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58" r:id="rId4"/>
    <p:sldId id="259" r:id="rId5"/>
    <p:sldId id="276" r:id="rId6"/>
    <p:sldId id="261" r:id="rId7"/>
    <p:sldId id="273" r:id="rId8"/>
    <p:sldId id="263" r:id="rId9"/>
    <p:sldId id="277" r:id="rId10"/>
    <p:sldId id="268" r:id="rId11"/>
    <p:sldId id="267" r:id="rId1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2" autoAdjust="0"/>
  </p:normalViewPr>
  <p:slideViewPr>
    <p:cSldViewPr>
      <p:cViewPr varScale="1">
        <p:scale>
          <a:sx n="65" d="100"/>
          <a:sy n="65" d="100"/>
        </p:scale>
        <p:origin x="6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>
      <p:cViewPr varScale="1">
        <p:scale>
          <a:sx n="37" d="100"/>
          <a:sy n="37" d="100"/>
        </p:scale>
        <p:origin x="-1458" y="-84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4DEACA3-18ED-4DC4-8FC8-1687ED62A9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4AA55F7-1306-404D-A772-B0DDBBE8AE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AC99277-CAAD-42E4-936F-1123459787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B5084532-EE20-438A-AAB5-E1B4A69A7D0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955450-F370-49E7-8B68-726AC77A8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3552423C-3C42-4C8D-A164-891547BDA6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B50BEFA1-9B6D-45F0-8591-96688BFC92A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707C5800-4A51-4780-BE06-F12CCE9EDD8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1029">
            <a:extLst>
              <a:ext uri="{FF2B5EF4-FFF2-40B4-BE49-F238E27FC236}">
                <a16:creationId xmlns:a16="http://schemas.microsoft.com/office/drawing/2014/main" id="{D44BE5DB-222D-4FB1-96D6-E96A97288B3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1030">
            <a:extLst>
              <a:ext uri="{FF2B5EF4-FFF2-40B4-BE49-F238E27FC236}">
                <a16:creationId xmlns:a16="http://schemas.microsoft.com/office/drawing/2014/main" id="{90B9CC42-755A-48F4-AF26-7E6D986FD0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1031">
            <a:extLst>
              <a:ext uri="{FF2B5EF4-FFF2-40B4-BE49-F238E27FC236}">
                <a16:creationId xmlns:a16="http://schemas.microsoft.com/office/drawing/2014/main" id="{3FF9348E-C481-4256-9791-3F0AAE11A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B21A54-6ABC-43A7-A59F-E7AD021317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>
            <a:extLst>
              <a:ext uri="{FF2B5EF4-FFF2-40B4-BE49-F238E27FC236}">
                <a16:creationId xmlns:a16="http://schemas.microsoft.com/office/drawing/2014/main" id="{22141776-5E77-474F-A367-19813BE41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9571BF-3E6D-4575-9EF5-4E500E0B511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D36B30A-ED5D-4641-87E4-E8C858CB6D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18F90D4-857B-423F-B324-2D2522D0E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DF412559-EEE5-4A9E-9865-D3E7F86D74DD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34CABDB-3FFF-4B62-BCE5-EFD357D3651E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F565675-7945-4A77-B820-80E3F82C00A3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630668E6-DF9B-4344-8898-D2D7B74D8DEA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D531D773-CF71-41FA-B3DA-0AF226D051B1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6EFD5FC6-0546-485E-A18C-0666260661E3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05DD94A2-13B2-44DE-9DA0-EF7376054CEF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FD01ACC8-07A9-43BD-85D1-E4717659E9B0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B3A029EF-F018-4968-BCB5-5C2A270F7785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31B56E8D-9FE7-4EDE-BFC6-F3E05233D286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950FC45-9456-436C-92BA-359E04EB9F67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5B0E597-A8CD-4662-8B78-D84B7C38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0143D89-6BEC-4886-971B-D473B92E1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7F37817-3BF4-4C47-A22F-C6713139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AD656-2F3A-4B93-A57E-E654726F3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21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32015-F430-4C73-B1C1-90DA08B9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87A00-446F-46AF-AF0F-DC64F23A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B6906-515D-413B-B078-874A8413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E94EC-80A2-442C-BDA4-302C680A51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95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E5FF4D-69AB-401B-A9BA-E4C1E83CC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3044BD-FE49-46A7-BBDE-0AFD5FE4A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287A8F-8C25-44C8-A3CA-E92D0F518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B620D0-5B94-4998-90A0-BB2EF1F61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E3CACF-1CCE-4015-8900-CB2E47CACE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9487-4F1B-4948-8EC6-F1A1E817D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926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86C17-21F5-450F-9C9A-FBBA0B3B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AD051-B226-4BB3-8E5F-1532803B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A66AC-4F37-4915-AEFB-A328F997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294D-7B97-4E09-BBF4-12CE70743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39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907ABE-21B4-403A-84B1-6545EFEED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73A57-913A-421E-85B0-7EC14130C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FCA5F1-B34E-4FF3-855D-8E96C3CE21E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9FAD8F-C71D-46C2-BB8F-2220D0006A1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33EFE5B-7411-4F62-82E9-9973F1C2277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11F3-D4CC-465A-A343-05ED316955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869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3BBB9F-7E20-41F7-BD76-E18CD8112D0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7C2CBD-20E6-42B9-9910-A8BBAD339AE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DC521E-C5E6-4CF0-A585-492F13F488F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7B22-8C85-4BA7-B58C-EB77E6236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875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CB51B-716A-481F-9E33-B9E3AEA9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B6F91-B3B5-4764-A9D4-5C8857C9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8FB7D-E817-4124-9BA5-AA50D672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8F918-0C72-440B-8B4C-A90B49AD9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636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F8980-352D-47C6-BF56-F4FD8B2D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6176-91AA-4182-A0DB-2BF5DB9AB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AAC46-FA1B-4AD1-A7A5-7968C1F3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0263-C649-4ABF-9F1C-3F28A58F53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40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F04F6-01D9-438B-9EFD-1C1F57AB5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41C2D-7500-4172-A791-0808B6C8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84442-4C6D-43FA-82F5-C96781CF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F035-684C-48EE-A327-30B081AE0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8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A3405-4832-4BA8-BE4B-7DA12C40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2FAF5-5FC6-4488-8CA7-4901BC0C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8B59E-0A7F-49F6-921A-BCB14DB36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D147-C51D-4CF3-A08A-E68E0DFBE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39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9F0340-E503-4837-A205-26D4644F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EF3BF8-BAA1-433E-82F1-50599394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BFF27F-29B0-44F4-B259-45F36643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F9DE9-D4E8-4FDC-B076-940B30C41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38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F4CC57-F46E-490F-A58A-7D296893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5738B7-300B-4C55-A6AF-23CAC74B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69CC5B-B28D-469F-8924-3A70FFEA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C401A-AB71-4B42-BA17-D44F7B578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76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A3CE9E9-1BE1-4E67-9FD1-DA44035D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0C809F8-6130-4DC1-BAD9-497D7B4B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08588E9-924D-48BD-9E94-D7163427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B5578-1FBF-4372-BE8F-FAB2B557A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68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02B755-A718-4E16-B831-AA8DA196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0DF64B-725A-4649-A743-75CBCD816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FF466B-BA67-42FC-B55E-C3F2A0C6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E7EC-A16E-42FD-9A9F-3A597D81B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8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06FD9C-5FC4-4E2B-BF87-898CF64C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FFC2AA-9016-4812-B327-407F65B9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70708-7424-4B3F-9180-AB4E03BB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55462-C666-4187-85AF-59E369F2C5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2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932493-E828-403F-AB0E-5442BE56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774CA7-DF20-4A29-9054-99AEE177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42AE22-1C2B-4B24-A5A6-523E1138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F7D98-004C-4AF2-AA14-95E53D4F6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8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304F89DB-29E8-4FFF-9A20-008FF7F63609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158F3FF-2B0D-4BB8-BA08-49FF1D2AD14E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8E06D58-044D-48F3-B320-FF0B37D077F3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B010263-2A6F-49D7-9B65-E8104AC67905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6762F25-046F-42E1-B539-B560431130C1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E24B8CC-584C-4BA0-A5B4-D78B21BA3709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68F0F1C-6A17-441A-B6C2-89871B78B72A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C65D23C-EB92-4FB2-86A9-E65B5AF5D02F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AD8930E-9DC6-4C30-9DC1-EE360DABDEDD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3E41F28-7F9B-4E42-A6C2-213493D88AE9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8018837-822F-46FE-BFE6-98737A20426B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CDD065B-9CD2-4281-A97D-378448C9DC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2571F86-77D7-4740-B1A9-F106CE23F3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A20E0-F309-4156-9BB9-8803A3622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FC13B-50C9-47C6-A8B5-F53C02343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19B37-9D85-4884-A638-4DE372523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E3C8D13-9A7C-4E71-96CD-3E9560456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6" r:id="rId11"/>
    <p:sldLayoutId id="2147484401" r:id="rId12"/>
    <p:sldLayoutId id="2147484407" r:id="rId13"/>
    <p:sldLayoutId id="2147484402" r:id="rId14"/>
    <p:sldLayoutId id="2147484403" r:id="rId15"/>
    <p:sldLayoutId id="214748440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a.uoregon.edu/finance-and-accounting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ba.uoregon.edu/contact-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.uoregon.edu/finance-and-accounting/closing-procedures" TargetMode="External"/><Relationship Id="rId5" Type="http://schemas.openxmlformats.org/officeDocument/2006/relationships/hyperlink" Target="https://ba.uoregon.edu/ap-invoice-payment" TargetMode="External"/><Relationship Id="rId4" Type="http://schemas.openxmlformats.org/officeDocument/2006/relationships/hyperlink" Target="https://ba.uoregon.edu/trave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93E352-6DF1-4E74-BB61-19EF26F06BDA}"/>
              </a:ext>
            </a:extLst>
          </p:cNvPr>
          <p:cNvSpPr/>
          <p:nvPr/>
        </p:nvSpPr>
        <p:spPr>
          <a:xfrm>
            <a:off x="0" y="762000"/>
            <a:ext cx="77724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latin typeface="+mj-lt"/>
              </a:rPr>
              <a:t>Year-End</a:t>
            </a:r>
          </a:p>
          <a:p>
            <a:pPr algn="ctr">
              <a:defRPr/>
            </a:pPr>
            <a:r>
              <a:rPr lang="en-US" sz="4400" dirty="0">
                <a:latin typeface="+mj-lt"/>
              </a:rPr>
              <a:t>Closing of the Books</a:t>
            </a:r>
          </a:p>
          <a:p>
            <a:pPr algn="ctr">
              <a:defRPr/>
            </a:pPr>
            <a:r>
              <a:rPr lang="en-US" sz="4400" dirty="0">
                <a:latin typeface="+mj-lt"/>
              </a:rPr>
              <a:t>FY 2020</a:t>
            </a:r>
          </a:p>
          <a:p>
            <a:pPr algn="ctr">
              <a:defRPr/>
            </a:pPr>
            <a:endParaRPr lang="en-US" sz="4400" dirty="0">
              <a:latin typeface="+mj-lt"/>
            </a:endParaRPr>
          </a:p>
        </p:txBody>
      </p:sp>
      <p:pic>
        <p:nvPicPr>
          <p:cNvPr id="7171" name="Picture 105" descr="http://myworldabroad.com/sites/default/files/styles/site_license/public/logo/UO-black-stacked.jpg?itok=ct487Sgn">
            <a:extLst>
              <a:ext uri="{FF2B5EF4-FFF2-40B4-BE49-F238E27FC236}">
                <a16:creationId xmlns:a16="http://schemas.microsoft.com/office/drawing/2014/main" id="{ED19296B-1BBF-4FC4-895F-F1B2F456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600"/>
            <a:ext cx="19050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2BDD991-5B2A-4553-B301-452145615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638" y="274638"/>
            <a:ext cx="6348412" cy="1320800"/>
          </a:xfrm>
        </p:spPr>
        <p:txBody>
          <a:bodyPr/>
          <a:lstStyle/>
          <a:p>
            <a:pPr eaLnBrk="1" hangingPunct="1"/>
            <a:r>
              <a:rPr lang="en-US" altLang="en-US"/>
              <a:t>BAO Financial Services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700DDB0-A3D0-4DAB-91DB-ED01D46619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638" y="1371600"/>
            <a:ext cx="6583362" cy="4876800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1900" dirty="0">
                <a:solidFill>
                  <a:schemeClr val="tx1"/>
                </a:solidFill>
              </a:rPr>
              <a:t>Business Affairs - </a:t>
            </a:r>
            <a:r>
              <a:rPr lang="en-US" altLang="en-US" sz="1900" dirty="0">
                <a:hlinkClick r:id="rId2"/>
              </a:rPr>
              <a:t>https://ba.uoregon.edu/contact-us</a:t>
            </a:r>
            <a:endParaRPr lang="en-US" altLang="en-US" sz="1900" dirty="0"/>
          </a:p>
          <a:p>
            <a:pPr eaLnBrk="1" hangingPunct="1">
              <a:defRPr/>
            </a:pPr>
            <a:endParaRPr lang="en-US" altLang="en-US" sz="1900" dirty="0"/>
          </a:p>
          <a:p>
            <a:pPr eaLnBrk="1" hangingPunct="1">
              <a:defRPr/>
            </a:pPr>
            <a:r>
              <a:rPr lang="en-US" altLang="en-US" sz="1900" dirty="0">
                <a:solidFill>
                  <a:schemeClr val="tx1"/>
                </a:solidFill>
              </a:rPr>
              <a:t>General Accounting, CAFAR, and Property Control – </a:t>
            </a:r>
            <a:r>
              <a:rPr lang="en-US" altLang="en-US" sz="1900" dirty="0">
                <a:solidFill>
                  <a:srgbClr val="FF0000"/>
                </a:solidFill>
                <a:hlinkClick r:id="rId3"/>
              </a:rPr>
              <a:t>https://ba.uoregon.edu/finance-and-accounting</a:t>
            </a:r>
            <a:endParaRPr lang="en-US" altLang="en-US" sz="19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endParaRPr lang="en-US" altLang="en-US" sz="19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altLang="en-US" sz="1900" dirty="0">
                <a:solidFill>
                  <a:schemeClr val="tx1"/>
                </a:solidFill>
              </a:rPr>
              <a:t>Travel (6-3158) - </a:t>
            </a:r>
            <a:r>
              <a:rPr lang="en-US" altLang="en-US" sz="1900" dirty="0">
                <a:hlinkClick r:id="rId4"/>
              </a:rPr>
              <a:t>https://ba.uoregon.edu/travel</a:t>
            </a:r>
            <a:endParaRPr lang="en-US" altLang="en-US" sz="1900" dirty="0"/>
          </a:p>
          <a:p>
            <a:pPr eaLnBrk="1" hangingPunct="1">
              <a:defRPr/>
            </a:pPr>
            <a:endParaRPr lang="en-US" altLang="en-US" sz="1900" dirty="0"/>
          </a:p>
          <a:p>
            <a:pPr eaLnBrk="1" hangingPunct="1">
              <a:defRPr/>
            </a:pPr>
            <a:r>
              <a:rPr lang="en-US" altLang="en-US" sz="1900" dirty="0">
                <a:solidFill>
                  <a:schemeClr val="tx1"/>
                </a:solidFill>
              </a:rPr>
              <a:t>Accounts Payable (6-3143) - </a:t>
            </a:r>
            <a:r>
              <a:rPr lang="en-US" altLang="en-US" sz="1900" dirty="0">
                <a:hlinkClick r:id="rId5"/>
              </a:rPr>
              <a:t>https://ba.uoregon.edu/ap-invoice-payment</a:t>
            </a:r>
            <a:endParaRPr lang="en-US" altLang="en-US" sz="19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1900" dirty="0">
              <a:solidFill>
                <a:schemeClr val="hlink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900" dirty="0">
                <a:solidFill>
                  <a:schemeClr val="tx1"/>
                </a:solidFill>
              </a:rPr>
              <a:t>BAO Closing Procedures &amp; Deadlines Website -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1900" dirty="0">
                <a:solidFill>
                  <a:schemeClr val="hlink"/>
                </a:solidFill>
              </a:rPr>
              <a:t>	</a:t>
            </a:r>
            <a:r>
              <a:rPr lang="en-US" altLang="en-US" sz="1900" dirty="0">
                <a:solidFill>
                  <a:schemeClr val="hlink"/>
                </a:solidFill>
                <a:hlinkClick r:id="rId6"/>
              </a:rPr>
              <a:t>https://ba.uoregon.edu/finance-and-accounting/closing-procedures</a:t>
            </a:r>
            <a:endParaRPr lang="en-US" altLang="en-US" sz="1900" dirty="0">
              <a:solidFill>
                <a:schemeClr val="hlink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 dirty="0">
              <a:solidFill>
                <a:schemeClr val="hlink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 dirty="0">
              <a:solidFill>
                <a:schemeClr val="hlink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800" u="sng" dirty="0">
              <a:solidFill>
                <a:schemeClr val="hlink"/>
              </a:solidFill>
            </a:endParaRPr>
          </a:p>
        </p:txBody>
      </p:sp>
      <p:pic>
        <p:nvPicPr>
          <p:cNvPr id="17412" name="Picture 8" descr="http://www.digitalpush.co.uk/wp-content/uploads/2014/10/contact_us_bubble.png">
            <a:extLst>
              <a:ext uri="{FF2B5EF4-FFF2-40B4-BE49-F238E27FC236}">
                <a16:creationId xmlns:a16="http://schemas.microsoft.com/office/drawing/2014/main" id="{8BE4DFBE-A6FA-4C72-965D-7AC35AB7A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"/>
            <a:ext cx="2092325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pe01616_">
            <a:extLst>
              <a:ext uri="{FF2B5EF4-FFF2-40B4-BE49-F238E27FC236}">
                <a16:creationId xmlns:a16="http://schemas.microsoft.com/office/drawing/2014/main" id="{A9449F9C-1BEE-4270-86F3-6DD963AA9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95600"/>
            <a:ext cx="4114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>
            <a:extLst>
              <a:ext uri="{FF2B5EF4-FFF2-40B4-BE49-F238E27FC236}">
                <a16:creationId xmlns:a16="http://schemas.microsoft.com/office/drawing/2014/main" id="{A2712068-CE91-422B-9B1D-D428F9C37B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533400"/>
            <a:ext cx="5334000" cy="1143000"/>
          </a:xfrm>
        </p:spPr>
        <p:txBody>
          <a:bodyPr/>
          <a:lstStyle/>
          <a:p>
            <a:pPr algn="ctr" eaLnBrk="1" hangingPunct="1"/>
            <a:r>
              <a:rPr lang="en-US" altLang="en-US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076ADD8-1F5E-4C55-B348-9F5241B9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8" y="274638"/>
            <a:ext cx="6348412" cy="1320800"/>
          </a:xfrm>
        </p:spPr>
        <p:txBody>
          <a:bodyPr/>
          <a:lstStyle/>
          <a:p>
            <a:r>
              <a:rPr lang="en-US" altLang="en-US"/>
              <a:t>Dates to Remember: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6DA9AC-96A5-4CA4-810C-9287251EE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5971"/>
              </p:ext>
            </p:extLst>
          </p:nvPr>
        </p:nvGraphicFramePr>
        <p:xfrm>
          <a:off x="381000" y="1587500"/>
          <a:ext cx="6629400" cy="27527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8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1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75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Tuesday, June 30</a:t>
                      </a:r>
                      <a:r>
                        <a:rPr lang="en-US" sz="1800" b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34" marB="45734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 day of FY 20</a:t>
                      </a:r>
                    </a:p>
                  </a:txBody>
                  <a:tcPr marL="91447" marR="91447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7575">
                <a:tc>
                  <a:txBody>
                    <a:bodyPr/>
                    <a:lstStyle/>
                    <a:p>
                      <a:r>
                        <a:rPr lang="en-US" sz="1800" dirty="0"/>
                        <a:t>Thursday, July 9</a:t>
                      </a:r>
                      <a:r>
                        <a:rPr lang="en-US" sz="1800" baseline="30000" dirty="0"/>
                        <a:t>th</a:t>
                      </a:r>
                      <a:endParaRPr lang="en-US" sz="1800" dirty="0"/>
                    </a:p>
                  </a:txBody>
                  <a:tcPr marL="91447" marR="91447"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Fiscal period 12 closes at 5:00pm</a:t>
                      </a:r>
                    </a:p>
                  </a:txBody>
                  <a:tcPr marL="91447" marR="91447" marT="45734" marB="45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757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Friday, July 17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Departmental user lockout at 5:00pm</a:t>
                      </a:r>
                      <a:endParaRPr lang="en-US" sz="1800" dirty="0"/>
                    </a:p>
                  </a:txBody>
                  <a:tcPr marL="91447" marR="91447" marT="45734" marB="4573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ADB62CF-A076-4182-A768-647D8FC8A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638" y="274638"/>
            <a:ext cx="6348412" cy="1320800"/>
          </a:xfrm>
        </p:spPr>
        <p:txBody>
          <a:bodyPr/>
          <a:lstStyle/>
          <a:p>
            <a:pPr eaLnBrk="1" hangingPunct="1"/>
            <a:r>
              <a:rPr lang="en-US" altLang="en-US"/>
              <a:t>Dates to Remember:</a:t>
            </a:r>
            <a:br>
              <a:rPr lang="en-US" altLang="en-US"/>
            </a:br>
            <a:r>
              <a:rPr lang="en-US" altLang="en-US"/>
              <a:t>UO Foundation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3EB6912-89E0-4AEC-87B7-EC2DB7827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638" y="1447800"/>
            <a:ext cx="7620000" cy="4437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>
                <a:solidFill>
                  <a:srgbClr val="FF0000"/>
                </a:solidFill>
              </a:rPr>
              <a:t>TBD </a:t>
            </a:r>
            <a:r>
              <a:rPr lang="en-US" altLang="en-US" sz="2600" dirty="0">
                <a:solidFill>
                  <a:schemeClr val="tx1"/>
                </a:solidFill>
              </a:rPr>
              <a:t>(Transfers to UO) 5:00pm deadline for Transfer Check Disbursement Requests (CDR’s). Will be expensed in FY20 as time allows.</a:t>
            </a:r>
            <a:r>
              <a:rPr lang="en-US" altLang="en-US" sz="2600" b="1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b="1" dirty="0">
                <a:solidFill>
                  <a:srgbClr val="FF0000"/>
                </a:solidFill>
              </a:rPr>
              <a:t>TBD </a:t>
            </a:r>
            <a:r>
              <a:rPr lang="en-US" altLang="en-US" sz="2600" dirty="0">
                <a:solidFill>
                  <a:schemeClr val="tx1"/>
                </a:solidFill>
              </a:rPr>
              <a:t>(Direct payments to outside vendors) 5:00pm deadline for CDR’s.  All CDR’s dated 6/30/20 and prior, and received at the Foundation by this date will be expensed in FY 20.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7BF0E11-2598-4A1B-A065-E03B829BF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638" y="274638"/>
            <a:ext cx="7620000" cy="1066800"/>
          </a:xfrm>
        </p:spPr>
        <p:txBody>
          <a:bodyPr/>
          <a:lstStyle/>
          <a:p>
            <a:pPr eaLnBrk="1" hangingPunct="1"/>
            <a:r>
              <a:rPr lang="en-US" altLang="en-US"/>
              <a:t>Key Points: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DBFC1E5-A5B1-403C-B73B-50DA8B7169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638" y="1143000"/>
            <a:ext cx="7116762" cy="5257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Periods 01-12 should each stand on their own. Period 14 is for accruals &amp; corrections.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Banner is the official system of record.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All funds, including grant and agency funds, must have transactions recorded in the proper FY.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Departments with new leases or using loaned equipment should contact the BAO.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GASB 87 Leases implementation delayed to FY22 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Each department is required to submit an aged report of their non-SIS A/R. These reports must be reconciled to Banner as of period 14.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931A51B-52E9-4C0E-8569-82A89659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38" y="383736"/>
            <a:ext cx="6348413" cy="1320800"/>
          </a:xfrm>
        </p:spPr>
        <p:txBody>
          <a:bodyPr/>
          <a:lstStyle/>
          <a:p>
            <a:r>
              <a:rPr lang="en-US" altLang="en-US" dirty="0"/>
              <a:t>FY20 Beginning Balances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29A94515-B080-4B3B-AAB1-854B8CBEE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38" y="1219199"/>
            <a:ext cx="7021561" cy="402421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</a:rPr>
              <a:t>When period 12 is closed:</a:t>
            </a:r>
          </a:p>
          <a:p>
            <a:pPr lvl="1" eaLnBrk="1" hangingPunct="1"/>
            <a:r>
              <a:rPr lang="en-US" altLang="en-US" sz="2200" dirty="0">
                <a:solidFill>
                  <a:schemeClr val="tx1"/>
                </a:solidFill>
              </a:rPr>
              <a:t>general ledger balances are rolled over to the next fiscal year (Doc # GLRL20XX)</a:t>
            </a:r>
          </a:p>
          <a:p>
            <a:pPr lvl="1" eaLnBrk="1" hangingPunct="1"/>
            <a:r>
              <a:rPr lang="en-US" altLang="en-US" sz="2200" dirty="0">
                <a:solidFill>
                  <a:schemeClr val="tx1"/>
                </a:solidFill>
              </a:rPr>
              <a:t>balances in the operating ledger control accounts (</a:t>
            </a:r>
            <a:r>
              <a:rPr lang="en-US" altLang="en-US" sz="2200" dirty="0" err="1">
                <a:solidFill>
                  <a:schemeClr val="tx1"/>
                </a:solidFill>
              </a:rPr>
              <a:t>Cxxx</a:t>
            </a:r>
            <a:r>
              <a:rPr lang="en-US" altLang="en-US" sz="2200" dirty="0">
                <a:solidFill>
                  <a:schemeClr val="tx1"/>
                </a:solidFill>
              </a:rPr>
              <a:t>) are summarized into the new fiscal year’s fund balance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</a:rPr>
              <a:t>Then, each entry posted to FY 20 during period 14 has a mirror entry in FY 21, period 00</a:t>
            </a:r>
          </a:p>
          <a:p>
            <a:pPr marL="0" indent="0" eaLnBrk="1" hangingPunct="1">
              <a:buNone/>
            </a:pPr>
            <a:endParaRPr lang="en-US" altLang="en-US" sz="2400" dirty="0">
              <a:solidFill>
                <a:schemeClr val="tx1"/>
              </a:solidFill>
            </a:endParaRPr>
          </a:p>
          <a:p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F4611A-8F96-4FB3-B478-D845FC5316D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98438" y="4529356"/>
            <a:ext cx="7173962" cy="19449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B180333-2E98-4FF4-8283-00A6EB72D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638" y="274638"/>
            <a:ext cx="6348412" cy="1320800"/>
          </a:xfrm>
        </p:spPr>
        <p:txBody>
          <a:bodyPr/>
          <a:lstStyle/>
          <a:p>
            <a:pPr eaLnBrk="1" hangingPunct="1"/>
            <a:r>
              <a:rPr lang="en-US" altLang="en-US"/>
              <a:t>Dating FIS Documents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8BDD48-2C52-47ED-BD28-640F09FA2A5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74638" y="1066800"/>
            <a:ext cx="7192962" cy="4572000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chemeClr val="tx1"/>
                </a:solidFill>
              </a:rPr>
              <a:t>Documents entered into FIS for FY 20 must have a June 1 – 30, 2020 transaction date.  This includes, but is not limited to: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Budget Changes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Invoices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Journal Vouchers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9BDF75F6-557D-4BA2-B7A6-C1C19FD6A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638" y="274638"/>
            <a:ext cx="6348412" cy="1320800"/>
          </a:xfrm>
        </p:spPr>
        <p:txBody>
          <a:bodyPr/>
          <a:lstStyle/>
          <a:p>
            <a:pPr eaLnBrk="1" hangingPunct="1"/>
            <a:r>
              <a:rPr lang="en-US" altLang="en-US"/>
              <a:t>Encumbrances</a:t>
            </a:r>
          </a:p>
        </p:txBody>
      </p:sp>
      <p:sp>
        <p:nvSpPr>
          <p:cNvPr id="8195" name="Rectangle 1027">
            <a:extLst>
              <a:ext uri="{FF2B5EF4-FFF2-40B4-BE49-F238E27FC236}">
                <a16:creationId xmlns:a16="http://schemas.microsoft.com/office/drawing/2014/main" id="{87471229-A48D-4A37-A0BD-154BBFC618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638" y="1219200"/>
            <a:ext cx="7192962" cy="464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/>
                </a:solidFill>
              </a:rPr>
              <a:t>BAO will roll all open purchase orders and general encumbrances to FY 21.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/>
                </a:solidFill>
              </a:rPr>
              <a:t>All system generated payroll encumbrances will be automatically liquidated by the payroll office.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/>
                </a:solidFill>
              </a:rPr>
              <a:t>To keep encumbrances from rolling into FY 21, cancel or liquidate them before the close of period 12, on July 9</a:t>
            </a:r>
            <a:r>
              <a:rPr lang="en-US" sz="2600" baseline="30000" dirty="0">
                <a:solidFill>
                  <a:schemeClr val="tx1"/>
                </a:solidFill>
              </a:rPr>
              <a:t>th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D5BB2B8-C429-4A54-BA77-1B50B1525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638" y="274638"/>
            <a:ext cx="6735762" cy="1320800"/>
          </a:xfrm>
        </p:spPr>
        <p:txBody>
          <a:bodyPr/>
          <a:lstStyle/>
          <a:p>
            <a:pPr eaLnBrk="1" hangingPunct="1"/>
            <a:r>
              <a:rPr lang="en-US" altLang="en-US"/>
              <a:t>Expenditure Cut-Off Guidelines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8031DB3-D319-408D-B202-E5C07C7056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638" y="1143000"/>
            <a:ext cx="7620000" cy="518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/>
                </a:solidFill>
              </a:rPr>
              <a:t>Expenditures must be charged to the fiscal year in which goods are received or services are performed.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/>
                </a:solidFill>
              </a:rPr>
              <a:t>For goods and services received by June 30 for which vendor invoices have not been received, a payable should be accrued.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C526E-3014-4860-A8CA-93BF597C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61F21-E46D-4353-A398-897A026D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83" y="1488281"/>
            <a:ext cx="6785317" cy="4760119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BAO Financial Services’ Year-End Closing of the Books training has been transitioned to an online format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Available in the </a:t>
            </a:r>
            <a:r>
              <a:rPr lang="en-US" sz="2600" dirty="0" err="1">
                <a:solidFill>
                  <a:schemeClr val="tx1"/>
                </a:solidFill>
              </a:rPr>
              <a:t>MyTrack</a:t>
            </a:r>
            <a:r>
              <a:rPr lang="en-US" sz="2600" dirty="0">
                <a:solidFill>
                  <a:schemeClr val="tx1"/>
                </a:solidFill>
              </a:rPr>
              <a:t> Learning Module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Overview of closing concepts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Procedural instructions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Interactive quizzes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35567609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3528</TotalTime>
  <Words>516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Facet</vt:lpstr>
      <vt:lpstr>PowerPoint Presentation</vt:lpstr>
      <vt:lpstr>Dates to Remember:</vt:lpstr>
      <vt:lpstr>Dates to Remember: UO Foundation</vt:lpstr>
      <vt:lpstr>Key Points:</vt:lpstr>
      <vt:lpstr>FY20 Beginning Balances</vt:lpstr>
      <vt:lpstr>Dating FIS Documents</vt:lpstr>
      <vt:lpstr>Encumbrances</vt:lpstr>
      <vt:lpstr>Expenditure Cut-Off Guidelines</vt:lpstr>
      <vt:lpstr>Training</vt:lpstr>
      <vt:lpstr>BAO Financial Services</vt:lpstr>
      <vt:lpstr>Questions?</vt:lpstr>
    </vt:vector>
  </TitlesOfParts>
  <Company>University of Oregon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Year-End Closing of the Books</dc:title>
  <dc:creator>Martha Schumacher</dc:creator>
  <cp:lastModifiedBy>Phil Davis</cp:lastModifiedBy>
  <cp:revision>303</cp:revision>
  <cp:lastPrinted>2018-06-18T17:32:36Z</cp:lastPrinted>
  <dcterms:created xsi:type="dcterms:W3CDTF">2003-05-29T00:23:04Z</dcterms:created>
  <dcterms:modified xsi:type="dcterms:W3CDTF">2020-05-21T18:15:41Z</dcterms:modified>
</cp:coreProperties>
</file>