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lavinia.as.arizona.edu/~dmccarthy/GSUSA/activities/8g%20Nearest%20and%20Brightest%20Act%20150.pdf" TargetMode="External"/><Relationship Id="rId3" Type="http://schemas.openxmlformats.org/officeDocument/2006/relationships/hyperlink" Target="https://pages.uoregon.edu/imamura/122/homeworks/hertzsprung_russell.html"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ame and Date:"/>
          <p:cNvSpPr txBox="1"/>
          <p:nvPr>
            <p:ph type="body" idx="21"/>
          </p:nvPr>
        </p:nvSpPr>
        <p:spPr>
          <a:xfrm>
            <a:off x="361895" y="432920"/>
            <a:ext cx="21971002" cy="957897"/>
          </a:xfrm>
          <a:prstGeom prst="rect">
            <a:avLst/>
          </a:prstGeom>
          <a:extLst>
            <a:ext uri="{C572A759-6A51-4108-AA02-DFA0A04FC94B}">
              <ma14:wrappingTextBoxFlag xmlns:ma14="http://schemas.microsoft.com/office/mac/drawingml/2011/main" val="1"/>
            </a:ext>
          </a:extLst>
        </p:spPr>
        <p:txBody>
          <a:bodyPr/>
          <a:lstStyle>
            <a:lvl1pPr>
              <a:defRPr b="0" sz="4800"/>
            </a:lvl1pPr>
          </a:lstStyle>
          <a:p>
            <a:pPr/>
            <a:r>
              <a:t>Name and Date:</a:t>
            </a:r>
          </a:p>
        </p:txBody>
      </p:sp>
      <p:sp>
        <p:nvSpPr>
          <p:cNvPr id="172" name="Astronomy 122…"/>
          <p:cNvSpPr txBox="1"/>
          <p:nvPr>
            <p:ph type="ctrTitle"/>
          </p:nvPr>
        </p:nvSpPr>
        <p:spPr>
          <a:xfrm>
            <a:off x="330196" y="1278943"/>
            <a:ext cx="21971004" cy="2370835"/>
          </a:xfrm>
          <a:prstGeom prst="rect">
            <a:avLst/>
          </a:prstGeom>
        </p:spPr>
        <p:txBody>
          <a:bodyPr/>
          <a:lstStyle/>
          <a:p>
            <a:pPr defTabSz="975335">
              <a:defRPr b="0" spc="-98" sz="4920"/>
            </a:pPr>
            <a:r>
              <a:t>Astronomy 122</a:t>
            </a:r>
          </a:p>
          <a:p>
            <a:pPr defTabSz="975335">
              <a:defRPr b="0" spc="-98" sz="4920"/>
            </a:pPr>
            <a:r>
              <a:t>Homework 2: Hertzsprung-Russell Diagram (HR diagram)</a:t>
            </a:r>
          </a:p>
          <a:p>
            <a:pPr defTabSz="975335">
              <a:defRPr b="0" spc="-98" sz="4920"/>
            </a:pPr>
            <a:r>
              <a:t>Due: by the end of February 12, 2024</a:t>
            </a:r>
          </a:p>
          <a:p>
            <a:pPr defTabSz="975335">
              <a:defRPr b="0" spc="-87" sz="4360"/>
            </a:pPr>
          </a:p>
          <a:p>
            <a:pPr defTabSz="975335">
              <a:defRPr b="0" spc="-87" sz="4360"/>
            </a:pPr>
            <a:r>
              <a:t>It is preferred that you turn the assignment in through course website on CANVAS. However, hardcopy will be accepted</a:t>
            </a:r>
          </a:p>
        </p:txBody>
      </p:sp>
      <p:sp>
        <p:nvSpPr>
          <p:cNvPr id="173" name="To the right is shown a Hertzprung-Russell (HR) Diagram. The HR diagram was developed in the 1910s credited to Ejnar Hertzprung and Henry Norris Russell with an early form used by Rosenberg. In theoretical HR diagrams, the Luminosity of a star is compare"/>
          <p:cNvSpPr txBox="1"/>
          <p:nvPr/>
        </p:nvSpPr>
        <p:spPr>
          <a:xfrm>
            <a:off x="220194" y="4033600"/>
            <a:ext cx="15679118" cy="95523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defRPr sz="4000"/>
            </a:pPr>
            <a:r>
              <a:t>To the right is shown a </a:t>
            </a:r>
            <a:r>
              <a:rPr>
                <a:solidFill>
                  <a:schemeClr val="accent5">
                    <a:hueOff val="-82419"/>
                    <a:satOff val="-9513"/>
                    <a:lumOff val="-16343"/>
                  </a:schemeClr>
                </a:solidFill>
              </a:rPr>
              <a:t>Hertzprung-Russell (HR) Diagram</a:t>
            </a:r>
            <a:r>
              <a:t>. The HR diagram was developed in the 1910s credited to Ejnar Hertzprung and Henry Norris Russell with an early form used by Rosenberg. In theoretical HR diagrams, the Luminosity of a star is compared to its effective temperature. </a:t>
            </a:r>
            <a:r>
              <a:rPr i="1">
                <a:solidFill>
                  <a:schemeClr val="accent5">
                    <a:hueOff val="-82419"/>
                    <a:satOff val="-9513"/>
                    <a:lumOff val="-16343"/>
                  </a:schemeClr>
                </a:solidFill>
              </a:rPr>
              <a:t>Equivalently</a:t>
            </a:r>
            <a:r>
              <a:t>, in its observational form, the absolute magnitude is compared to the spectral class (or color) of the star.</a:t>
            </a:r>
          </a:p>
          <a:p>
            <a:pPr lvl="1">
              <a:defRPr sz="4000"/>
            </a:pPr>
            <a:r>
              <a:t>Here, we construct </a:t>
            </a:r>
            <a:r>
              <a:rPr b="1" i="1">
                <a:solidFill>
                  <a:schemeClr val="accent5">
                    <a:hueOff val="-82419"/>
                    <a:satOff val="-9513"/>
                    <a:lumOff val="-16343"/>
                  </a:schemeClr>
                </a:solidFill>
              </a:rPr>
              <a:t>theoretical HR diagrams</a:t>
            </a:r>
            <a:r>
              <a:t> using samples of stars obtained in a couple of different ways. In this manner, we can infer some properties of stars based solely upon how they are distributed in an HR diagram.</a:t>
            </a:r>
          </a:p>
          <a:p>
            <a:pPr lvl="1">
              <a:defRPr sz="4000"/>
            </a:pPr>
            <a:r>
              <a:t>There are, in fact, many other ways in which to sample stars allowing other features of stars to be inferred. The HR diagram was (and is) one of the most useful tools developed to explore the structure and evolution of stars.</a:t>
            </a:r>
          </a:p>
        </p:txBody>
      </p:sp>
      <p:pic>
        <p:nvPicPr>
          <p:cNvPr id="174" name="Screenshot 2023-11-27 at 6.02.44 AM.png" descr="Screenshot 2023-11-27 at 6.02.44 AM.png"/>
          <p:cNvPicPr>
            <a:picLocks noChangeAspect="1"/>
          </p:cNvPicPr>
          <p:nvPr/>
        </p:nvPicPr>
        <p:blipFill>
          <a:blip r:embed="rId2">
            <a:extLst/>
          </a:blip>
          <a:stretch>
            <a:fillRect/>
          </a:stretch>
        </p:blipFill>
        <p:spPr>
          <a:xfrm>
            <a:off x="16024652" y="2611094"/>
            <a:ext cx="8480016" cy="1117061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o add titles and label, click Chart Elements. Then add the title and axis labels."/>
          <p:cNvSpPr txBox="1"/>
          <p:nvPr/>
        </p:nvSpPr>
        <p:spPr>
          <a:xfrm>
            <a:off x="878981" y="4657567"/>
            <a:ext cx="10085103" cy="21148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To add titles and label, click </a:t>
            </a:r>
            <a:r>
              <a:rPr>
                <a:solidFill>
                  <a:schemeClr val="accent5">
                    <a:lumOff val="-29866"/>
                  </a:schemeClr>
                </a:solidFill>
              </a:rPr>
              <a:t>Chart Elements</a:t>
            </a:r>
            <a:r>
              <a:rPr i="1">
                <a:solidFill>
                  <a:schemeClr val="accent5">
                    <a:lumOff val="-29866"/>
                  </a:schemeClr>
                </a:solidFill>
              </a:rPr>
              <a:t>. </a:t>
            </a:r>
            <a:r>
              <a:t>Then add the title and axis labels.</a:t>
            </a:r>
          </a:p>
        </p:txBody>
      </p:sp>
      <p:pic>
        <p:nvPicPr>
          <p:cNvPr id="205" name="Screenshot 2023-11-29 at 4.35.08 AM.png" descr="Screenshot 2023-11-29 at 4.35.08 AM.png"/>
          <p:cNvPicPr>
            <a:picLocks noChangeAspect="1"/>
          </p:cNvPicPr>
          <p:nvPr/>
        </p:nvPicPr>
        <p:blipFill>
          <a:blip r:embed="rId2">
            <a:extLst/>
          </a:blip>
          <a:stretch>
            <a:fillRect/>
          </a:stretch>
        </p:blipFill>
        <p:spPr>
          <a:xfrm>
            <a:off x="12284417" y="1805715"/>
            <a:ext cx="14935201" cy="10909301"/>
          </a:xfrm>
          <a:prstGeom prst="rect">
            <a:avLst/>
          </a:prstGeom>
          <a:ln w="12700">
            <a:miter lim="400000"/>
          </a:ln>
        </p:spPr>
      </p:pic>
      <p:sp>
        <p:nvSpPr>
          <p:cNvPr id="206" name="Line"/>
          <p:cNvSpPr/>
          <p:nvPr/>
        </p:nvSpPr>
        <p:spPr>
          <a:xfrm>
            <a:off x="10366580" y="5321299"/>
            <a:ext cx="3338235" cy="4699002"/>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o modify the axis labels, tick marks, ranges, scales, and directions, double-click on the appropriate axis. For example on the x-axis, we bring up."/>
          <p:cNvSpPr txBox="1"/>
          <p:nvPr/>
        </p:nvSpPr>
        <p:spPr>
          <a:xfrm>
            <a:off x="301708" y="656168"/>
            <a:ext cx="10085103" cy="342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To modify the axis labels, tick marks, ranges, scales, and directions, double-click on the appropriate axis. For example on the x-axis, we bring up.</a:t>
            </a:r>
          </a:p>
        </p:txBody>
      </p:sp>
      <p:pic>
        <p:nvPicPr>
          <p:cNvPr id="209" name="Screenshot 2023-11-29 at 4.35.57 AM.png" descr="Screenshot 2023-11-29 at 4.35.57 AM.png"/>
          <p:cNvPicPr>
            <a:picLocks noChangeAspect="1"/>
          </p:cNvPicPr>
          <p:nvPr/>
        </p:nvPicPr>
        <p:blipFill>
          <a:blip r:embed="rId2">
            <a:extLst/>
          </a:blip>
          <a:stretch>
            <a:fillRect/>
          </a:stretch>
        </p:blipFill>
        <p:spPr>
          <a:xfrm>
            <a:off x="10339062" y="2062811"/>
            <a:ext cx="14820901" cy="9093201"/>
          </a:xfrm>
          <a:prstGeom prst="rect">
            <a:avLst/>
          </a:prstGeom>
          <a:ln w="12700">
            <a:miter lim="400000"/>
          </a:ln>
        </p:spPr>
      </p:pic>
      <p:sp>
        <p:nvSpPr>
          <p:cNvPr id="210" name="Line"/>
          <p:cNvSpPr/>
          <p:nvPr/>
        </p:nvSpPr>
        <p:spPr>
          <a:xfrm>
            <a:off x="6826249" y="3650738"/>
            <a:ext cx="8803501" cy="176022"/>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o modify the axis labels, tick marks, ranges, scales, and directions, double-click on the appropriate axis. For example on the x-axis, we change the appearance as shown to the right."/>
          <p:cNvSpPr txBox="1"/>
          <p:nvPr/>
        </p:nvSpPr>
        <p:spPr>
          <a:xfrm>
            <a:off x="417163" y="3992933"/>
            <a:ext cx="10085102" cy="40745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To modify the axis labels, tick marks, ranges, scales, and directions, double-click on the appropriate axis. For example on the x-axis, we change the appearance as shown to the right.</a:t>
            </a:r>
          </a:p>
        </p:txBody>
      </p:sp>
      <p:pic>
        <p:nvPicPr>
          <p:cNvPr id="213" name="Screenshot 2023-11-29 at 4.36.32 AM.png" descr="Screenshot 2023-11-29 at 4.36.32 AM.png"/>
          <p:cNvPicPr>
            <a:picLocks noChangeAspect="1"/>
          </p:cNvPicPr>
          <p:nvPr/>
        </p:nvPicPr>
        <p:blipFill>
          <a:blip r:embed="rId2">
            <a:extLst/>
          </a:blip>
          <a:stretch>
            <a:fillRect/>
          </a:stretch>
        </p:blipFill>
        <p:spPr>
          <a:xfrm>
            <a:off x="10387734" y="2311400"/>
            <a:ext cx="14833601" cy="90932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We modify the y-axis labels, tick marks, ranges, scales, and directions, similarly. Double-click on the y-axis. We change the appearance as shown to the right."/>
          <p:cNvSpPr txBox="1"/>
          <p:nvPr/>
        </p:nvSpPr>
        <p:spPr>
          <a:xfrm>
            <a:off x="417163" y="4319541"/>
            <a:ext cx="10085102" cy="342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We modify the y-axis labels, tick marks, ranges, scales, and directions, similarly. Double-click on the y-axis. We change the appearance as shown to the right.</a:t>
            </a:r>
          </a:p>
        </p:txBody>
      </p:sp>
      <p:pic>
        <p:nvPicPr>
          <p:cNvPr id="216" name="Screenshot 2023-11-29 at 4.37.06 AM.png" descr="Screenshot 2023-11-29 at 4.37.06 AM.png"/>
          <p:cNvPicPr>
            <a:picLocks noChangeAspect="1"/>
          </p:cNvPicPr>
          <p:nvPr/>
        </p:nvPicPr>
        <p:blipFill>
          <a:blip r:embed="rId2">
            <a:extLst/>
          </a:blip>
          <a:stretch>
            <a:fillRect/>
          </a:stretch>
        </p:blipFill>
        <p:spPr>
          <a:xfrm>
            <a:off x="11184569" y="2311400"/>
            <a:ext cx="14859001" cy="90932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Screenshot 2023-11-29 at 4.37.22 AM.png" descr="Screenshot 2023-11-29 at 4.37.22 AM.png"/>
          <p:cNvPicPr>
            <a:picLocks noChangeAspect="1"/>
          </p:cNvPicPr>
          <p:nvPr/>
        </p:nvPicPr>
        <p:blipFill>
          <a:blip r:embed="rId2">
            <a:extLst/>
          </a:blip>
          <a:stretch>
            <a:fillRect/>
          </a:stretch>
        </p:blipFill>
        <p:spPr>
          <a:xfrm>
            <a:off x="4244693" y="1540020"/>
            <a:ext cx="18478061" cy="11282505"/>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Screenshot 2023-11-29 at 4.37.33 AM.png" descr="Screenshot 2023-11-29 at 4.37.33 AM.png"/>
          <p:cNvPicPr>
            <a:picLocks noChangeAspect="1"/>
          </p:cNvPicPr>
          <p:nvPr/>
        </p:nvPicPr>
        <p:blipFill>
          <a:blip r:embed="rId2">
            <a:extLst/>
          </a:blip>
          <a:stretch>
            <a:fillRect/>
          </a:stretch>
        </p:blipFill>
        <p:spPr>
          <a:xfrm>
            <a:off x="4179248" y="1529321"/>
            <a:ext cx="18399098" cy="1123429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Screenshot 2023-11-27 at 6.20.49 AM.png" descr="Screenshot 2023-11-27 at 6.20.49 AM.png"/>
          <p:cNvPicPr>
            <a:picLocks noChangeAspect="1"/>
          </p:cNvPicPr>
          <p:nvPr/>
        </p:nvPicPr>
        <p:blipFill>
          <a:blip r:embed="rId2">
            <a:extLst/>
          </a:blip>
          <a:stretch>
            <a:fillRect/>
          </a:stretch>
        </p:blipFill>
        <p:spPr>
          <a:xfrm>
            <a:off x="486298" y="479205"/>
            <a:ext cx="12864812" cy="12864813"/>
          </a:xfrm>
          <a:prstGeom prst="rect">
            <a:avLst/>
          </a:prstGeom>
          <a:ln w="12700">
            <a:miter lim="400000"/>
          </a:ln>
        </p:spPr>
      </p:pic>
      <p:sp>
        <p:nvSpPr>
          <p:cNvPr id="177" name="I. At left are shown stars contained within a sphere of radius 50 light years surrounding the Earth, the Solar Neighborhood.…"/>
          <p:cNvSpPr txBox="1"/>
          <p:nvPr/>
        </p:nvSpPr>
        <p:spPr>
          <a:xfrm>
            <a:off x="14098833" y="2276945"/>
            <a:ext cx="9504307" cy="9159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rPr i="1">
                <a:solidFill>
                  <a:schemeClr val="accent1">
                    <a:lumOff val="-13575"/>
                  </a:schemeClr>
                </a:solidFill>
              </a:rPr>
              <a:t>I. At left are shown stars contained within a sphere of radius 50 light years surrounding the Earth</a:t>
            </a:r>
            <a:r>
              <a:rPr b="1" i="1">
                <a:solidFill>
                  <a:schemeClr val="accent1">
                    <a:lumOff val="-13575"/>
                  </a:schemeClr>
                </a:solidFill>
              </a:rPr>
              <a:t>, </a:t>
            </a:r>
            <a:r>
              <a:rPr b="1" i="1">
                <a:solidFill>
                  <a:schemeClr val="accent5">
                    <a:hueOff val="-82419"/>
                    <a:satOff val="-9513"/>
                    <a:lumOff val="-16343"/>
                  </a:schemeClr>
                </a:solidFill>
              </a:rPr>
              <a:t>the</a:t>
            </a:r>
            <a:r>
              <a:rPr b="1" i="1">
                <a:solidFill>
                  <a:schemeClr val="accent1">
                    <a:lumOff val="-13575"/>
                  </a:schemeClr>
                </a:solidFill>
              </a:rPr>
              <a:t> </a:t>
            </a:r>
            <a:r>
              <a:rPr b="1" i="1">
                <a:solidFill>
                  <a:schemeClr val="accent5">
                    <a:hueOff val="-82419"/>
                    <a:satOff val="-9513"/>
                    <a:lumOff val="-16343"/>
                  </a:schemeClr>
                </a:solidFill>
              </a:rPr>
              <a:t>Solar Neighborhood</a:t>
            </a:r>
            <a:r>
              <a:t>. </a:t>
            </a:r>
          </a:p>
          <a:p>
            <a:pPr/>
            <a:r>
              <a:t>The Earth is located at the center of the distribution.133 stars are shown. There are actually 2,000 systems in this sphere, roughly 10 % are shown (the brighter ones). </a:t>
            </a:r>
          </a:p>
          <a:p>
            <a:pPr/>
            <a:r>
              <a:t>We are missing mainly </a:t>
            </a:r>
            <a:r>
              <a:rPr>
                <a:solidFill>
                  <a:schemeClr val="accent5">
                    <a:hueOff val="-82419"/>
                    <a:satOff val="-9513"/>
                    <a:lumOff val="-16343"/>
                  </a:schemeClr>
                </a:solidFill>
              </a:rPr>
              <a:t>red, low luminosity stars, red dwarfs</a:t>
            </a:r>
            <a:r>
              <a:t> from the sample.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https://lavinia.as.arizona.edu/~dmccarthy/GSUSA/activities/8g%20Nearest%20and%20Brightest%20Act%20150.pdf">
            <a:hlinkClick r:id="rId2" invalidUrl="" action="" tgtFrame="" tooltip="" history="1" highlightClick="0" endSnd="0"/>
          </p:cNvPr>
          <p:cNvSpPr txBox="1"/>
          <p:nvPr/>
        </p:nvSpPr>
        <p:spPr>
          <a:xfrm>
            <a:off x="3518058" y="4470055"/>
            <a:ext cx="22427273"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a:solidFill>
                  <a:schemeClr val="accent5">
                    <a:hueOff val="-82419"/>
                    <a:satOff val="-9513"/>
                    <a:lumOff val="-16343"/>
                  </a:schemeClr>
                </a:solidFill>
              </a:defRPr>
            </a:lvl1pPr>
          </a:lstStyle>
          <a:p>
            <a:pPr/>
            <a:r>
              <a:t>https://lavinia.as.arizona.edu/~dmccarthy/GSUSA/activities/8g%20Nearest%20and%20Brightest%20Act%20150.pdf</a:t>
            </a:r>
          </a:p>
        </p:txBody>
      </p:sp>
      <p:sp>
        <p:nvSpPr>
          <p:cNvPr id="180" name="You see large tables containing lists of stars within 26 light years of the Earth and the brightest stars as seen in the night sky. The tables contain many quantities; the relevant ones are the effective temperature Teff and stellar luminosity, Luminosit"/>
          <p:cNvSpPr txBox="1"/>
          <p:nvPr/>
        </p:nvSpPr>
        <p:spPr>
          <a:xfrm>
            <a:off x="479689" y="6051749"/>
            <a:ext cx="23008985" cy="70954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You see large tables containing lists of stars within 26 light years of the Earth and the brightest stars as seen in the night sky. The tables contain many quantities; the relevant ones are the effective temperature </a:t>
            </a:r>
            <a:r>
              <a:rPr i="1">
                <a:solidFill>
                  <a:schemeClr val="accent5">
                    <a:hueOff val="-82419"/>
                    <a:satOff val="-9513"/>
                    <a:lumOff val="-16343"/>
                  </a:schemeClr>
                </a:solidFill>
              </a:rPr>
              <a:t>T</a:t>
            </a:r>
            <a:r>
              <a:rPr baseline="-5999" i="1">
                <a:solidFill>
                  <a:schemeClr val="accent5">
                    <a:hueOff val="-82419"/>
                    <a:satOff val="-9513"/>
                    <a:lumOff val="-16343"/>
                  </a:schemeClr>
                </a:solidFill>
              </a:rPr>
              <a:t>eff</a:t>
            </a:r>
            <a:r>
              <a:rPr i="1">
                <a:solidFill>
                  <a:schemeClr val="accent5">
                    <a:hueOff val="-82419"/>
                    <a:satOff val="-9513"/>
                    <a:lumOff val="-16343"/>
                  </a:schemeClr>
                </a:solidFill>
              </a:rPr>
              <a:t> </a:t>
            </a:r>
            <a:r>
              <a:t>and stellar luminosity, </a:t>
            </a:r>
            <a:r>
              <a:rPr>
                <a:solidFill>
                  <a:schemeClr val="accent5">
                    <a:hueOff val="-82419"/>
                    <a:satOff val="-9513"/>
                    <a:lumOff val="-16343"/>
                  </a:schemeClr>
                </a:solidFill>
              </a:rPr>
              <a:t>Luminosity</a:t>
            </a:r>
            <a:r>
              <a:t>. The </a:t>
            </a:r>
            <a:r>
              <a:rPr i="1">
                <a:solidFill>
                  <a:schemeClr val="accent5">
                    <a:hueOff val="-82419"/>
                    <a:satOff val="-9513"/>
                    <a:lumOff val="-16343"/>
                  </a:schemeClr>
                </a:solidFill>
              </a:rPr>
              <a:t>T</a:t>
            </a:r>
            <a:r>
              <a:rPr baseline="-5999" i="1">
                <a:solidFill>
                  <a:schemeClr val="accent5">
                    <a:hueOff val="-82419"/>
                    <a:satOff val="-9513"/>
                    <a:lumOff val="-16343"/>
                  </a:schemeClr>
                </a:solidFill>
              </a:rPr>
              <a:t>eff</a:t>
            </a:r>
            <a:r>
              <a:t> are in Kelvin (K) and luminosities in multiples of the luminosity of the Sun.</a:t>
            </a:r>
          </a:p>
          <a:p>
            <a:pPr/>
            <a:r>
              <a:t>I have extracted these quantities and placed them comma separated files (.csv) and text files (.txt) at the low site:</a:t>
            </a:r>
          </a:p>
          <a:p>
            <a:pPr algn="ctr"/>
            <a:r>
              <a:rPr u="sng">
                <a:hlinkClick r:id="rId3" invalidUrl="" action="" tgtFrame="" tooltip="" history="1" highlightClick="0" endSnd="0"/>
              </a:rPr>
              <a:t>https://pages.uoregon.edu/imamura/122/homeworks/hertzsprung_russell.html</a:t>
            </a:r>
          </a:p>
        </p:txBody>
      </p:sp>
      <p:sp>
        <p:nvSpPr>
          <p:cNvPr id="181" name="Follow the link to find data similar to that used to make the plot on the previous slide a list of the brightest as seen from the Earth:"/>
          <p:cNvSpPr txBox="1"/>
          <p:nvPr/>
        </p:nvSpPr>
        <p:spPr>
          <a:xfrm>
            <a:off x="479689" y="2078767"/>
            <a:ext cx="23008985"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Follow the link to find data similar to that used to make the plot on the previous slide a list of the brightest as seen from the Earth: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For the first Hertzsprung-Russell diagram, use the Solar Neighborhood stars, the set of stars closest to the Sun to make an HR diagram. Specifically, for the plot, use the stars within 26 light years of the Sun. Remember that the temperature is largest o"/>
          <p:cNvSpPr txBox="1"/>
          <p:nvPr/>
        </p:nvSpPr>
        <p:spPr>
          <a:xfrm>
            <a:off x="1444933" y="670379"/>
            <a:ext cx="21157457" cy="427602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833437" indent="-833437" defTabSz="825500">
              <a:lnSpc>
                <a:spcPct val="100000"/>
              </a:lnSpc>
              <a:spcBef>
                <a:spcPts val="0"/>
              </a:spcBef>
              <a:buSzPct val="100000"/>
              <a:buAutoNum type="arabicPeriod" startAt="1"/>
              <a:defRPr sz="4500">
                <a:latin typeface="Helvetica Neue Medium"/>
                <a:ea typeface="Helvetica Neue Medium"/>
                <a:cs typeface="Helvetica Neue Medium"/>
                <a:sym typeface="Helvetica Neue Medium"/>
              </a:defRPr>
            </a:pPr>
            <a:r>
              <a:t> For the first Hertzsprung-Russell diagram, use the </a:t>
            </a:r>
            <a:r>
              <a:rPr b="1" i="1">
                <a:solidFill>
                  <a:schemeClr val="accent3">
                    <a:hueOff val="914338"/>
                    <a:satOff val="31515"/>
                    <a:lumOff val="-30790"/>
                  </a:schemeClr>
                </a:solidFill>
                <a:latin typeface="+mn-lt"/>
                <a:ea typeface="+mn-ea"/>
                <a:cs typeface="+mn-cs"/>
                <a:sym typeface="Helvetica Neue"/>
              </a:rPr>
              <a:t>Solar Neighborhood</a:t>
            </a:r>
            <a:r>
              <a:rPr i="1">
                <a:solidFill>
                  <a:schemeClr val="accent3">
                    <a:hueOff val="914338"/>
                    <a:satOff val="31515"/>
                    <a:lumOff val="-30790"/>
                  </a:schemeClr>
                </a:solidFill>
                <a:latin typeface="+mn-lt"/>
                <a:ea typeface="+mn-ea"/>
                <a:cs typeface="+mn-cs"/>
                <a:sym typeface="Helvetica Neue"/>
              </a:rPr>
              <a:t> stars</a:t>
            </a:r>
            <a:r>
              <a:t>, the set of stars closest to the Sun to </a:t>
            </a:r>
            <a:r>
              <a:rPr b="1" i="1">
                <a:solidFill>
                  <a:schemeClr val="accent5">
                    <a:hueOff val="-82419"/>
                    <a:satOff val="-9513"/>
                    <a:lumOff val="-16343"/>
                  </a:schemeClr>
                </a:solidFill>
                <a:latin typeface="+mn-lt"/>
                <a:ea typeface="+mn-ea"/>
                <a:cs typeface="+mn-cs"/>
                <a:sym typeface="Helvetica Neue"/>
              </a:rPr>
              <a:t>make an HR diagram</a:t>
            </a:r>
            <a:r>
              <a:t>. Specifically, for the plot, use the stars within 26 light years of the Sun. Remember that the temperature is largest on the left decreasing rightward. The HR diagram for the </a:t>
            </a:r>
            <a:r>
              <a:rPr b="1" i="1">
                <a:solidFill>
                  <a:schemeClr val="accent3">
                    <a:hueOff val="914338"/>
                    <a:satOff val="31515"/>
                    <a:lumOff val="-30790"/>
                  </a:schemeClr>
                </a:solidFill>
                <a:latin typeface="+mn-lt"/>
                <a:ea typeface="+mn-ea"/>
                <a:cs typeface="+mn-cs"/>
                <a:sym typeface="Helvetica Neue"/>
              </a:rPr>
              <a:t>Solar Neighborhood</a:t>
            </a:r>
            <a:r>
              <a:t> will look like</a:t>
            </a:r>
          </a:p>
        </p:txBody>
      </p:sp>
      <p:pic>
        <p:nvPicPr>
          <p:cNvPr id="184" name="Screenshot 2023-11-29 at 3.34.28 AM.png" descr="Screenshot 2023-11-29 at 3.34.28 AM.png"/>
          <p:cNvPicPr>
            <a:picLocks noChangeAspect="1"/>
          </p:cNvPicPr>
          <p:nvPr/>
        </p:nvPicPr>
        <p:blipFill>
          <a:blip r:embed="rId2">
            <a:extLst/>
          </a:blip>
          <a:stretch>
            <a:fillRect/>
          </a:stretch>
        </p:blipFill>
        <p:spPr>
          <a:xfrm>
            <a:off x="5611948" y="4463001"/>
            <a:ext cx="12823427" cy="7011595"/>
          </a:xfrm>
          <a:prstGeom prst="rect">
            <a:avLst/>
          </a:prstGeom>
          <a:ln w="12700">
            <a:miter lim="400000"/>
          </a:ln>
        </p:spPr>
      </p:pic>
      <p:sp>
        <p:nvSpPr>
          <p:cNvPr id="185" name="Circle examples of Main Sequence stars, Giant stars, Supergiant stars, and white dwarfs stars if found on your HR diagram."/>
          <p:cNvSpPr txBox="1"/>
          <p:nvPr/>
        </p:nvSpPr>
        <p:spPr>
          <a:xfrm>
            <a:off x="1733651" y="11591813"/>
            <a:ext cx="21157458"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a:solidFill>
                  <a:schemeClr val="accent5">
                    <a:hueOff val="-82419"/>
                    <a:satOff val="-9513"/>
                    <a:lumOff val="-16343"/>
                  </a:schemeClr>
                </a:solidFill>
              </a:defRPr>
            </a:lvl1pPr>
          </a:lstStyle>
          <a:p>
            <a:pPr/>
            <a:r>
              <a:t>Circle examples of Main Sequence stars, Giant stars, Supergiant stars, and white dwarfs stars if found on your HR diagram.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2.  For the next Hertzsprung-Russell diagram, use the Brightest stars as seen from the Earth, the set of stars that appear brightest in the sky and make an HR diagram. The HR diagram for the Brightest stars looks like"/>
          <p:cNvSpPr txBox="1"/>
          <p:nvPr/>
        </p:nvSpPr>
        <p:spPr>
          <a:xfrm>
            <a:off x="1444933" y="778329"/>
            <a:ext cx="21157457" cy="218052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lnSpc>
                <a:spcPct val="100000"/>
              </a:lnSpc>
              <a:spcBef>
                <a:spcPts val="0"/>
              </a:spcBef>
              <a:defRPr sz="4500">
                <a:latin typeface="Helvetica Neue Medium"/>
                <a:ea typeface="Helvetica Neue Medium"/>
                <a:cs typeface="Helvetica Neue Medium"/>
                <a:sym typeface="Helvetica Neue Medium"/>
              </a:defRPr>
            </a:pPr>
            <a:r>
              <a:t>2.  For the next Hertzsprung-Russell diagram, use the </a:t>
            </a:r>
            <a:r>
              <a:rPr b="1" i="1">
                <a:solidFill>
                  <a:schemeClr val="accent3">
                    <a:hueOff val="914338"/>
                    <a:satOff val="31515"/>
                    <a:lumOff val="-30790"/>
                  </a:schemeClr>
                </a:solidFill>
                <a:latin typeface="+mn-lt"/>
                <a:ea typeface="+mn-ea"/>
                <a:cs typeface="+mn-cs"/>
                <a:sym typeface="Helvetica Neue"/>
              </a:rPr>
              <a:t>Brightest stars as seen from the Earth</a:t>
            </a:r>
            <a:r>
              <a:t>, the set of stars that appear brightest in the sky and </a:t>
            </a:r>
            <a:r>
              <a:rPr b="1" i="1">
                <a:solidFill>
                  <a:schemeClr val="accent5">
                    <a:hueOff val="-82419"/>
                    <a:satOff val="-9513"/>
                    <a:lumOff val="-16343"/>
                  </a:schemeClr>
                </a:solidFill>
                <a:latin typeface="+mn-lt"/>
                <a:ea typeface="+mn-ea"/>
                <a:cs typeface="+mn-cs"/>
                <a:sym typeface="Helvetica Neue"/>
              </a:rPr>
              <a:t>make an HR diagram</a:t>
            </a:r>
            <a:r>
              <a:t>. The HR diagram for the </a:t>
            </a:r>
            <a:r>
              <a:rPr i="1">
                <a:solidFill>
                  <a:schemeClr val="accent3">
                    <a:hueOff val="914338"/>
                    <a:satOff val="31515"/>
                    <a:lumOff val="-30790"/>
                  </a:schemeClr>
                </a:solidFill>
                <a:latin typeface="+mn-lt"/>
                <a:ea typeface="+mn-ea"/>
                <a:cs typeface="+mn-cs"/>
                <a:sym typeface="Helvetica Neue"/>
              </a:rPr>
              <a:t>Brightest stars</a:t>
            </a:r>
            <a:r>
              <a:t> looks like </a:t>
            </a:r>
          </a:p>
        </p:txBody>
      </p:sp>
      <p:pic>
        <p:nvPicPr>
          <p:cNvPr id="188" name="Screenshot 2023-11-29 at 3.45.08 AM.png" descr="Screenshot 2023-11-29 at 3.45.08 AM.png"/>
          <p:cNvPicPr>
            <a:picLocks noChangeAspect="1"/>
          </p:cNvPicPr>
          <p:nvPr/>
        </p:nvPicPr>
        <p:blipFill>
          <a:blip r:embed="rId2">
            <a:extLst/>
          </a:blip>
          <a:stretch>
            <a:fillRect/>
          </a:stretch>
        </p:blipFill>
        <p:spPr>
          <a:xfrm>
            <a:off x="4389568" y="3184283"/>
            <a:ext cx="14163696" cy="7763295"/>
          </a:xfrm>
          <a:prstGeom prst="rect">
            <a:avLst/>
          </a:prstGeom>
          <a:ln w="12700">
            <a:miter lim="400000"/>
          </a:ln>
        </p:spPr>
      </p:pic>
      <p:sp>
        <p:nvSpPr>
          <p:cNvPr id="189" name="Circle examples of Main Sequence stars, Supergiant stars, Giant stars, and white dwarfs stars if found on your HR diagram."/>
          <p:cNvSpPr txBox="1"/>
          <p:nvPr/>
        </p:nvSpPr>
        <p:spPr>
          <a:xfrm>
            <a:off x="1733651" y="11528313"/>
            <a:ext cx="21157458" cy="14616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a:solidFill>
                  <a:schemeClr val="accent5">
                    <a:hueOff val="-82419"/>
                    <a:satOff val="-9513"/>
                    <a:lumOff val="-16343"/>
                  </a:schemeClr>
                </a:solidFill>
              </a:defRPr>
            </a:lvl1pPr>
          </a:lstStyle>
          <a:p>
            <a:pPr/>
            <a:r>
              <a:t>Circle examples of Main Sequence stars, Supergiant stars, Giant stars, and white dwarfs stars if found on your HR diagram.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3.  How do the Hertzsprung-Russell diagrams made for Parts (1) and (2) differ in appearance or do they appear nearly identical? To compare them easily, simply plot both sets of stars on one plot. What kinds of stars dominate each HR diagram? Look at how "/>
          <p:cNvSpPr txBox="1"/>
          <p:nvPr/>
        </p:nvSpPr>
        <p:spPr>
          <a:xfrm>
            <a:off x="1613271" y="1304803"/>
            <a:ext cx="21157457" cy="1126102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825500">
              <a:lnSpc>
                <a:spcPct val="100000"/>
              </a:lnSpc>
              <a:spcBef>
                <a:spcPts val="0"/>
              </a:spcBef>
              <a:defRPr sz="4500">
                <a:latin typeface="Helvetica Neue Medium"/>
                <a:ea typeface="Helvetica Neue Medium"/>
                <a:cs typeface="Helvetica Neue Medium"/>
                <a:sym typeface="Helvetica Neue Medium"/>
              </a:defRPr>
            </a:pPr>
            <a:r>
              <a:t>3.  </a:t>
            </a:r>
            <a:r>
              <a:rPr b="1" i="1">
                <a:solidFill>
                  <a:schemeClr val="accent5">
                    <a:hueOff val="-82419"/>
                    <a:satOff val="-9513"/>
                    <a:lumOff val="-16343"/>
                  </a:schemeClr>
                </a:solidFill>
                <a:latin typeface="+mn-lt"/>
                <a:ea typeface="+mn-ea"/>
                <a:cs typeface="+mn-cs"/>
                <a:sym typeface="Helvetica Neue"/>
              </a:rPr>
              <a:t>How do the Hertzsprung-Russell diagrams made for Parts (1) and (2) differ in appearance or do they appear nearly identical? To compare them easily, simply plot both sets of stars on one plot. </a:t>
            </a:r>
            <a:r>
              <a:rPr i="1">
                <a:solidFill>
                  <a:schemeClr val="accent3">
                    <a:hueOff val="914338"/>
                    <a:satOff val="31515"/>
                    <a:lumOff val="-30790"/>
                  </a:schemeClr>
                </a:solidFill>
                <a:latin typeface="+mn-lt"/>
                <a:ea typeface="+mn-ea"/>
                <a:cs typeface="+mn-cs"/>
                <a:sym typeface="Helvetica Neue"/>
              </a:rPr>
              <a:t>What kinds of stars dominate each HR diagram? Look at how hot are the stars in each HR diagram, how luminous are the stars in each diagram, whether the HR diagrams are dominated by giant stars or main sequence stars, how the masses of the stars compare in the two HR diagrams.</a:t>
            </a:r>
            <a:endParaRPr i="1">
              <a:solidFill>
                <a:schemeClr val="accent3">
                  <a:hueOff val="914338"/>
                  <a:satOff val="31515"/>
                  <a:lumOff val="-30790"/>
                </a:schemeClr>
              </a:solidFill>
              <a:latin typeface="+mn-lt"/>
              <a:ea typeface="+mn-ea"/>
              <a:cs typeface="+mn-cs"/>
              <a:sym typeface="Helvetica Neue"/>
            </a:endParaRPr>
          </a:p>
          <a:p>
            <a:pPr defTabSz="825500">
              <a:lnSpc>
                <a:spcPct val="100000"/>
              </a:lnSpc>
              <a:spcBef>
                <a:spcPts val="0"/>
              </a:spcBef>
              <a:defRPr sz="4500">
                <a:latin typeface="Helvetica Neue Medium"/>
                <a:ea typeface="Helvetica Neue Medium"/>
                <a:cs typeface="Helvetica Neue Medium"/>
                <a:sym typeface="Helvetica Neue Medium"/>
              </a:defRPr>
            </a:pPr>
            <a:endParaRPr i="1">
              <a:solidFill>
                <a:schemeClr val="accent3">
                  <a:hueOff val="914338"/>
                  <a:satOff val="31515"/>
                  <a:lumOff val="-30790"/>
                </a:schemeClr>
              </a:solidFill>
              <a:latin typeface="+mn-lt"/>
              <a:ea typeface="+mn-ea"/>
              <a:cs typeface="+mn-cs"/>
              <a:sym typeface="Helvetica Neue"/>
            </a:endParaRPr>
          </a:p>
          <a:p>
            <a:pPr defTabSz="825500">
              <a:lnSpc>
                <a:spcPct val="100000"/>
              </a:lnSpc>
              <a:spcBef>
                <a:spcPts val="0"/>
              </a:spcBef>
              <a:defRPr sz="4500">
                <a:latin typeface="Helvetica Neue Medium"/>
                <a:ea typeface="Helvetica Neue Medium"/>
                <a:cs typeface="Helvetica Neue Medium"/>
                <a:sym typeface="Helvetica Neue Medium"/>
              </a:defRPr>
            </a:pPr>
            <a:r>
              <a:rPr i="1">
                <a:latin typeface="+mn-lt"/>
                <a:ea typeface="+mn-ea"/>
                <a:cs typeface="+mn-cs"/>
                <a:sym typeface="Helvetica Neue"/>
              </a:rPr>
              <a:t>4.</a:t>
            </a:r>
            <a:r>
              <a:rPr i="1">
                <a:solidFill>
                  <a:schemeClr val="accent3">
                    <a:hueOff val="914338"/>
                    <a:satOff val="31515"/>
                    <a:lumOff val="-30790"/>
                  </a:schemeClr>
                </a:solidFill>
                <a:latin typeface="+mn-lt"/>
                <a:ea typeface="+mn-ea"/>
                <a:cs typeface="+mn-cs"/>
                <a:sym typeface="Helvetica Neue"/>
              </a:rPr>
              <a:t> Based upon your HR diagrams, </a:t>
            </a:r>
            <a:r>
              <a:rPr b="1" i="1">
                <a:solidFill>
                  <a:schemeClr val="accent5">
                    <a:hueOff val="-82419"/>
                    <a:satOff val="-9513"/>
                    <a:lumOff val="-16343"/>
                  </a:schemeClr>
                </a:solidFill>
                <a:latin typeface="+mn-lt"/>
                <a:ea typeface="+mn-ea"/>
                <a:cs typeface="+mn-cs"/>
                <a:sym typeface="Helvetica Neue"/>
              </a:rPr>
              <a:t>what can you conclude about what are the most common types of stars in the Milky Way galaxy? </a:t>
            </a:r>
            <a:r>
              <a:rPr i="1">
                <a:solidFill>
                  <a:schemeClr val="accent3">
                    <a:hueOff val="914338"/>
                    <a:satOff val="31515"/>
                    <a:lumOff val="-30790"/>
                  </a:schemeClr>
                </a:solidFill>
                <a:latin typeface="+mn-lt"/>
                <a:ea typeface="+mn-ea"/>
                <a:cs typeface="+mn-cs"/>
                <a:sym typeface="Helvetica Neue"/>
              </a:rPr>
              <a:t>Are they low mass or high mass stars? </a:t>
            </a:r>
            <a:endParaRPr i="1">
              <a:solidFill>
                <a:schemeClr val="accent3">
                  <a:hueOff val="914338"/>
                  <a:satOff val="31515"/>
                  <a:lumOff val="-30790"/>
                </a:schemeClr>
              </a:solidFill>
              <a:latin typeface="+mn-lt"/>
              <a:ea typeface="+mn-ea"/>
              <a:cs typeface="+mn-cs"/>
              <a:sym typeface="Helvetica Neue"/>
            </a:endParaRPr>
          </a:p>
          <a:p>
            <a:pPr defTabSz="825500">
              <a:lnSpc>
                <a:spcPct val="100000"/>
              </a:lnSpc>
              <a:spcBef>
                <a:spcPts val="0"/>
              </a:spcBef>
              <a:defRPr sz="4500">
                <a:latin typeface="Helvetica Neue Medium"/>
                <a:ea typeface="Helvetica Neue Medium"/>
                <a:cs typeface="Helvetica Neue Medium"/>
                <a:sym typeface="Helvetica Neue Medium"/>
              </a:defRPr>
            </a:pPr>
            <a:endParaRPr i="1">
              <a:solidFill>
                <a:schemeClr val="accent3">
                  <a:hueOff val="914338"/>
                  <a:satOff val="31515"/>
                  <a:lumOff val="-30790"/>
                </a:schemeClr>
              </a:solidFill>
              <a:latin typeface="+mn-lt"/>
              <a:ea typeface="+mn-ea"/>
              <a:cs typeface="+mn-cs"/>
              <a:sym typeface="Helvetica Neue"/>
            </a:endParaRPr>
          </a:p>
          <a:p>
            <a:pPr defTabSz="825500">
              <a:lnSpc>
                <a:spcPct val="100000"/>
              </a:lnSpc>
              <a:spcBef>
                <a:spcPts val="0"/>
              </a:spcBef>
              <a:defRPr sz="4500">
                <a:latin typeface="Helvetica Neue Medium"/>
                <a:ea typeface="Helvetica Neue Medium"/>
                <a:cs typeface="Helvetica Neue Medium"/>
                <a:sym typeface="Helvetica Neue Medium"/>
              </a:defRPr>
            </a:pPr>
            <a:r>
              <a:rPr i="1">
                <a:latin typeface="+mn-lt"/>
                <a:ea typeface="+mn-ea"/>
                <a:cs typeface="+mn-cs"/>
                <a:sym typeface="Helvetica Neue"/>
              </a:rPr>
              <a:t>5.</a:t>
            </a:r>
            <a:r>
              <a:rPr i="1">
                <a:solidFill>
                  <a:schemeClr val="accent3">
                    <a:hueOff val="914338"/>
                    <a:satOff val="31515"/>
                    <a:lumOff val="-30790"/>
                  </a:schemeClr>
                </a:solidFill>
                <a:latin typeface="+mn-lt"/>
                <a:ea typeface="+mn-ea"/>
                <a:cs typeface="+mn-cs"/>
                <a:sym typeface="Helvetica Neue"/>
              </a:rPr>
              <a:t> Based upon your HR diagrams, </a:t>
            </a:r>
            <a:r>
              <a:rPr b="1" i="1">
                <a:solidFill>
                  <a:schemeClr val="accent5">
                    <a:hueOff val="-82419"/>
                    <a:satOff val="-9513"/>
                    <a:lumOff val="-16343"/>
                  </a:schemeClr>
                </a:solidFill>
                <a:latin typeface="+mn-lt"/>
                <a:ea typeface="+mn-ea"/>
                <a:cs typeface="+mn-cs"/>
                <a:sym typeface="Helvetica Neue"/>
              </a:rPr>
              <a:t>what might you conclude about the kinds of stars an observer in another galaxy, such as Andromeda, would find dominated the starlight from the Milky Way galaxy if they took a short exposure snapshot of the Milky Way?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I used OpenOffice a freeware software package (with the functionality of Microsoft’s Office Suite of tools) to create the HR diagrams. I did not use Apple’s Numbers in this case because it does not have a built-in way to flip axes. In the following pages"/>
          <p:cNvSpPr txBox="1"/>
          <p:nvPr/>
        </p:nvSpPr>
        <p:spPr>
          <a:xfrm>
            <a:off x="2018914" y="2287247"/>
            <a:ext cx="20346173" cy="53107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used </a:t>
            </a:r>
            <a:r>
              <a:rPr b="1" i="1">
                <a:solidFill>
                  <a:schemeClr val="accent5">
                    <a:hueOff val="-82419"/>
                    <a:satOff val="-9513"/>
                    <a:lumOff val="-16343"/>
                  </a:schemeClr>
                </a:solidFill>
              </a:rPr>
              <a:t>OpenOffice</a:t>
            </a:r>
            <a:r>
              <a:t> a freeware software package (with the functionality of Microsoft’s Office Suite of tools) to create the HR diagrams. I did not use Apple’s Numbers in this case because it does not have a built-in way to </a:t>
            </a:r>
            <a:r>
              <a:rPr i="1">
                <a:solidFill>
                  <a:schemeClr val="accent3">
                    <a:hueOff val="914338"/>
                    <a:satOff val="31515"/>
                    <a:lumOff val="-30790"/>
                  </a:schemeClr>
                </a:solidFill>
              </a:rPr>
              <a:t>flip</a:t>
            </a:r>
            <a:r>
              <a:t> axes. In the following pages, I describe how I made the plots. </a:t>
            </a:r>
            <a:r>
              <a:rPr i="1">
                <a:solidFill>
                  <a:schemeClr val="accent3">
                    <a:hueOff val="362282"/>
                    <a:satOff val="31803"/>
                    <a:lumOff val="-18242"/>
                  </a:schemeClr>
                </a:solidFill>
              </a:rPr>
              <a:t>You may choose to follow my template, or feel free to use any software of your liking or to make plots by hand.</a:t>
            </a:r>
            <a:endParaRPr i="1">
              <a:solidFill>
                <a:schemeClr val="accent3">
                  <a:hueOff val="362282"/>
                  <a:satOff val="31803"/>
                  <a:lumOff val="-18242"/>
                </a:schemeClr>
              </a:solidFill>
            </a:endParaR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I used OpenOffice to create the HR diagrams. I did not use Apple’s Numbers because it does not have a built-in way to flip axes.…"/>
          <p:cNvSpPr txBox="1"/>
          <p:nvPr/>
        </p:nvSpPr>
        <p:spPr>
          <a:xfrm>
            <a:off x="394072" y="4941547"/>
            <a:ext cx="11189137" cy="53107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I used </a:t>
            </a:r>
            <a:r>
              <a:rPr b="1" i="1">
                <a:solidFill>
                  <a:schemeClr val="accent5">
                    <a:hueOff val="-82419"/>
                    <a:satOff val="-9513"/>
                    <a:lumOff val="-16343"/>
                  </a:schemeClr>
                </a:solidFill>
              </a:rPr>
              <a:t>OpenOffice</a:t>
            </a:r>
            <a:r>
              <a:t> to create the HR diagrams. I did not use Apple’s Numbers because it does not have a built-in way to </a:t>
            </a:r>
            <a:r>
              <a:rPr i="1">
                <a:solidFill>
                  <a:schemeClr val="accent3">
                    <a:hueOff val="914338"/>
                    <a:satOff val="31515"/>
                    <a:lumOff val="-30790"/>
                  </a:schemeClr>
                </a:solidFill>
              </a:rPr>
              <a:t>flip</a:t>
            </a:r>
            <a:r>
              <a:t> axes.</a:t>
            </a:r>
          </a:p>
          <a:p>
            <a:pPr/>
            <a:r>
              <a:t>The first step in making a plot is to choose the columns for the x-axis and the y-axis.</a:t>
            </a:r>
          </a:p>
        </p:txBody>
      </p:sp>
      <p:pic>
        <p:nvPicPr>
          <p:cNvPr id="196" name="Screenshot 2023-11-29 at 4.33.37 AM.png" descr="Screenshot 2023-11-29 at 4.33.37 AM.png"/>
          <p:cNvPicPr>
            <a:picLocks noChangeAspect="1"/>
          </p:cNvPicPr>
          <p:nvPr/>
        </p:nvPicPr>
        <p:blipFill>
          <a:blip r:embed="rId2">
            <a:extLst/>
          </a:blip>
          <a:stretch>
            <a:fillRect/>
          </a:stretch>
        </p:blipFill>
        <p:spPr>
          <a:xfrm>
            <a:off x="11585773" y="3609115"/>
            <a:ext cx="14782801" cy="9080501"/>
          </a:xfrm>
          <a:prstGeom prst="rect">
            <a:avLst/>
          </a:prstGeom>
          <a:ln w="12700">
            <a:miter lim="400000"/>
          </a:ln>
        </p:spPr>
      </p:pic>
      <p:sp>
        <p:nvSpPr>
          <p:cNvPr id="197" name="Line"/>
          <p:cNvSpPr/>
          <p:nvPr/>
        </p:nvSpPr>
        <p:spPr>
          <a:xfrm flipV="1">
            <a:off x="10211683" y="5610549"/>
            <a:ext cx="6381391" cy="2973769"/>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We wish to make what is referred to as a Scatter Plot. So, click on the Chart Icon. And then choose XY (Scatter)."/>
          <p:cNvSpPr txBox="1"/>
          <p:nvPr/>
        </p:nvSpPr>
        <p:spPr>
          <a:xfrm>
            <a:off x="394072" y="6212868"/>
            <a:ext cx="10085103" cy="27680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We wish to make what is referred to as a </a:t>
            </a:r>
            <a:r>
              <a:rPr i="1">
                <a:solidFill>
                  <a:schemeClr val="accent5">
                    <a:lumOff val="-29866"/>
                  </a:schemeClr>
                </a:solidFill>
              </a:rPr>
              <a:t>Scatter Plot. </a:t>
            </a:r>
            <a:r>
              <a:t>So, click on the </a:t>
            </a:r>
            <a:r>
              <a:rPr i="1">
                <a:solidFill>
                  <a:schemeClr val="accent5">
                    <a:lumOff val="-29866"/>
                  </a:schemeClr>
                </a:solidFill>
              </a:rPr>
              <a:t>Chart Icon. </a:t>
            </a:r>
            <a:r>
              <a:t>And then choose</a:t>
            </a:r>
            <a:r>
              <a:rPr i="1">
                <a:solidFill>
                  <a:schemeClr val="accent5">
                    <a:lumOff val="-29866"/>
                  </a:schemeClr>
                </a:solidFill>
              </a:rPr>
              <a:t> XY (Scatter).</a:t>
            </a:r>
          </a:p>
        </p:txBody>
      </p:sp>
      <p:pic>
        <p:nvPicPr>
          <p:cNvPr id="200" name="Screenshot 2023-11-29 at 4.34.12 AM.png" descr="Screenshot 2023-11-29 at 4.34.12 AM.png"/>
          <p:cNvPicPr>
            <a:picLocks noChangeAspect="1"/>
          </p:cNvPicPr>
          <p:nvPr/>
        </p:nvPicPr>
        <p:blipFill>
          <a:blip r:embed="rId2">
            <a:extLst/>
          </a:blip>
          <a:stretch>
            <a:fillRect/>
          </a:stretch>
        </p:blipFill>
        <p:spPr>
          <a:xfrm>
            <a:off x="11084610" y="3033423"/>
            <a:ext cx="14757401" cy="10909301"/>
          </a:xfrm>
          <a:prstGeom prst="rect">
            <a:avLst/>
          </a:prstGeom>
          <a:ln w="12700">
            <a:miter lim="400000"/>
          </a:ln>
        </p:spPr>
      </p:pic>
      <p:sp>
        <p:nvSpPr>
          <p:cNvPr id="201" name="Line"/>
          <p:cNvSpPr/>
          <p:nvPr/>
        </p:nvSpPr>
        <p:spPr>
          <a:xfrm flipV="1">
            <a:off x="3362851" y="3559607"/>
            <a:ext cx="15909092" cy="4433015"/>
          </a:xfrm>
          <a:prstGeom prst="line">
            <a:avLst/>
          </a:prstGeom>
          <a:ln w="25400">
            <a:solidFill>
              <a:srgbClr val="000000"/>
            </a:solidFill>
            <a:miter lim="400000"/>
            <a:tailEnd type="triangle"/>
          </a:ln>
        </p:spPr>
        <p:txBody>
          <a:bodyPr lIns="50800" tIns="50800" rIns="50800" bIns="50800" anchor="ctr"/>
          <a:lstStyle/>
          <a:p>
            <a:pPr/>
          </a:p>
        </p:txBody>
      </p:sp>
      <p:sp>
        <p:nvSpPr>
          <p:cNvPr id="202" name="Line"/>
          <p:cNvSpPr/>
          <p:nvPr/>
        </p:nvSpPr>
        <p:spPr>
          <a:xfrm>
            <a:off x="2744826" y="8550267"/>
            <a:ext cx="12192106" cy="2929161"/>
          </a:xfrm>
          <a:prstGeom prst="line">
            <a:avLst/>
          </a:prstGeom>
          <a:ln w="25400">
            <a:solidFill>
              <a:srgbClr val="0000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