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9" r:id="rId2"/>
    <p:sldId id="266" r:id="rId3"/>
    <p:sldId id="257" r:id="rId4"/>
    <p:sldId id="267" r:id="rId5"/>
    <p:sldId id="268" r:id="rId6"/>
    <p:sldId id="269" r:id="rId7"/>
    <p:sldId id="270" r:id="rId8"/>
    <p:sldId id="271"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69922" autoAdjust="0"/>
  </p:normalViewPr>
  <p:slideViewPr>
    <p:cSldViewPr snapToGrid="0" snapToObjects="1">
      <p:cViewPr>
        <p:scale>
          <a:sx n="99" d="100"/>
          <a:sy n="99" d="100"/>
        </p:scale>
        <p:origin x="-4008" y="-10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3AE993-BF19-9546-B103-C4F3AD506634}" type="datetimeFigureOut">
              <a:rPr lang="en-US" smtClean="0"/>
              <a:t>10/21/15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C16CE4-0220-B743-B2F7-4CCBC19DF5CD}" type="slidenum">
              <a:rPr lang="en-US" smtClean="0"/>
              <a:t>‹#›</a:t>
            </a:fld>
            <a:endParaRPr lang="en-US"/>
          </a:p>
        </p:txBody>
      </p:sp>
    </p:spTree>
    <p:extLst>
      <p:ext uri="{BB962C8B-B14F-4D97-AF65-F5344CB8AC3E}">
        <p14:creationId xmlns:p14="http://schemas.microsoft.com/office/powerpoint/2010/main" val="12594840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Intended for int’l guests who may have a harder</a:t>
            </a:r>
            <a:r>
              <a:rPr lang="en-US" baseline="0" dirty="0" smtClean="0"/>
              <a:t> time finding a short term rental from overseas.</a:t>
            </a:r>
            <a:r>
              <a:rPr lang="en-US" dirty="0" smtClean="0"/>
              <a:t> stays</a:t>
            </a:r>
            <a:r>
              <a:rPr lang="en-US" baseline="0" dirty="0" smtClean="0"/>
              <a:t> longer than a hotel but shorter than what could be leased at a regular apartment.  Ideal for families.</a:t>
            </a:r>
          </a:p>
          <a:p>
            <a:endParaRPr lang="en-US" baseline="0" dirty="0" smtClean="0"/>
          </a:p>
          <a:p>
            <a:r>
              <a:rPr lang="en-US" baseline="0" dirty="0" smtClean="0"/>
              <a:t>1 bedroom with double bed</a:t>
            </a:r>
          </a:p>
          <a:p>
            <a:r>
              <a:rPr lang="en-US" baseline="0" dirty="0" smtClean="0"/>
              <a:t>1 bedroom with 2 twin beds</a:t>
            </a:r>
          </a:p>
          <a:p>
            <a:r>
              <a:rPr lang="en-US" baseline="0" dirty="0" smtClean="0"/>
              <a:t>1 very small bedroom with 1 twin bed</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7C16CE4-0220-B743-B2F7-4CCBC19DF5CD}" type="slidenum">
              <a:rPr lang="en-US" smtClean="0"/>
              <a:t>1</a:t>
            </a:fld>
            <a:endParaRPr lang="en-US"/>
          </a:p>
        </p:txBody>
      </p:sp>
    </p:spTree>
    <p:extLst>
      <p:ext uri="{BB962C8B-B14F-4D97-AF65-F5344CB8AC3E}">
        <p14:creationId xmlns:p14="http://schemas.microsoft.com/office/powerpoint/2010/main" val="3856893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Due to high volume of requests, we cannot extend</a:t>
            </a:r>
            <a:r>
              <a:rPr lang="en-US" baseline="0" dirty="0" smtClean="0"/>
              <a:t> stays for personal time. </a:t>
            </a:r>
            <a:r>
              <a:rPr lang="en-US" sz="1200" kern="1200" dirty="0" smtClean="0">
                <a:solidFill>
                  <a:schemeClr val="tx1"/>
                </a:solidFill>
                <a:effectLst/>
                <a:latin typeface="+mn-lt"/>
                <a:ea typeface="+mn-ea"/>
                <a:cs typeface="+mn-cs"/>
              </a:rPr>
              <a:t>In rare instances where the apartment is available for extended time, personal time usage may incur taxation reporting and withholding.  It will be billed separately from the business portion of their stay.</a:t>
            </a:r>
            <a:endParaRPr lang="en-US" dirty="0"/>
          </a:p>
        </p:txBody>
      </p:sp>
      <p:sp>
        <p:nvSpPr>
          <p:cNvPr id="4" name="Slide Number Placeholder 3"/>
          <p:cNvSpPr>
            <a:spLocks noGrp="1"/>
          </p:cNvSpPr>
          <p:nvPr>
            <p:ph type="sldNum" sz="quarter" idx="10"/>
          </p:nvPr>
        </p:nvSpPr>
        <p:spPr/>
        <p:txBody>
          <a:bodyPr/>
          <a:lstStyle/>
          <a:p>
            <a:fld id="{67C16CE4-0220-B743-B2F7-4CCBC19DF5CD}" type="slidenum">
              <a:rPr lang="en-US" smtClean="0"/>
              <a:t>4</a:t>
            </a:fld>
            <a:endParaRPr lang="en-US"/>
          </a:p>
        </p:txBody>
      </p:sp>
    </p:spTree>
    <p:extLst>
      <p:ext uri="{BB962C8B-B14F-4D97-AF65-F5344CB8AC3E}">
        <p14:creationId xmlns:p14="http://schemas.microsoft.com/office/powerpoint/2010/main" val="1784817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16CE4-0220-B743-B2F7-4CCBC19DF5CD}" type="slidenum">
              <a:rPr lang="en-US" smtClean="0"/>
              <a:t>5</a:t>
            </a:fld>
            <a:endParaRPr lang="en-US"/>
          </a:p>
        </p:txBody>
      </p:sp>
    </p:spTree>
    <p:extLst>
      <p:ext uri="{BB962C8B-B14F-4D97-AF65-F5344CB8AC3E}">
        <p14:creationId xmlns:p14="http://schemas.microsoft.com/office/powerpoint/2010/main" val="1784817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foreign nationals, this includes copies of passport, I-94, and W8 </a:t>
            </a:r>
            <a:r>
              <a:rPr lang="en-US" baseline="0" dirty="0" smtClean="0"/>
              <a:t>BEN (we take care of)</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7C16CE4-0220-B743-B2F7-4CCBC19DF5CD}" type="slidenum">
              <a:rPr lang="en-US" smtClean="0"/>
              <a:t>6</a:t>
            </a:fld>
            <a:endParaRPr lang="en-US"/>
          </a:p>
        </p:txBody>
      </p:sp>
    </p:spTree>
    <p:extLst>
      <p:ext uri="{BB962C8B-B14F-4D97-AF65-F5344CB8AC3E}">
        <p14:creationId xmlns:p14="http://schemas.microsoft.com/office/powerpoint/2010/main" val="178481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Intended for int’l guests who may have a harder</a:t>
            </a:r>
            <a:r>
              <a:rPr lang="en-US" baseline="0" dirty="0" smtClean="0"/>
              <a:t> time finding a short term rental from overseas.</a:t>
            </a:r>
            <a:r>
              <a:rPr lang="en-US" dirty="0" smtClean="0"/>
              <a:t> stays</a:t>
            </a:r>
            <a:r>
              <a:rPr lang="en-US" baseline="0" dirty="0" smtClean="0"/>
              <a:t> longer than a hotel but shorter than what could be leased at a regular apartment.  Ideal for families.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7C16CE4-0220-B743-B2F7-4CCBC19DF5CD}" type="slidenum">
              <a:rPr lang="en-US" smtClean="0"/>
              <a:t>7</a:t>
            </a:fld>
            <a:endParaRPr lang="en-US"/>
          </a:p>
        </p:txBody>
      </p:sp>
    </p:spTree>
    <p:extLst>
      <p:ext uri="{BB962C8B-B14F-4D97-AF65-F5344CB8AC3E}">
        <p14:creationId xmlns:p14="http://schemas.microsoft.com/office/powerpoint/2010/main" val="3856893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Intended for int’l guests who may have a harder</a:t>
            </a:r>
            <a:r>
              <a:rPr lang="en-US" baseline="0" dirty="0" smtClean="0"/>
              <a:t> time finding a short term rental from overseas.</a:t>
            </a:r>
            <a:r>
              <a:rPr lang="en-US" dirty="0" smtClean="0"/>
              <a:t> stays</a:t>
            </a:r>
            <a:r>
              <a:rPr lang="en-US" baseline="0" dirty="0" smtClean="0"/>
              <a:t> longer than a hotel but shorter than what could be leased at a regular apartment.  Ideal for families.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7C16CE4-0220-B743-B2F7-4CCBC19DF5CD}" type="slidenum">
              <a:rPr lang="en-US" smtClean="0"/>
              <a:t>8</a:t>
            </a:fld>
            <a:endParaRPr lang="en-US"/>
          </a:p>
        </p:txBody>
      </p:sp>
    </p:spTree>
    <p:extLst>
      <p:ext uri="{BB962C8B-B14F-4D97-AF65-F5344CB8AC3E}">
        <p14:creationId xmlns:p14="http://schemas.microsoft.com/office/powerpoint/2010/main" val="3856893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A49050-D520-DD49-BE96-96995A2143A4}"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A68B2-70E2-C04E-8AA3-D499ED0FCFFD}" type="slidenum">
              <a:rPr lang="en-US" smtClean="0"/>
              <a:t>‹#›</a:t>
            </a:fld>
            <a:endParaRPr lang="en-US"/>
          </a:p>
        </p:txBody>
      </p:sp>
    </p:spTree>
    <p:extLst>
      <p:ext uri="{BB962C8B-B14F-4D97-AF65-F5344CB8AC3E}">
        <p14:creationId xmlns:p14="http://schemas.microsoft.com/office/powerpoint/2010/main" val="382419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A49050-D520-DD49-BE96-96995A2143A4}"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A68B2-70E2-C04E-8AA3-D499ED0FCFFD}" type="slidenum">
              <a:rPr lang="en-US" smtClean="0"/>
              <a:t>‹#›</a:t>
            </a:fld>
            <a:endParaRPr lang="en-US"/>
          </a:p>
        </p:txBody>
      </p:sp>
    </p:spTree>
    <p:extLst>
      <p:ext uri="{BB962C8B-B14F-4D97-AF65-F5344CB8AC3E}">
        <p14:creationId xmlns:p14="http://schemas.microsoft.com/office/powerpoint/2010/main" val="963506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A49050-D520-DD49-BE96-96995A2143A4}"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A68B2-70E2-C04E-8AA3-D499ED0FCFFD}" type="slidenum">
              <a:rPr lang="en-US" smtClean="0"/>
              <a:t>‹#›</a:t>
            </a:fld>
            <a:endParaRPr lang="en-US"/>
          </a:p>
        </p:txBody>
      </p:sp>
    </p:spTree>
    <p:extLst>
      <p:ext uri="{BB962C8B-B14F-4D97-AF65-F5344CB8AC3E}">
        <p14:creationId xmlns:p14="http://schemas.microsoft.com/office/powerpoint/2010/main" val="2614447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A49050-D520-DD49-BE96-96995A2143A4}"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A68B2-70E2-C04E-8AA3-D499ED0FCFFD}" type="slidenum">
              <a:rPr lang="en-US" smtClean="0"/>
              <a:t>‹#›</a:t>
            </a:fld>
            <a:endParaRPr lang="en-US"/>
          </a:p>
        </p:txBody>
      </p:sp>
    </p:spTree>
    <p:extLst>
      <p:ext uri="{BB962C8B-B14F-4D97-AF65-F5344CB8AC3E}">
        <p14:creationId xmlns:p14="http://schemas.microsoft.com/office/powerpoint/2010/main" val="1071808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A49050-D520-DD49-BE96-96995A2143A4}"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A68B2-70E2-C04E-8AA3-D499ED0FCFFD}" type="slidenum">
              <a:rPr lang="en-US" smtClean="0"/>
              <a:t>‹#›</a:t>
            </a:fld>
            <a:endParaRPr lang="en-US"/>
          </a:p>
        </p:txBody>
      </p:sp>
    </p:spTree>
    <p:extLst>
      <p:ext uri="{BB962C8B-B14F-4D97-AF65-F5344CB8AC3E}">
        <p14:creationId xmlns:p14="http://schemas.microsoft.com/office/powerpoint/2010/main" val="4287934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A49050-D520-DD49-BE96-96995A2143A4}" type="datetimeFigureOut">
              <a:rPr lang="en-US" smtClean="0"/>
              <a:t>10/21/15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A68B2-70E2-C04E-8AA3-D499ED0FCFFD}" type="slidenum">
              <a:rPr lang="en-US" smtClean="0"/>
              <a:t>‹#›</a:t>
            </a:fld>
            <a:endParaRPr lang="en-US"/>
          </a:p>
        </p:txBody>
      </p:sp>
    </p:spTree>
    <p:extLst>
      <p:ext uri="{BB962C8B-B14F-4D97-AF65-F5344CB8AC3E}">
        <p14:creationId xmlns:p14="http://schemas.microsoft.com/office/powerpoint/2010/main" val="2361531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A49050-D520-DD49-BE96-96995A2143A4}" type="datetimeFigureOut">
              <a:rPr lang="en-US" smtClean="0"/>
              <a:t>10/21/15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7A68B2-70E2-C04E-8AA3-D499ED0FCFFD}" type="slidenum">
              <a:rPr lang="en-US" smtClean="0"/>
              <a:t>‹#›</a:t>
            </a:fld>
            <a:endParaRPr lang="en-US"/>
          </a:p>
        </p:txBody>
      </p:sp>
    </p:spTree>
    <p:extLst>
      <p:ext uri="{BB962C8B-B14F-4D97-AF65-F5344CB8AC3E}">
        <p14:creationId xmlns:p14="http://schemas.microsoft.com/office/powerpoint/2010/main" val="370791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49050-D520-DD49-BE96-96995A2143A4}" type="datetimeFigureOut">
              <a:rPr lang="en-US" smtClean="0"/>
              <a:t>10/21/15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7A68B2-70E2-C04E-8AA3-D499ED0FCFFD}" type="slidenum">
              <a:rPr lang="en-US" smtClean="0"/>
              <a:t>‹#›</a:t>
            </a:fld>
            <a:endParaRPr lang="en-US"/>
          </a:p>
        </p:txBody>
      </p:sp>
    </p:spTree>
    <p:extLst>
      <p:ext uri="{BB962C8B-B14F-4D97-AF65-F5344CB8AC3E}">
        <p14:creationId xmlns:p14="http://schemas.microsoft.com/office/powerpoint/2010/main" val="371392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A49050-D520-DD49-BE96-96995A2143A4}" type="datetimeFigureOut">
              <a:rPr lang="en-US" smtClean="0"/>
              <a:t>10/21/15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7A68B2-70E2-C04E-8AA3-D499ED0FCFFD}" type="slidenum">
              <a:rPr lang="en-US" smtClean="0"/>
              <a:t>‹#›</a:t>
            </a:fld>
            <a:endParaRPr lang="en-US"/>
          </a:p>
        </p:txBody>
      </p:sp>
    </p:spTree>
    <p:extLst>
      <p:ext uri="{BB962C8B-B14F-4D97-AF65-F5344CB8AC3E}">
        <p14:creationId xmlns:p14="http://schemas.microsoft.com/office/powerpoint/2010/main" val="3989207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49050-D520-DD49-BE96-96995A2143A4}" type="datetimeFigureOut">
              <a:rPr lang="en-US" smtClean="0"/>
              <a:t>10/21/15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A68B2-70E2-C04E-8AA3-D499ED0FCFFD}" type="slidenum">
              <a:rPr lang="en-US" smtClean="0"/>
              <a:t>‹#›</a:t>
            </a:fld>
            <a:endParaRPr lang="en-US"/>
          </a:p>
        </p:txBody>
      </p:sp>
    </p:spTree>
    <p:extLst>
      <p:ext uri="{BB962C8B-B14F-4D97-AF65-F5344CB8AC3E}">
        <p14:creationId xmlns:p14="http://schemas.microsoft.com/office/powerpoint/2010/main" val="3966100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49050-D520-DD49-BE96-96995A2143A4}" type="datetimeFigureOut">
              <a:rPr lang="en-US" smtClean="0"/>
              <a:t>10/21/15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A68B2-70E2-C04E-8AA3-D499ED0FCFFD}" type="slidenum">
              <a:rPr lang="en-US" smtClean="0"/>
              <a:t>‹#›</a:t>
            </a:fld>
            <a:endParaRPr lang="en-US"/>
          </a:p>
        </p:txBody>
      </p:sp>
    </p:spTree>
    <p:extLst>
      <p:ext uri="{BB962C8B-B14F-4D97-AF65-F5344CB8AC3E}">
        <p14:creationId xmlns:p14="http://schemas.microsoft.com/office/powerpoint/2010/main" val="3086360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49050-D520-DD49-BE96-96995A2143A4}" type="datetimeFigureOut">
              <a:rPr lang="en-US" smtClean="0"/>
              <a:t>10/21/15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7A68B2-70E2-C04E-8AA3-D499ED0FCFFD}" type="slidenum">
              <a:rPr lang="en-US" smtClean="0"/>
              <a:t>‹#›</a:t>
            </a:fld>
            <a:endParaRPr lang="en-US"/>
          </a:p>
        </p:txBody>
      </p:sp>
    </p:spTree>
    <p:extLst>
      <p:ext uri="{BB962C8B-B14F-4D97-AF65-F5344CB8AC3E}">
        <p14:creationId xmlns:p14="http://schemas.microsoft.com/office/powerpoint/2010/main" val="3117216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4" Type="http://schemas.microsoft.com/office/2007/relationships/hdphoto" Target="../media/hdphoto1.wdp"/><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4" Type="http://schemas.microsoft.com/office/2007/relationships/hdphoto" Target="../media/hdphoto2.wdp"/><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4" Type="http://schemas.microsoft.com/office/2007/relationships/hdphoto" Target="../media/hdphoto3.wdp"/><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192" y="1435482"/>
            <a:ext cx="8249165" cy="3604580"/>
          </a:xfrm>
        </p:spPr>
        <p:txBody>
          <a:bodyPr>
            <a:normAutofit fontScale="25000" lnSpcReduction="20000"/>
          </a:bodyPr>
          <a:lstStyle/>
          <a:p>
            <a:pPr marL="0" indent="0" algn="ctr">
              <a:buNone/>
            </a:pPr>
            <a:r>
              <a:rPr lang="en-US" sz="9600" b="1" dirty="0" smtClean="0"/>
              <a:t>Guest Apartment Overview</a:t>
            </a:r>
          </a:p>
          <a:p>
            <a:pPr marL="0" indent="0" algn="ctr">
              <a:buNone/>
            </a:pPr>
            <a:endParaRPr lang="en-US" sz="5000" b="1" dirty="0"/>
          </a:p>
          <a:p>
            <a:pPr marL="0" indent="0" algn="ctr">
              <a:buNone/>
            </a:pPr>
            <a:r>
              <a:rPr lang="en-US" sz="7200" b="1" dirty="0" smtClean="0"/>
              <a:t>An affordable, temporary solution for </a:t>
            </a:r>
            <a:r>
              <a:rPr lang="en-US" sz="7200" b="1" dirty="0"/>
              <a:t>2</a:t>
            </a:r>
            <a:r>
              <a:rPr lang="en-US" sz="7200" b="1" dirty="0" smtClean="0"/>
              <a:t>-</a:t>
            </a:r>
            <a:r>
              <a:rPr lang="en-US" sz="7200" b="1" dirty="0" smtClean="0"/>
              <a:t>12</a:t>
            </a:r>
            <a:r>
              <a:rPr lang="en-US" sz="7200" b="1" dirty="0" smtClean="0"/>
              <a:t> </a:t>
            </a:r>
            <a:r>
              <a:rPr lang="en-US" sz="7200" b="1" dirty="0" smtClean="0"/>
              <a:t>week stays</a:t>
            </a:r>
          </a:p>
          <a:p>
            <a:pPr marL="0" indent="0" algn="ctr">
              <a:buNone/>
            </a:pPr>
            <a:endParaRPr lang="en-US" sz="5000" b="1" dirty="0" smtClean="0"/>
          </a:p>
          <a:p>
            <a:pPr marL="0" indent="0">
              <a:buNone/>
            </a:pPr>
            <a:endParaRPr lang="en-US" sz="5500" dirty="0"/>
          </a:p>
          <a:p>
            <a:pPr>
              <a:lnSpc>
                <a:spcPct val="170000"/>
              </a:lnSpc>
            </a:pPr>
            <a:r>
              <a:rPr lang="en-US" sz="6400" dirty="0" smtClean="0"/>
              <a:t>Spencer View Apartments (24</a:t>
            </a:r>
            <a:r>
              <a:rPr lang="en-US" sz="6400" baseline="30000" dirty="0" smtClean="0"/>
              <a:t>th</a:t>
            </a:r>
            <a:r>
              <a:rPr lang="en-US" sz="6400" dirty="0" smtClean="0"/>
              <a:t> and Patterson)</a:t>
            </a:r>
          </a:p>
          <a:p>
            <a:pPr>
              <a:lnSpc>
                <a:spcPct val="170000"/>
              </a:lnSpc>
            </a:pPr>
            <a:r>
              <a:rPr lang="en-US" sz="6400" dirty="0" smtClean="0"/>
              <a:t>3 bedrooms, 1 bath</a:t>
            </a:r>
          </a:p>
          <a:p>
            <a:pPr>
              <a:lnSpc>
                <a:spcPct val="170000"/>
              </a:lnSpc>
            </a:pPr>
            <a:r>
              <a:rPr lang="en-US" sz="6400" dirty="0" smtClean="0"/>
              <a:t>Fully Furnished (including linens, towels, and kitchen utensils)</a:t>
            </a:r>
          </a:p>
          <a:p>
            <a:pPr>
              <a:lnSpc>
                <a:spcPct val="170000"/>
              </a:lnSpc>
            </a:pPr>
            <a:r>
              <a:rPr lang="en-US" sz="6400" dirty="0" smtClean="0"/>
              <a:t>Includes utilities and weekly cleaning (no phone or cable)</a:t>
            </a:r>
          </a:p>
          <a:p>
            <a:pPr>
              <a:lnSpc>
                <a:spcPct val="170000"/>
              </a:lnSpc>
            </a:pPr>
            <a:r>
              <a:rPr lang="en-US" sz="6400" dirty="0" smtClean="0"/>
              <a:t>Rates: </a:t>
            </a:r>
            <a:r>
              <a:rPr lang="en-US" sz="6400" dirty="0" smtClean="0"/>
              <a:t>$250 per week</a:t>
            </a:r>
            <a:endParaRPr lang="en-US" sz="6400" dirty="0" smtClean="0"/>
          </a:p>
          <a:p>
            <a:pPr algn="ctr"/>
            <a:endParaRPr lang="en-US" sz="3800" dirty="0"/>
          </a:p>
          <a:p>
            <a:pPr algn="ctr"/>
            <a:endParaRPr lang="en-US" sz="3800" dirty="0"/>
          </a:p>
          <a:p>
            <a:pPr marL="0" indent="0" algn="ctr">
              <a:buNone/>
            </a:pPr>
            <a:endParaRPr lang="en-US" dirty="0" smtClean="0"/>
          </a:p>
          <a:p>
            <a:pPr marL="0" indent="0">
              <a:buNone/>
            </a:pPr>
            <a:endParaRPr lang="en-US" dirty="0" smtClean="0"/>
          </a:p>
          <a:p>
            <a:pPr marL="0" indent="0">
              <a:buNone/>
            </a:pPr>
            <a:r>
              <a:rPr lang="en-US" dirty="0" smtClean="0"/>
              <a:t>         </a:t>
            </a:r>
            <a:endParaRPr lang="en-US" dirty="0"/>
          </a:p>
          <a:p>
            <a:pPr marL="0" indent="0">
              <a:buNone/>
            </a:pPr>
            <a:endParaRPr lang="en-US" dirty="0"/>
          </a:p>
        </p:txBody>
      </p:sp>
      <p:pic>
        <p:nvPicPr>
          <p:cNvPr id="5" name="Picture 4"/>
          <p:cNvPicPr>
            <a:picLocks noChangeAspect="1"/>
          </p:cNvPicPr>
          <p:nvPr/>
        </p:nvPicPr>
        <p:blipFill>
          <a:blip r:embed="rId3"/>
          <a:stretch>
            <a:fillRect/>
          </a:stretch>
        </p:blipFill>
        <p:spPr>
          <a:xfrm>
            <a:off x="436192" y="249718"/>
            <a:ext cx="2732616" cy="1147282"/>
          </a:xfrm>
          <a:prstGeom prst="rect">
            <a:avLst/>
          </a:prstGeom>
        </p:spPr>
      </p:pic>
      <p:sp>
        <p:nvSpPr>
          <p:cNvPr id="6" name="TextBox 5"/>
          <p:cNvSpPr txBox="1"/>
          <p:nvPr/>
        </p:nvSpPr>
        <p:spPr>
          <a:xfrm>
            <a:off x="3386903" y="249718"/>
            <a:ext cx="5054699" cy="523220"/>
          </a:xfrm>
          <a:prstGeom prst="rect">
            <a:avLst/>
          </a:prstGeom>
          <a:noFill/>
        </p:spPr>
        <p:txBody>
          <a:bodyPr wrap="square" rtlCol="0">
            <a:spAutoFit/>
          </a:bodyPr>
          <a:lstStyle/>
          <a:p>
            <a:r>
              <a:rPr lang="en-US" sz="2800" dirty="0" smtClean="0"/>
              <a:t>International Guest Apartment</a:t>
            </a:r>
            <a:endParaRPr lang="en-US" sz="2800" dirty="0"/>
          </a:p>
        </p:txBody>
      </p:sp>
      <p:pic>
        <p:nvPicPr>
          <p:cNvPr id="7" name="Picture 6"/>
          <p:cNvPicPr>
            <a:picLocks noChangeAspect="1"/>
          </p:cNvPicPr>
          <p:nvPr/>
        </p:nvPicPr>
        <p:blipFill>
          <a:blip r:embed="rId4"/>
          <a:stretch>
            <a:fillRect/>
          </a:stretch>
        </p:blipFill>
        <p:spPr>
          <a:xfrm>
            <a:off x="0" y="5039577"/>
            <a:ext cx="9144000" cy="1810420"/>
          </a:xfrm>
          <a:prstGeom prst="rect">
            <a:avLst/>
          </a:prstGeom>
        </p:spPr>
      </p:pic>
    </p:spTree>
    <p:extLst>
      <p:ext uri="{BB962C8B-B14F-4D97-AF65-F5344CB8AC3E}">
        <p14:creationId xmlns:p14="http://schemas.microsoft.com/office/powerpoint/2010/main" val="32382163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Shot 2015-02-24 at 11.51.33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189" y="2435532"/>
            <a:ext cx="6833886" cy="3941540"/>
          </a:xfrm>
          <a:prstGeom prst="rect">
            <a:avLst/>
          </a:prstGeom>
        </p:spPr>
      </p:pic>
      <p:pic>
        <p:nvPicPr>
          <p:cNvPr id="4" name="Picture 3"/>
          <p:cNvPicPr>
            <a:picLocks noChangeAspect="1"/>
          </p:cNvPicPr>
          <p:nvPr/>
        </p:nvPicPr>
        <p:blipFill>
          <a:blip r:embed="rId3"/>
          <a:stretch>
            <a:fillRect/>
          </a:stretch>
        </p:blipFill>
        <p:spPr>
          <a:xfrm>
            <a:off x="436192" y="249718"/>
            <a:ext cx="2732616" cy="1147282"/>
          </a:xfrm>
          <a:prstGeom prst="rect">
            <a:avLst/>
          </a:prstGeom>
        </p:spPr>
      </p:pic>
      <p:sp>
        <p:nvSpPr>
          <p:cNvPr id="5" name="TextBox 4"/>
          <p:cNvSpPr txBox="1"/>
          <p:nvPr/>
        </p:nvSpPr>
        <p:spPr>
          <a:xfrm>
            <a:off x="3386903" y="249718"/>
            <a:ext cx="5054699" cy="523220"/>
          </a:xfrm>
          <a:prstGeom prst="rect">
            <a:avLst/>
          </a:prstGeom>
          <a:noFill/>
        </p:spPr>
        <p:txBody>
          <a:bodyPr wrap="square" rtlCol="0">
            <a:spAutoFit/>
          </a:bodyPr>
          <a:lstStyle/>
          <a:p>
            <a:r>
              <a:rPr lang="en-US" sz="2800" dirty="0" smtClean="0"/>
              <a:t>International Guest Apartment</a:t>
            </a:r>
            <a:endParaRPr lang="en-US" sz="2800" dirty="0"/>
          </a:p>
        </p:txBody>
      </p:sp>
      <p:sp>
        <p:nvSpPr>
          <p:cNvPr id="3" name="TextBox 2"/>
          <p:cNvSpPr txBox="1"/>
          <p:nvPr/>
        </p:nvSpPr>
        <p:spPr>
          <a:xfrm>
            <a:off x="1090477" y="1409827"/>
            <a:ext cx="6705598" cy="1538883"/>
          </a:xfrm>
          <a:prstGeom prst="rect">
            <a:avLst/>
          </a:prstGeom>
          <a:solidFill>
            <a:schemeClr val="tx1"/>
          </a:solidFill>
        </p:spPr>
        <p:txBody>
          <a:bodyPr wrap="square" rtlCol="0">
            <a:spAutoFit/>
          </a:bodyPr>
          <a:lstStyle/>
          <a:p>
            <a:pPr marL="0" lvl="1" algn="ctr"/>
            <a:r>
              <a:rPr lang="en-US" sz="2800" b="1" dirty="0" smtClean="0">
                <a:solidFill>
                  <a:srgbClr val="FFFFFF"/>
                </a:solidFill>
              </a:rPr>
              <a:t>Reservations </a:t>
            </a:r>
          </a:p>
          <a:p>
            <a:pPr marL="0" lvl="1" algn="ctr"/>
            <a:r>
              <a:rPr lang="en-US" sz="2400" dirty="0" smtClean="0">
                <a:solidFill>
                  <a:srgbClr val="FFFFFF"/>
                </a:solidFill>
              </a:rPr>
              <a:t>Request </a:t>
            </a:r>
            <a:r>
              <a:rPr lang="en-US" sz="2400" dirty="0">
                <a:solidFill>
                  <a:srgbClr val="FFFFFF"/>
                </a:solidFill>
              </a:rPr>
              <a:t>made by host department on GSI website: </a:t>
            </a:r>
            <a:r>
              <a:rPr lang="en-US" sz="2400" u="sng" dirty="0">
                <a:solidFill>
                  <a:schemeClr val="bg1"/>
                </a:solidFill>
              </a:rPr>
              <a:t>http://</a:t>
            </a:r>
            <a:r>
              <a:rPr lang="en-US" sz="2400" u="sng" dirty="0" err="1" smtClean="0">
                <a:solidFill>
                  <a:schemeClr val="bg1"/>
                </a:solidFill>
              </a:rPr>
              <a:t>gsi.uoregon.edu</a:t>
            </a:r>
            <a:endParaRPr lang="en-US" sz="2400" dirty="0">
              <a:solidFill>
                <a:schemeClr val="bg1"/>
              </a:solidFill>
            </a:endParaRPr>
          </a:p>
          <a:p>
            <a:pPr algn="ctr"/>
            <a:endParaRPr lang="en-US" dirty="0"/>
          </a:p>
        </p:txBody>
      </p:sp>
      <p:sp>
        <p:nvSpPr>
          <p:cNvPr id="6" name="Rounded Rectangle 5"/>
          <p:cNvSpPr/>
          <p:nvPr/>
        </p:nvSpPr>
        <p:spPr>
          <a:xfrm>
            <a:off x="2668471" y="3399335"/>
            <a:ext cx="1847402" cy="1616289"/>
          </a:xfrm>
          <a:prstGeom prst="roundRect">
            <a:avLst/>
          </a:prstGeom>
          <a:solidFill>
            <a:srgbClr val="FFFF00">
              <a:alpha val="23000"/>
            </a:srgb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7262172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5-02-24 at 12.07.3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4800" y="0"/>
            <a:ext cx="5993546" cy="6858000"/>
          </a:xfrm>
          <a:prstGeom prst="rect">
            <a:avLst/>
          </a:prstGeom>
        </p:spPr>
      </p:pic>
    </p:spTree>
    <p:extLst>
      <p:ext uri="{BB962C8B-B14F-4D97-AF65-F5344CB8AC3E}">
        <p14:creationId xmlns:p14="http://schemas.microsoft.com/office/powerpoint/2010/main" val="10615589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BEBA8EAE-BF5A-486C-A8C5-ECC9F3942E4B}">
                <a14:imgProps xmlns:a14="http://schemas.microsoft.com/office/drawing/2010/main">
                  <a14:imgLayer r:embed="rId4">
                    <a14:imgEffect>
                      <a14:sharpenSoften amount="33000"/>
                    </a14:imgEffect>
                    <a14:imgEffect>
                      <a14:brightnessContrast bright="24000" contrast="-2000"/>
                    </a14:imgEffect>
                  </a14:imgLayer>
                </a14:imgProps>
              </a:ext>
            </a:extLst>
          </a:blip>
          <a:stretch>
            <a:fillRect/>
          </a:stretch>
        </p:blipFill>
        <p:spPr>
          <a:xfrm>
            <a:off x="1090475" y="1409827"/>
            <a:ext cx="6705600" cy="5029200"/>
          </a:xfrm>
          <a:prstGeom prst="rect">
            <a:avLst/>
          </a:prstGeom>
        </p:spPr>
      </p:pic>
      <p:pic>
        <p:nvPicPr>
          <p:cNvPr id="4" name="Picture 3"/>
          <p:cNvPicPr>
            <a:picLocks noChangeAspect="1"/>
          </p:cNvPicPr>
          <p:nvPr/>
        </p:nvPicPr>
        <p:blipFill>
          <a:blip r:embed="rId5"/>
          <a:stretch>
            <a:fillRect/>
          </a:stretch>
        </p:blipFill>
        <p:spPr>
          <a:xfrm>
            <a:off x="436192" y="249718"/>
            <a:ext cx="2732616" cy="1147282"/>
          </a:xfrm>
          <a:prstGeom prst="rect">
            <a:avLst/>
          </a:prstGeom>
        </p:spPr>
      </p:pic>
      <p:sp>
        <p:nvSpPr>
          <p:cNvPr id="5" name="TextBox 4"/>
          <p:cNvSpPr txBox="1"/>
          <p:nvPr/>
        </p:nvSpPr>
        <p:spPr>
          <a:xfrm>
            <a:off x="3386903" y="249718"/>
            <a:ext cx="5054699" cy="523220"/>
          </a:xfrm>
          <a:prstGeom prst="rect">
            <a:avLst/>
          </a:prstGeom>
          <a:noFill/>
        </p:spPr>
        <p:txBody>
          <a:bodyPr wrap="square" rtlCol="0">
            <a:spAutoFit/>
          </a:bodyPr>
          <a:lstStyle/>
          <a:p>
            <a:r>
              <a:rPr lang="en-US" sz="2800" dirty="0" smtClean="0"/>
              <a:t>International Guest Apartment</a:t>
            </a:r>
            <a:endParaRPr lang="en-US" sz="2800" dirty="0"/>
          </a:p>
        </p:txBody>
      </p:sp>
      <p:sp>
        <p:nvSpPr>
          <p:cNvPr id="3" name="TextBox 2"/>
          <p:cNvSpPr txBox="1"/>
          <p:nvPr/>
        </p:nvSpPr>
        <p:spPr>
          <a:xfrm>
            <a:off x="1090477" y="1409827"/>
            <a:ext cx="6705598" cy="830997"/>
          </a:xfrm>
          <a:prstGeom prst="rect">
            <a:avLst/>
          </a:prstGeom>
          <a:solidFill>
            <a:schemeClr val="tx1"/>
          </a:solidFill>
        </p:spPr>
        <p:txBody>
          <a:bodyPr wrap="square" rtlCol="0">
            <a:spAutoFit/>
          </a:bodyPr>
          <a:lstStyle/>
          <a:p>
            <a:pPr algn="ctr"/>
            <a:r>
              <a:rPr lang="en-US" sz="2400" b="1" dirty="0" smtClean="0">
                <a:solidFill>
                  <a:schemeClr val="bg1"/>
                </a:solidFill>
              </a:rPr>
              <a:t>Visitor must be here on business </a:t>
            </a:r>
          </a:p>
          <a:p>
            <a:pPr algn="ctr"/>
            <a:r>
              <a:rPr lang="en-US" sz="2400" b="1" dirty="0" smtClean="0">
                <a:solidFill>
                  <a:schemeClr val="bg1"/>
                </a:solidFill>
              </a:rPr>
              <a:t>(teaching, research, etc.)</a:t>
            </a:r>
            <a:endParaRPr lang="en-US" dirty="0"/>
          </a:p>
        </p:txBody>
      </p:sp>
    </p:spTree>
    <p:extLst>
      <p:ext uri="{BB962C8B-B14F-4D97-AF65-F5344CB8AC3E}">
        <p14:creationId xmlns:p14="http://schemas.microsoft.com/office/powerpoint/2010/main" val="13836854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sharpenSoften amount="39000"/>
                    </a14:imgEffect>
                    <a14:imgEffect>
                      <a14:brightnessContrast bright="37000" contrast="-30000"/>
                    </a14:imgEffect>
                  </a14:imgLayer>
                </a14:imgProps>
              </a:ext>
            </a:extLst>
          </a:blip>
          <a:stretch>
            <a:fillRect/>
          </a:stretch>
        </p:blipFill>
        <p:spPr>
          <a:xfrm>
            <a:off x="1094074" y="1409827"/>
            <a:ext cx="6702001" cy="5026501"/>
          </a:xfrm>
          <a:prstGeom prst="rect">
            <a:avLst/>
          </a:prstGeom>
        </p:spPr>
      </p:pic>
      <p:pic>
        <p:nvPicPr>
          <p:cNvPr id="4" name="Picture 3"/>
          <p:cNvPicPr>
            <a:picLocks noChangeAspect="1"/>
          </p:cNvPicPr>
          <p:nvPr/>
        </p:nvPicPr>
        <p:blipFill>
          <a:blip r:embed="rId5"/>
          <a:stretch>
            <a:fillRect/>
          </a:stretch>
        </p:blipFill>
        <p:spPr>
          <a:xfrm>
            <a:off x="436192" y="249718"/>
            <a:ext cx="2732616" cy="1147282"/>
          </a:xfrm>
          <a:prstGeom prst="rect">
            <a:avLst/>
          </a:prstGeom>
        </p:spPr>
      </p:pic>
      <p:sp>
        <p:nvSpPr>
          <p:cNvPr id="5" name="TextBox 4"/>
          <p:cNvSpPr txBox="1"/>
          <p:nvPr/>
        </p:nvSpPr>
        <p:spPr>
          <a:xfrm>
            <a:off x="3386903" y="249718"/>
            <a:ext cx="5054699" cy="523220"/>
          </a:xfrm>
          <a:prstGeom prst="rect">
            <a:avLst/>
          </a:prstGeom>
          <a:noFill/>
        </p:spPr>
        <p:txBody>
          <a:bodyPr wrap="square" rtlCol="0">
            <a:spAutoFit/>
          </a:bodyPr>
          <a:lstStyle/>
          <a:p>
            <a:r>
              <a:rPr lang="en-US" sz="2800" dirty="0" smtClean="0"/>
              <a:t>International Guest Apartment</a:t>
            </a:r>
            <a:endParaRPr lang="en-US" sz="2800" dirty="0"/>
          </a:p>
        </p:txBody>
      </p:sp>
      <p:sp>
        <p:nvSpPr>
          <p:cNvPr id="3" name="TextBox 2"/>
          <p:cNvSpPr txBox="1"/>
          <p:nvPr/>
        </p:nvSpPr>
        <p:spPr>
          <a:xfrm>
            <a:off x="1090477" y="1409827"/>
            <a:ext cx="6705598" cy="830997"/>
          </a:xfrm>
          <a:prstGeom prst="rect">
            <a:avLst/>
          </a:prstGeom>
          <a:solidFill>
            <a:schemeClr val="tx1"/>
          </a:solidFill>
        </p:spPr>
        <p:txBody>
          <a:bodyPr wrap="square" rtlCol="0">
            <a:spAutoFit/>
          </a:bodyPr>
          <a:lstStyle/>
          <a:p>
            <a:pPr algn="ctr"/>
            <a:r>
              <a:rPr lang="en-US" sz="2400" b="1" dirty="0" smtClean="0">
                <a:solidFill>
                  <a:schemeClr val="bg1"/>
                </a:solidFill>
              </a:rPr>
              <a:t>Payment can be made through a JV or paid by check or cash by the visitor</a:t>
            </a:r>
            <a:endParaRPr lang="en-US" dirty="0"/>
          </a:p>
        </p:txBody>
      </p:sp>
    </p:spTree>
    <p:extLst>
      <p:ext uri="{BB962C8B-B14F-4D97-AF65-F5344CB8AC3E}">
        <p14:creationId xmlns:p14="http://schemas.microsoft.com/office/powerpoint/2010/main" val="20293974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harpenSoften amount="37000"/>
                    </a14:imgEffect>
                    <a14:imgEffect>
                      <a14:brightnessContrast bright="28000" contrast="-48000"/>
                    </a14:imgEffect>
                  </a14:imgLayer>
                </a14:imgProps>
              </a:ext>
            </a:extLst>
          </a:blip>
          <a:stretch>
            <a:fillRect/>
          </a:stretch>
        </p:blipFill>
        <p:spPr>
          <a:xfrm>
            <a:off x="1090477" y="1409827"/>
            <a:ext cx="6705600" cy="5029200"/>
          </a:xfrm>
          <a:prstGeom prst="rect">
            <a:avLst/>
          </a:prstGeom>
        </p:spPr>
      </p:pic>
      <p:pic>
        <p:nvPicPr>
          <p:cNvPr id="4" name="Picture 3"/>
          <p:cNvPicPr>
            <a:picLocks noChangeAspect="1"/>
          </p:cNvPicPr>
          <p:nvPr/>
        </p:nvPicPr>
        <p:blipFill>
          <a:blip r:embed="rId5"/>
          <a:stretch>
            <a:fillRect/>
          </a:stretch>
        </p:blipFill>
        <p:spPr>
          <a:xfrm>
            <a:off x="436192" y="249718"/>
            <a:ext cx="2732616" cy="1147282"/>
          </a:xfrm>
          <a:prstGeom prst="rect">
            <a:avLst/>
          </a:prstGeom>
        </p:spPr>
      </p:pic>
      <p:sp>
        <p:nvSpPr>
          <p:cNvPr id="5" name="TextBox 4"/>
          <p:cNvSpPr txBox="1"/>
          <p:nvPr/>
        </p:nvSpPr>
        <p:spPr>
          <a:xfrm>
            <a:off x="3386903" y="249718"/>
            <a:ext cx="5054699" cy="523220"/>
          </a:xfrm>
          <a:prstGeom prst="rect">
            <a:avLst/>
          </a:prstGeom>
          <a:noFill/>
        </p:spPr>
        <p:txBody>
          <a:bodyPr wrap="square" rtlCol="0">
            <a:spAutoFit/>
          </a:bodyPr>
          <a:lstStyle/>
          <a:p>
            <a:r>
              <a:rPr lang="en-US" sz="2800" dirty="0" smtClean="0"/>
              <a:t>International Guest Apartment</a:t>
            </a:r>
            <a:endParaRPr lang="en-US" sz="2800" dirty="0"/>
          </a:p>
        </p:txBody>
      </p:sp>
      <p:sp>
        <p:nvSpPr>
          <p:cNvPr id="3" name="TextBox 2"/>
          <p:cNvSpPr txBox="1"/>
          <p:nvPr/>
        </p:nvSpPr>
        <p:spPr>
          <a:xfrm>
            <a:off x="1090477" y="1409827"/>
            <a:ext cx="6705598" cy="1200328"/>
          </a:xfrm>
          <a:prstGeom prst="rect">
            <a:avLst/>
          </a:prstGeom>
          <a:solidFill>
            <a:schemeClr val="tx1"/>
          </a:solidFill>
        </p:spPr>
        <p:txBody>
          <a:bodyPr wrap="square" rtlCol="0">
            <a:spAutoFit/>
          </a:bodyPr>
          <a:lstStyle/>
          <a:p>
            <a:pPr algn="ctr"/>
            <a:r>
              <a:rPr lang="en-US" sz="2400" b="1" dirty="0" smtClean="0">
                <a:solidFill>
                  <a:schemeClr val="bg1"/>
                </a:solidFill>
              </a:rPr>
              <a:t>Regardless of the manner of payment, rules for staying in the Guest Apartment follow UO travel policy and Accounts Payable rules</a:t>
            </a:r>
            <a:endParaRPr lang="en-US" dirty="0"/>
          </a:p>
        </p:txBody>
      </p:sp>
    </p:spTree>
    <p:extLst>
      <p:ext uri="{BB962C8B-B14F-4D97-AF65-F5344CB8AC3E}">
        <p14:creationId xmlns:p14="http://schemas.microsoft.com/office/powerpoint/2010/main" val="38781060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192" y="1435482"/>
            <a:ext cx="8249165" cy="3604580"/>
          </a:xfrm>
        </p:spPr>
        <p:txBody>
          <a:bodyPr>
            <a:normAutofit fontScale="25000" lnSpcReduction="20000"/>
          </a:bodyPr>
          <a:lstStyle/>
          <a:p>
            <a:pPr marL="0" indent="0" algn="ctr">
              <a:buNone/>
            </a:pPr>
            <a:r>
              <a:rPr lang="en-US" sz="12800" b="1" dirty="0" smtClean="0"/>
              <a:t>GSI Responsibilities</a:t>
            </a:r>
          </a:p>
          <a:p>
            <a:pPr marL="0" indent="0" algn="ctr">
              <a:buNone/>
            </a:pPr>
            <a:endParaRPr lang="en-US" sz="5000" b="1" dirty="0"/>
          </a:p>
          <a:p>
            <a:pPr marL="0" indent="0">
              <a:buNone/>
            </a:pPr>
            <a:endParaRPr lang="en-US" sz="5500" dirty="0"/>
          </a:p>
          <a:p>
            <a:pPr>
              <a:lnSpc>
                <a:spcPct val="170000"/>
              </a:lnSpc>
            </a:pPr>
            <a:r>
              <a:rPr lang="en-US" sz="7200" dirty="0"/>
              <a:t>I</a:t>
            </a:r>
            <a:r>
              <a:rPr lang="en-US" sz="7200" dirty="0" smtClean="0"/>
              <a:t>ssue keys and provide an introduction to the </a:t>
            </a:r>
            <a:r>
              <a:rPr lang="en-US" sz="7200" dirty="0" smtClean="0"/>
              <a:t>apartment during business hours</a:t>
            </a:r>
            <a:endParaRPr lang="en-US" sz="7200" dirty="0" smtClean="0"/>
          </a:p>
          <a:p>
            <a:pPr>
              <a:lnSpc>
                <a:spcPct val="170000"/>
              </a:lnSpc>
            </a:pPr>
            <a:r>
              <a:rPr lang="en-US" sz="7200" dirty="0" smtClean="0"/>
              <a:t>Interface with Spencer View and Housing managers about apartment issues</a:t>
            </a:r>
          </a:p>
          <a:p>
            <a:pPr>
              <a:lnSpc>
                <a:spcPct val="170000"/>
              </a:lnSpc>
            </a:pPr>
            <a:r>
              <a:rPr lang="en-US" sz="7200" dirty="0" smtClean="0"/>
              <a:t>Collect the necessary visa paperwork from the visitors</a:t>
            </a:r>
          </a:p>
          <a:p>
            <a:pPr>
              <a:lnSpc>
                <a:spcPct val="170000"/>
              </a:lnSpc>
            </a:pPr>
            <a:r>
              <a:rPr lang="en-US" sz="7200" dirty="0" smtClean="0"/>
              <a:t>Collect apartment payments and/or JV charges to the departmental index</a:t>
            </a:r>
          </a:p>
          <a:p>
            <a:pPr marL="0" indent="0" algn="ctr">
              <a:buNone/>
            </a:pPr>
            <a:endParaRPr lang="en-US" sz="3800" dirty="0"/>
          </a:p>
          <a:p>
            <a:pPr algn="ctr"/>
            <a:endParaRPr lang="en-US" sz="3800" dirty="0"/>
          </a:p>
          <a:p>
            <a:pPr marL="0" indent="0" algn="ctr">
              <a:buNone/>
            </a:pPr>
            <a:endParaRPr lang="en-US" dirty="0" smtClean="0"/>
          </a:p>
          <a:p>
            <a:pPr marL="0" indent="0">
              <a:buNone/>
            </a:pPr>
            <a:endParaRPr lang="en-US" dirty="0" smtClean="0"/>
          </a:p>
          <a:p>
            <a:pPr marL="0" indent="0">
              <a:buNone/>
            </a:pPr>
            <a:r>
              <a:rPr lang="en-US" dirty="0" smtClean="0"/>
              <a:t>         </a:t>
            </a:r>
            <a:endParaRPr lang="en-US" dirty="0"/>
          </a:p>
          <a:p>
            <a:pPr marL="0" indent="0">
              <a:buNone/>
            </a:pPr>
            <a:endParaRPr lang="en-US" dirty="0"/>
          </a:p>
        </p:txBody>
      </p:sp>
      <p:pic>
        <p:nvPicPr>
          <p:cNvPr id="5" name="Picture 4"/>
          <p:cNvPicPr>
            <a:picLocks noChangeAspect="1"/>
          </p:cNvPicPr>
          <p:nvPr/>
        </p:nvPicPr>
        <p:blipFill>
          <a:blip r:embed="rId3"/>
          <a:stretch>
            <a:fillRect/>
          </a:stretch>
        </p:blipFill>
        <p:spPr>
          <a:xfrm>
            <a:off x="436192" y="249718"/>
            <a:ext cx="2732616" cy="1147282"/>
          </a:xfrm>
          <a:prstGeom prst="rect">
            <a:avLst/>
          </a:prstGeom>
        </p:spPr>
      </p:pic>
      <p:sp>
        <p:nvSpPr>
          <p:cNvPr id="6" name="TextBox 5"/>
          <p:cNvSpPr txBox="1"/>
          <p:nvPr/>
        </p:nvSpPr>
        <p:spPr>
          <a:xfrm>
            <a:off x="3386903" y="249718"/>
            <a:ext cx="5054699" cy="523220"/>
          </a:xfrm>
          <a:prstGeom prst="rect">
            <a:avLst/>
          </a:prstGeom>
          <a:noFill/>
        </p:spPr>
        <p:txBody>
          <a:bodyPr wrap="square" rtlCol="0">
            <a:spAutoFit/>
          </a:bodyPr>
          <a:lstStyle/>
          <a:p>
            <a:r>
              <a:rPr lang="en-US" sz="2800" dirty="0" smtClean="0"/>
              <a:t>International Guest Apartment</a:t>
            </a:r>
            <a:endParaRPr lang="en-US" sz="2800" dirty="0"/>
          </a:p>
        </p:txBody>
      </p:sp>
      <p:pic>
        <p:nvPicPr>
          <p:cNvPr id="7" name="Picture 6"/>
          <p:cNvPicPr>
            <a:picLocks noChangeAspect="1"/>
          </p:cNvPicPr>
          <p:nvPr/>
        </p:nvPicPr>
        <p:blipFill>
          <a:blip r:embed="rId4"/>
          <a:stretch>
            <a:fillRect/>
          </a:stretch>
        </p:blipFill>
        <p:spPr>
          <a:xfrm>
            <a:off x="0" y="5039577"/>
            <a:ext cx="9144000" cy="1810420"/>
          </a:xfrm>
          <a:prstGeom prst="rect">
            <a:avLst/>
          </a:prstGeom>
        </p:spPr>
      </p:pic>
    </p:spTree>
    <p:extLst>
      <p:ext uri="{BB962C8B-B14F-4D97-AF65-F5344CB8AC3E}">
        <p14:creationId xmlns:p14="http://schemas.microsoft.com/office/powerpoint/2010/main" val="7154186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192" y="1435482"/>
            <a:ext cx="8249165" cy="3604580"/>
          </a:xfrm>
        </p:spPr>
        <p:txBody>
          <a:bodyPr>
            <a:normAutofit fontScale="32500" lnSpcReduction="20000"/>
          </a:bodyPr>
          <a:lstStyle/>
          <a:p>
            <a:pPr marL="0" indent="0" algn="ctr">
              <a:buNone/>
            </a:pPr>
            <a:r>
              <a:rPr lang="en-US" sz="9800" b="1" dirty="0" smtClean="0"/>
              <a:t>Host Department Responsibilities</a:t>
            </a:r>
          </a:p>
          <a:p>
            <a:pPr marL="0" indent="0" algn="ctr">
              <a:buNone/>
            </a:pPr>
            <a:endParaRPr lang="en-US" sz="5000" b="1" dirty="0"/>
          </a:p>
          <a:p>
            <a:pPr marL="0" indent="0">
              <a:buNone/>
            </a:pPr>
            <a:endParaRPr lang="en-US" sz="5500" dirty="0"/>
          </a:p>
          <a:p>
            <a:pPr>
              <a:lnSpc>
                <a:spcPct val="170000"/>
              </a:lnSpc>
            </a:pPr>
            <a:r>
              <a:rPr lang="en-US" sz="5500" dirty="0" smtClean="0"/>
              <a:t>Help scholar get settled into Eugene and the UO </a:t>
            </a:r>
          </a:p>
          <a:p>
            <a:pPr>
              <a:lnSpc>
                <a:spcPct val="170000"/>
              </a:lnSpc>
            </a:pPr>
            <a:r>
              <a:rPr lang="en-US" sz="5500" dirty="0" smtClean="0"/>
              <a:t>Inform GSI of any scheduling changes to the </a:t>
            </a:r>
            <a:r>
              <a:rPr lang="en-US" sz="5500" dirty="0" smtClean="0"/>
              <a:t>reservation</a:t>
            </a:r>
            <a:endParaRPr lang="en-US" sz="5500" dirty="0" smtClean="0"/>
          </a:p>
          <a:p>
            <a:pPr>
              <a:lnSpc>
                <a:spcPct val="170000"/>
              </a:lnSpc>
            </a:pPr>
            <a:r>
              <a:rPr lang="en-US" sz="5500" dirty="0" smtClean="0"/>
              <a:t>Pay any applicable taxes for renting the apartment for personal use</a:t>
            </a:r>
          </a:p>
          <a:p>
            <a:pPr algn="ctr"/>
            <a:endParaRPr lang="en-US" sz="3800" dirty="0"/>
          </a:p>
          <a:p>
            <a:pPr algn="ctr"/>
            <a:endParaRPr lang="en-US" sz="3800" dirty="0"/>
          </a:p>
          <a:p>
            <a:pPr marL="0" indent="0" algn="ctr">
              <a:buNone/>
            </a:pPr>
            <a:endParaRPr lang="en-US" dirty="0" smtClean="0"/>
          </a:p>
          <a:p>
            <a:pPr marL="0" indent="0">
              <a:buNone/>
            </a:pPr>
            <a:endParaRPr lang="en-US" dirty="0" smtClean="0"/>
          </a:p>
          <a:p>
            <a:pPr marL="0" indent="0">
              <a:buNone/>
            </a:pPr>
            <a:r>
              <a:rPr lang="en-US" dirty="0" smtClean="0"/>
              <a:t>         </a:t>
            </a:r>
            <a:endParaRPr lang="en-US" dirty="0"/>
          </a:p>
          <a:p>
            <a:pPr marL="0" indent="0">
              <a:buNone/>
            </a:pPr>
            <a:endParaRPr lang="en-US" dirty="0"/>
          </a:p>
        </p:txBody>
      </p:sp>
      <p:pic>
        <p:nvPicPr>
          <p:cNvPr id="5" name="Picture 4"/>
          <p:cNvPicPr>
            <a:picLocks noChangeAspect="1"/>
          </p:cNvPicPr>
          <p:nvPr/>
        </p:nvPicPr>
        <p:blipFill>
          <a:blip r:embed="rId3"/>
          <a:stretch>
            <a:fillRect/>
          </a:stretch>
        </p:blipFill>
        <p:spPr>
          <a:xfrm>
            <a:off x="436192" y="249718"/>
            <a:ext cx="2732616" cy="1147282"/>
          </a:xfrm>
          <a:prstGeom prst="rect">
            <a:avLst/>
          </a:prstGeom>
        </p:spPr>
      </p:pic>
      <p:sp>
        <p:nvSpPr>
          <p:cNvPr id="6" name="TextBox 5"/>
          <p:cNvSpPr txBox="1"/>
          <p:nvPr/>
        </p:nvSpPr>
        <p:spPr>
          <a:xfrm>
            <a:off x="3386903" y="249718"/>
            <a:ext cx="5054699" cy="523220"/>
          </a:xfrm>
          <a:prstGeom prst="rect">
            <a:avLst/>
          </a:prstGeom>
          <a:noFill/>
        </p:spPr>
        <p:txBody>
          <a:bodyPr wrap="square" rtlCol="0">
            <a:spAutoFit/>
          </a:bodyPr>
          <a:lstStyle/>
          <a:p>
            <a:r>
              <a:rPr lang="en-US" sz="2800" dirty="0" smtClean="0"/>
              <a:t>International Guest Apartment</a:t>
            </a:r>
            <a:endParaRPr lang="en-US" sz="2800" dirty="0"/>
          </a:p>
        </p:txBody>
      </p:sp>
      <p:pic>
        <p:nvPicPr>
          <p:cNvPr id="7" name="Picture 6"/>
          <p:cNvPicPr>
            <a:picLocks noChangeAspect="1"/>
          </p:cNvPicPr>
          <p:nvPr/>
        </p:nvPicPr>
        <p:blipFill>
          <a:blip r:embed="rId4"/>
          <a:stretch>
            <a:fillRect/>
          </a:stretch>
        </p:blipFill>
        <p:spPr>
          <a:xfrm>
            <a:off x="0" y="5039577"/>
            <a:ext cx="9144000" cy="1810420"/>
          </a:xfrm>
          <a:prstGeom prst="rect">
            <a:avLst/>
          </a:prstGeom>
        </p:spPr>
      </p:pic>
    </p:spTree>
    <p:extLst>
      <p:ext uri="{BB962C8B-B14F-4D97-AF65-F5344CB8AC3E}">
        <p14:creationId xmlns:p14="http://schemas.microsoft.com/office/powerpoint/2010/main" val="15757703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36192" y="249718"/>
            <a:ext cx="2732616" cy="1147282"/>
          </a:xfrm>
          <a:prstGeom prst="rect">
            <a:avLst/>
          </a:prstGeom>
        </p:spPr>
      </p:pic>
      <p:sp>
        <p:nvSpPr>
          <p:cNvPr id="6" name="TextBox 5"/>
          <p:cNvSpPr txBox="1"/>
          <p:nvPr/>
        </p:nvSpPr>
        <p:spPr>
          <a:xfrm>
            <a:off x="3386903" y="249718"/>
            <a:ext cx="5054699" cy="523220"/>
          </a:xfrm>
          <a:prstGeom prst="rect">
            <a:avLst/>
          </a:prstGeom>
          <a:noFill/>
        </p:spPr>
        <p:txBody>
          <a:bodyPr wrap="square" rtlCol="0">
            <a:spAutoFit/>
          </a:bodyPr>
          <a:lstStyle/>
          <a:p>
            <a:r>
              <a:rPr lang="en-US" sz="2800" dirty="0" smtClean="0"/>
              <a:t>International Guest Apartment</a:t>
            </a:r>
            <a:endParaRPr lang="en-US" sz="2800" dirty="0"/>
          </a:p>
        </p:txBody>
      </p:sp>
      <p:pic>
        <p:nvPicPr>
          <p:cNvPr id="7" name="Picture 6"/>
          <p:cNvPicPr>
            <a:picLocks noChangeAspect="1"/>
          </p:cNvPicPr>
          <p:nvPr/>
        </p:nvPicPr>
        <p:blipFill>
          <a:blip r:embed="rId3"/>
          <a:stretch>
            <a:fillRect/>
          </a:stretch>
        </p:blipFill>
        <p:spPr>
          <a:xfrm>
            <a:off x="0" y="5039577"/>
            <a:ext cx="9144000" cy="1810420"/>
          </a:xfrm>
          <a:prstGeom prst="rect">
            <a:avLst/>
          </a:prstGeom>
        </p:spPr>
      </p:pic>
      <p:sp>
        <p:nvSpPr>
          <p:cNvPr id="4" name="TextBox 3"/>
          <p:cNvSpPr txBox="1"/>
          <p:nvPr/>
        </p:nvSpPr>
        <p:spPr>
          <a:xfrm>
            <a:off x="577312" y="1283200"/>
            <a:ext cx="7723168" cy="3631764"/>
          </a:xfrm>
          <a:prstGeom prst="rect">
            <a:avLst/>
          </a:prstGeom>
          <a:noFill/>
        </p:spPr>
        <p:txBody>
          <a:bodyPr wrap="square" rtlCol="0">
            <a:spAutoFit/>
          </a:bodyPr>
          <a:lstStyle/>
          <a:p>
            <a:pPr algn="ctr"/>
            <a:r>
              <a:rPr lang="en-US" sz="3200" b="1" dirty="0" smtClean="0"/>
              <a:t>Final Thoughts</a:t>
            </a:r>
          </a:p>
          <a:p>
            <a:pPr algn="ctr"/>
            <a:endParaRPr lang="en-US" b="1" dirty="0"/>
          </a:p>
          <a:p>
            <a:pPr algn="ctr"/>
            <a:endParaRPr lang="en-US" b="1" dirty="0" smtClean="0"/>
          </a:p>
          <a:p>
            <a:pPr marL="285750" indent="-285750">
              <a:buFont typeface="Arial"/>
              <a:buChar char="•"/>
            </a:pPr>
            <a:r>
              <a:rPr lang="en-US" dirty="0" smtClean="0"/>
              <a:t>The apartment book very quickly, so reserve early.</a:t>
            </a:r>
          </a:p>
          <a:p>
            <a:pPr marL="285750" indent="-285750">
              <a:buFont typeface="Arial"/>
              <a:buChar char="•"/>
            </a:pPr>
            <a:endParaRPr lang="en-US" dirty="0"/>
          </a:p>
          <a:p>
            <a:pPr marL="285750" indent="-285750">
              <a:buFont typeface="Arial"/>
              <a:buChar char="•"/>
            </a:pPr>
            <a:r>
              <a:rPr lang="en-US" dirty="0" smtClean="0"/>
              <a:t>Due to high demand, we are in the process of securing 2 additional apartments, giving us a total of 3 guest apartments.</a:t>
            </a:r>
          </a:p>
          <a:p>
            <a:pPr marL="285750" indent="-285750">
              <a:buFont typeface="Arial"/>
              <a:buChar char="•"/>
            </a:pPr>
            <a:endParaRPr lang="en-US" dirty="0"/>
          </a:p>
          <a:p>
            <a:pPr marL="285750" indent="-285750">
              <a:buFont typeface="Arial"/>
              <a:buChar char="•"/>
            </a:pPr>
            <a:r>
              <a:rPr lang="en-US" dirty="0" smtClean="0"/>
              <a:t>Even if the apartments </a:t>
            </a:r>
            <a:r>
              <a:rPr lang="en-US" dirty="0" smtClean="0"/>
              <a:t>are</a:t>
            </a:r>
            <a:r>
              <a:rPr lang="en-US" dirty="0" smtClean="0"/>
              <a:t> booked, we keep a waiting list in case any reservation gets cancelled.</a:t>
            </a:r>
          </a:p>
          <a:p>
            <a:endParaRPr lang="en-US" dirty="0"/>
          </a:p>
          <a:p>
            <a:pPr marL="285750" indent="-285750">
              <a:buFont typeface="Arial"/>
              <a:buChar char="•"/>
            </a:pPr>
            <a:endParaRPr lang="en-US" dirty="0"/>
          </a:p>
        </p:txBody>
      </p:sp>
    </p:spTree>
    <p:extLst>
      <p:ext uri="{BB962C8B-B14F-4D97-AF65-F5344CB8AC3E}">
        <p14:creationId xmlns:p14="http://schemas.microsoft.com/office/powerpoint/2010/main" val="272446789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1245</TotalTime>
  <Words>497</Words>
  <Application>Microsoft Macintosh PowerPoint</Application>
  <PresentationFormat>On-screen Show (4:3)</PresentationFormat>
  <Paragraphs>76</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Oregon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Fabio Andrade</dc:creator>
  <cp:lastModifiedBy>Lori O'Hollaren</cp:lastModifiedBy>
  <cp:revision>21</cp:revision>
  <dcterms:created xsi:type="dcterms:W3CDTF">2015-01-29T18:18:06Z</dcterms:created>
  <dcterms:modified xsi:type="dcterms:W3CDTF">2015-10-22T17:07:32Z</dcterms:modified>
</cp:coreProperties>
</file>