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314" r:id="rId4"/>
    <p:sldId id="274" r:id="rId5"/>
    <p:sldId id="278" r:id="rId6"/>
    <p:sldId id="279" r:id="rId7"/>
    <p:sldId id="280" r:id="rId8"/>
    <p:sldId id="275" r:id="rId9"/>
    <p:sldId id="276" r:id="rId10"/>
    <p:sldId id="277" r:id="rId11"/>
    <p:sldId id="281" r:id="rId12"/>
    <p:sldId id="315" r:id="rId13"/>
    <p:sldId id="316" r:id="rId14"/>
    <p:sldId id="317" r:id="rId15"/>
    <p:sldId id="318" r:id="rId16"/>
    <p:sldId id="319" r:id="rId17"/>
    <p:sldId id="320" r:id="rId18"/>
    <p:sldId id="321" r:id="rId1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713A"/>
    <a:srgbClr val="9E9FA1"/>
    <a:srgbClr val="006325"/>
    <a:srgbClr val="00A94F"/>
    <a:srgbClr val="009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89" autoAdjust="0"/>
  </p:normalViewPr>
  <p:slideViewPr>
    <p:cSldViewPr snapToGrid="0" snapToObjects="1" showGuides="1">
      <p:cViewPr>
        <p:scale>
          <a:sx n="62" d="100"/>
          <a:sy n="62" d="100"/>
        </p:scale>
        <p:origin x="-1584" y="-72"/>
      </p:cViewPr>
      <p:guideLst>
        <p:guide orient="horz" pos="4169"/>
        <p:guide orient="horz" pos="3097"/>
        <p:guide pos="8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83558712769601"/>
          <c:y val="4.3004175189844999E-2"/>
          <c:w val="0.84018264840182599"/>
          <c:h val="0.89225589225589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Vehicles</c:v>
                </c:pt>
              </c:strCache>
            </c:strRef>
          </c:tx>
          <c:spPr>
            <a:solidFill>
              <a:srgbClr val="9E9FA1"/>
            </a:solidFill>
            <a:ln w="25363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13A"/>
              </a:solidFill>
              <a:ln w="25363">
                <a:noFill/>
              </a:ln>
              <a:effectLst>
                <a:innerShdw blurRad="114300">
                  <a:prstClr val="black"/>
                </a:inn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9E9FA1"/>
              </a:solidFill>
              <a:ln w="25363">
                <a:noFill/>
              </a:ln>
              <a:effectLst>
                <a:innerShdw blurRad="114300">
                  <a:prstClr val="black"/>
                </a:inn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9E9FA1"/>
              </a:solidFill>
              <a:ln w="25363">
                <a:noFill/>
              </a:ln>
              <a:effectLst>
                <a:innerShdw blurRad="114300">
                  <a:prstClr val="black"/>
                </a:innerShdw>
              </a:effectLst>
            </c:spPr>
          </c:dPt>
          <c:dPt>
            <c:idx val="3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1,093,411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495,000*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342,000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6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Arial"/>
                    <a:ea typeface="Geneva"/>
                    <a:cs typeface="Geneva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Enterprise Holdings</c:v>
                </c:pt>
                <c:pt idx="1">
                  <c:v>Hertz Dollar/Thrifty</c:v>
                </c:pt>
                <c:pt idx="2">
                  <c:v>Avis/Budget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1093411</c:v>
                </c:pt>
                <c:pt idx="1">
                  <c:v>495000</c:v>
                </c:pt>
                <c:pt idx="2">
                  <c:v>342000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90038272"/>
        <c:axId val="90039808"/>
      </c:barChart>
      <c:catAx>
        <c:axId val="900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0">
            <a:solidFill>
              <a:srgbClr val="808080"/>
            </a:solidFill>
            <a:prstDash val="solid"/>
          </a:ln>
        </c:spPr>
        <c:txPr>
          <a:bodyPr anchor="t"/>
          <a:lstStyle/>
          <a:p>
            <a:pPr>
              <a:defRPr sz="1000" b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0039808"/>
        <c:crosses val="autoZero"/>
        <c:auto val="1"/>
        <c:lblAlgn val="ctr"/>
        <c:lblOffset val="100"/>
        <c:noMultiLvlLbl val="0"/>
      </c:catAx>
      <c:valAx>
        <c:axId val="90039808"/>
        <c:scaling>
          <c:orientation val="minMax"/>
        </c:scaling>
        <c:delete val="0"/>
        <c:axPos val="l"/>
        <c:majorGridlines>
          <c:spPr>
            <a:ln w="3170">
              <a:noFill/>
              <a:prstDash val="solid"/>
            </a:ln>
          </c:spPr>
        </c:majorGridlines>
        <c:numFmt formatCode="#,##0" sourceLinked="1"/>
        <c:majorTickMark val="out"/>
        <c:minorTickMark val="none"/>
        <c:tickLblPos val="none"/>
        <c:txPr>
          <a:bodyPr/>
          <a:lstStyle/>
          <a:p>
            <a:pPr>
              <a:defRPr sz="1000" b="0">
                <a:solidFill>
                  <a:srgbClr val="9E9F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0038272"/>
        <c:crosses val="autoZero"/>
        <c:crossBetween val="between"/>
      </c:valAx>
      <c:spPr>
        <a:noFill/>
        <a:ln w="317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79" b="1" i="0" u="none" strike="noStrike" baseline="0">
          <a:solidFill>
            <a:srgbClr val="000000"/>
          </a:solidFill>
          <a:latin typeface="Geneva"/>
          <a:ea typeface="Geneva"/>
          <a:cs typeface="Geneva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5E9A4F9-7005-7D43-BCFA-F1CA68E7BF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0A9FAEE-4D10-0546-80E3-F7F184BA5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9FAEE-4D10-0546-80E3-F7F184BA5F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4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313" tIns="46656" rIns="93313" bIns="46656"/>
          <a:lstStyle/>
          <a:p>
            <a:pPr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U.S. rental fleet only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Membership is complimentary and available to every traveler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Travelers bypass the counter and choose their own car from the Emerald Aisle or Emerald Club Executive area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Automatic upgrades, no blackout dates and guaranteed car for higher tier members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Drop &amp; Go℠ for express car return through the delivery of e-receipts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Emerald Club members can earn rental credits at participating Enterprise Rent-A-Car® locations*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Choice of rewards (we can waive Frequent Flyer if you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d like)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Increased benefits and rewards at higher tier levels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Status matching to ensure a smooth transition into our loyalty club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pitchFamily="34" charset="-128"/>
              </a:rPr>
              <a:t>- </a:t>
            </a:r>
            <a:r>
              <a:rPr lang="en-US" smtClean="0">
                <a:ea typeface="ＭＳ Ｐゴシック" pitchFamily="34" charset="-128"/>
              </a:rPr>
              <a:t>Dedicated toll-free reservations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* ENTERPRISE SERVICE WILL BE PROVIDED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COMMUNICATIONS PREFERENCE CENTER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This feature allows members to take control of the information they would like to receive including program announcements, promotions, e-statements, etc.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PERSONALIZED E-STATEMENTS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These monthly email statements provide Emerald Club members important account information including reward balance, tier status, and upgrades.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ARRIVAL ALERTS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An email is sent to the member one hour prior to the anticipated arrival reminding them of their reservation number and provides wayfinding to the rental location.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RETURN ALERTS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EMERALD AISLE MICROSITE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This microsite is designed for the first time renter education and being used by new corporate accounts.  This can be customized for your company with a special enrollment link embedded. It provides a virtual tour of the Emerald Aisle; can be customized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0587" indent="-284841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9365" indent="-227873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5111" indent="-227873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0858" indent="-227873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6604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2350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18096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73842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DEA195-D719-4AB8-B1A7-B3172775932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National continues to differentiate itself by carefully researching and integrating the important tools and on-the-go utility essential to today’s business travelers. Its primary goal is to focus on making business travelers more efficient when they’re on the road, offering speed, choice and control.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For more than 60 years, National has specialized in exceeding the needs of the business traveler with services and products designed to make each business trip more productive. By building a reputation as the car rental brand dedicated to speed and vehicle choice, we have become one of the largest rental car brands in the world.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At National, we</a:t>
            </a:r>
            <a:r>
              <a:rPr lang="ja-JP" altLang="en-US" dirty="0" smtClean="0">
                <a:ea typeface="ＭＳ Ｐゴシック" pitchFamily="34" charset="-128"/>
              </a:rPr>
              <a:t>’</a:t>
            </a:r>
            <a:r>
              <a:rPr lang="en-US" altLang="ja-JP" dirty="0" smtClean="0">
                <a:ea typeface="ＭＳ Ｐゴシック" pitchFamily="34" charset="-128"/>
              </a:rPr>
              <a:t>re doing our part to make things easier by changing the way business travelers rent cars – with the Emerald Club®. Membership gives travelers the services and perks designed to get them in, out and on their way faster than ever before.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DEDICATED TO SERVING BUSINESS TRAVELERS WHO: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>
                <a:ea typeface="ＭＳ Ｐゴシック" pitchFamily="34" charset="-128"/>
              </a:rPr>
              <a:t>-  </a:t>
            </a:r>
            <a:r>
              <a:rPr lang="en-US" dirty="0" smtClean="0">
                <a:ea typeface="ＭＳ Ｐゴシック" pitchFamily="34" charset="-128"/>
              </a:rPr>
              <a:t>Want a fast, frictionless rental process.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>
                <a:ea typeface="ＭＳ Ｐゴシック" pitchFamily="34" charset="-128"/>
              </a:rPr>
              <a:t>-  </a:t>
            </a:r>
            <a:r>
              <a:rPr lang="en-US" dirty="0" smtClean="0">
                <a:ea typeface="ＭＳ Ｐゴシック" pitchFamily="34" charset="-128"/>
              </a:rPr>
              <a:t>Appreciate being able to choose their own car.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US" dirty="0" smtClean="0">
                <a:ea typeface="ＭＳ Ｐゴシック" pitchFamily="34" charset="-128"/>
              </a:rPr>
              <a:t>Value customizing their rental preferences and rewards.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Helps enforce your company</a:t>
            </a:r>
            <a:r>
              <a:rPr lang="ja-JP" altLang="en-US" dirty="0" smtClean="0">
                <a:ea typeface="ＭＳ Ｐゴシック" pitchFamily="34" charset="-128"/>
              </a:rPr>
              <a:t>’</a:t>
            </a:r>
            <a:r>
              <a:rPr lang="en-US" altLang="ja-JP" dirty="0" smtClean="0">
                <a:ea typeface="ＭＳ Ｐゴシック" pitchFamily="34" charset="-128"/>
              </a:rPr>
              <a:t>s midsize car policy by only charging the midsize rate even if a traveler chooses a larger vehicle from the Emerald Aisle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+mj-lt" charset="0"/>
              <a:buNone/>
            </a:pPr>
            <a:r>
              <a:rPr lang="en-US" smtClean="0">
                <a:ea typeface="ＭＳ Ｐゴシック" pitchFamily="34" charset="-128"/>
              </a:rPr>
              <a:t>Reserve a Midsize</a:t>
            </a:r>
          </a:p>
          <a:p>
            <a:pPr eaLnBrk="1" hangingPunct="1">
              <a:buFont typeface="+mj-lt" charset="0"/>
              <a:buNone/>
            </a:pPr>
            <a:r>
              <a:rPr lang="en-US" smtClean="0">
                <a:ea typeface="ＭＳ Ｐゴシック" pitchFamily="34" charset="-128"/>
              </a:rPr>
              <a:t>Always reserve a midsize car to begin your Emerald Aisle experience</a:t>
            </a:r>
          </a:p>
          <a:p>
            <a:pPr eaLnBrk="1" hangingPunct="1">
              <a:buFont typeface="+mj-lt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buFont typeface="+mj-lt" charset="0"/>
              <a:buNone/>
            </a:pPr>
            <a:r>
              <a:rPr lang="en-US" smtClean="0">
                <a:ea typeface="ＭＳ Ｐゴシック" pitchFamily="34" charset="-128"/>
              </a:rPr>
              <a:t>Bypass the Counter</a:t>
            </a:r>
          </a:p>
          <a:p>
            <a:pPr eaLnBrk="1" hangingPunct="1">
              <a:buFont typeface="+mj-lt" charset="0"/>
              <a:buNone/>
            </a:pPr>
            <a:r>
              <a:rPr lang="en-US" smtClean="0">
                <a:ea typeface="ＭＳ Ｐゴシック" pitchFamily="34" charset="-128"/>
              </a:rPr>
              <a:t>Go straight to the Emerald Aisle; the keys are in the cars</a:t>
            </a:r>
          </a:p>
          <a:p>
            <a:pPr eaLnBrk="1" hangingPunct="1">
              <a:buFont typeface="+mj-lt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buFont typeface="+mj-lt" charset="0"/>
              <a:buNone/>
            </a:pPr>
            <a:r>
              <a:rPr lang="en-US" smtClean="0">
                <a:ea typeface="ＭＳ Ｐゴシック" pitchFamily="34" charset="-128"/>
              </a:rPr>
              <a:t>Choose Any Car</a:t>
            </a:r>
          </a:p>
          <a:p>
            <a:pPr eaLnBrk="1" hangingPunct="1">
              <a:buFont typeface="+mj-lt" charset="0"/>
              <a:buNone/>
            </a:pPr>
            <a:r>
              <a:rPr lang="en-US" smtClean="0">
                <a:ea typeface="ＭＳ Ｐゴシック" pitchFamily="34" charset="-128"/>
              </a:rPr>
              <a:t>Any size, color, make or model on the Emerald Aisle is yours at the reserved midsize rate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0587" indent="-284841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9365" indent="-227873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5111" indent="-227873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0858" indent="-227873" defTabSz="46682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6604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2350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18096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73842" indent="-227873" defTabSz="4668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0CE780E-D5D4-42DE-B122-C5E07FA6577F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628" y="439885"/>
            <a:ext cx="6283021" cy="1921621"/>
          </a:xfrm>
        </p:spPr>
        <p:txBody>
          <a:bodyPr>
            <a:normAutofit/>
          </a:bodyPr>
          <a:lstStyle>
            <a:lvl1pPr algn="l">
              <a:defRPr sz="4800" b="1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628" y="2369802"/>
            <a:ext cx="64008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36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4264210"/>
            <a:ext cx="9144000" cy="1121525"/>
          </a:xfrm>
          <a:prstGeom prst="rect">
            <a:avLst/>
          </a:prstGeom>
          <a:gradFill flip="none" rotWithShape="1">
            <a:gsLst>
              <a:gs pos="0">
                <a:srgbClr val="006325">
                  <a:alpha val="80000"/>
                </a:srgbClr>
              </a:gs>
              <a:gs pos="100000">
                <a:srgbClr val="00A94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31" y="4264210"/>
            <a:ext cx="7809782" cy="1121525"/>
          </a:xfrm>
        </p:spPr>
        <p:txBody>
          <a:bodyPr anchor="ctr" anchorCtr="0">
            <a:normAutofit/>
          </a:bodyPr>
          <a:lstStyle>
            <a:lvl1pPr algn="l"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2306" y="6450196"/>
            <a:ext cx="1557900" cy="2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301750"/>
            <a:ext cx="3944439" cy="4370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1750"/>
            <a:ext cx="4038600" cy="4370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8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739" y="1754469"/>
            <a:ext cx="40052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739" y="2394231"/>
            <a:ext cx="40052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44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942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9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7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5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401" y="462635"/>
            <a:ext cx="7905385" cy="6860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401" y="1298448"/>
            <a:ext cx="7905385" cy="43707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5004" y="0"/>
            <a:ext cx="137160" cy="456605"/>
          </a:xfrm>
          <a:prstGeom prst="rect">
            <a:avLst/>
          </a:prstGeom>
          <a:solidFill>
            <a:srgbClr val="0063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2306" y="6450196"/>
            <a:ext cx="1557900" cy="2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4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rgbClr val="59595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r.E.Carcich@ehi.com" TargetMode="External"/><Relationship Id="rId2" Type="http://schemas.openxmlformats.org/officeDocument/2006/relationships/hyperlink" Target="mailto:Clinton.D.Fulcher@ehi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chelle.K.Barnes@ehi.co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hyperlink" Target="http://www.emeraldaisle.com/" TargetMode="Externa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University of Oregon Travel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005629"/>
            <a:ext cx="9144000" cy="1121525"/>
          </a:xfrm>
          <a:prstGeom prst="rect">
            <a:avLst/>
          </a:prstGeom>
          <a:gradFill flip="none" rotWithShape="1">
            <a:gsLst>
              <a:gs pos="0">
                <a:srgbClr val="006325">
                  <a:alpha val="80000"/>
                </a:srgbClr>
              </a:gs>
              <a:gs pos="100000">
                <a:srgbClr val="00A94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1966" y="5210660"/>
            <a:ext cx="3868538" cy="73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7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820" y="1281113"/>
            <a:ext cx="6812280" cy="4568572"/>
          </a:xfrm>
          <a:prstGeom prst="rect">
            <a:avLst/>
          </a:prstGeom>
        </p:spPr>
      </p:pic>
      <p:sp>
        <p:nvSpPr>
          <p:cNvPr id="25604" name="Rectangle 1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Emerald Club Lot Design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68338" y="6084888"/>
            <a:ext cx="6846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sz="1400">
                <a:solidFill>
                  <a:srgbClr val="595959"/>
                </a:solidFill>
              </a:rPr>
              <a:t>This is an example for illustration purposes; not all lots will look the same. </a:t>
            </a:r>
          </a:p>
        </p:txBody>
      </p:sp>
      <p:pic>
        <p:nvPicPr>
          <p:cNvPr id="2" name="Picture 1" descr="dottedlin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3100" y="3170238"/>
            <a:ext cx="539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rrowline.png"/>
          <p:cNvPicPr>
            <a:picLocks noChangeAspect="1"/>
          </p:cNvPicPr>
          <p:nvPr/>
        </p:nvPicPr>
        <p:blipFill rotWithShape="1"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822"/>
          <a:stretch/>
        </p:blipFill>
        <p:spPr>
          <a:xfrm>
            <a:off x="2545501" y="3673472"/>
            <a:ext cx="300167" cy="1926590"/>
          </a:xfrm>
          <a:prstGeom prst="rect">
            <a:avLst/>
          </a:prstGeom>
        </p:spPr>
      </p:pic>
      <p:pic>
        <p:nvPicPr>
          <p:cNvPr id="12" name="Picture 11" descr="dottedline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07" t="-5" b="5"/>
          <a:stretch>
            <a:fillRect/>
          </a:stretch>
        </p:blipFill>
        <p:spPr bwMode="auto">
          <a:xfrm>
            <a:off x="3625850" y="3189288"/>
            <a:ext cx="2138363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dottedline.png"/>
          <p:cNvPicPr>
            <a:picLocks noChangeAspect="1"/>
          </p:cNvPicPr>
          <p:nvPr/>
        </p:nvPicPr>
        <p:blipFill rotWithShape="1">
          <a:blip r:embed="rId6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 r="-55964" b="74318"/>
          <a:stretch/>
        </p:blipFill>
        <p:spPr>
          <a:xfrm>
            <a:off x="3557884" y="3170146"/>
            <a:ext cx="83844" cy="601753"/>
          </a:xfrm>
          <a:prstGeom prst="rect">
            <a:avLst/>
          </a:prstGeom>
        </p:spPr>
      </p:pic>
      <p:pic>
        <p:nvPicPr>
          <p:cNvPr id="14" name="Picture 13" descr="dottedline.png"/>
          <p:cNvPicPr>
            <a:picLocks noChangeAspect="1"/>
          </p:cNvPicPr>
          <p:nvPr/>
        </p:nvPicPr>
        <p:blipFill rotWithShape="1">
          <a:blip r:embed="rId7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" t="60422" r="-38795" b="5351"/>
          <a:stretch/>
        </p:blipFill>
        <p:spPr>
          <a:xfrm rot="16200000">
            <a:off x="3119587" y="3309787"/>
            <a:ext cx="74614" cy="801981"/>
          </a:xfrm>
          <a:prstGeom prst="rect">
            <a:avLst/>
          </a:prstGeom>
        </p:spPr>
      </p:pic>
      <p:pic>
        <p:nvPicPr>
          <p:cNvPr id="25611" name="Picture 1" descr="EmeraldAisle_diagram_sign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3600" y="3133725"/>
            <a:ext cx="361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5" descr="EmeraldAisle_diagram_exit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3963" y="4243388"/>
            <a:ext cx="4079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 descr="counter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2913" y="2935288"/>
            <a:ext cx="15255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6" name="Picture 18" descr="reserve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1482725"/>
            <a:ext cx="3457575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4" name="Picture 16" descr="executive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0350" y="3354388"/>
            <a:ext cx="1630363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5" name="Picture 17" descr="aisle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5338" y="3354388"/>
            <a:ext cx="1627187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14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302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302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3026"/>
                                        </p:tgtEl>
                                      </p:cBhvr>
                                      <p:by x="190000" y="1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4302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_337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04"/>
          <a:stretch>
            <a:fillRect/>
          </a:stretch>
        </p:blipFill>
        <p:spPr bwMode="auto">
          <a:xfrm>
            <a:off x="5638800" y="1363663"/>
            <a:ext cx="3187700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Benefits: Enterprise Rent-A-Car</a:t>
            </a:r>
          </a:p>
        </p:txBody>
      </p:sp>
      <p:sp>
        <p:nvSpPr>
          <p:cNvPr id="82946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258888"/>
            <a:ext cx="5181600" cy="47101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Savings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State of Oregon contracted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rates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No charge one-way rentals under 500 miles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Long-term rental discounts 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Convenience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More than 5,500 fully staffed locations w</a:t>
            </a:r>
            <a:r>
              <a:rPr lang="en-US" altLang="ja-JP" dirty="0" smtClean="0">
                <a:latin typeface="Arial" pitchFamily="34" charset="0"/>
                <a:ea typeface="ＭＳ Ｐゴシック" pitchFamily="34" charset="-128"/>
              </a:rPr>
              <a:t>ithin 15 miles of 90% of the U.S. population </a:t>
            </a:r>
          </a:p>
          <a:p>
            <a:pPr lvl="1"/>
            <a:r>
              <a:rPr lang="en-US" altLang="ja-JP" dirty="0" smtClean="0">
                <a:latin typeface="Arial" pitchFamily="34" charset="0"/>
                <a:ea typeface="ＭＳ Ｐゴシック" pitchFamily="34" charset="-128"/>
              </a:rPr>
              <a:t>Free pick-up from the office or home</a:t>
            </a:r>
          </a:p>
          <a:p>
            <a:r>
              <a:rPr lang="en-US" altLang="ja-JP" dirty="0" smtClean="0">
                <a:latin typeface="Arial" pitchFamily="34" charset="0"/>
                <a:ea typeface="ＭＳ Ｐゴシック" pitchFamily="34" charset="-128"/>
              </a:rPr>
              <a:t>Speed</a:t>
            </a:r>
            <a:endParaRPr lang="en-US" altLang="ja-JP" dirty="0" smtClean="0">
              <a:latin typeface="Arial" pitchFamily="34" charset="0"/>
              <a:ea typeface="ＭＳ Ｐゴシック" pitchFamily="34" charset="-128"/>
            </a:endParaRP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Traveler profile is loaded onto Emerald Club member number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EC1203-ABB3-3140-91AC-B516F84E71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326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 Rental Rates 2014 (30 Days Or Less)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64390"/>
              </p:ext>
            </p:extLst>
          </p:nvPr>
        </p:nvGraphicFramePr>
        <p:xfrm>
          <a:off x="685800" y="1600200"/>
          <a:ext cx="7848599" cy="457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27275"/>
                <a:gridCol w="1305391"/>
                <a:gridCol w="1469190"/>
                <a:gridCol w="1646743"/>
              </a:tblGrid>
              <a:tr h="5628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Daily Rate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Weekly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Month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Economy/Compact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31.15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155.75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623.00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Intermediate/Standard  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33.04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165.20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660.80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Full-size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35.62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178.10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712.40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Standard Hybrid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47.14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235.70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942.80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Premium/Luxury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59.01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295.05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1180.20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Mini Van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53.47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267.35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1069.40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Medium SUV 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54.51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272.55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1090.20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Large SUV 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84.22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421.10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1684.40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Small Pick-Up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48.66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243.30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973.20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Half Ton Pick-Up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52.80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264.00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1056.00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Half Ton Cargo Van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42.86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214.30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857.20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12 Passenger Van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100.42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502.10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2008.40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Rental Rates 2014 (31+ Days)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572839"/>
              </p:ext>
            </p:extLst>
          </p:nvPr>
        </p:nvGraphicFramePr>
        <p:xfrm>
          <a:off x="762000" y="1066800"/>
          <a:ext cx="7696201" cy="47243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69272"/>
                <a:gridCol w="1594720"/>
                <a:gridCol w="1609383"/>
                <a:gridCol w="1622826"/>
              </a:tblGrid>
              <a:tr h="3518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31-90 Days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91-160 Days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161+ Days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Economy/Compact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20.77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19.73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19.10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Intermediate/Standard  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21.95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21.54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20.71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Full-size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23.75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22.67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22.15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Standard Hybrid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31.42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29.86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28.91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Premium/Luxury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38.82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37.26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36.23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Mini Van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35.20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34.16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33.12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Medium SUV   (5 Pass)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35.20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34.16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33.13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Large SUV    (7-8 Pass)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55.17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52.41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50.76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Small Pick-Up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32.09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30.54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29.51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Half Ton Pick-Up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34.68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33.13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32.09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Half Ton Cargo Van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27.95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26.66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25.88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800" b="0">
                          <a:effectLst/>
                        </a:rPr>
                        <a:t>12 Passenger Van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65.66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62.36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60.39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6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0350" algn="l"/>
                          <a:tab pos="297180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5804727"/>
            <a:ext cx="8991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>
                <a:sym typeface="Wingdings"/>
              </a:rPr>
              <a:t></a:t>
            </a:r>
            <a:r>
              <a:rPr lang="en-US" b="1" cap="small" dirty="0"/>
              <a:t>Additional Information before you rent long term </a:t>
            </a:r>
            <a:endParaRPr lang="en-US" dirty="0"/>
          </a:p>
          <a:p>
            <a:r>
              <a:rPr lang="en-US" sz="1600" b="1" dirty="0" smtClean="0"/>
              <a:t>To </a:t>
            </a:r>
            <a:r>
              <a:rPr lang="en-US" sz="1600" b="1" dirty="0"/>
              <a:t>request a rental under the State of Oregon long term rates please </a:t>
            </a:r>
            <a:r>
              <a:rPr lang="en-US" sz="1600" b="1" dirty="0" smtClean="0"/>
              <a:t>e-mail </a:t>
            </a:r>
            <a:r>
              <a:rPr lang="en-US" sz="1600" b="1" u="sng" dirty="0" smtClean="0"/>
              <a:t>Clinton.D.Fulcher@ehi.com</a:t>
            </a:r>
            <a:r>
              <a:rPr lang="en-US" sz="1600" b="1" dirty="0" smtClean="0"/>
              <a:t> 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46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&amp;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/>
              <a:t>Young Renter:</a:t>
            </a:r>
            <a:r>
              <a:rPr lang="en-US" sz="2000" dirty="0"/>
              <a:t> </a:t>
            </a:r>
            <a:r>
              <a:rPr lang="en-US" sz="1600" dirty="0"/>
              <a:t>Minimum rental age is 18 for travelers renting vehicles for official business purposes. No additional charges will be assessed for youthful drivers. </a:t>
            </a:r>
          </a:p>
          <a:p>
            <a:pPr marL="0" indent="0">
              <a:buNone/>
            </a:pPr>
            <a:r>
              <a:rPr lang="en-US" sz="2000" b="1" dirty="0"/>
              <a:t>	**</a:t>
            </a:r>
            <a:r>
              <a:rPr lang="en-US" sz="2000" dirty="0"/>
              <a:t> </a:t>
            </a:r>
            <a:r>
              <a:rPr lang="en-US" sz="1600" dirty="0"/>
              <a:t>Minimum 21 years or older for vehicles with a total capacity of 10 </a:t>
            </a:r>
            <a:r>
              <a:rPr lang="en-US" sz="1600" dirty="0" smtClean="0"/>
              <a:t>or </a:t>
            </a:r>
            <a:r>
              <a:rPr lang="en-US" sz="1600" dirty="0"/>
              <a:t>more </a:t>
            </a:r>
            <a:r>
              <a:rPr lang="en-US" sz="1600" dirty="0" smtClean="0"/>
              <a:t>	people</a:t>
            </a:r>
            <a:r>
              <a:rPr lang="en-US" sz="1600" dirty="0"/>
              <a:t>.</a:t>
            </a:r>
          </a:p>
          <a:p>
            <a:r>
              <a:rPr lang="en-US" sz="2000" b="1" dirty="0" smtClean="0"/>
              <a:t>Mileage:</a:t>
            </a:r>
            <a:r>
              <a:rPr lang="en-US" sz="2000" dirty="0" smtClean="0"/>
              <a:t>  </a:t>
            </a:r>
            <a:r>
              <a:rPr lang="en-US" sz="1600" dirty="0"/>
              <a:t>All vehicle classes include unlimited free miles as long as the vehicle does not leave the U.S.</a:t>
            </a:r>
          </a:p>
          <a:p>
            <a:r>
              <a:rPr lang="en-US" sz="2000" b="1" dirty="0"/>
              <a:t>One-Way Rentals:</a:t>
            </a:r>
            <a:r>
              <a:rPr lang="en-US" sz="2000" dirty="0"/>
              <a:t>  </a:t>
            </a:r>
          </a:p>
          <a:p>
            <a:pPr lvl="1"/>
            <a:r>
              <a:rPr lang="en-US" sz="1600" dirty="0"/>
              <a:t>One-way rentals 500 miles or less incur no additional charges.  </a:t>
            </a:r>
          </a:p>
          <a:p>
            <a:pPr lvl="1"/>
            <a:r>
              <a:rPr lang="en-US" sz="1600" dirty="0"/>
              <a:t>For one-ways 501 miles a $125.00 drop fee will be added to the rates.  </a:t>
            </a:r>
          </a:p>
          <a:p>
            <a:pPr lvl="1"/>
            <a:r>
              <a:rPr lang="en-US" sz="1600" dirty="0"/>
              <a:t>One-ways are available online at National Car Rental.  </a:t>
            </a:r>
          </a:p>
          <a:p>
            <a:pPr lvl="1"/>
            <a:r>
              <a:rPr lang="en-US" sz="1600" dirty="0"/>
              <a:t>For one-ways through Enterprise, please call the renting </a:t>
            </a:r>
            <a:r>
              <a:rPr lang="en-US" sz="1600" dirty="0" smtClean="0"/>
              <a:t>branch </a:t>
            </a:r>
            <a:r>
              <a:rPr lang="en-US" sz="1600" dirty="0"/>
              <a:t>directly to determine availability.</a:t>
            </a:r>
          </a:p>
          <a:p>
            <a:r>
              <a:rPr lang="en-US" sz="2000" b="1" dirty="0"/>
              <a:t>Exclusions:</a:t>
            </a:r>
            <a:r>
              <a:rPr lang="en-US" sz="2000" dirty="0"/>
              <a:t> </a:t>
            </a:r>
            <a:r>
              <a:rPr lang="en-US" sz="1600" dirty="0"/>
              <a:t>Base Rental Rates do not include applicable taxes, surcharges, refueling, or delivery charges.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7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 Protection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Damage Waiver (DW):</a:t>
            </a:r>
            <a:r>
              <a:rPr lang="en-US" dirty="0"/>
              <a:t> Full coverage with $0.00 deductible included in rates listed.</a:t>
            </a:r>
          </a:p>
          <a:p>
            <a:endParaRPr lang="en-US" dirty="0"/>
          </a:p>
          <a:p>
            <a:r>
              <a:rPr lang="en-US" b="1" dirty="0"/>
              <a:t>Liability: </a:t>
            </a:r>
            <a:r>
              <a:rPr lang="en-US" cap="all" dirty="0"/>
              <a:t>1,000,000.00 CSL included in rates listed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Surcharges	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359420"/>
              </p:ext>
            </p:extLst>
          </p:nvPr>
        </p:nvGraphicFramePr>
        <p:xfrm>
          <a:off x="304800" y="1752600"/>
          <a:ext cx="8458200" cy="3962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3288"/>
                <a:gridCol w="7644912"/>
              </a:tblGrid>
              <a:tr h="155209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$6.06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CALIFORNIA: Los Angeles Metro, San Diego Metro, San Francisco Metro, Oakland Metro, Sacramento Metro, Riverside Metro, San Bernardino Metro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TEXAS: Midland Metro, Lubbock Metro, Austin Metro, College Station Metro, Houston Metro, Dallas/Ft Worth Metro, San Antonio Metro, Brownsville/Corpus Christi Metro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65735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$7.07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VERMONT: Burlington Metro, NEW YORK: Albany Metro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58431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$10.10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ALASKA: Fairbanks, Anchorage, Juneau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58431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$15.15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NEW YORK: Long Island Metro, Westchester Metro, Newark Metro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  <a:tr h="58431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$23.23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NEW YORK: New York City Metro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4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b="1" dirty="0"/>
              <a:t>Clint Fulcher </a:t>
            </a:r>
            <a:r>
              <a:rPr lang="en-US" sz="2600" dirty="0"/>
              <a:t>– Program Director</a:t>
            </a:r>
          </a:p>
          <a:p>
            <a:pPr marL="0" indent="0" algn="ctr">
              <a:buNone/>
            </a:pPr>
            <a:r>
              <a:rPr lang="en-US" sz="2600" dirty="0"/>
              <a:t>503-913-3188 or </a:t>
            </a:r>
            <a:r>
              <a:rPr lang="en-US" sz="2600" dirty="0">
                <a:hlinkClick r:id="rId2"/>
              </a:rPr>
              <a:t>Clinton.D.Fulcher@ehi.com</a:t>
            </a:r>
            <a:endParaRPr lang="en-US" sz="2600" dirty="0"/>
          </a:p>
          <a:p>
            <a:pPr marL="457200" lvl="1" indent="0" algn="ctr">
              <a:buNone/>
            </a:pPr>
            <a:endParaRPr lang="en-US" sz="2600" dirty="0"/>
          </a:p>
          <a:p>
            <a:pPr marL="457200" lvl="1" indent="0" algn="ctr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2600" b="1" dirty="0"/>
              <a:t>Chris Carcich </a:t>
            </a:r>
            <a:r>
              <a:rPr lang="en-US" sz="2600" dirty="0"/>
              <a:t>– New Account Setup &amp; Support</a:t>
            </a:r>
          </a:p>
          <a:p>
            <a:pPr marL="0" indent="0" algn="ctr">
              <a:buNone/>
            </a:pPr>
            <a:r>
              <a:rPr lang="en-US" sz="2600" dirty="0"/>
              <a:t>503-612-8194 or </a:t>
            </a:r>
            <a:r>
              <a:rPr lang="en-US" sz="2600" dirty="0">
                <a:hlinkClick r:id="rId3"/>
              </a:rPr>
              <a:t>Christopher.E.Carcich@ehi.com</a:t>
            </a:r>
            <a:endParaRPr lang="en-US" sz="2600" dirty="0"/>
          </a:p>
          <a:p>
            <a:pPr marL="457200" lvl="1" indent="0" algn="ctr">
              <a:buNone/>
            </a:pPr>
            <a:endParaRPr lang="en-US" sz="2600" dirty="0"/>
          </a:p>
          <a:p>
            <a:pPr marL="457200" lvl="1" indent="0" algn="ctr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2600" b="1" dirty="0"/>
              <a:t>Michelle Barnes </a:t>
            </a:r>
            <a:r>
              <a:rPr lang="en-US" sz="2600" dirty="0"/>
              <a:t>– Account Support &amp; General Inquiries</a:t>
            </a:r>
          </a:p>
          <a:p>
            <a:pPr marL="0" indent="0" algn="ctr">
              <a:buNone/>
            </a:pPr>
            <a:r>
              <a:rPr lang="en-US" sz="2600" dirty="0"/>
              <a:t>503-612-8136 or </a:t>
            </a:r>
            <a:r>
              <a:rPr lang="en-US" sz="2600" dirty="0">
                <a:hlinkClick r:id="rId4"/>
              </a:rPr>
              <a:t>Michelle.K.Barnes@ehi.com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Q &amp;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807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About Enterprise Holdings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09600" y="1458913"/>
            <a:ext cx="2719388" cy="1704975"/>
            <a:chOff x="609600" y="1458913"/>
            <a:chExt cx="2719388" cy="1704975"/>
          </a:xfrm>
        </p:grpSpPr>
        <p:grpSp>
          <p:nvGrpSpPr>
            <p:cNvPr id="10270" name="Group 19"/>
            <p:cNvGrpSpPr>
              <a:grpSpLocks/>
            </p:cNvGrpSpPr>
            <p:nvPr/>
          </p:nvGrpSpPr>
          <p:grpSpPr bwMode="auto">
            <a:xfrm>
              <a:off x="690561" y="2410131"/>
              <a:ext cx="2638427" cy="753757"/>
              <a:chOff x="635012" y="1560919"/>
              <a:chExt cx="2638547" cy="753315"/>
            </a:xfrm>
          </p:grpSpPr>
          <p:sp>
            <p:nvSpPr>
              <p:cNvPr id="10272" name="TextBox 4"/>
              <p:cNvSpPr txBox="1">
                <a:spLocks noChangeArrowheads="1"/>
              </p:cNvSpPr>
              <p:nvPr/>
            </p:nvSpPr>
            <p:spPr bwMode="auto">
              <a:xfrm>
                <a:off x="635012" y="1560919"/>
                <a:ext cx="2638547" cy="523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2800" b="1" dirty="0" smtClean="0">
                    <a:solidFill>
                      <a:srgbClr val="595959"/>
                    </a:solidFill>
                  </a:rPr>
                  <a:t>$19.4 </a:t>
                </a:r>
                <a:r>
                  <a:rPr lang="en-US" sz="2800" b="1" dirty="0">
                    <a:solidFill>
                      <a:srgbClr val="595959"/>
                    </a:solidFill>
                  </a:rPr>
                  <a:t>billion</a:t>
                </a:r>
              </a:p>
            </p:txBody>
          </p:sp>
          <p:sp>
            <p:nvSpPr>
              <p:cNvPr id="10273" name="TextBox 5"/>
              <p:cNvSpPr txBox="1">
                <a:spLocks noChangeArrowheads="1"/>
              </p:cNvSpPr>
              <p:nvPr/>
            </p:nvSpPr>
            <p:spPr bwMode="auto">
              <a:xfrm>
                <a:off x="658530" y="1975680"/>
                <a:ext cx="217051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600" dirty="0">
                    <a:solidFill>
                      <a:srgbClr val="595959"/>
                    </a:solidFill>
                  </a:rPr>
                  <a:t>in annual revenue</a:t>
                </a:r>
              </a:p>
            </p:txBody>
          </p:sp>
        </p:grpSp>
        <p:pic>
          <p:nvPicPr>
            <p:cNvPr id="10271" name="Picture 1" descr="money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458913"/>
              <a:ext cx="1308600" cy="9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878263" y="1279525"/>
            <a:ext cx="1525587" cy="1916113"/>
            <a:chOff x="3878263" y="1279525"/>
            <a:chExt cx="1525587" cy="1916113"/>
          </a:xfrm>
        </p:grpSpPr>
        <p:grpSp>
          <p:nvGrpSpPr>
            <p:cNvPr id="10266" name="Group 20"/>
            <p:cNvGrpSpPr>
              <a:grpSpLocks/>
            </p:cNvGrpSpPr>
            <p:nvPr/>
          </p:nvGrpSpPr>
          <p:grpSpPr bwMode="auto">
            <a:xfrm>
              <a:off x="3878263" y="2358770"/>
              <a:ext cx="1525587" cy="836868"/>
              <a:chOff x="1022603" y="3627703"/>
              <a:chExt cx="1525291" cy="836563"/>
            </a:xfrm>
          </p:grpSpPr>
          <p:sp>
            <p:nvSpPr>
              <p:cNvPr id="10268" name="TextBox 6"/>
              <p:cNvSpPr txBox="1">
                <a:spLocks noChangeArrowheads="1"/>
              </p:cNvSpPr>
              <p:nvPr/>
            </p:nvSpPr>
            <p:spPr bwMode="auto">
              <a:xfrm>
                <a:off x="1022603" y="3627703"/>
                <a:ext cx="1525291" cy="584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3200" b="1" dirty="0" smtClean="0">
                    <a:solidFill>
                      <a:srgbClr val="595959"/>
                    </a:solidFill>
                  </a:rPr>
                  <a:t>90,000</a:t>
                </a:r>
                <a:endParaRPr lang="en-US" sz="3200" b="1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10269" name="TextBox 7"/>
              <p:cNvSpPr txBox="1">
                <a:spLocks noChangeArrowheads="1"/>
              </p:cNvSpPr>
              <p:nvPr/>
            </p:nvSpPr>
            <p:spPr bwMode="auto">
              <a:xfrm>
                <a:off x="1030443" y="4064156"/>
                <a:ext cx="151745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2000" dirty="0">
                    <a:solidFill>
                      <a:srgbClr val="595959"/>
                    </a:solidFill>
                  </a:rPr>
                  <a:t>employees</a:t>
                </a:r>
              </a:p>
            </p:txBody>
          </p:sp>
        </p:grpSp>
        <p:pic>
          <p:nvPicPr>
            <p:cNvPr id="10267" name="Picture 2" descr="peopl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484" y="1279525"/>
              <a:ext cx="1360229" cy="1093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373813" y="1522413"/>
            <a:ext cx="2185987" cy="1665287"/>
            <a:chOff x="6373813" y="1522413"/>
            <a:chExt cx="2185987" cy="1665287"/>
          </a:xfrm>
        </p:grpSpPr>
        <p:grpSp>
          <p:nvGrpSpPr>
            <p:cNvPr id="10262" name="Group 18"/>
            <p:cNvGrpSpPr>
              <a:grpSpLocks/>
            </p:cNvGrpSpPr>
            <p:nvPr/>
          </p:nvGrpSpPr>
          <p:grpSpPr bwMode="auto">
            <a:xfrm>
              <a:off x="6373813" y="2408662"/>
              <a:ext cx="2185987" cy="779038"/>
              <a:chOff x="4780657" y="2078036"/>
              <a:chExt cx="2186305" cy="779452"/>
            </a:xfrm>
          </p:grpSpPr>
          <p:sp>
            <p:nvSpPr>
              <p:cNvPr id="10264" name="TextBox 8"/>
              <p:cNvSpPr txBox="1">
                <a:spLocks noChangeArrowheads="1"/>
              </p:cNvSpPr>
              <p:nvPr/>
            </p:nvSpPr>
            <p:spPr bwMode="auto">
              <a:xfrm>
                <a:off x="4780657" y="2078036"/>
                <a:ext cx="2186305" cy="523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2800" b="1" dirty="0" smtClean="0">
                    <a:solidFill>
                      <a:srgbClr val="595959"/>
                    </a:solidFill>
                  </a:rPr>
                  <a:t>1.7 </a:t>
                </a:r>
                <a:r>
                  <a:rPr lang="en-US" sz="2800" b="1" dirty="0">
                    <a:solidFill>
                      <a:srgbClr val="595959"/>
                    </a:solidFill>
                  </a:rPr>
                  <a:t>million</a:t>
                </a:r>
              </a:p>
            </p:txBody>
          </p:sp>
          <p:sp>
            <p:nvSpPr>
              <p:cNvPr id="10265" name="TextBox 9"/>
              <p:cNvSpPr txBox="1">
                <a:spLocks noChangeArrowheads="1"/>
              </p:cNvSpPr>
              <p:nvPr/>
            </p:nvSpPr>
            <p:spPr bwMode="auto">
              <a:xfrm>
                <a:off x="4828291" y="2457196"/>
                <a:ext cx="1249545" cy="400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rgbClr val="595959"/>
                    </a:solidFill>
                  </a:rPr>
                  <a:t>vehicles</a:t>
                </a:r>
              </a:p>
            </p:txBody>
          </p:sp>
        </p:grpSp>
        <p:pic>
          <p:nvPicPr>
            <p:cNvPr id="10263" name="Picture 3" descr="vehicle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290" y="1522413"/>
              <a:ext cx="969194" cy="81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05498" y="3590106"/>
            <a:ext cx="3484563" cy="1236316"/>
            <a:chOff x="609600" y="3641725"/>
            <a:chExt cx="3484563" cy="1236129"/>
          </a:xfrm>
        </p:grpSpPr>
        <p:grpSp>
          <p:nvGrpSpPr>
            <p:cNvPr id="10258" name="Group 16"/>
            <p:cNvGrpSpPr>
              <a:grpSpLocks/>
            </p:cNvGrpSpPr>
            <p:nvPr/>
          </p:nvGrpSpPr>
          <p:grpSpPr bwMode="auto">
            <a:xfrm>
              <a:off x="1952631" y="3684852"/>
              <a:ext cx="2141532" cy="1193002"/>
              <a:chOff x="3676804" y="4240525"/>
              <a:chExt cx="2141927" cy="1192463"/>
            </a:xfrm>
          </p:grpSpPr>
          <p:sp>
            <p:nvSpPr>
              <p:cNvPr id="10260" name="TextBox 10"/>
              <p:cNvSpPr txBox="1">
                <a:spLocks noChangeArrowheads="1"/>
              </p:cNvSpPr>
              <p:nvPr/>
            </p:nvSpPr>
            <p:spPr bwMode="auto">
              <a:xfrm>
                <a:off x="3676804" y="4240525"/>
                <a:ext cx="1373386" cy="584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3200" b="1" smtClean="0">
                    <a:solidFill>
                      <a:srgbClr val="595959"/>
                    </a:solidFill>
                  </a:rPr>
                  <a:t>9,000</a:t>
                </a:r>
                <a:endParaRPr lang="en-US" sz="3200" b="1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10261" name="TextBox 11"/>
              <p:cNvSpPr txBox="1">
                <a:spLocks noChangeArrowheads="1"/>
              </p:cNvSpPr>
              <p:nvPr/>
            </p:nvSpPr>
            <p:spPr bwMode="auto">
              <a:xfrm>
                <a:off x="3676805" y="4694769"/>
                <a:ext cx="2141926" cy="738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400" dirty="0" smtClean="0">
                    <a:solidFill>
                      <a:srgbClr val="595959"/>
                    </a:solidFill>
                  </a:rPr>
                  <a:t>fully staffed neighborhood </a:t>
                </a:r>
                <a:r>
                  <a:rPr lang="en-US" sz="1400" dirty="0">
                    <a:solidFill>
                      <a:srgbClr val="595959"/>
                    </a:solidFill>
                  </a:rPr>
                  <a:t>and airport locations</a:t>
                </a:r>
              </a:p>
            </p:txBody>
          </p:sp>
        </p:grpSp>
        <p:pic>
          <p:nvPicPr>
            <p:cNvPr id="10259" name="Picture 4" descr="location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641725"/>
              <a:ext cx="1301899" cy="1166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490061" y="5166061"/>
            <a:ext cx="4069739" cy="1033334"/>
            <a:chOff x="3981731" y="3621540"/>
            <a:chExt cx="4069739" cy="1033334"/>
          </a:xfrm>
        </p:grpSpPr>
        <p:grpSp>
          <p:nvGrpSpPr>
            <p:cNvPr id="10254" name="Group 21"/>
            <p:cNvGrpSpPr>
              <a:grpSpLocks/>
            </p:cNvGrpSpPr>
            <p:nvPr/>
          </p:nvGrpSpPr>
          <p:grpSpPr bwMode="auto">
            <a:xfrm>
              <a:off x="4819589" y="3705345"/>
              <a:ext cx="3231881" cy="904178"/>
              <a:chOff x="658529" y="5384441"/>
              <a:chExt cx="3232521" cy="904157"/>
            </a:xfrm>
          </p:grpSpPr>
          <p:sp>
            <p:nvSpPr>
              <p:cNvPr id="10256" name="TextBox 12"/>
              <p:cNvSpPr txBox="1">
                <a:spLocks noChangeArrowheads="1"/>
              </p:cNvSpPr>
              <p:nvPr/>
            </p:nvSpPr>
            <p:spPr bwMode="auto">
              <a:xfrm>
                <a:off x="658529" y="5384441"/>
                <a:ext cx="3232521" cy="660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ts val="2200"/>
                  </a:lnSpc>
                </a:pPr>
                <a:r>
                  <a:rPr lang="en-US" sz="2000" dirty="0" smtClean="0">
                    <a:solidFill>
                      <a:srgbClr val="595959"/>
                    </a:solidFill>
                  </a:rPr>
                  <a:t>One of </a:t>
                </a:r>
                <a:r>
                  <a:rPr lang="en-US" sz="2000" b="1" dirty="0" smtClean="0">
                    <a:solidFill>
                      <a:srgbClr val="595959"/>
                    </a:solidFill>
                  </a:rPr>
                  <a:t>America’s Largest Private Companies</a:t>
                </a:r>
                <a:endParaRPr lang="en-US" sz="2000" b="1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10257" name="TextBox 13"/>
              <p:cNvSpPr txBox="1">
                <a:spLocks noChangeArrowheads="1"/>
              </p:cNvSpPr>
              <p:nvPr/>
            </p:nvSpPr>
            <p:spPr bwMode="auto">
              <a:xfrm>
                <a:off x="658529" y="5980829"/>
                <a:ext cx="264853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400" dirty="0" smtClean="0">
                    <a:solidFill>
                      <a:srgbClr val="595959"/>
                    </a:solidFill>
                  </a:rPr>
                  <a:t>according to Forbes</a:t>
                </a:r>
                <a:endParaRPr lang="en-US" sz="1400" dirty="0">
                  <a:solidFill>
                    <a:srgbClr val="595959"/>
                  </a:solidFill>
                </a:endParaRPr>
              </a:p>
            </p:txBody>
          </p:sp>
        </p:grpSp>
        <p:pic>
          <p:nvPicPr>
            <p:cNvPr id="10255" name="Picture 5" descr="ranking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1731" y="3621540"/>
              <a:ext cx="809139" cy="1033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09600" y="5349887"/>
            <a:ext cx="3706637" cy="933438"/>
            <a:chOff x="609600" y="5349887"/>
            <a:chExt cx="3706637" cy="933438"/>
          </a:xfrm>
        </p:grpSpPr>
        <p:sp>
          <p:nvSpPr>
            <p:cNvPr id="10253" name="TextBox 15"/>
            <p:cNvSpPr txBox="1">
              <a:spLocks noChangeArrowheads="1"/>
            </p:cNvSpPr>
            <p:nvPr/>
          </p:nvSpPr>
          <p:spPr bwMode="auto">
            <a:xfrm>
              <a:off x="1518445" y="5352232"/>
              <a:ext cx="2797792" cy="906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ts val="2100"/>
                </a:lnSpc>
              </a:pPr>
              <a:r>
                <a:rPr lang="en-US" dirty="0" smtClean="0">
                  <a:solidFill>
                    <a:srgbClr val="595959"/>
                  </a:solidFill>
                </a:rPr>
                <a:t>Only U.S. </a:t>
              </a:r>
            </a:p>
            <a:p>
              <a:pPr eaLnBrk="1" hangingPunct="1">
                <a:lnSpc>
                  <a:spcPts val="2100"/>
                </a:lnSpc>
              </a:pPr>
              <a:r>
                <a:rPr lang="en-US" sz="2000" b="1" dirty="0" smtClean="0">
                  <a:solidFill>
                    <a:srgbClr val="595959"/>
                  </a:solidFill>
                </a:rPr>
                <a:t>investment</a:t>
              </a:r>
              <a:r>
                <a:rPr lang="en-US" sz="2000" b="1" dirty="0">
                  <a:solidFill>
                    <a:srgbClr val="595959"/>
                  </a:solidFill>
                </a:rPr>
                <a:t>-grade</a:t>
              </a:r>
            </a:p>
            <a:p>
              <a:pPr eaLnBrk="1" hangingPunct="1">
                <a:lnSpc>
                  <a:spcPts val="2100"/>
                </a:lnSpc>
              </a:pPr>
              <a:r>
                <a:rPr lang="en-US" dirty="0">
                  <a:solidFill>
                    <a:srgbClr val="595959"/>
                  </a:solidFill>
                </a:rPr>
                <a:t>car rental company</a:t>
              </a:r>
            </a:p>
          </p:txBody>
        </p:sp>
        <p:pic>
          <p:nvPicPr>
            <p:cNvPr id="10251" name="Picture 6" descr="bbb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349887"/>
              <a:ext cx="909926" cy="933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849280" y="3590104"/>
            <a:ext cx="3851552" cy="1166813"/>
            <a:chOff x="745174" y="3641725"/>
            <a:chExt cx="3851552" cy="1166637"/>
          </a:xfrm>
        </p:grpSpPr>
        <p:grpSp>
          <p:nvGrpSpPr>
            <p:cNvPr id="33" name="Group 16"/>
            <p:cNvGrpSpPr>
              <a:grpSpLocks/>
            </p:cNvGrpSpPr>
            <p:nvPr/>
          </p:nvGrpSpPr>
          <p:grpSpPr bwMode="auto">
            <a:xfrm>
              <a:off x="1921338" y="3890486"/>
              <a:ext cx="2675388" cy="803931"/>
              <a:chOff x="3645506" y="4446032"/>
              <a:chExt cx="2675882" cy="803561"/>
            </a:xfrm>
          </p:grpSpPr>
          <p:sp>
            <p:nvSpPr>
              <p:cNvPr id="36" name="TextBox 10"/>
              <p:cNvSpPr txBox="1">
                <a:spLocks noChangeArrowheads="1"/>
              </p:cNvSpPr>
              <p:nvPr/>
            </p:nvSpPr>
            <p:spPr bwMode="auto">
              <a:xfrm>
                <a:off x="4158099" y="4446032"/>
                <a:ext cx="1037022" cy="584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3200" b="1" dirty="0" smtClean="0">
                    <a:solidFill>
                      <a:srgbClr val="595959"/>
                    </a:solidFill>
                  </a:rPr>
                  <a:t>75</a:t>
                </a:r>
                <a:endParaRPr lang="en-US" sz="3200" b="1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37" name="TextBox 11"/>
              <p:cNvSpPr txBox="1">
                <a:spLocks noChangeArrowheads="1"/>
              </p:cNvSpPr>
              <p:nvPr/>
            </p:nvSpPr>
            <p:spPr bwMode="auto">
              <a:xfrm>
                <a:off x="3676806" y="4493256"/>
                <a:ext cx="781360" cy="5229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400" dirty="0" smtClean="0">
                    <a:solidFill>
                      <a:srgbClr val="595959"/>
                    </a:solidFill>
                  </a:rPr>
                  <a:t>more than</a:t>
                </a:r>
                <a:endParaRPr lang="en-US" sz="1400" dirty="0">
                  <a:solidFill>
                    <a:srgbClr val="595959"/>
                  </a:solidFill>
                </a:endParaRPr>
              </a:p>
            </p:txBody>
          </p:sp>
          <p:sp>
            <p:nvSpPr>
              <p:cNvPr id="38" name="TextBox 11"/>
              <p:cNvSpPr txBox="1">
                <a:spLocks noChangeArrowheads="1"/>
              </p:cNvSpPr>
              <p:nvPr/>
            </p:nvSpPr>
            <p:spPr bwMode="auto">
              <a:xfrm>
                <a:off x="3645506" y="4880486"/>
                <a:ext cx="2675882" cy="369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595959"/>
                    </a:solidFill>
                  </a:rPr>
                  <a:t>countries and territories</a:t>
                </a:r>
                <a:endParaRPr lang="en-US" dirty="0">
                  <a:solidFill>
                    <a:srgbClr val="595959"/>
                  </a:solidFill>
                </a:endParaRPr>
              </a:p>
            </p:txBody>
          </p:sp>
        </p:grpSp>
        <p:pic>
          <p:nvPicPr>
            <p:cNvPr id="34" name="Picture 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745174" y="3641725"/>
              <a:ext cx="1166813" cy="1166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56466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U.S. Fleet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4294967295"/>
          </p:nvPr>
        </p:nvSpPr>
        <p:spPr>
          <a:xfrm>
            <a:off x="461401" y="1298448"/>
            <a:ext cx="8398904" cy="4370704"/>
          </a:xfrm>
        </p:spPr>
        <p:txBody>
          <a:bodyPr/>
          <a:lstStyle/>
          <a:p>
            <a:r>
              <a:rPr lang="en-US" dirty="0" smtClean="0"/>
              <a:t>Fleet larger than </a:t>
            </a:r>
            <a:r>
              <a:rPr lang="en-US" dirty="0"/>
              <a:t>all </a:t>
            </a:r>
            <a:r>
              <a:rPr lang="en-US" dirty="0" smtClean="0"/>
              <a:t>U.S. competitors </a:t>
            </a:r>
            <a:r>
              <a:rPr lang="en-US" dirty="0"/>
              <a:t>combined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2638"/>
              </p:ext>
            </p:extLst>
          </p:nvPr>
        </p:nvGraphicFramePr>
        <p:xfrm>
          <a:off x="1066800" y="1752600"/>
          <a:ext cx="7010400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62038" y="6346936"/>
            <a:ext cx="3733800" cy="48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ct val="30000"/>
              </a:spcBef>
            </a:pPr>
            <a:r>
              <a:rPr lang="en-US" sz="1100" dirty="0">
                <a:solidFill>
                  <a:srgbClr val="BFBFBF"/>
                </a:solidFill>
              </a:rPr>
              <a:t>Source: Auto Rental News – Fact Book </a:t>
            </a:r>
            <a:r>
              <a:rPr lang="en-US" sz="1100" dirty="0" smtClean="0">
                <a:solidFill>
                  <a:srgbClr val="BFBFBF"/>
                </a:solidFill>
              </a:rPr>
              <a:t>2015</a:t>
            </a:r>
          </a:p>
          <a:p>
            <a:pPr defTabSz="914400" eaLnBrk="1" hangingPunct="1">
              <a:spcBef>
                <a:spcPct val="30000"/>
              </a:spcBef>
            </a:pPr>
            <a:r>
              <a:rPr lang="en-US" sz="1100" dirty="0" smtClean="0">
                <a:solidFill>
                  <a:srgbClr val="BFBFBF"/>
                </a:solidFill>
              </a:rPr>
              <a:t>*ARN estimate</a:t>
            </a:r>
            <a:endParaRPr lang="en-US" sz="1100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39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/>
          </p:cNvSpPr>
          <p:nvPr>
            <p:ph type="title"/>
          </p:nvPr>
        </p:nvSpPr>
        <p:spPr>
          <a:xfrm>
            <a:off x="684931" y="4069080"/>
            <a:ext cx="7809782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Benefits </a:t>
            </a:r>
            <a:r>
              <a:rPr lang="en-US" dirty="0"/>
              <a:t>of </a:t>
            </a:r>
            <a:r>
              <a:rPr lang="en-US" dirty="0" smtClean="0"/>
              <a:t>Emerald Club membership at National </a:t>
            </a:r>
            <a:r>
              <a:rPr lang="en-US" dirty="0"/>
              <a:t>and Enterprise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80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Emerald Club Tiers</a:t>
            </a:r>
          </a:p>
        </p:txBody>
      </p:sp>
      <p:pic>
        <p:nvPicPr>
          <p:cNvPr id="60420" name="Picture 4" descr="Base_Card_US_E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568575"/>
            <a:ext cx="25273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6" descr="Exec_Card_US_E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1968500"/>
            <a:ext cx="26289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2" name="Picture 8" descr="ExecElite_Card_US_E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1303338"/>
            <a:ext cx="2733675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325438" y="4232275"/>
            <a:ext cx="2413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>
                <a:solidFill>
                  <a:srgbClr val="6D6E6D"/>
                </a:solidFill>
              </a:rPr>
              <a:t>- 0-11 rentals or 0-39 days</a:t>
            </a:r>
          </a:p>
          <a:p>
            <a:pPr defTabSz="914400">
              <a:spcBef>
                <a:spcPct val="50000"/>
              </a:spcBef>
            </a:pPr>
            <a:r>
              <a:rPr lang="en-US">
                <a:solidFill>
                  <a:srgbClr val="6D6E6D"/>
                </a:solidFill>
              </a:rPr>
              <a:t>- Emerald Aisle</a:t>
            </a:r>
          </a:p>
        </p:txBody>
      </p: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3071813" y="3754438"/>
            <a:ext cx="25908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>
                <a:solidFill>
                  <a:srgbClr val="6D6E6D"/>
                </a:solidFill>
              </a:rPr>
              <a:t>- Earned Membership</a:t>
            </a:r>
          </a:p>
          <a:p>
            <a:pPr defTabSz="914400">
              <a:spcBef>
                <a:spcPct val="50000"/>
              </a:spcBef>
            </a:pPr>
            <a:r>
              <a:rPr lang="en-US">
                <a:solidFill>
                  <a:srgbClr val="6D6E6D"/>
                </a:solidFill>
              </a:rPr>
              <a:t>- 12-24 rentals or 40-84 days</a:t>
            </a:r>
          </a:p>
          <a:p>
            <a:pPr defTabSz="914400">
              <a:spcBef>
                <a:spcPct val="50000"/>
              </a:spcBef>
            </a:pPr>
            <a:r>
              <a:rPr lang="en-US">
                <a:solidFill>
                  <a:srgbClr val="6D6E6D"/>
                </a:solidFill>
              </a:rPr>
              <a:t>- Executive Selection</a:t>
            </a:r>
          </a:p>
          <a:p>
            <a:pPr defTabSz="914400">
              <a:spcBef>
                <a:spcPct val="50000"/>
              </a:spcBef>
            </a:pPr>
            <a:r>
              <a:rPr lang="en-US">
                <a:solidFill>
                  <a:srgbClr val="6D6E6D"/>
                </a:solidFill>
              </a:rPr>
              <a:t>- Guaranteed Upgrade</a:t>
            </a:r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5913438" y="3098800"/>
            <a:ext cx="277336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ts val="900"/>
              </a:spcBef>
            </a:pPr>
            <a:r>
              <a:rPr lang="en-US" dirty="0">
                <a:solidFill>
                  <a:srgbClr val="6D6E6D"/>
                </a:solidFill>
              </a:rPr>
              <a:t>- </a:t>
            </a:r>
            <a:r>
              <a:rPr lang="en-US" dirty="0" smtClean="0">
                <a:solidFill>
                  <a:srgbClr val="6D6E6D"/>
                </a:solidFill>
              </a:rPr>
              <a:t>Earned or Invited Membership</a:t>
            </a:r>
          </a:p>
          <a:p>
            <a:pPr defTabSz="914400">
              <a:spcBef>
                <a:spcPts val="900"/>
              </a:spcBef>
            </a:pPr>
            <a:r>
              <a:rPr lang="en-US" dirty="0" smtClean="0">
                <a:solidFill>
                  <a:srgbClr val="6D6E6D"/>
                </a:solidFill>
              </a:rPr>
              <a:t>- 25+ rentals or 85+ days</a:t>
            </a:r>
          </a:p>
          <a:p>
            <a:pPr defTabSz="914400">
              <a:spcBef>
                <a:spcPts val="900"/>
              </a:spcBef>
            </a:pPr>
            <a:r>
              <a:rPr lang="en-US" dirty="0" smtClean="0">
                <a:solidFill>
                  <a:srgbClr val="6D6E6D"/>
                </a:solidFill>
              </a:rPr>
              <a:t>- Executive Selection</a:t>
            </a:r>
          </a:p>
          <a:p>
            <a:pPr defTabSz="914400">
              <a:spcBef>
                <a:spcPts val="900"/>
              </a:spcBef>
            </a:pPr>
            <a:r>
              <a:rPr lang="en-US" dirty="0" smtClean="0">
                <a:solidFill>
                  <a:srgbClr val="6D6E6D"/>
                </a:solidFill>
              </a:rPr>
              <a:t>- Guaranteed Upgrade </a:t>
            </a:r>
          </a:p>
          <a:p>
            <a:pPr defTabSz="914400">
              <a:spcBef>
                <a:spcPts val="900"/>
              </a:spcBef>
            </a:pPr>
            <a:r>
              <a:rPr lang="en-US" dirty="0" smtClean="0">
                <a:solidFill>
                  <a:srgbClr val="6D6E6D"/>
                </a:solidFill>
              </a:rPr>
              <a:t>- Guaranteed Car with 24-hour notice</a:t>
            </a:r>
            <a:endParaRPr lang="en-US" dirty="0">
              <a:solidFill>
                <a:srgbClr val="6D6E6D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124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/>
      <p:bldP spid="60424" grpId="0"/>
      <p:bldP spid="604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Emerald Club Member Communications</a:t>
            </a:r>
          </a:p>
        </p:txBody>
      </p:sp>
      <p:sp>
        <p:nvSpPr>
          <p:cNvPr id="13619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Communications Preference Center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Personalized e-statements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Arrival &amp; Return Alerts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Drop &amp; Go™ e-receipts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Emerald Aisle Microsite</a:t>
            </a:r>
          </a:p>
        </p:txBody>
      </p:sp>
      <p:pic>
        <p:nvPicPr>
          <p:cNvPr id="39937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396729">
            <a:off x="5968543" y="1277938"/>
            <a:ext cx="2820314" cy="3919537"/>
          </a:xfrm>
          <a:prstGeom prst="rect">
            <a:avLst/>
          </a:prstGeom>
          <a:noFill/>
          <a:ln w="3175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-518994">
            <a:off x="4570478" y="2390775"/>
            <a:ext cx="157625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8" descr="emeraldaisl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660775"/>
            <a:ext cx="4191000" cy="2636838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EC1203-ABB3-3140-91AC-B516F84E71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92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5498" y="2793442"/>
            <a:ext cx="3627131" cy="3322451"/>
          </a:xfrm>
          <a:prstGeom prst="rect">
            <a:avLst/>
          </a:prstGeom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Car Rental App</a:t>
            </a:r>
          </a:p>
        </p:txBody>
      </p:sp>
      <p:sp>
        <p:nvSpPr>
          <p:cNvPr id="365572" name="Rectangle 4"/>
          <p:cNvSpPr>
            <a:spLocks noGrp="1" noChangeArrowheads="1"/>
          </p:cNvSpPr>
          <p:nvPr>
            <p:ph idx="1"/>
          </p:nvPr>
        </p:nvSpPr>
        <p:spPr>
          <a:xfrm>
            <a:off x="461402" y="1298448"/>
            <a:ext cx="8411084" cy="5162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Single point of contact to manage rentals from reservation to return. Features allow you to:</a:t>
            </a:r>
          </a:p>
          <a:p>
            <a:pPr lvl="1"/>
            <a:r>
              <a:rPr lang="en-US" dirty="0" smtClean="0"/>
              <a:t>Make, modify and cancel reservations</a:t>
            </a:r>
          </a:p>
          <a:p>
            <a:pPr lvl="1"/>
            <a:r>
              <a:rPr lang="en-US" dirty="0" smtClean="0"/>
              <a:t>Track, extend itineraries</a:t>
            </a:r>
          </a:p>
          <a:p>
            <a:pPr lvl="1"/>
            <a:r>
              <a:rPr lang="en-US" dirty="0" smtClean="0"/>
              <a:t>Manage profile </a:t>
            </a:r>
          </a:p>
          <a:p>
            <a:pPr lvl="1"/>
            <a:r>
              <a:rPr lang="en-US" dirty="0" smtClean="0"/>
              <a:t>Map pickup and drop off locations</a:t>
            </a:r>
          </a:p>
          <a:p>
            <a:pPr lvl="1"/>
            <a:r>
              <a:rPr lang="en-US" dirty="0" smtClean="0"/>
              <a:t>View Emerald Club </a:t>
            </a:r>
            <a:br>
              <a:rPr lang="en-US" dirty="0" smtClean="0"/>
            </a:br>
            <a:r>
              <a:rPr lang="en-US" dirty="0" smtClean="0"/>
              <a:t>membership </a:t>
            </a:r>
            <a:r>
              <a:rPr lang="en-US" dirty="0" smtClean="0"/>
              <a:t>card</a:t>
            </a:r>
            <a:endParaRPr lang="en-US" dirty="0" smtClean="0"/>
          </a:p>
          <a:p>
            <a:pPr lvl="1"/>
            <a:r>
              <a:rPr lang="en-US" dirty="0" smtClean="0"/>
              <a:t>Access roadside assistance and </a:t>
            </a:r>
            <a:br>
              <a:rPr lang="en-US" dirty="0" smtClean="0"/>
            </a:br>
            <a:r>
              <a:rPr lang="en-US" dirty="0" smtClean="0"/>
              <a:t>customer service</a:t>
            </a:r>
          </a:p>
          <a:p>
            <a:pPr lvl="1"/>
            <a:r>
              <a:rPr lang="en-US" dirty="0" smtClean="0"/>
              <a:t>Take advantage of Virtual </a:t>
            </a:r>
            <a:br>
              <a:rPr lang="en-US" dirty="0" smtClean="0"/>
            </a:br>
            <a:r>
              <a:rPr lang="en-US" dirty="0" smtClean="0"/>
              <a:t>Aisle at select locations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922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5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5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5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5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55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5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5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Emerald Club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Benefits- Airport Travel at National Car Rental</a:t>
            </a:r>
            <a:br>
              <a:rPr lang="en-US" dirty="0" smtClean="0">
                <a:latin typeface="Arial" pitchFamily="34" charset="0"/>
                <a:ea typeface="ＭＳ Ｐゴシック" pitchFamily="34" charset="-128"/>
              </a:rPr>
            </a:b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/>
            </a:r>
            <a:br>
              <a:rPr lang="en-US" dirty="0" smtClean="0">
                <a:latin typeface="Arial" pitchFamily="34" charset="0"/>
                <a:ea typeface="ＭＳ Ｐゴシック" pitchFamily="34" charset="-128"/>
              </a:rPr>
            </a:br>
            <a:r>
              <a:rPr lang="en-US" dirty="0">
                <a:latin typeface="Arial" pitchFamily="34" charset="0"/>
                <a:ea typeface="ＭＳ Ｐゴシック" pitchFamily="34" charset="-128"/>
              </a:rPr>
              <a:t/>
            </a:r>
            <a:br>
              <a:rPr lang="en-US" dirty="0">
                <a:latin typeface="Arial" pitchFamily="34" charset="0"/>
                <a:ea typeface="ＭＳ Ｐゴシック" pitchFamily="34" charset="-128"/>
              </a:rPr>
            </a:b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1202" name="Rectangle 7"/>
          <p:cNvSpPr>
            <a:spLocks noGrp="1"/>
          </p:cNvSpPr>
          <p:nvPr>
            <p:ph type="body" sz="half" idx="1"/>
          </p:nvPr>
        </p:nvSpPr>
        <p:spPr>
          <a:xfrm>
            <a:off x="457200" y="1630680"/>
            <a:ext cx="4038600" cy="4338320"/>
          </a:xfrm>
        </p:spPr>
        <p:txBody>
          <a:bodyPr/>
          <a:lstStyle/>
          <a:p>
            <a:pPr marL="0" indent="0">
              <a:spcAft>
                <a:spcPts val="600"/>
              </a:spcAft>
              <a:buFont typeface="Wingdings" pitchFamily="2" charset="2"/>
              <a:buNone/>
            </a:pPr>
            <a:r>
              <a:rPr lang="en-US" dirty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 U of O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Management: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573088" lvl="1"/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Midsize compliance</a:t>
            </a:r>
          </a:p>
          <a:p>
            <a:pPr marL="573088" lvl="1"/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Free choice</a:t>
            </a:r>
          </a:p>
          <a:p>
            <a:pPr marL="573088" lvl="1"/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Policy compliance</a:t>
            </a:r>
          </a:p>
          <a:p>
            <a:pPr marL="573088" lvl="1"/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Hardcoded profile</a:t>
            </a:r>
          </a:p>
          <a:p>
            <a:pPr marL="573088" lvl="1"/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Increase adoption %</a:t>
            </a:r>
          </a:p>
          <a:p>
            <a:pPr marL="573088" lvl="1"/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Traveler control</a:t>
            </a:r>
          </a:p>
          <a:p>
            <a:pPr marL="573088" lvl="1"/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Employee satisfaction</a:t>
            </a:r>
          </a:p>
          <a:p>
            <a:pPr marL="287338" lvl="1" indent="0">
              <a:buNone/>
            </a:pPr>
            <a:endParaRPr lang="en-US" sz="21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body" sz="half" idx="2"/>
          </p:nvPr>
        </p:nvSpPr>
        <p:spPr>
          <a:xfrm>
            <a:off x="4192588" y="1630680"/>
            <a:ext cx="4951412" cy="433832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  Traveler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:</a:t>
            </a: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Vehicle choice</a:t>
            </a: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Counter bypass</a:t>
            </a: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Fast and efficient</a:t>
            </a: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Status matching</a:t>
            </a: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Free upgrades</a:t>
            </a: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Drop &amp; </a:t>
            </a:r>
            <a:r>
              <a:rPr lang="en-US" sz="2100" dirty="0" err="1" smtClean="0">
                <a:latin typeface="Arial" pitchFamily="34" charset="0"/>
                <a:ea typeface="ＭＳ Ｐゴシック" pitchFamily="34" charset="-128"/>
              </a:rPr>
              <a:t>Go</a:t>
            </a:r>
            <a:r>
              <a:rPr lang="en-US" sz="2100" baseline="30000" dirty="0" err="1" smtClean="0">
                <a:latin typeface="Arial" pitchFamily="34" charset="0"/>
                <a:ea typeface="ＭＳ Ｐゴシック" pitchFamily="34" charset="-128"/>
              </a:rPr>
              <a:t>SM</a:t>
            </a: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 </a:t>
            </a: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Emailed </a:t>
            </a: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receipts</a:t>
            </a:r>
            <a:endParaRPr lang="en-US" sz="2100" dirty="0" smtClean="0">
              <a:latin typeface="Arial" pitchFamily="34" charset="0"/>
              <a:ea typeface="ＭＳ Ｐゴシック" pitchFamily="34" charset="-128"/>
            </a:endParaRPr>
          </a:p>
          <a:p>
            <a:pPr marL="573088" lvl="1">
              <a:spcBef>
                <a:spcPts val="500"/>
              </a:spcBef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Arrival and return alerts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5976" y="5810250"/>
            <a:ext cx="76320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lvl="1" algn="ctr" eaLnBrk="1" hangingPunct="1"/>
            <a:r>
              <a:rPr lang="en-US" sz="2200" dirty="0">
                <a:solidFill>
                  <a:srgbClr val="595959"/>
                </a:solidFill>
              </a:rPr>
              <a:t>Recognized at more than </a:t>
            </a:r>
            <a:r>
              <a:rPr lang="en-US" sz="2200" dirty="0" smtClean="0">
                <a:solidFill>
                  <a:srgbClr val="595959"/>
                </a:solidFill>
              </a:rPr>
              <a:t>6,500 </a:t>
            </a:r>
            <a:r>
              <a:rPr lang="en-US" sz="2200" dirty="0" smtClean="0">
                <a:solidFill>
                  <a:srgbClr val="595959"/>
                </a:solidFill>
              </a:rPr>
              <a:t>North American </a:t>
            </a:r>
            <a:r>
              <a:rPr lang="en-US" sz="2200" dirty="0">
                <a:solidFill>
                  <a:srgbClr val="595959"/>
                </a:solidFill>
              </a:rPr>
              <a:t>locations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0">
              <a:buNone/>
            </a:pPr>
            <a:fld id="{08EC1203-ABB3-3140-91AC-B516F84E712C}" type="slidenum">
              <a:rPr lang="en-US" smtClean="0"/>
              <a:pPr marL="0" indent="0">
                <a:buNone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92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Emerald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Aisle at National: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3 Easy Steps</a:t>
            </a:r>
          </a:p>
        </p:txBody>
      </p:sp>
      <p:sp>
        <p:nvSpPr>
          <p:cNvPr id="46089" name="Rectangle 5"/>
          <p:cNvSpPr txBox="1">
            <a:spLocks/>
          </p:cNvSpPr>
          <p:nvPr/>
        </p:nvSpPr>
        <p:spPr bwMode="auto">
          <a:xfrm>
            <a:off x="1201865" y="2819400"/>
            <a:ext cx="1195387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7200" b="1">
                <a:solidFill>
                  <a:srgbClr val="006739"/>
                </a:solidFill>
              </a:rPr>
              <a:t>2.</a:t>
            </a:r>
            <a:endParaRPr lang="en-US" sz="7200">
              <a:solidFill>
                <a:srgbClr val="006739"/>
              </a:solidFill>
            </a:endParaRPr>
          </a:p>
        </p:txBody>
      </p:sp>
      <p:sp>
        <p:nvSpPr>
          <p:cNvPr id="46090" name="Rectangle 5"/>
          <p:cNvSpPr txBox="1">
            <a:spLocks/>
          </p:cNvSpPr>
          <p:nvPr/>
        </p:nvSpPr>
        <p:spPr bwMode="auto">
          <a:xfrm>
            <a:off x="2114677" y="3327400"/>
            <a:ext cx="46497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595959"/>
                </a:solidFill>
              </a:rPr>
              <a:t>Bypass the Counter</a:t>
            </a:r>
          </a:p>
        </p:txBody>
      </p:sp>
      <p:sp>
        <p:nvSpPr>
          <p:cNvPr id="46087" name="Rectangle 5"/>
          <p:cNvSpPr txBox="1">
            <a:spLocks/>
          </p:cNvSpPr>
          <p:nvPr/>
        </p:nvSpPr>
        <p:spPr bwMode="auto">
          <a:xfrm>
            <a:off x="1201865" y="4160838"/>
            <a:ext cx="1195387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7200" b="1">
                <a:solidFill>
                  <a:srgbClr val="006739"/>
                </a:solidFill>
              </a:rPr>
              <a:t>3.</a:t>
            </a:r>
            <a:endParaRPr lang="en-US" sz="7200">
              <a:solidFill>
                <a:srgbClr val="006739"/>
              </a:solidFill>
            </a:endParaRPr>
          </a:p>
        </p:txBody>
      </p:sp>
      <p:sp>
        <p:nvSpPr>
          <p:cNvPr id="46088" name="Rectangle 5"/>
          <p:cNvSpPr txBox="1">
            <a:spLocks/>
          </p:cNvSpPr>
          <p:nvPr/>
        </p:nvSpPr>
        <p:spPr bwMode="auto">
          <a:xfrm>
            <a:off x="2114677" y="4668838"/>
            <a:ext cx="46497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595959"/>
                </a:solidFill>
              </a:rPr>
              <a:t>Choose any Car</a:t>
            </a:r>
          </a:p>
        </p:txBody>
      </p:sp>
      <p:sp>
        <p:nvSpPr>
          <p:cNvPr id="46085" name="Rectangle 5"/>
          <p:cNvSpPr txBox="1">
            <a:spLocks/>
          </p:cNvSpPr>
          <p:nvPr/>
        </p:nvSpPr>
        <p:spPr bwMode="auto">
          <a:xfrm>
            <a:off x="1201865" y="1476375"/>
            <a:ext cx="1195387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7200" b="1">
                <a:solidFill>
                  <a:srgbClr val="006739"/>
                </a:solidFill>
              </a:rPr>
              <a:t>1.</a:t>
            </a:r>
            <a:endParaRPr lang="en-US" sz="7200">
              <a:solidFill>
                <a:srgbClr val="006739"/>
              </a:solidFill>
            </a:endParaRPr>
          </a:p>
        </p:txBody>
      </p:sp>
      <p:sp>
        <p:nvSpPr>
          <p:cNvPr id="46086" name="Rectangle 5"/>
          <p:cNvSpPr txBox="1">
            <a:spLocks/>
          </p:cNvSpPr>
          <p:nvPr/>
        </p:nvSpPr>
        <p:spPr bwMode="auto">
          <a:xfrm>
            <a:off x="2114677" y="1984375"/>
            <a:ext cx="7029323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3200" dirty="0">
                <a:solidFill>
                  <a:srgbClr val="595959"/>
                </a:solidFill>
              </a:rPr>
              <a:t>Reserve and Pay for a </a:t>
            </a:r>
            <a:r>
              <a:rPr lang="en-US" sz="3200" dirty="0" smtClean="0">
                <a:solidFill>
                  <a:srgbClr val="595959"/>
                </a:solidFill>
              </a:rPr>
              <a:t>Midsize Car</a:t>
            </a:r>
            <a:endParaRPr lang="en-US" sz="3200" dirty="0">
              <a:solidFill>
                <a:srgbClr val="595959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1401" y="6535804"/>
            <a:ext cx="2133600" cy="271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EC1203-ABB3-3140-91AC-B516F84E712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7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6090" grpId="0"/>
      <p:bldP spid="46087" grpId="0"/>
      <p:bldP spid="46088" grpId="0"/>
      <p:bldP spid="46085" grpId="0"/>
      <p:bldP spid="460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8070</TotalTime>
  <Words>1257</Words>
  <Application>Microsoft Office PowerPoint</Application>
  <PresentationFormat>On-screen Show (4:3)</PresentationFormat>
  <Paragraphs>298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University of Oregon Travel Program</vt:lpstr>
      <vt:lpstr>About Enterprise Holdings</vt:lpstr>
      <vt:lpstr>U.S. Fleet</vt:lpstr>
      <vt:lpstr> Benefits of Emerald Club membership at National and Enterprise</vt:lpstr>
      <vt:lpstr>Emerald Club Tiers</vt:lpstr>
      <vt:lpstr>Emerald Club Member Communications</vt:lpstr>
      <vt:lpstr>National Car Rental App</vt:lpstr>
      <vt:lpstr>Emerald Club Benefits- Airport Travel at National Car Rental   </vt:lpstr>
      <vt:lpstr>Emerald Aisle at National: 3 Easy Steps</vt:lpstr>
      <vt:lpstr>Emerald Club Lot Design</vt:lpstr>
      <vt:lpstr>Benefits: Enterprise Rent-A-Car</vt:lpstr>
      <vt:lpstr>Base Rental Rates 2014 (30 Days Or Less) </vt:lpstr>
      <vt:lpstr>Long Term Rental Rates 2014 (31+ Days)</vt:lpstr>
      <vt:lpstr>Terms &amp; Conditions</vt:lpstr>
      <vt:lpstr>Driver Protection Products</vt:lpstr>
      <vt:lpstr>Geographic Surcharges </vt:lpstr>
      <vt:lpstr>Enterprise Contacts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Massey</dc:creator>
  <cp:lastModifiedBy>e72504</cp:lastModifiedBy>
  <cp:revision>102</cp:revision>
  <cp:lastPrinted>2014-11-13T17:39:56Z</cp:lastPrinted>
  <dcterms:created xsi:type="dcterms:W3CDTF">2014-06-09T20:51:40Z</dcterms:created>
  <dcterms:modified xsi:type="dcterms:W3CDTF">2015-10-23T23:51:36Z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E72504</vt:lpwstr>
  </property>
  <property fmtid="{D5CDD505-2E9C-101B-9397-08002B2CF9AE}" pid="3" name="Offisync_ProviderInitializationData">
    <vt:lpwstr>https://hub.ehi.com</vt:lpwstr>
  </property>
  <property fmtid="{D5CDD505-2E9C-101B-9397-08002B2CF9AE}" pid="4" name="Offisync_UpdateToken">
    <vt:lpwstr>3</vt:lpwstr>
  </property>
  <property fmtid="{D5CDD505-2E9C-101B-9397-08002B2CF9AE}" pid="5" name="Jive_VersionGuid">
    <vt:lpwstr>8fc3d245-59aa-4875-aab1-542c76fcc3fe</vt:lpwstr>
  </property>
  <property fmtid="{D5CDD505-2E9C-101B-9397-08002B2CF9AE}" pid="6" name="Offisync_ServerID">
    <vt:lpwstr>888a21ae-02ff-452f-a816-62d71e304da9</vt:lpwstr>
  </property>
  <property fmtid="{D5CDD505-2E9C-101B-9397-08002B2CF9AE}" pid="7" name="Offisync_UniqueId">
    <vt:lpwstr>218095</vt:lpwstr>
  </property>
</Properties>
</file>