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FC47-FDB5-414C-AD26-5847B4ADD4E0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A554-6722-4886-A063-32F8BD749C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FC47-FDB5-414C-AD26-5847B4ADD4E0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A554-6722-4886-A063-32F8BD749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FC47-FDB5-414C-AD26-5847B4ADD4E0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A554-6722-4886-A063-32F8BD749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FC47-FDB5-414C-AD26-5847B4ADD4E0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A554-6722-4886-A063-32F8BD749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FC47-FDB5-414C-AD26-5847B4ADD4E0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A554-6722-4886-A063-32F8BD749C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FC47-FDB5-414C-AD26-5847B4ADD4E0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A554-6722-4886-A063-32F8BD749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FC47-FDB5-414C-AD26-5847B4ADD4E0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A554-6722-4886-A063-32F8BD749C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FC47-FDB5-414C-AD26-5847B4ADD4E0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A554-6722-4886-A063-32F8BD749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FC47-FDB5-414C-AD26-5847B4ADD4E0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A554-6722-4886-A063-32F8BD749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FC47-FDB5-414C-AD26-5847B4ADD4E0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A554-6722-4886-A063-32F8BD749C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FC47-FDB5-414C-AD26-5847B4ADD4E0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A554-6722-4886-A063-32F8BD749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12AFC47-FDB5-414C-AD26-5847B4ADD4E0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D87A554-6722-4886-A063-32F8BD749C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2.jp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Business Travel </a:t>
            </a:r>
            <a:br>
              <a:rPr lang="en-US" dirty="0" smtClean="0"/>
            </a:br>
            <a:r>
              <a:rPr lang="en-US" dirty="0" smtClean="0"/>
              <a:t>and the Sharing Economy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Jerry Underwood</a:t>
            </a:r>
          </a:p>
          <a:p>
            <a:r>
              <a:rPr lang="en-US" dirty="0" smtClean="0"/>
              <a:t>Vice-President, Account Management</a:t>
            </a:r>
          </a:p>
          <a:p>
            <a:r>
              <a:rPr lang="en-US" dirty="0" smtClean="0"/>
              <a:t>Direct Travel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211" y="5715000"/>
            <a:ext cx="193357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3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we’re talking about…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Sharing economy:  what is it?</a:t>
            </a:r>
          </a:p>
          <a:p>
            <a:r>
              <a:rPr lang="en-US" sz="2800" dirty="0" smtClean="0"/>
              <a:t>Sharing economy:  who is it?</a:t>
            </a:r>
          </a:p>
          <a:p>
            <a:r>
              <a:rPr lang="en-US" sz="2800" dirty="0" smtClean="0"/>
              <a:t>Sharing economy</a:t>
            </a:r>
            <a:r>
              <a:rPr lang="en-US" sz="2800" dirty="0"/>
              <a:t> </a:t>
            </a:r>
            <a:r>
              <a:rPr lang="en-US" sz="2800" dirty="0" smtClean="0"/>
              <a:t>by the numbers</a:t>
            </a:r>
          </a:p>
          <a:p>
            <a:r>
              <a:rPr lang="en-US" sz="2800" dirty="0" smtClean="0"/>
              <a:t>Ratings and reviews</a:t>
            </a:r>
          </a:p>
          <a:p>
            <a:r>
              <a:rPr lang="en-US" sz="2800" dirty="0" smtClean="0"/>
              <a:t>Pros and cons of sharing economy</a:t>
            </a:r>
          </a:p>
          <a:p>
            <a:r>
              <a:rPr lang="en-US" sz="2800" dirty="0" smtClean="0"/>
              <a:t>Key considerations</a:t>
            </a:r>
          </a:p>
          <a:p>
            <a:r>
              <a:rPr lang="en-US" sz="2800" dirty="0" smtClean="0"/>
              <a:t>Q&amp;A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042554"/>
            <a:ext cx="1271586" cy="60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66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800" dirty="0"/>
              <a:t>The </a:t>
            </a:r>
            <a:r>
              <a:rPr lang="en-US" sz="1800" b="1" dirty="0" err="1" smtClean="0"/>
              <a:t>SharingEconomy</a:t>
            </a:r>
            <a:r>
              <a:rPr lang="en-US" sz="1800" dirty="0"/>
              <a:t> is a socio-</a:t>
            </a:r>
            <a:r>
              <a:rPr lang="en-US" sz="1800" b="1" dirty="0"/>
              <a:t>economic</a:t>
            </a:r>
            <a:r>
              <a:rPr lang="en-US" sz="1800" dirty="0"/>
              <a:t> ecosystem built around the </a:t>
            </a:r>
            <a:r>
              <a:rPr lang="en-US" sz="1800" b="1" dirty="0"/>
              <a:t>sharing</a:t>
            </a:r>
            <a:r>
              <a:rPr lang="en-US" sz="1800" dirty="0"/>
              <a:t> of human and physical </a:t>
            </a:r>
            <a:r>
              <a:rPr lang="en-US" sz="1800" dirty="0" smtClean="0"/>
              <a:t>resources, including </a:t>
            </a:r>
            <a:r>
              <a:rPr lang="en-US" sz="1800" dirty="0"/>
              <a:t>the </a:t>
            </a:r>
            <a:r>
              <a:rPr lang="en-US" sz="1800" b="1" dirty="0"/>
              <a:t>shared</a:t>
            </a:r>
            <a:r>
              <a:rPr lang="en-US" sz="1800" dirty="0"/>
              <a:t> creation, production, </a:t>
            </a:r>
            <a:r>
              <a:rPr lang="en-US" sz="2000" dirty="0"/>
              <a:t>distribution, trade and consumption of goods and services by different people and </a:t>
            </a:r>
            <a:r>
              <a:rPr lang="en-US" sz="2000" dirty="0" smtClean="0"/>
              <a:t>organizations</a:t>
            </a:r>
            <a:r>
              <a:rPr lang="en-US" sz="2000" dirty="0"/>
              <a:t>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1524000"/>
            <a:ext cx="7954408" cy="442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920" y="6136307"/>
            <a:ext cx="1271586" cy="60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19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21" y="223577"/>
            <a:ext cx="8229600" cy="992281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Travel and the sharing economy</a:t>
            </a:r>
            <a:endParaRPr lang="en-US" sz="36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895600" y="1175742"/>
            <a:ext cx="0" cy="5055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387" y="1175742"/>
            <a:ext cx="1219200" cy="1056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331197"/>
            <a:ext cx="1195070" cy="81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Taxi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34" y="1002777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644934" y="2268681"/>
            <a:ext cx="7632905" cy="1219201"/>
            <a:chOff x="656918" y="3248898"/>
            <a:chExt cx="7632905" cy="1219201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4580" y="3489043"/>
              <a:ext cx="2027903" cy="802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3489042"/>
              <a:ext cx="2117623" cy="738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10" descr="Household Bed icon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918" y="3248898"/>
              <a:ext cx="1219200" cy="12192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60" name="Picture 12" descr="Car 3 ico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92793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ransport Airplane Take Off ico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89" y="5011995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396" y="3654219"/>
            <a:ext cx="1472204" cy="1464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645" y="3757458"/>
            <a:ext cx="1520046" cy="125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396803"/>
            <a:ext cx="2133600" cy="583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499" y="5260960"/>
            <a:ext cx="2023491" cy="737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Image result for black jet 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803" y="5260961"/>
            <a:ext cx="1912198" cy="74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229" y="6172200"/>
            <a:ext cx="1271586" cy="60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7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4648200" cy="68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Sharing Economy By The Numbers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0574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676220"/>
              </p:ext>
            </p:extLst>
          </p:nvPr>
        </p:nvGraphicFramePr>
        <p:xfrm>
          <a:off x="1034716" y="998467"/>
          <a:ext cx="7162800" cy="2641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27709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Airbnb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uber</a:t>
                      </a:r>
                      <a:endParaRPr lang="en-US" sz="1600" dirty="0"/>
                    </a:p>
                  </a:txBody>
                  <a:tcPr/>
                </a:tc>
              </a:tr>
              <a:tr h="5248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Listings in nearly 200</a:t>
                      </a:r>
                      <a:r>
                        <a:rPr lang="en-US" sz="1400" baseline="0" dirty="0" smtClean="0"/>
                        <a:t> countries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Operations in 63 countries</a:t>
                      </a:r>
                      <a:endParaRPr lang="en-US" sz="1400" dirty="0"/>
                    </a:p>
                  </a:txBody>
                  <a:tcPr/>
                </a:tc>
              </a:tr>
              <a:tr h="5248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Nearly 30 million guests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Over 300</a:t>
                      </a:r>
                      <a:r>
                        <a:rPr lang="en-US" sz="1400" baseline="0" dirty="0" smtClean="0"/>
                        <a:t> cities</a:t>
                      </a:r>
                      <a:endParaRPr lang="en-US" sz="1400" dirty="0"/>
                    </a:p>
                  </a:txBody>
                  <a:tcPr/>
                </a:tc>
              </a:tr>
              <a:tr h="58678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10% of bookings coming from business travelers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90% of passengers are picked-up within 10 minutes vs. 30-40% for traditional</a:t>
                      </a:r>
                      <a:r>
                        <a:rPr lang="en-US" sz="1400" baseline="0" dirty="0" smtClean="0"/>
                        <a:t> taxis</a:t>
                      </a:r>
                      <a:endParaRPr lang="en-US" sz="1400" dirty="0"/>
                    </a:p>
                  </a:txBody>
                  <a:tcPr/>
                </a:tc>
              </a:tr>
              <a:tr h="5248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67% savings on New York City lodging vs. hotel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/>
                        <a:t>uberX</a:t>
                      </a:r>
                      <a:r>
                        <a:rPr lang="en-US" sz="1400" dirty="0" smtClean="0"/>
                        <a:t> option can be up to 40% cheaper than taxi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38" y="3733800"/>
            <a:ext cx="698023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rot="16200000">
            <a:off x="234616" y="4808294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Source:  pwc.com / 2015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02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Ratings and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19400"/>
            <a:ext cx="8229600" cy="3736848"/>
          </a:xfrm>
        </p:spPr>
        <p:txBody>
          <a:bodyPr/>
          <a:lstStyle/>
          <a:p>
            <a:r>
              <a:rPr lang="en-US" dirty="0" smtClean="0"/>
              <a:t>Cornerstone of the sharing economy experience</a:t>
            </a:r>
          </a:p>
          <a:p>
            <a:r>
              <a:rPr lang="en-US" dirty="0" smtClean="0"/>
              <a:t>Drives decisions of both buyers and sellers</a:t>
            </a:r>
          </a:p>
          <a:p>
            <a:r>
              <a:rPr lang="en-US" dirty="0" smtClean="0"/>
              <a:t>Mutual incentive for high reviews/ratings</a:t>
            </a:r>
          </a:p>
          <a:p>
            <a:r>
              <a:rPr lang="en-US" dirty="0" smtClean="0"/>
              <a:t>Creates online “reputation”</a:t>
            </a:r>
          </a:p>
          <a:p>
            <a:r>
              <a:rPr lang="en-US" dirty="0" smtClean="0"/>
              <a:t>“Sharing” users more trusting of reviews than those posted to non-sharing sites</a:t>
            </a:r>
          </a:p>
          <a:p>
            <a:r>
              <a:rPr lang="en-US" dirty="0" smtClean="0"/>
              <a:t>Ratings and reviews create trust amongst buyers and sellers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5791200" cy="1205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073568"/>
            <a:ext cx="1271586" cy="60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78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share or not to share…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626668"/>
              </p:ext>
            </p:extLst>
          </p:nvPr>
        </p:nvGraphicFramePr>
        <p:xfrm>
          <a:off x="457200" y="1600200"/>
          <a:ext cx="82296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Convenience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Up-front payment</a:t>
                      </a:r>
                      <a:endParaRPr lang="en-US" sz="2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Cost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Stringent</a:t>
                      </a:r>
                      <a:r>
                        <a:rPr lang="en-US" sz="2000" baseline="0" dirty="0" smtClean="0"/>
                        <a:t> cancellation policies</a:t>
                      </a:r>
                      <a:endParaRPr lang="en-US" sz="2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Product availability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Trip disruption resources</a:t>
                      </a:r>
                      <a:endParaRPr lang="en-US" sz="2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“</a:t>
                      </a:r>
                      <a:r>
                        <a:rPr lang="en-US" sz="2000" dirty="0" err="1" smtClean="0"/>
                        <a:t>Bleisure</a:t>
                      </a:r>
                      <a:r>
                        <a:rPr lang="en-US" sz="2000" dirty="0" smtClean="0"/>
                        <a:t>” component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Lack of loyalty programs</a:t>
                      </a:r>
                      <a:endParaRPr lang="en-US" sz="2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Custom experience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Inconsistent product quality</a:t>
                      </a:r>
                      <a:endParaRPr lang="en-US" sz="2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Integrated itinerary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Fragmented</a:t>
                      </a:r>
                      <a:r>
                        <a:rPr lang="en-US" sz="2000" baseline="0" dirty="0" smtClean="0"/>
                        <a:t> itinerary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073568"/>
            <a:ext cx="1271586" cy="60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94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876800"/>
          </a:xfrm>
        </p:spPr>
        <p:txBody>
          <a:bodyPr/>
          <a:lstStyle/>
          <a:p>
            <a:r>
              <a:rPr lang="en-US" sz="2800" dirty="0" smtClean="0"/>
              <a:t>Safety and security</a:t>
            </a:r>
          </a:p>
          <a:p>
            <a:r>
              <a:rPr lang="en-US" sz="2800" dirty="0" smtClean="0"/>
              <a:t>Are you a full-service or self-service traveler</a:t>
            </a:r>
          </a:p>
          <a:p>
            <a:r>
              <a:rPr lang="en-US" sz="2800" dirty="0" smtClean="0"/>
              <a:t>Schedule flexibility</a:t>
            </a:r>
          </a:p>
          <a:p>
            <a:r>
              <a:rPr lang="en-US" sz="2800" dirty="0" smtClean="0"/>
              <a:t>Experienced vs. non-experienced traveler</a:t>
            </a:r>
          </a:p>
          <a:p>
            <a:r>
              <a:rPr lang="en-US" sz="2800" dirty="0" smtClean="0"/>
              <a:t>Travel policy</a:t>
            </a:r>
          </a:p>
          <a:p>
            <a:r>
              <a:rPr lang="en-US" sz="2800" dirty="0" smtClean="0"/>
              <a:t>Payment and reimbursement</a:t>
            </a:r>
          </a:p>
          <a:p>
            <a:r>
              <a:rPr lang="en-US" sz="2800" dirty="0" smtClean="0"/>
              <a:t>Technophile or technophobe</a:t>
            </a:r>
          </a:p>
          <a:p>
            <a:r>
              <a:rPr lang="en-US" sz="2800" dirty="0" smtClean="0"/>
              <a:t>Liability of buyer and seller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096000"/>
            <a:ext cx="1271586" cy="60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74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Thank you / Q&amp;A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076025"/>
            <a:ext cx="1271586" cy="60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84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267</TotalTime>
  <Words>250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  Business Travel  and the Sharing Economy</vt:lpstr>
      <vt:lpstr>What we’re talking about…</vt:lpstr>
      <vt:lpstr>The SharingEconomy is a socio-economic ecosystem built around the sharing of human and physical resources, including the shared creation, production, distribution, trade and consumption of goods and services by different people and organizations.</vt:lpstr>
      <vt:lpstr>Travel and the sharing economy</vt:lpstr>
      <vt:lpstr>Sharing Economy By The Numbers</vt:lpstr>
      <vt:lpstr>Ratings and Reviews</vt:lpstr>
      <vt:lpstr>To share or not to share…</vt:lpstr>
      <vt:lpstr>Key considerations</vt:lpstr>
      <vt:lpstr>Thank you / 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Travel  and the Shared Economy</dc:title>
  <dc:creator>Jerry Underwood</dc:creator>
  <cp:lastModifiedBy>Jerry Underwood</cp:lastModifiedBy>
  <cp:revision>37</cp:revision>
  <dcterms:created xsi:type="dcterms:W3CDTF">2015-10-22T13:15:14Z</dcterms:created>
  <dcterms:modified xsi:type="dcterms:W3CDTF">2015-10-23T16:42:12Z</dcterms:modified>
</cp:coreProperties>
</file>