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andnegative.com/cinema/la-grande-onda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.uoregon.edu/trave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Atlanta_(serie_televisiva)" TargetMode="External"/><Relationship Id="rId3" Type="http://schemas.openxmlformats.org/officeDocument/2006/relationships/hyperlink" Target="https://travel.state.gov/content/travel/en/traveladvisories/traveladvisories.html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travel.state.gov/content/travel/en/traveladvisories/ea/covid-19-inform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voyage.org/wiki/Hawaii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s://www.shadowsgalore.com/2013/12/paris-visited-tourist-attractions/" TargetMode="External"/><Relationship Id="rId4" Type="http://schemas.openxmlformats.org/officeDocument/2006/relationships/hyperlink" Target="https://www.cdc.gov/coronavirus/2019-ncov/travelers/travel-planner/index.html" TargetMode="Externa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www.delta.com/us/en/travel-update-center/flying-what-you-need-to-know/us-entry-requirements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delta.com/us/en/plan-your-next-trip/where-we-f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2015-04-29_18_38_38_Welcome_to_California_sign_at_the_northwest_end_of_California_State_Route_266_in_Mono_County,_California.jpg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elta.com/us/en/travel-update-center/flying-what-you-need-to-know/coronavirus-testing-locations" TargetMode="External"/><Relationship Id="rId9" Type="http://schemas.openxmlformats.org/officeDocument/2006/relationships/hyperlink" Target="https://en.wikipedia.org/wiki/Canada%E2%80%93United_States_borde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actly.in/data-covid-19-testing-in-india-other-countries/" TargetMode="External"/><Relationship Id="rId3" Type="http://schemas.openxmlformats.org/officeDocument/2006/relationships/hyperlink" Target="https://www.alaskaair.com/content/next-level-care/covid-testing?int=AS_HomePage_BR1_L2||2021_CV_AW||-prodID:Awareness&amp;lid=HomePage_BR1_testing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www.alaskaai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wpixel.com/search/face%20mask" TargetMode="External"/><Relationship Id="rId5" Type="http://schemas.openxmlformats.org/officeDocument/2006/relationships/image" Target="../media/image6.1"/><Relationship Id="rId10" Type="http://schemas.openxmlformats.org/officeDocument/2006/relationships/hyperlink" Target="http://ayeimtellingya.blogspot.com/2013/04/chicago-my-kind-of-town.html" TargetMode="External"/><Relationship Id="rId4" Type="http://schemas.openxmlformats.org/officeDocument/2006/relationships/hyperlink" Target="https://www.chicago.gov/city/en/sites/covid-19/home/emergency-travel-order.html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.com/ual/en/us/fly/travel/notices.html#ustravelers" TargetMode="External"/><Relationship Id="rId2" Type="http://schemas.openxmlformats.org/officeDocument/2006/relationships/hyperlink" Target="https://www.united.com/ual/en/us/fly/travel/restrictions-ma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hyperlink" Target="https://www.united.com/en/us/travelreadycent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joinsherpa.com/explore/USA?affiliateId=americanairlines" TargetMode="External"/><Relationship Id="rId2" Type="http://schemas.openxmlformats.org/officeDocument/2006/relationships/hyperlink" Target="https://www.aa.com/i18n/travel-info/coronavirus-updates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hyperlink" Target="https://go.daon.com/american" TargetMode="External"/><Relationship Id="rId4" Type="http://schemas.openxmlformats.org/officeDocument/2006/relationships/hyperlink" Target="https://apply.joinsherpa.com/explore/US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egon.gov/odot/Forms/DMV/7476.pdf" TargetMode="External"/><Relationship Id="rId3" Type="http://schemas.openxmlformats.org/officeDocument/2006/relationships/hyperlink" Target="https://www.dt.com/traveler-information/" TargetMode="External"/><Relationship Id="rId7" Type="http://schemas.openxmlformats.org/officeDocument/2006/relationships/hyperlink" Target="https://www.tsa.gov/coronavirus" TargetMode="External"/><Relationship Id="rId2" Type="http://schemas.openxmlformats.org/officeDocument/2006/relationships/hyperlink" Target="https://www.tripit.com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sa.gov/real-id" TargetMode="External"/><Relationship Id="rId11" Type="http://schemas.openxmlformats.org/officeDocument/2006/relationships/image" Target="../media/image13.tmp"/><Relationship Id="rId5" Type="http://schemas.openxmlformats.org/officeDocument/2006/relationships/hyperlink" Target="https://www.tripit.com/web/blog/news-culture/covid19-guidance-travel-plans.html?us=tripithouse&amp;um=banner&amp;un=ISC_COVIDGuidance_300x250&amp;uc=FreePro&amp;ut=May_10" TargetMode="External"/><Relationship Id="rId10" Type="http://schemas.openxmlformats.org/officeDocument/2006/relationships/image" Target="../media/image12.tmp"/><Relationship Id="rId4" Type="http://schemas.openxmlformats.org/officeDocument/2006/relationships/hyperlink" Target="https://pages.uoregon.edu/baoforms/bao_drupal_6/sites/ba.uoregon.edu/files/travel/tripit.pdf" TargetMode="External"/><Relationship Id="rId9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03A5-6BBA-470D-98EC-07E426ADD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927" y="2178756"/>
            <a:ext cx="9538930" cy="1872080"/>
          </a:xfrm>
        </p:spPr>
        <p:txBody>
          <a:bodyPr/>
          <a:lstStyle/>
          <a:p>
            <a:r>
              <a:rPr lang="en-US" sz="4400" dirty="0"/>
              <a:t>Looking Ahead: Proactive Travel Planning During COVID-19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FD137-E546-445B-8820-13096D3DD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>
            <a:noAutofit/>
          </a:bodyPr>
          <a:lstStyle/>
          <a:p>
            <a:r>
              <a:rPr lang="en-US" sz="3600" dirty="0"/>
              <a:t>Resources for Delegates &amp; Travelers</a:t>
            </a:r>
          </a:p>
        </p:txBody>
      </p:sp>
    </p:spTree>
    <p:extLst>
      <p:ext uri="{BB962C8B-B14F-4D97-AF65-F5344CB8AC3E}">
        <p14:creationId xmlns:p14="http://schemas.microsoft.com/office/powerpoint/2010/main" val="14450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D528-077A-4147-B89D-FB89E3B5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BCB4-6D58-4C21-954E-0E2A78903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not have a date for a return to travel, BUT when UO opens travel we expect a tidal wave!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42A2C-7567-4BF0-80B6-472246F9B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7668" y="3143234"/>
            <a:ext cx="6096000" cy="26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39E0-797F-4485-884B-C9426D21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Preparing for the tidal wave group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B2C6F-457A-432C-B4B0-0E81AA304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10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Have travel delegate roles transferred to new personnel? Are you new to travel delegation?</a:t>
            </a:r>
          </a:p>
          <a:p>
            <a:r>
              <a:rPr lang="en-US" dirty="0"/>
              <a:t>How will your department prepare? How will you prepare or assist travelers?</a:t>
            </a:r>
          </a:p>
          <a:p>
            <a:r>
              <a:rPr lang="en-US" dirty="0"/>
              <a:t>Will you change your style of service to travelers (concierge, traveler self serve, hybrid)?</a:t>
            </a:r>
          </a:p>
          <a:p>
            <a:r>
              <a:rPr lang="en-US" dirty="0"/>
              <a:t>Do your travelers know how to get support from your department delegates and/or the Travel Office?</a:t>
            </a:r>
          </a:p>
          <a:p>
            <a:r>
              <a:rPr lang="en-US" dirty="0"/>
              <a:t>Do you have new employees that have not yet traveled for the UO?</a:t>
            </a:r>
          </a:p>
          <a:p>
            <a:r>
              <a:rPr lang="en-US" dirty="0"/>
              <a:t>Will your department travel less than before, will it be the same, or do you expect an increase in travel? </a:t>
            </a:r>
          </a:p>
          <a:p>
            <a:r>
              <a:rPr lang="en-US" dirty="0"/>
              <a:t>Do you plan to hold department trainings for your team of delegates and/or travelers?</a:t>
            </a:r>
          </a:p>
          <a:p>
            <a:r>
              <a:rPr lang="en-US" dirty="0"/>
              <a:t>What information will be helpful to travelers? How do they want to receive this information?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Check off lists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Step by step manuals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Short training videos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Zoom group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person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7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F2F9-2083-4E38-8273-33AB2790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90" y="276860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Thank you for attending!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2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C690-EC26-4F78-8154-F33F485E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01F45-3D10-4EC2-AC18-FBBEDA1E2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Look at what travelers need to know before they travel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Explore travel planning resources from:</a:t>
            </a:r>
          </a:p>
          <a:p>
            <a:pPr lvl="1"/>
            <a:r>
              <a:rPr lang="en-US" dirty="0"/>
              <a:t>Our four main US Carriers: American, United, Alaska, and Delta</a:t>
            </a:r>
          </a:p>
          <a:p>
            <a:pPr lvl="1"/>
            <a:r>
              <a:rPr lang="en-US" dirty="0"/>
              <a:t>Travel Management Companies (TMC’s)</a:t>
            </a:r>
          </a:p>
          <a:p>
            <a:pPr lvl="1"/>
            <a:r>
              <a:rPr lang="en-US" dirty="0"/>
              <a:t>TripIt Pro </a:t>
            </a:r>
          </a:p>
          <a:p>
            <a:pPr lvl="1"/>
            <a:r>
              <a:rPr lang="en-US" dirty="0"/>
              <a:t>Government Websites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Share a reminder about REAL ID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As a group, discuss ideas on how to prepare for the university’s future return to business travel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https://ba.uoregon.edu/travel/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47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CB6A-B953-45C5-9FC9-B09A0FCD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travelers need to know before they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19D4-4276-440D-B9AC-E3B0B08B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travel to my business location? Are the borders open?</a:t>
            </a:r>
          </a:p>
          <a:p>
            <a:r>
              <a:rPr lang="en-US" dirty="0"/>
              <a:t>Will I need to obtain a visa to travel there?</a:t>
            </a:r>
          </a:p>
          <a:p>
            <a:r>
              <a:rPr lang="en-US" dirty="0"/>
              <a:t>Will I need to quarantine before I travel or after I arrive? </a:t>
            </a:r>
          </a:p>
          <a:p>
            <a:r>
              <a:rPr lang="en-US" dirty="0"/>
              <a:t>Will I be required to test for COVID-19 and show proof of a negative test to travel to my business location?</a:t>
            </a:r>
          </a:p>
          <a:p>
            <a:r>
              <a:rPr lang="en-US" dirty="0"/>
              <a:t>Will I be required to have a vaccination? How will I show documentation?</a:t>
            </a:r>
          </a:p>
          <a:p>
            <a:r>
              <a:rPr lang="en-US" dirty="0"/>
              <a:t>Are there other local rules I will need to follow at my business location (mask mandates, meetings outside, limited number of meeting attendees, restaurant closures, etc.)</a:t>
            </a:r>
          </a:p>
          <a:p>
            <a:r>
              <a:rPr lang="en-US" dirty="0"/>
              <a:t>Can I return to the US and will I need to test and/or quarantine when I arrive home?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2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9192-7D64-4F0D-9984-B3567CD1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lot of information out there, where do I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F4490-C5CB-4A15-AB5D-F5F8C43EE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International Travel</a:t>
            </a:r>
          </a:p>
          <a:p>
            <a:pPr lvl="1"/>
            <a:r>
              <a:rPr lang="en-US" dirty="0"/>
              <a:t>U.S. Department of State </a:t>
            </a:r>
            <a:r>
              <a:rPr lang="en-US" dirty="0">
                <a:hlinkClick r:id="rId2"/>
              </a:rPr>
              <a:t>https://travel.state.gov/content/travel/en/traveladvisories/ea/covid-19-information.html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/>
              </a:rPr>
              <a:t>https://travel.state.gov/content/travel/en/traveladvisories/traveladvisories.html</a:t>
            </a:r>
            <a:r>
              <a:rPr lang="en-US" dirty="0"/>
              <a:t> </a:t>
            </a:r>
          </a:p>
          <a:p>
            <a:r>
              <a:rPr lang="en-US" dirty="0"/>
              <a:t>Domestic Travel </a:t>
            </a:r>
          </a:p>
          <a:p>
            <a:pPr lvl="1"/>
            <a:r>
              <a:rPr lang="en-US" dirty="0"/>
              <a:t>CDC Travel Planner </a:t>
            </a:r>
            <a:r>
              <a:rPr lang="en-US" dirty="0">
                <a:hlinkClick r:id="rId4"/>
              </a:rPr>
              <a:t>https://www.cdc.gov/coronavirus/2019-ncov/travelers/travel-planner/index.html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6910F-971D-44A5-B3B0-C4A897D52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7852" y="4927601"/>
            <a:ext cx="2908509" cy="1859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2EF99-A777-4F2F-BB3A-D68D6D8FB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86153" y="5123876"/>
            <a:ext cx="3113246" cy="146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5F3680-2F49-476B-826B-EF9BD0243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479191" y="4850053"/>
            <a:ext cx="4018597" cy="17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908E-64B1-4B23-9414-ADF583A6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Airlines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206C-307B-440B-B3D7-84926A5C6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U.S. and World Maps </a:t>
            </a:r>
            <a:r>
              <a:rPr lang="en-US" sz="2000" dirty="0">
                <a:hlinkClick r:id="rId2"/>
              </a:rPr>
              <a:t>https://www.delta.com/us/en/plan-your-next-trip/where-we-fly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Travel Updates </a:t>
            </a:r>
            <a:r>
              <a:rPr lang="en-US" sz="2000" dirty="0">
                <a:hlinkClick r:id="rId3"/>
              </a:rPr>
              <a:t>https://www.delta.com/us/en/travel-update-center/flying-what-you-need-to-know/us-entry-requirements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Testing Locations </a:t>
            </a:r>
            <a:r>
              <a:rPr lang="en-US" sz="2000" dirty="0">
                <a:hlinkClick r:id="rId4"/>
              </a:rPr>
              <a:t>https://www.delta.com/us/en/travel-update-center/flying-what-you-need-to-know/coronavirus-testing-locations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7A942-FEAC-4A72-A6BA-5892B410D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09468" y="1371140"/>
            <a:ext cx="2105198" cy="1578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0F499-B39E-4BEB-877F-F9E1DAEA1D1A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wikimedia.org/wiki/File:2015-04-29_18_38_38_Welcome_to_California_sign_at_the_northwest_end_of_California_State_Route_266_in_Mono_County,_California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B6AD3-7A2E-480F-B893-E962E18741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96867" y="3346843"/>
            <a:ext cx="2250668" cy="16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9AD8-C5D2-448A-975B-B3FE9BB3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 Airlines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686AC-F7B8-4AA1-95B4-1C61404CD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page for quick access to mask information and special travel instructions </a:t>
            </a:r>
            <a:r>
              <a:rPr lang="en-US" dirty="0">
                <a:hlinkClick r:id="rId2"/>
              </a:rPr>
              <a:t>https://www.alaskaair.com/</a:t>
            </a:r>
            <a:r>
              <a:rPr lang="en-US" dirty="0"/>
              <a:t> </a:t>
            </a:r>
          </a:p>
          <a:p>
            <a:r>
              <a:rPr lang="en-US" dirty="0"/>
              <a:t>Testing requirements by region </a:t>
            </a:r>
            <a:r>
              <a:rPr lang="en-US" dirty="0">
                <a:hlinkClick r:id="rId3"/>
              </a:rPr>
              <a:t>https://www.alaskaair.com/content/next-level-care/covid-testing?int=AS_HomePage_BR1_L2||2021_CV_AW||-prodID:Awareness&amp;lid=HomePage_BR1_testing</a:t>
            </a:r>
            <a:endParaRPr lang="en-US" dirty="0"/>
          </a:p>
          <a:p>
            <a:pPr lvl="1"/>
            <a:r>
              <a:rPr lang="en-US" dirty="0"/>
              <a:t>Chicago </a:t>
            </a:r>
            <a:r>
              <a:rPr lang="en-US" dirty="0">
                <a:hlinkClick r:id="rId4"/>
              </a:rPr>
              <a:t>https://www.chicago.gov/city/en/sites/covid-19/home/emergency-travel-order.html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2F8D0-F5CD-44F0-8404-842E91D9E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51711" y="1164166"/>
            <a:ext cx="1532467" cy="1532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9D141-7F1D-46BB-88DF-3DDF7F014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90844" y="4289309"/>
            <a:ext cx="2745011" cy="1532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295A4-3D28-45EC-917C-AA78738E0C05}"/>
              </a:ext>
            </a:extLst>
          </p:cNvPr>
          <p:cNvSpPr txBox="1"/>
          <p:nvPr/>
        </p:nvSpPr>
        <p:spPr>
          <a:xfrm>
            <a:off x="8590844" y="6588009"/>
            <a:ext cx="2731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B4033-2FB5-43E1-92F0-27448E0D8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75195" y="4489040"/>
            <a:ext cx="2745012" cy="20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4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A19D-5CAA-4BAF-86B0-476AB3E3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3823"/>
            <a:ext cx="8596668" cy="1320800"/>
          </a:xfrm>
        </p:spPr>
        <p:txBody>
          <a:bodyPr/>
          <a:lstStyle/>
          <a:p>
            <a:r>
              <a:rPr lang="en-US" dirty="0"/>
              <a:t>United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4750-3360-4DDE-9F28-64C77BEF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/>
          <a:lstStyle/>
          <a:p>
            <a:r>
              <a:rPr lang="en-US" dirty="0"/>
              <a:t>Travel within the United States and International Travel </a:t>
            </a:r>
            <a:r>
              <a:rPr lang="en-US" dirty="0">
                <a:hlinkClick r:id="rId2"/>
              </a:rPr>
              <a:t>https://www.united.com/ual/en/us/fly/travel/restrictions-map.html</a:t>
            </a:r>
            <a:r>
              <a:rPr lang="en-US" dirty="0"/>
              <a:t> </a:t>
            </a:r>
          </a:p>
          <a:p>
            <a:r>
              <a:rPr lang="en-US" dirty="0"/>
              <a:t>Travel Updates </a:t>
            </a:r>
            <a:r>
              <a:rPr lang="en-US" dirty="0">
                <a:hlinkClick r:id="rId3"/>
              </a:rPr>
              <a:t>https://www.united.com/ual/en/us/fly/travel/notices.html#ustravelers</a:t>
            </a:r>
            <a:r>
              <a:rPr lang="en-US" dirty="0"/>
              <a:t> </a:t>
            </a:r>
          </a:p>
          <a:p>
            <a:r>
              <a:rPr lang="en-US" dirty="0"/>
              <a:t>Travel-Ready Center </a:t>
            </a:r>
            <a:r>
              <a:rPr lang="en-US" dirty="0">
                <a:hlinkClick r:id="rId4"/>
              </a:rPr>
              <a:t>https://www.united.com/en/us/travelreadycenter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5B711-F3C5-4698-BE00-9B86B8EFF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3075714"/>
            <a:ext cx="8389880" cy="32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820C1-0D09-4D96-AB3E-19CD95E0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Airlines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D65A-A5D8-4148-8FF9-D72376BB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</a:t>
            </a:r>
            <a:r>
              <a:rPr lang="en-US" u="sng" dirty="0">
                <a:hlinkClick r:id="rId2"/>
              </a:rPr>
              <a:t>https://www.aa.com/i18n/travel-info/coronavirus-updates.jsp</a:t>
            </a:r>
            <a:r>
              <a:rPr lang="en-US" dirty="0"/>
              <a:t> </a:t>
            </a:r>
          </a:p>
          <a:p>
            <a:r>
              <a:rPr lang="en-US" dirty="0"/>
              <a:t>Do I need a visa? </a:t>
            </a:r>
            <a:r>
              <a:rPr lang="en-US" u="sng" dirty="0">
                <a:hlinkClick r:id="rId3"/>
              </a:rPr>
              <a:t>https://apply.joinsherpa.com/explore/USA?affiliateId=americanairlines</a:t>
            </a:r>
            <a:r>
              <a:rPr lang="en-US" dirty="0"/>
              <a:t> </a:t>
            </a:r>
          </a:p>
          <a:p>
            <a:r>
              <a:rPr lang="en-US" dirty="0"/>
              <a:t>Travel Restrictions?  </a:t>
            </a:r>
            <a:r>
              <a:rPr lang="en-US" dirty="0">
                <a:hlinkClick r:id="rId4"/>
              </a:rPr>
              <a:t>https://apply.joinsherpa.com/explore/USA</a:t>
            </a:r>
            <a:r>
              <a:rPr lang="en-US" dirty="0"/>
              <a:t> </a:t>
            </a:r>
          </a:p>
          <a:p>
            <a:r>
              <a:rPr lang="en-US" dirty="0" err="1"/>
              <a:t>Verifly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https://go.daon.com/american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37B69-1FAD-4B03-BCD0-45F0B3921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08" y="4100975"/>
            <a:ext cx="3620005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5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3139-E379-4DE1-81C2-F20B61AE9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5056"/>
            <a:ext cx="8596668" cy="63330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/>
              <a:t>Traveler Page </a:t>
            </a:r>
            <a:r>
              <a:rPr lang="en-US" dirty="0">
                <a:hlinkClick r:id="rId3"/>
              </a:rPr>
              <a:t>https://www.dt.com/traveler-information/</a:t>
            </a:r>
            <a:r>
              <a:rPr lang="en-US" dirty="0"/>
              <a:t> 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4"/>
              </a:rPr>
              <a:t>https://pages.uoregon.edu/baoforms/bao_drupal_6/sites/ba.uoregon.edu/files/travel/tripit.pdf</a:t>
            </a:r>
            <a:endParaRPr lang="en-US" dirty="0"/>
          </a:p>
          <a:p>
            <a:r>
              <a:rPr lang="en-US" dirty="0">
                <a:hlinkClick r:id="rId5"/>
              </a:rPr>
              <a:t>https://www.tripit.com/web/blog/news-culture/covid19-guidance-travel-plans.html?us=tripithouse&amp;um=banner&amp;un=ISC_COVIDGuidance_300x250&amp;uc=FreePro&amp;ut=May_10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REAL ID and TSA Pre-check</a:t>
            </a:r>
            <a:endParaRPr lang="en-US" dirty="0"/>
          </a:p>
          <a:p>
            <a:r>
              <a:rPr lang="en-US" dirty="0">
                <a:hlinkClick r:id="rId6"/>
              </a:rPr>
              <a:t>https://www.tsa.gov/real-id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https://www.tsa.gov/coronavirus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https://www.oregon.gov/odot/Forms/DMV/7476.pdf</a:t>
            </a:r>
            <a:r>
              <a:rPr lang="en-US" dirty="0"/>
              <a:t> </a:t>
            </a:r>
          </a:p>
          <a:p>
            <a:r>
              <a:rPr lang="en-US" dirty="0"/>
              <a:t>Traveler must have REAL ID by Oct. 1, 2021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3E119-7538-47AC-BF9C-14D5CC757C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4287" y="1374709"/>
            <a:ext cx="3571509" cy="1107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D1FC1-8697-437A-A690-D3C84E76AB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7877" y="4929343"/>
            <a:ext cx="1514686" cy="1419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9D3DE5-BC08-4CB2-8033-3225FAA853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215" y="385056"/>
            <a:ext cx="2621899" cy="11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112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711</TotalTime>
  <Words>940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</vt:lpstr>
      <vt:lpstr>Looking Ahead: Proactive Travel Planning During COVID-19  </vt:lpstr>
      <vt:lpstr>Agenda</vt:lpstr>
      <vt:lpstr>What do travelers need to know before they go?</vt:lpstr>
      <vt:lpstr>There is a lot of information out there, where do I begin?</vt:lpstr>
      <vt:lpstr>Delta Airlines</vt:lpstr>
      <vt:lpstr>Alaska Airlines</vt:lpstr>
      <vt:lpstr>United</vt:lpstr>
      <vt:lpstr>American Airlines</vt:lpstr>
      <vt:lpstr>PowerPoint Presentation</vt:lpstr>
      <vt:lpstr>Planning for the future</vt:lpstr>
      <vt:lpstr> Preparing for the tidal wave group discussion </vt:lpstr>
      <vt:lpstr>Thank you for attending!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Traveler Resources</dc:title>
  <dc:creator>Brooke Millett</dc:creator>
  <cp:lastModifiedBy>Brooke Millett</cp:lastModifiedBy>
  <cp:revision>35</cp:revision>
  <dcterms:created xsi:type="dcterms:W3CDTF">2021-03-30T19:18:19Z</dcterms:created>
  <dcterms:modified xsi:type="dcterms:W3CDTF">2021-03-31T17:52:24Z</dcterms:modified>
</cp:coreProperties>
</file>