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0" r:id="rId4"/>
    <p:sldId id="257" r:id="rId5"/>
    <p:sldId id="258" r:id="rId6"/>
    <p:sldId id="261" r:id="rId7"/>
    <p:sldId id="265" r:id="rId8"/>
    <p:sldId id="262" r:id="rId9"/>
    <p:sldId id="260" r:id="rId10"/>
    <p:sldId id="266" r:id="rId11"/>
    <p:sldId id="264" r:id="rId12"/>
    <p:sldId id="263" r:id="rId13"/>
    <p:sldId id="269"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122" d="100"/>
          <a:sy n="122" d="100"/>
        </p:scale>
        <p:origin x="90"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70B191-A0AC-4D2E-86EF-6C6AA70E85E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3223324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0B191-A0AC-4D2E-86EF-6C6AA70E85E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300244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0B191-A0AC-4D2E-86EF-6C6AA70E85E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582D-6FB4-4FB4-9BD0-A171B20CF7D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29304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0B191-A0AC-4D2E-86EF-6C6AA70E85E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3807977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0B191-A0AC-4D2E-86EF-6C6AA70E85E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582D-6FB4-4FB4-9BD0-A171B20CF7D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06708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0B191-A0AC-4D2E-86EF-6C6AA70E85E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2159979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0B191-A0AC-4D2E-86EF-6C6AA70E85E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383712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0B191-A0AC-4D2E-86EF-6C6AA70E85E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2890805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0B191-A0AC-4D2E-86EF-6C6AA70E85E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2799243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0B191-A0AC-4D2E-86EF-6C6AA70E85E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261384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70B191-A0AC-4D2E-86EF-6C6AA70E85E3}"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542224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70B191-A0AC-4D2E-86EF-6C6AA70E85E3}" type="datetimeFigureOut">
              <a:rPr lang="en-US" smtClean="0"/>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344861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70B191-A0AC-4D2E-86EF-6C6AA70E85E3}" type="datetimeFigureOut">
              <a:rPr lang="en-US" smtClean="0"/>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875155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0B191-A0AC-4D2E-86EF-6C6AA70E85E3}" type="datetimeFigureOut">
              <a:rPr lang="en-US" smtClean="0"/>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3359636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0B191-A0AC-4D2E-86EF-6C6AA70E85E3}"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2480288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E70B191-A0AC-4D2E-86EF-6C6AA70E85E3}"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E582D-6FB4-4FB4-9BD0-A171B20CF7D5}" type="slidenum">
              <a:rPr lang="en-US" smtClean="0"/>
              <a:t>‹#›</a:t>
            </a:fld>
            <a:endParaRPr lang="en-US"/>
          </a:p>
        </p:txBody>
      </p:sp>
    </p:spTree>
    <p:extLst>
      <p:ext uri="{BB962C8B-B14F-4D97-AF65-F5344CB8AC3E}">
        <p14:creationId xmlns:p14="http://schemas.microsoft.com/office/powerpoint/2010/main" val="343531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70B191-A0AC-4D2E-86EF-6C6AA70E85E3}" type="datetimeFigureOut">
              <a:rPr lang="en-US" smtClean="0"/>
              <a:t>3/30/2022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E582D-6FB4-4FB4-9BD0-A171B20CF7D5}" type="slidenum">
              <a:rPr lang="en-US" smtClean="0"/>
              <a:t>‹#›</a:t>
            </a:fld>
            <a:endParaRPr lang="en-US"/>
          </a:p>
        </p:txBody>
      </p:sp>
    </p:spTree>
    <p:extLst>
      <p:ext uri="{BB962C8B-B14F-4D97-AF65-F5344CB8AC3E}">
        <p14:creationId xmlns:p14="http://schemas.microsoft.com/office/powerpoint/2010/main" val="4129532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a.uoregon.edu/travel/guest-travel" TargetMode="External"/><Relationship Id="rId2" Type="http://schemas.openxmlformats.org/officeDocument/2006/relationships/hyperlink" Target="https://pages.uoregon.edu/baoforms/bao_drupal_6/sites/ba.uoregon.edu/files/travel/travelabroadnonu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ba.uoregon.edu/travel/air-car-lodging-meals/general-travel-information#envelope-242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ba.uoregon.edu/travel/air-car-lodging-meals/air-trave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oprals.state.gov/content.asp?content_id=184&amp;menu_id=78" TargetMode="External"/><Relationship Id="rId2" Type="http://schemas.openxmlformats.org/officeDocument/2006/relationships/hyperlink" Target="https://www.gsa.gov/travel/plan-book/per-diem-rates" TargetMode="External"/><Relationship Id="rId1" Type="http://schemas.openxmlformats.org/officeDocument/2006/relationships/slideLayout" Target="../slideLayouts/slideLayout2.xml"/><Relationship Id="rId4" Type="http://schemas.openxmlformats.org/officeDocument/2006/relationships/hyperlink" Target="https://ba.uoregon.edu/travel/air-car-lodging-meals/lodging-meals-and-other"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ba.uoregon.edu/travel/air-car-lodging-meals/lodging-meals-and-oth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a.uoregon.edu/travel/us-bank-one-car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a.uoregon.edu/travel/air-car-lodging-meals/general-travel-information#envelope-242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5CBD-73F8-41A6-9ACE-FBFE52BEFD11}"/>
              </a:ext>
            </a:extLst>
          </p:cNvPr>
          <p:cNvSpPr>
            <a:spLocks noGrp="1"/>
          </p:cNvSpPr>
          <p:nvPr>
            <p:ph type="ctrTitle"/>
          </p:nvPr>
        </p:nvSpPr>
        <p:spPr>
          <a:xfrm>
            <a:off x="422031" y="587829"/>
            <a:ext cx="8851972" cy="3421463"/>
          </a:xfrm>
        </p:spPr>
        <p:txBody>
          <a:bodyPr/>
          <a:lstStyle/>
          <a:p>
            <a:pPr algn="ctr"/>
            <a:r>
              <a:rPr lang="en-US" dirty="0"/>
              <a:t>The Cream of the Crop:</a:t>
            </a:r>
            <a:br>
              <a:rPr lang="en-US" dirty="0"/>
            </a:br>
            <a:r>
              <a:rPr lang="en-US" dirty="0"/>
              <a:t>Top 10 Traveler Policy Tips</a:t>
            </a:r>
          </a:p>
        </p:txBody>
      </p:sp>
    </p:spTree>
    <p:extLst>
      <p:ext uri="{BB962C8B-B14F-4D97-AF65-F5344CB8AC3E}">
        <p14:creationId xmlns:p14="http://schemas.microsoft.com/office/powerpoint/2010/main" val="1326430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E957-1ADB-47BD-8DF7-361965DE2C01}"/>
              </a:ext>
            </a:extLst>
          </p:cNvPr>
          <p:cNvSpPr>
            <a:spLocks noGrp="1"/>
          </p:cNvSpPr>
          <p:nvPr>
            <p:ph type="title"/>
          </p:nvPr>
        </p:nvSpPr>
        <p:spPr/>
        <p:txBody>
          <a:bodyPr/>
          <a:lstStyle/>
          <a:p>
            <a:r>
              <a:rPr lang="en-US" dirty="0"/>
              <a:t>If it was paid with cash, it </a:t>
            </a:r>
            <a:r>
              <a:rPr lang="en-US" dirty="0" smtClean="0"/>
              <a:t>didn’t </a:t>
            </a:r>
            <a:r>
              <a:rPr lang="en-US" dirty="0"/>
              <a:t>happen</a:t>
            </a:r>
            <a:r>
              <a:rPr lang="en-US" sz="2800" i="1" dirty="0"/>
              <a:t>-Quote from a delegate</a:t>
            </a:r>
            <a:endParaRPr lang="en-US" dirty="0"/>
          </a:p>
        </p:txBody>
      </p:sp>
      <p:sp>
        <p:nvSpPr>
          <p:cNvPr id="3" name="Content Placeholder 2">
            <a:extLst>
              <a:ext uri="{FF2B5EF4-FFF2-40B4-BE49-F238E27FC236}">
                <a16:creationId xmlns:a16="http://schemas.microsoft.com/office/drawing/2014/main" id="{C3E3140F-97A9-4939-A93E-9EAADD9E9C56}"/>
              </a:ext>
            </a:extLst>
          </p:cNvPr>
          <p:cNvSpPr>
            <a:spLocks noGrp="1"/>
          </p:cNvSpPr>
          <p:nvPr>
            <p:ph idx="1"/>
          </p:nvPr>
        </p:nvSpPr>
        <p:spPr/>
        <p:txBody>
          <a:bodyPr/>
          <a:lstStyle/>
          <a:p>
            <a:r>
              <a:rPr lang="en-US" dirty="0"/>
              <a:t>Trackable and documented forms of payment are necessary</a:t>
            </a:r>
          </a:p>
          <a:p>
            <a:pPr lvl="1"/>
            <a:r>
              <a:rPr lang="en-US" dirty="0"/>
              <a:t>Venmo</a:t>
            </a:r>
          </a:p>
          <a:p>
            <a:pPr lvl="1"/>
            <a:r>
              <a:rPr lang="en-US" dirty="0" err="1"/>
              <a:t>Paypal</a:t>
            </a:r>
            <a:endParaRPr lang="en-US" dirty="0"/>
          </a:p>
          <a:p>
            <a:pPr lvl="1"/>
            <a:r>
              <a:rPr lang="en-US" dirty="0"/>
              <a:t>Copy of </a:t>
            </a:r>
            <a:r>
              <a:rPr lang="en-US" dirty="0" smtClean="0"/>
              <a:t>the front and back of a </a:t>
            </a:r>
            <a:r>
              <a:rPr lang="en-US" dirty="0" smtClean="0"/>
              <a:t>cancelled </a:t>
            </a:r>
            <a:r>
              <a:rPr lang="en-US" dirty="0"/>
              <a:t>check (check which has been cashed)</a:t>
            </a:r>
          </a:p>
          <a:p>
            <a:pPr lvl="1"/>
            <a:r>
              <a:rPr lang="en-US" dirty="0"/>
              <a:t>Bank statement that shows the claimants name, the charge for the expense and the last 4 digits of the card. This documentation can cross referenced to another piece of documentation like hotel confirmation which shows the rate information</a:t>
            </a:r>
          </a:p>
        </p:txBody>
      </p:sp>
    </p:spTree>
    <p:extLst>
      <p:ext uri="{BB962C8B-B14F-4D97-AF65-F5344CB8AC3E}">
        <p14:creationId xmlns:p14="http://schemas.microsoft.com/office/powerpoint/2010/main" val="3054338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9B260-B7EF-44E1-813C-010970C289FF}"/>
              </a:ext>
            </a:extLst>
          </p:cNvPr>
          <p:cNvSpPr>
            <a:spLocks noGrp="1"/>
          </p:cNvSpPr>
          <p:nvPr>
            <p:ph type="title"/>
          </p:nvPr>
        </p:nvSpPr>
        <p:spPr/>
        <p:txBody>
          <a:bodyPr/>
          <a:lstStyle/>
          <a:p>
            <a:r>
              <a:rPr lang="en-US" dirty="0"/>
              <a:t>The traveler’s type is important</a:t>
            </a:r>
          </a:p>
        </p:txBody>
      </p:sp>
      <p:sp>
        <p:nvSpPr>
          <p:cNvPr id="3" name="Content Placeholder 2">
            <a:extLst>
              <a:ext uri="{FF2B5EF4-FFF2-40B4-BE49-F238E27FC236}">
                <a16:creationId xmlns:a16="http://schemas.microsoft.com/office/drawing/2014/main" id="{ABDC31AF-62AF-4284-BF64-FD28002E2547}"/>
              </a:ext>
            </a:extLst>
          </p:cNvPr>
          <p:cNvSpPr>
            <a:spLocks noGrp="1"/>
          </p:cNvSpPr>
          <p:nvPr>
            <p:ph idx="1"/>
          </p:nvPr>
        </p:nvSpPr>
        <p:spPr/>
        <p:txBody>
          <a:bodyPr/>
          <a:lstStyle/>
          <a:p>
            <a:r>
              <a:rPr lang="en-US" dirty="0"/>
              <a:t>When a GE travels for their job, they need to list their Traveler Type as Staff not Student</a:t>
            </a:r>
          </a:p>
          <a:p>
            <a:r>
              <a:rPr lang="en-US" dirty="0"/>
              <a:t>Remote Personnel need to identify their remote worker status with Traveler Type</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A7DBAFDE-210A-4371-B312-0AE01A8ED9E3}"/>
              </a:ext>
            </a:extLst>
          </p:cNvPr>
          <p:cNvPicPr>
            <a:picLocks noChangeAspect="1"/>
          </p:cNvPicPr>
          <p:nvPr/>
        </p:nvPicPr>
        <p:blipFill>
          <a:blip r:embed="rId2"/>
          <a:stretch>
            <a:fillRect/>
          </a:stretch>
        </p:blipFill>
        <p:spPr>
          <a:xfrm>
            <a:off x="2392240" y="3429000"/>
            <a:ext cx="4781550" cy="2428875"/>
          </a:xfrm>
          <a:prstGeom prst="rect">
            <a:avLst/>
          </a:prstGeom>
        </p:spPr>
      </p:pic>
    </p:spTree>
    <p:extLst>
      <p:ext uri="{BB962C8B-B14F-4D97-AF65-F5344CB8AC3E}">
        <p14:creationId xmlns:p14="http://schemas.microsoft.com/office/powerpoint/2010/main" val="501850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3F3DB-A130-4949-8229-BBCD6FFD92B8}"/>
              </a:ext>
            </a:extLst>
          </p:cNvPr>
          <p:cNvSpPr>
            <a:spLocks noGrp="1"/>
          </p:cNvSpPr>
          <p:nvPr>
            <p:ph type="title"/>
          </p:nvPr>
        </p:nvSpPr>
        <p:spPr/>
        <p:txBody>
          <a:bodyPr/>
          <a:lstStyle/>
          <a:p>
            <a:r>
              <a:rPr lang="en-US" dirty="0"/>
              <a:t>Travel Abroad Services Provide by a non-U.S. Person</a:t>
            </a:r>
          </a:p>
        </p:txBody>
      </p:sp>
      <p:sp>
        <p:nvSpPr>
          <p:cNvPr id="3" name="Content Placeholder 2">
            <a:extLst>
              <a:ext uri="{FF2B5EF4-FFF2-40B4-BE49-F238E27FC236}">
                <a16:creationId xmlns:a16="http://schemas.microsoft.com/office/drawing/2014/main" id="{0C5D8C9E-B520-4192-81D3-4C2F3BD25EA9}"/>
              </a:ext>
            </a:extLst>
          </p:cNvPr>
          <p:cNvSpPr>
            <a:spLocks noGrp="1"/>
          </p:cNvSpPr>
          <p:nvPr>
            <p:ph idx="1"/>
          </p:nvPr>
        </p:nvSpPr>
        <p:spPr/>
        <p:txBody>
          <a:bodyPr/>
          <a:lstStyle/>
          <a:p>
            <a:r>
              <a:rPr lang="en-US" dirty="0"/>
              <a:t>Example: Faculty travels to international destination and pays a service provider at their international destination. These are people like river guides, translators, individual private drivers who are not US Citizens or resident aliens.</a:t>
            </a:r>
          </a:p>
          <a:p>
            <a:r>
              <a:rPr lang="en-US" dirty="0"/>
              <a:t>If the international service provider is not able to provide a receipt, they need to sign the form</a:t>
            </a:r>
          </a:p>
          <a:p>
            <a:r>
              <a:rPr lang="en-US" dirty="0"/>
              <a:t>If the service provider is a US Citizen the traveler needs to obtain a W-9</a:t>
            </a:r>
          </a:p>
          <a:p>
            <a:r>
              <a:rPr lang="en-US" dirty="0">
                <a:hlinkClick r:id="rId2"/>
              </a:rPr>
              <a:t>https://pages.uoregon.edu/baoforms/bao_drupal_6/sites/ba.uoregon.edu/files/travel/travelabroadnonus.pdf</a:t>
            </a:r>
            <a:r>
              <a:rPr lang="en-US" dirty="0"/>
              <a:t> </a:t>
            </a:r>
          </a:p>
          <a:p>
            <a:r>
              <a:rPr lang="en-US" dirty="0">
                <a:hlinkClick r:id="rId3"/>
              </a:rPr>
              <a:t>https://ba.uoregon.edu/travel/guest-travel</a:t>
            </a:r>
            <a:r>
              <a:rPr lang="en-US" dirty="0"/>
              <a:t> </a:t>
            </a:r>
          </a:p>
          <a:p>
            <a:r>
              <a:rPr lang="en-US" dirty="0"/>
              <a:t>Questions, please call the Travel Office</a:t>
            </a:r>
          </a:p>
        </p:txBody>
      </p:sp>
    </p:spTree>
    <p:extLst>
      <p:ext uri="{BB962C8B-B14F-4D97-AF65-F5344CB8AC3E}">
        <p14:creationId xmlns:p14="http://schemas.microsoft.com/office/powerpoint/2010/main" val="2740442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A4D3A-7FBA-4122-A39D-F6980D97DB48}"/>
              </a:ext>
            </a:extLst>
          </p:cNvPr>
          <p:cNvSpPr>
            <a:spLocks noGrp="1"/>
          </p:cNvSpPr>
          <p:nvPr>
            <p:ph type="title"/>
          </p:nvPr>
        </p:nvSpPr>
        <p:spPr/>
        <p:txBody>
          <a:bodyPr/>
          <a:lstStyle/>
          <a:p>
            <a:r>
              <a:rPr lang="en-US" dirty="0"/>
              <a:t>Q and A</a:t>
            </a:r>
          </a:p>
        </p:txBody>
      </p:sp>
      <p:sp>
        <p:nvSpPr>
          <p:cNvPr id="3" name="Content Placeholder 2">
            <a:extLst>
              <a:ext uri="{FF2B5EF4-FFF2-40B4-BE49-F238E27FC236}">
                <a16:creationId xmlns:a16="http://schemas.microsoft.com/office/drawing/2014/main" id="{5F5C6778-CD50-4D95-AF6E-248733F36DB3}"/>
              </a:ext>
            </a:extLst>
          </p:cNvPr>
          <p:cNvSpPr>
            <a:spLocks noGrp="1"/>
          </p:cNvSpPr>
          <p:nvPr>
            <p:ph idx="1"/>
          </p:nvPr>
        </p:nvSpPr>
        <p:spPr/>
        <p:txBody>
          <a:bodyPr/>
          <a:lstStyle/>
          <a:p>
            <a:r>
              <a:rPr lang="en-US" dirty="0"/>
              <a:t>Any questions?</a:t>
            </a:r>
          </a:p>
          <a:p>
            <a:r>
              <a:rPr lang="en-US" dirty="0"/>
              <a:t>Take </a:t>
            </a:r>
            <a:r>
              <a:rPr lang="en-US" dirty="0" err="1"/>
              <a:t>aways</a:t>
            </a:r>
            <a:r>
              <a:rPr lang="en-US" dirty="0"/>
              <a:t> from today’s discussion?</a:t>
            </a:r>
          </a:p>
          <a:p>
            <a:r>
              <a:rPr lang="en-US" dirty="0"/>
              <a:t>Proposed topics for future round table meetings?</a:t>
            </a:r>
          </a:p>
        </p:txBody>
      </p:sp>
    </p:spTree>
    <p:extLst>
      <p:ext uri="{BB962C8B-B14F-4D97-AF65-F5344CB8AC3E}">
        <p14:creationId xmlns:p14="http://schemas.microsoft.com/office/powerpoint/2010/main" val="1202145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E2CBE-6BF3-405F-97FD-BB0B7B144887}"/>
              </a:ext>
            </a:extLst>
          </p:cNvPr>
          <p:cNvSpPr>
            <a:spLocks noGrp="1"/>
          </p:cNvSpPr>
          <p:nvPr>
            <p:ph type="title"/>
          </p:nvPr>
        </p:nvSpPr>
        <p:spPr/>
        <p:txBody>
          <a:bodyPr/>
          <a:lstStyle/>
          <a:p>
            <a:r>
              <a:rPr lang="en-US" dirty="0"/>
              <a:t>Bonus-Concur Tips</a:t>
            </a:r>
          </a:p>
        </p:txBody>
      </p:sp>
      <p:sp>
        <p:nvSpPr>
          <p:cNvPr id="3" name="Content Placeholder 2">
            <a:extLst>
              <a:ext uri="{FF2B5EF4-FFF2-40B4-BE49-F238E27FC236}">
                <a16:creationId xmlns:a16="http://schemas.microsoft.com/office/drawing/2014/main" id="{786C3B38-FFD1-4382-ADF3-5C36BF8F33E5}"/>
              </a:ext>
            </a:extLst>
          </p:cNvPr>
          <p:cNvSpPr>
            <a:spLocks noGrp="1"/>
          </p:cNvSpPr>
          <p:nvPr>
            <p:ph idx="1"/>
          </p:nvPr>
        </p:nvSpPr>
        <p:spPr/>
        <p:txBody>
          <a:bodyPr/>
          <a:lstStyle/>
          <a:p>
            <a:r>
              <a:rPr lang="en-US" dirty="0"/>
              <a:t>95% of the time you will go back to the Request tab in Concur</a:t>
            </a:r>
          </a:p>
          <a:p>
            <a:pPr lvl="1"/>
            <a:r>
              <a:rPr lang="en-US" dirty="0"/>
              <a:t>Go to the Request to launch the booking tool with the book button</a:t>
            </a:r>
          </a:p>
          <a:p>
            <a:pPr lvl="1"/>
            <a:r>
              <a:rPr lang="en-US" dirty="0"/>
              <a:t>Go to Request to launch an expense report to claim a travel reimbursement</a:t>
            </a:r>
          </a:p>
          <a:p>
            <a:r>
              <a:rPr lang="en-US" dirty="0"/>
              <a:t>Enter the correct airport in the airfare segment</a:t>
            </a:r>
          </a:p>
          <a:p>
            <a:r>
              <a:rPr lang="en-US" dirty="0"/>
              <a:t>Request-How will you book your trip? This field is VERY important. 1- Online Concur Booking Tool takes the request to the Concur booking tool. No other selections in this field will take the user to the booking tool</a:t>
            </a:r>
          </a:p>
          <a:p>
            <a:r>
              <a:rPr lang="en-US" dirty="0"/>
              <a:t>Travel Allowance Itinerary=Meal Diem. To claim meal per diem the user must build a Travel Allowance Itinerary. The itinerary will always have at least two stops (outbound and return). It is helpful to remember Save, Save, Next, Next in the travel allowance.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58728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A9DD3-2DDE-4A36-B92B-D30AB77A614E}"/>
              </a:ext>
            </a:extLst>
          </p:cNvPr>
          <p:cNvSpPr>
            <a:spLocks noGrp="1"/>
          </p:cNvSpPr>
          <p:nvPr>
            <p:ph type="title"/>
          </p:nvPr>
        </p:nvSpPr>
        <p:spPr/>
        <p:txBody>
          <a:bodyPr/>
          <a:lstStyle/>
          <a:p>
            <a:r>
              <a:rPr lang="en-US" dirty="0"/>
              <a:t>Concur tips continued</a:t>
            </a:r>
          </a:p>
        </p:txBody>
      </p:sp>
      <p:sp>
        <p:nvSpPr>
          <p:cNvPr id="3" name="Content Placeholder 2">
            <a:extLst>
              <a:ext uri="{FF2B5EF4-FFF2-40B4-BE49-F238E27FC236}">
                <a16:creationId xmlns:a16="http://schemas.microsoft.com/office/drawing/2014/main" id="{122408A3-64B1-46CB-8786-BF640E9F5B06}"/>
              </a:ext>
            </a:extLst>
          </p:cNvPr>
          <p:cNvSpPr>
            <a:spLocks noGrp="1"/>
          </p:cNvSpPr>
          <p:nvPr>
            <p:ph idx="1"/>
          </p:nvPr>
        </p:nvSpPr>
        <p:spPr/>
        <p:txBody>
          <a:bodyPr>
            <a:normAutofit fontScale="92500" lnSpcReduction="10000"/>
          </a:bodyPr>
          <a:lstStyle/>
          <a:p>
            <a:r>
              <a:rPr lang="en-US" dirty="0"/>
              <a:t>The booking tool works best for round trip or single one way flights. Multi-stop flight itineraries should be booked with the assistance of one of the contracted travel agencies</a:t>
            </a:r>
          </a:p>
          <a:p>
            <a:r>
              <a:rPr lang="en-US" dirty="0"/>
              <a:t>Hotel expenses need to be itemized into daily room rates and taxes. You can enter varying room rates by altering each line item</a:t>
            </a:r>
          </a:p>
          <a:p>
            <a:r>
              <a:rPr lang="en-US" dirty="0"/>
              <a:t>Make sure to import all the card transactions applicable to the trip onto the expense report (Airfare paid with UO Card on file with the travel agency and One Card expenses)</a:t>
            </a:r>
          </a:p>
          <a:p>
            <a:r>
              <a:rPr lang="en-US" dirty="0"/>
              <a:t>Include all of the probably expenses you will incur in the Request</a:t>
            </a:r>
          </a:p>
          <a:p>
            <a:r>
              <a:rPr lang="en-US" dirty="0"/>
              <a:t>Complete all of the fields in the user profile (contact information is important in the instance of flight changes and cancellations)</a:t>
            </a:r>
          </a:p>
          <a:p>
            <a:r>
              <a:rPr lang="en-US" dirty="0"/>
              <a:t>Use the Concur Mobile App to take pictures of your receipts and they will flow right into your Concur profile.</a:t>
            </a:r>
          </a:p>
        </p:txBody>
      </p:sp>
    </p:spTree>
    <p:extLst>
      <p:ext uri="{BB962C8B-B14F-4D97-AF65-F5344CB8AC3E}">
        <p14:creationId xmlns:p14="http://schemas.microsoft.com/office/powerpoint/2010/main" val="3086028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1AD25-6527-4E30-AF0D-49B50C5A7388}"/>
              </a:ext>
            </a:extLst>
          </p:cNvPr>
          <p:cNvSpPr>
            <a:spLocks noGrp="1"/>
          </p:cNvSpPr>
          <p:nvPr>
            <p:ph type="title"/>
          </p:nvPr>
        </p:nvSpPr>
        <p:spPr/>
        <p:txBody>
          <a:bodyPr/>
          <a:lstStyle/>
          <a:p>
            <a:r>
              <a:rPr lang="en-US" dirty="0"/>
              <a:t>Business Purpose and Travel Logs</a:t>
            </a:r>
          </a:p>
        </p:txBody>
      </p:sp>
      <p:sp>
        <p:nvSpPr>
          <p:cNvPr id="3" name="Content Placeholder 2">
            <a:extLst>
              <a:ext uri="{FF2B5EF4-FFF2-40B4-BE49-F238E27FC236}">
                <a16:creationId xmlns:a16="http://schemas.microsoft.com/office/drawing/2014/main" id="{4CDA4F7D-680D-431B-9797-5DEB650115F2}"/>
              </a:ext>
            </a:extLst>
          </p:cNvPr>
          <p:cNvSpPr>
            <a:spLocks noGrp="1"/>
          </p:cNvSpPr>
          <p:nvPr>
            <p:ph idx="1"/>
          </p:nvPr>
        </p:nvSpPr>
        <p:spPr/>
        <p:txBody>
          <a:bodyPr>
            <a:normAutofit fontScale="92500" lnSpcReduction="10000"/>
          </a:bodyPr>
          <a:lstStyle/>
          <a:p>
            <a:r>
              <a:rPr lang="en-US" dirty="0"/>
              <a:t>Research travel and other travel without a clear agenda requires an activity log</a:t>
            </a:r>
          </a:p>
          <a:p>
            <a:r>
              <a:rPr lang="en-US" dirty="0">
                <a:hlinkClick r:id="rId2"/>
              </a:rPr>
              <a:t>https://ba.uoregon.edu/travel/air-car-lodging-meals/general-travel-information#envelope-2425</a:t>
            </a:r>
            <a:r>
              <a:rPr lang="en-US" dirty="0"/>
              <a:t> See C. Tax Treatment</a:t>
            </a:r>
          </a:p>
          <a:p>
            <a:r>
              <a:rPr lang="en-US" dirty="0"/>
              <a:t>This is important to support business purpose and document that UO is not paying personal travel expenses</a:t>
            </a:r>
          </a:p>
          <a:p>
            <a:r>
              <a:rPr lang="en-US" dirty="0"/>
              <a:t>Excel sheet listing the date and business activity (please list individuals met with and their credentials or expertise and purpose of the meeting)</a:t>
            </a:r>
          </a:p>
          <a:p>
            <a:pPr lvl="1"/>
            <a:r>
              <a:rPr lang="en-US" dirty="0"/>
              <a:t>Met with John Smith does not provide an adequate description</a:t>
            </a:r>
          </a:p>
          <a:p>
            <a:pPr lvl="1"/>
            <a:r>
              <a:rPr lang="en-US" dirty="0"/>
              <a:t>Met with John Smith, Travel Manager from Oregon State University, discussed a joint airline bargaining agreement being planned for fall of 2022 that will reduce airfares for both schools</a:t>
            </a:r>
          </a:p>
          <a:p>
            <a:pPr lvl="1"/>
            <a:r>
              <a:rPr lang="en-US" dirty="0"/>
              <a:t>Monday through Friday, June 1-5, researched at the ABC library archives from 10:00 AM to 3:00 PM</a:t>
            </a:r>
          </a:p>
          <a:p>
            <a:endParaRPr lang="en-US" dirty="0"/>
          </a:p>
          <a:p>
            <a:endParaRPr lang="en-US" dirty="0"/>
          </a:p>
        </p:txBody>
      </p:sp>
    </p:spTree>
    <p:extLst>
      <p:ext uri="{BB962C8B-B14F-4D97-AF65-F5344CB8AC3E}">
        <p14:creationId xmlns:p14="http://schemas.microsoft.com/office/powerpoint/2010/main" val="380105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overview tips</a:t>
            </a:r>
            <a:endParaRPr lang="en-US" dirty="0"/>
          </a:p>
        </p:txBody>
      </p:sp>
      <p:sp>
        <p:nvSpPr>
          <p:cNvPr id="3" name="Content Placeholder 2"/>
          <p:cNvSpPr>
            <a:spLocks noGrp="1"/>
          </p:cNvSpPr>
          <p:nvPr>
            <p:ph idx="1"/>
          </p:nvPr>
        </p:nvSpPr>
        <p:spPr/>
        <p:txBody>
          <a:bodyPr/>
          <a:lstStyle/>
          <a:p>
            <a:r>
              <a:rPr lang="en-US" dirty="0" smtClean="0"/>
              <a:t>Pre-travel approval is required through a Concur Request</a:t>
            </a:r>
          </a:p>
          <a:p>
            <a:r>
              <a:rPr lang="en-US" dirty="0" smtClean="0"/>
              <a:t>Airfare must be purchased either through the UO Contract Travel Agents or through the Concur booking tool</a:t>
            </a:r>
          </a:p>
          <a:p>
            <a:r>
              <a:rPr lang="en-US" dirty="0" smtClean="0"/>
              <a:t>Airfare must be purchased using the UO Card on file with the travel agencies</a:t>
            </a:r>
          </a:p>
        </p:txBody>
      </p:sp>
    </p:spTree>
    <p:extLst>
      <p:ext uri="{BB962C8B-B14F-4D97-AF65-F5344CB8AC3E}">
        <p14:creationId xmlns:p14="http://schemas.microsoft.com/office/powerpoint/2010/main" val="3286858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F0054-6657-4DAC-BDEA-F137AED1AF38}"/>
              </a:ext>
            </a:extLst>
          </p:cNvPr>
          <p:cNvSpPr>
            <a:spLocks noGrp="1"/>
          </p:cNvSpPr>
          <p:nvPr>
            <p:ph type="title"/>
          </p:nvPr>
        </p:nvSpPr>
        <p:spPr/>
        <p:txBody>
          <a:bodyPr/>
          <a:lstStyle/>
          <a:p>
            <a:r>
              <a:rPr lang="en-US" dirty="0"/>
              <a:t>Personal Time=Comparison Quote</a:t>
            </a:r>
          </a:p>
        </p:txBody>
      </p:sp>
      <p:sp>
        <p:nvSpPr>
          <p:cNvPr id="3" name="Content Placeholder 2">
            <a:extLst>
              <a:ext uri="{FF2B5EF4-FFF2-40B4-BE49-F238E27FC236}">
                <a16:creationId xmlns:a16="http://schemas.microsoft.com/office/drawing/2014/main" id="{24DBB96A-54F9-4719-A5F5-DE9E477D8097}"/>
              </a:ext>
            </a:extLst>
          </p:cNvPr>
          <p:cNvSpPr>
            <a:spLocks noGrp="1"/>
          </p:cNvSpPr>
          <p:nvPr>
            <p:ph idx="1"/>
          </p:nvPr>
        </p:nvSpPr>
        <p:spPr/>
        <p:txBody>
          <a:bodyPr>
            <a:normAutofit fontScale="92500"/>
          </a:bodyPr>
          <a:lstStyle/>
          <a:p>
            <a:r>
              <a:rPr lang="en-US" dirty="0"/>
              <a:t>When combining personal travel with the business trip, a comparison airfare quote is required to document that the UO is not paying for personal travel expenses</a:t>
            </a:r>
          </a:p>
          <a:p>
            <a:r>
              <a:rPr lang="en-US" dirty="0"/>
              <a:t>Quotes should come from the source of purchase, either the Concur booking tool or the travel agent</a:t>
            </a:r>
          </a:p>
          <a:p>
            <a:r>
              <a:rPr lang="en-US" dirty="0"/>
              <a:t>It is important to be specific about the quotes selected</a:t>
            </a:r>
          </a:p>
          <a:p>
            <a:r>
              <a:rPr lang="en-US" dirty="0"/>
              <a:t>Quotes should have commonality (Apples to Apples)</a:t>
            </a:r>
          </a:p>
          <a:p>
            <a:pPr lvl="1"/>
            <a:r>
              <a:rPr lang="en-US" dirty="0"/>
              <a:t>Example the travelers personal time is on the end of their trip. It would be expected that the outbound flight is the same on both the actual and the business comparison.  </a:t>
            </a:r>
          </a:p>
          <a:p>
            <a:pPr lvl="1"/>
            <a:r>
              <a:rPr lang="en-US" dirty="0"/>
              <a:t>Would not be appropriate to purchase a Southwest flight, then provide a Delta airlines quote for the business comparison</a:t>
            </a:r>
          </a:p>
          <a:p>
            <a:r>
              <a:rPr lang="en-US" dirty="0">
                <a:hlinkClick r:id="rId2"/>
              </a:rPr>
              <a:t>https://ba.uoregon.edu/travel/air-car-lodging-meals/air-travel</a:t>
            </a:r>
            <a:r>
              <a:rPr lang="en-US" dirty="0"/>
              <a:t> See Combining Personal and Business Travel and Comparison Quotes</a:t>
            </a:r>
          </a:p>
          <a:p>
            <a:endParaRPr lang="en-US" dirty="0"/>
          </a:p>
        </p:txBody>
      </p:sp>
    </p:spTree>
    <p:extLst>
      <p:ext uri="{BB962C8B-B14F-4D97-AF65-F5344CB8AC3E}">
        <p14:creationId xmlns:p14="http://schemas.microsoft.com/office/powerpoint/2010/main" val="1902784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B82ED-DD8A-4033-9531-F8C8DB9018B3}"/>
              </a:ext>
            </a:extLst>
          </p:cNvPr>
          <p:cNvSpPr>
            <a:spLocks noGrp="1"/>
          </p:cNvSpPr>
          <p:nvPr>
            <p:ph type="title"/>
          </p:nvPr>
        </p:nvSpPr>
        <p:spPr>
          <a:xfrm>
            <a:off x="677334" y="578339"/>
            <a:ext cx="8596668" cy="1320800"/>
          </a:xfrm>
        </p:spPr>
        <p:txBody>
          <a:bodyPr>
            <a:normAutofit/>
          </a:bodyPr>
          <a:lstStyle/>
          <a:p>
            <a:r>
              <a:rPr lang="en-US" dirty="0"/>
              <a:t>Per Diem Allowance (meals and lodging) are based on the work location</a:t>
            </a:r>
          </a:p>
        </p:txBody>
      </p:sp>
      <p:sp>
        <p:nvSpPr>
          <p:cNvPr id="3" name="Content Placeholder 2">
            <a:extLst>
              <a:ext uri="{FF2B5EF4-FFF2-40B4-BE49-F238E27FC236}">
                <a16:creationId xmlns:a16="http://schemas.microsoft.com/office/drawing/2014/main" id="{5DACEC51-8CFF-4B35-8193-4B0307652FF8}"/>
              </a:ext>
            </a:extLst>
          </p:cNvPr>
          <p:cNvSpPr>
            <a:spLocks noGrp="1"/>
          </p:cNvSpPr>
          <p:nvPr>
            <p:ph idx="1"/>
          </p:nvPr>
        </p:nvSpPr>
        <p:spPr/>
        <p:txBody>
          <a:bodyPr/>
          <a:lstStyle/>
          <a:p>
            <a:r>
              <a:rPr lang="en-US" dirty="0"/>
              <a:t>Rates for domestic=General Services Administration </a:t>
            </a:r>
            <a:r>
              <a:rPr lang="en-US" dirty="0">
                <a:hlinkClick r:id="rId2"/>
              </a:rPr>
              <a:t>https://www.gsa.gov/travel/plan-book/per-diem-rates</a:t>
            </a:r>
            <a:r>
              <a:rPr lang="en-US" dirty="0"/>
              <a:t> </a:t>
            </a:r>
          </a:p>
          <a:p>
            <a:r>
              <a:rPr lang="en-US" dirty="0"/>
              <a:t>Rates for international=Department of State </a:t>
            </a:r>
            <a:r>
              <a:rPr lang="en-US" dirty="0">
                <a:hlinkClick r:id="rId3"/>
              </a:rPr>
              <a:t>https://aoprals.state.gov/content.asp?content_id=184&amp;menu_id=78</a:t>
            </a:r>
            <a:r>
              <a:rPr lang="en-US" dirty="0"/>
              <a:t> </a:t>
            </a:r>
          </a:p>
          <a:p>
            <a:r>
              <a:rPr lang="en-US" dirty="0"/>
              <a:t>If the work takes place in two locations in one day, select the location where a majority of the work takes place </a:t>
            </a:r>
          </a:p>
          <a:p>
            <a:pPr lvl="1"/>
            <a:r>
              <a:rPr lang="en-US" dirty="0"/>
              <a:t>Example: San Francisco/Oakland</a:t>
            </a:r>
          </a:p>
          <a:p>
            <a:r>
              <a:rPr lang="en-US" dirty="0">
                <a:hlinkClick r:id="rId4"/>
              </a:rPr>
              <a:t>https://ba.uoregon.edu/travel/air-car-lodging-meals/lodging-meals-and-other</a:t>
            </a:r>
            <a:r>
              <a:rPr lang="en-US" dirty="0"/>
              <a:t> </a:t>
            </a:r>
          </a:p>
        </p:txBody>
      </p:sp>
    </p:spTree>
    <p:extLst>
      <p:ext uri="{BB962C8B-B14F-4D97-AF65-F5344CB8AC3E}">
        <p14:creationId xmlns:p14="http://schemas.microsoft.com/office/powerpoint/2010/main" val="56965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A9A55-54B9-4B32-A772-5938B746ADC3}"/>
              </a:ext>
            </a:extLst>
          </p:cNvPr>
          <p:cNvSpPr>
            <a:spLocks noGrp="1"/>
          </p:cNvSpPr>
          <p:nvPr>
            <p:ph type="title"/>
          </p:nvPr>
        </p:nvSpPr>
        <p:spPr/>
        <p:txBody>
          <a:bodyPr/>
          <a:lstStyle/>
          <a:p>
            <a:r>
              <a:rPr lang="en-US" dirty="0"/>
              <a:t>Meal per diem and hosting</a:t>
            </a:r>
          </a:p>
        </p:txBody>
      </p:sp>
      <p:sp>
        <p:nvSpPr>
          <p:cNvPr id="3" name="Content Placeholder 2">
            <a:extLst>
              <a:ext uri="{FF2B5EF4-FFF2-40B4-BE49-F238E27FC236}">
                <a16:creationId xmlns:a16="http://schemas.microsoft.com/office/drawing/2014/main" id="{180E206A-0945-41FD-B7A9-E790CEAB34F5}"/>
              </a:ext>
            </a:extLst>
          </p:cNvPr>
          <p:cNvSpPr>
            <a:spLocks noGrp="1"/>
          </p:cNvSpPr>
          <p:nvPr>
            <p:ph idx="1"/>
          </p:nvPr>
        </p:nvSpPr>
        <p:spPr/>
        <p:txBody>
          <a:bodyPr>
            <a:normAutofit fontScale="92500" lnSpcReduction="10000"/>
          </a:bodyPr>
          <a:lstStyle/>
          <a:p>
            <a:r>
              <a:rPr lang="en-US" dirty="0"/>
              <a:t>Best business practice suggests each traveler pay for their own meals and claim a meal per diem allowance</a:t>
            </a:r>
          </a:p>
          <a:p>
            <a:r>
              <a:rPr lang="en-US" dirty="0"/>
              <a:t>Hosting applies to a guests of the UO, the per diem rate provides a guideline, but not a hard rule where hosting is concerned </a:t>
            </a:r>
          </a:p>
          <a:p>
            <a:pPr lvl="1"/>
            <a:r>
              <a:rPr lang="en-US" dirty="0"/>
              <a:t>One employee may not host another employee for a meal or claim the per diem for another traveler, each traveler should pay for their own meal and seek reimbursement</a:t>
            </a:r>
          </a:p>
          <a:p>
            <a:pPr lvl="1"/>
            <a:r>
              <a:rPr lang="en-US" dirty="0"/>
              <a:t>Alcohol may not be paid on state funds, but may be paid through the UO Foundation</a:t>
            </a:r>
          </a:p>
          <a:p>
            <a:r>
              <a:rPr lang="en-US" dirty="0"/>
              <a:t>Bulk groceries and group meals are limited to the GSA rate for the combined total of all participant travelers and a separate meal per diem may not be claimed</a:t>
            </a:r>
          </a:p>
          <a:p>
            <a:pPr lvl="1"/>
            <a:r>
              <a:rPr lang="en-US" dirty="0"/>
              <a:t>Reimbursement is based on actual receipted amounts</a:t>
            </a:r>
          </a:p>
          <a:p>
            <a:pPr lvl="1"/>
            <a:r>
              <a:rPr lang="en-US" dirty="0"/>
              <a:t>The per diem limit applies to combined food and gratuity in group meal situations</a:t>
            </a:r>
          </a:p>
          <a:p>
            <a:r>
              <a:rPr lang="en-US" dirty="0">
                <a:hlinkClick r:id="rId2"/>
              </a:rPr>
              <a:t>https://ba.uoregon.edu/travel/air-car-lodging-meals/lodging-meals-and-other</a:t>
            </a:r>
            <a:endParaRPr lang="en-US" dirty="0"/>
          </a:p>
          <a:p>
            <a:endParaRPr lang="en-US" dirty="0"/>
          </a:p>
          <a:p>
            <a:pPr lvl="1"/>
            <a:endParaRPr lang="en-US" dirty="0"/>
          </a:p>
        </p:txBody>
      </p:sp>
    </p:spTree>
    <p:extLst>
      <p:ext uri="{BB962C8B-B14F-4D97-AF65-F5344CB8AC3E}">
        <p14:creationId xmlns:p14="http://schemas.microsoft.com/office/powerpoint/2010/main" val="94789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4E56-976F-45BD-BCEA-563EE4CD3991}"/>
              </a:ext>
            </a:extLst>
          </p:cNvPr>
          <p:cNvSpPr>
            <a:spLocks noGrp="1"/>
          </p:cNvSpPr>
          <p:nvPr>
            <p:ph type="title"/>
          </p:nvPr>
        </p:nvSpPr>
        <p:spPr/>
        <p:txBody>
          <a:bodyPr/>
          <a:lstStyle/>
          <a:p>
            <a:r>
              <a:rPr lang="en-US" dirty="0"/>
              <a:t>Employees should not cover expenses for guests of the UO or students</a:t>
            </a:r>
          </a:p>
        </p:txBody>
      </p:sp>
      <p:sp>
        <p:nvSpPr>
          <p:cNvPr id="3" name="Content Placeholder 2">
            <a:extLst>
              <a:ext uri="{FF2B5EF4-FFF2-40B4-BE49-F238E27FC236}">
                <a16:creationId xmlns:a16="http://schemas.microsoft.com/office/drawing/2014/main" id="{E9986153-9862-4374-B207-2E1E2CB4B4DA}"/>
              </a:ext>
            </a:extLst>
          </p:cNvPr>
          <p:cNvSpPr>
            <a:spLocks noGrp="1"/>
          </p:cNvSpPr>
          <p:nvPr>
            <p:ph idx="1"/>
          </p:nvPr>
        </p:nvSpPr>
        <p:spPr/>
        <p:txBody>
          <a:bodyPr/>
          <a:lstStyle/>
          <a:p>
            <a:r>
              <a:rPr lang="en-US" dirty="0"/>
              <a:t>Best business practice suggests that each person pay for their own expenses and be reimbursed. This allows for appropriate tax reporting when applicable.</a:t>
            </a:r>
          </a:p>
          <a:p>
            <a:r>
              <a:rPr lang="en-US" dirty="0"/>
              <a:t>UO students receiving participant support funds for travel may be paid ahead of their travel so that they can cover their travel expenses.</a:t>
            </a:r>
          </a:p>
          <a:p>
            <a:pPr lvl="1"/>
            <a:r>
              <a:rPr lang="en-US" dirty="0"/>
              <a:t>Award is paid through Banner or RAR and coded to account code 55105</a:t>
            </a:r>
          </a:p>
          <a:p>
            <a:r>
              <a:rPr lang="en-US" dirty="0"/>
              <a:t>The department may arrange direct bill for a guest’s lodging or taxi</a:t>
            </a:r>
          </a:p>
          <a:p>
            <a:r>
              <a:rPr lang="en-US" dirty="0"/>
              <a:t>If all alternatives are exhausted, it is preferable that the expense be paid with a personal credit card rather then a One Card (One Cards are for the individual card holder’s travel expenses).</a:t>
            </a:r>
          </a:p>
        </p:txBody>
      </p:sp>
    </p:spTree>
    <p:extLst>
      <p:ext uri="{BB962C8B-B14F-4D97-AF65-F5344CB8AC3E}">
        <p14:creationId xmlns:p14="http://schemas.microsoft.com/office/powerpoint/2010/main" val="3389307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5A9EC-A178-4014-98D9-6C7ADD87463B}"/>
              </a:ext>
            </a:extLst>
          </p:cNvPr>
          <p:cNvSpPr>
            <a:spLocks noGrp="1"/>
          </p:cNvSpPr>
          <p:nvPr>
            <p:ph type="title"/>
          </p:nvPr>
        </p:nvSpPr>
        <p:spPr/>
        <p:txBody>
          <a:bodyPr/>
          <a:lstStyle/>
          <a:p>
            <a:r>
              <a:rPr lang="en-US" dirty="0"/>
              <a:t>One Cards are for the card holder’s individual travel expenses</a:t>
            </a:r>
          </a:p>
        </p:txBody>
      </p:sp>
      <p:sp>
        <p:nvSpPr>
          <p:cNvPr id="3" name="Content Placeholder 2">
            <a:extLst>
              <a:ext uri="{FF2B5EF4-FFF2-40B4-BE49-F238E27FC236}">
                <a16:creationId xmlns:a16="http://schemas.microsoft.com/office/drawing/2014/main" id="{165F2002-D8E9-411E-8630-B30E0C44491C}"/>
              </a:ext>
            </a:extLst>
          </p:cNvPr>
          <p:cNvSpPr>
            <a:spLocks noGrp="1"/>
          </p:cNvSpPr>
          <p:nvPr>
            <p:ph idx="1"/>
          </p:nvPr>
        </p:nvSpPr>
        <p:spPr/>
        <p:txBody>
          <a:bodyPr/>
          <a:lstStyle/>
          <a:p>
            <a:r>
              <a:rPr lang="en-US" dirty="0"/>
              <a:t>One cards are meant to cover the travel expenses of the individual card holder</a:t>
            </a:r>
          </a:p>
          <a:p>
            <a:r>
              <a:rPr lang="en-US" dirty="0"/>
              <a:t>Best business practice would be that each individual pay their own expenses</a:t>
            </a:r>
          </a:p>
          <a:p>
            <a:r>
              <a:rPr lang="en-US" dirty="0"/>
              <a:t>If there is no other option to pay for a guest or student’s travel expenses, a personal card is preferable to the One Card because the expense can be reimbursed in a way that allows for appropriate tax reporting</a:t>
            </a:r>
          </a:p>
          <a:p>
            <a:r>
              <a:rPr lang="en-US" dirty="0"/>
              <a:t>Exceptions may apply with approval from the Travel Office</a:t>
            </a:r>
          </a:p>
          <a:p>
            <a:r>
              <a:rPr lang="en-US" dirty="0">
                <a:hlinkClick r:id="rId2"/>
              </a:rPr>
              <a:t>https://ba.uoregon.edu/travel/us-bank-one-card</a:t>
            </a:r>
            <a:r>
              <a:rPr lang="en-US" dirty="0"/>
              <a:t> </a:t>
            </a:r>
          </a:p>
        </p:txBody>
      </p:sp>
    </p:spTree>
    <p:extLst>
      <p:ext uri="{BB962C8B-B14F-4D97-AF65-F5344CB8AC3E}">
        <p14:creationId xmlns:p14="http://schemas.microsoft.com/office/powerpoint/2010/main" val="1373108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1BDA4-E0CF-4776-9BD1-B939415F9291}"/>
              </a:ext>
            </a:extLst>
          </p:cNvPr>
          <p:cNvSpPr>
            <a:spLocks noGrp="1"/>
          </p:cNvSpPr>
          <p:nvPr>
            <p:ph type="title"/>
          </p:nvPr>
        </p:nvSpPr>
        <p:spPr/>
        <p:txBody>
          <a:bodyPr/>
          <a:lstStyle/>
          <a:p>
            <a:r>
              <a:rPr lang="en-US" dirty="0"/>
              <a:t>Receipts</a:t>
            </a:r>
          </a:p>
        </p:txBody>
      </p:sp>
      <p:sp>
        <p:nvSpPr>
          <p:cNvPr id="3" name="Content Placeholder 2">
            <a:extLst>
              <a:ext uri="{FF2B5EF4-FFF2-40B4-BE49-F238E27FC236}">
                <a16:creationId xmlns:a16="http://schemas.microsoft.com/office/drawing/2014/main" id="{47C57F8C-1909-458B-BA13-14BF2C63DE3E}"/>
              </a:ext>
            </a:extLst>
          </p:cNvPr>
          <p:cNvSpPr>
            <a:spLocks noGrp="1"/>
          </p:cNvSpPr>
          <p:nvPr>
            <p:ph idx="1"/>
          </p:nvPr>
        </p:nvSpPr>
        <p:spPr>
          <a:xfrm>
            <a:off x="677334" y="1359877"/>
            <a:ext cx="8596668" cy="4681485"/>
          </a:xfrm>
        </p:spPr>
        <p:txBody>
          <a:bodyPr>
            <a:normAutofit fontScale="92500" lnSpcReduction="20000"/>
          </a:bodyPr>
          <a:lstStyle/>
          <a:p>
            <a:endParaRPr lang="en-US" dirty="0"/>
          </a:p>
          <a:p>
            <a:r>
              <a:rPr lang="en-US" dirty="0"/>
              <a:t>When receipts are required, itemized receipts showing payment must be provided</a:t>
            </a:r>
          </a:p>
          <a:p>
            <a:r>
              <a:rPr lang="en-US" dirty="0"/>
              <a:t>Taxi 75.00 and over requires a receipt</a:t>
            </a:r>
          </a:p>
          <a:p>
            <a:r>
              <a:rPr lang="en-US" dirty="0"/>
              <a:t>Parking 25.00 and over requires a receipt</a:t>
            </a:r>
          </a:p>
          <a:p>
            <a:r>
              <a:rPr lang="en-US" dirty="0"/>
              <a:t>Miscellaneous 25.00 and over (this includes baggage expenses) requires a receipt</a:t>
            </a:r>
          </a:p>
          <a:p>
            <a:r>
              <a:rPr lang="en-US" dirty="0"/>
              <a:t>Supply purchases of any dollar amount require an itemized receipt</a:t>
            </a:r>
          </a:p>
          <a:p>
            <a:r>
              <a:rPr lang="en-US" dirty="0"/>
              <a:t>Hotel receipts </a:t>
            </a:r>
            <a:r>
              <a:rPr lang="en-US" dirty="0" smtClean="0"/>
              <a:t>require:</a:t>
            </a:r>
          </a:p>
          <a:p>
            <a:pPr lvl="1"/>
            <a:r>
              <a:rPr lang="en-US" dirty="0" smtClean="0"/>
              <a:t>name </a:t>
            </a:r>
            <a:r>
              <a:rPr lang="en-US" dirty="0"/>
              <a:t>of the </a:t>
            </a:r>
            <a:r>
              <a:rPr lang="en-US" dirty="0" smtClean="0"/>
              <a:t>traveler </a:t>
            </a:r>
          </a:p>
          <a:p>
            <a:pPr lvl="1"/>
            <a:r>
              <a:rPr lang="en-US" dirty="0" smtClean="0"/>
              <a:t>dates occupied </a:t>
            </a:r>
          </a:p>
          <a:p>
            <a:pPr lvl="1"/>
            <a:r>
              <a:rPr lang="en-US" dirty="0" smtClean="0"/>
              <a:t>room rate</a:t>
            </a:r>
          </a:p>
          <a:p>
            <a:pPr lvl="1"/>
            <a:r>
              <a:rPr lang="en-US" dirty="0" smtClean="0"/>
              <a:t>documentation </a:t>
            </a:r>
            <a:r>
              <a:rPr lang="en-US" dirty="0"/>
              <a:t>that the bill has been paid in full</a:t>
            </a:r>
          </a:p>
          <a:p>
            <a:r>
              <a:rPr lang="en-US" dirty="0"/>
              <a:t>Gratuity is limited to 15% for meals and taxis</a:t>
            </a:r>
          </a:p>
          <a:p>
            <a:r>
              <a:rPr lang="en-US" dirty="0">
                <a:hlinkClick r:id="rId2"/>
              </a:rPr>
              <a:t>https://ba.uoregon.edu/travel/air-car-lodging-meals/general-travel-information#envelope-2424</a:t>
            </a:r>
            <a:r>
              <a:rPr lang="en-US" dirty="0"/>
              <a:t> See E. Travel-Expense Payment/Procedure-Receipts</a:t>
            </a:r>
          </a:p>
        </p:txBody>
      </p:sp>
    </p:spTree>
    <p:extLst>
      <p:ext uri="{BB962C8B-B14F-4D97-AF65-F5344CB8AC3E}">
        <p14:creationId xmlns:p14="http://schemas.microsoft.com/office/powerpoint/2010/main" val="31882397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2401</TotalTime>
  <Words>1340</Words>
  <Application>Microsoft Office PowerPoint</Application>
  <PresentationFormat>Widescreen</PresentationFormat>
  <Paragraphs>98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The Cream of the Crop: Top 10 Traveler Policy Tips</vt:lpstr>
      <vt:lpstr>Business Purpose and Travel Logs</vt:lpstr>
      <vt:lpstr>Policy overview tips</vt:lpstr>
      <vt:lpstr>Personal Time=Comparison Quote</vt:lpstr>
      <vt:lpstr>Per Diem Allowance (meals and lodging) are based on the work location</vt:lpstr>
      <vt:lpstr>Meal per diem and hosting</vt:lpstr>
      <vt:lpstr>Employees should not cover expenses for guests of the UO or students</vt:lpstr>
      <vt:lpstr>One Cards are for the card holder’s individual travel expenses</vt:lpstr>
      <vt:lpstr>Receipts</vt:lpstr>
      <vt:lpstr>If it was paid with cash, it didn’t happen-Quote from a delegate</vt:lpstr>
      <vt:lpstr>The traveler’s type is important</vt:lpstr>
      <vt:lpstr>Travel Abroad Services Provide by a non-U.S. Person</vt:lpstr>
      <vt:lpstr>Q and A</vt:lpstr>
      <vt:lpstr>Bonus-Concur Tips</vt:lpstr>
      <vt:lpstr>Concur tips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 Millett</dc:creator>
  <cp:lastModifiedBy>Brooke Millett</cp:lastModifiedBy>
  <cp:revision>32</cp:revision>
  <dcterms:created xsi:type="dcterms:W3CDTF">2022-03-28T22:47:05Z</dcterms:created>
  <dcterms:modified xsi:type="dcterms:W3CDTF">2022-03-30T17:00:50Z</dcterms:modified>
</cp:coreProperties>
</file>