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6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7/27/2022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7/27/2022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4418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7/27/2022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700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7/27/2022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680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7/27/2022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03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51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6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3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3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7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1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2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4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1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7AA7F-BE72-4467-897E-7A302F46504F}" type="datetimeFigureOut">
              <a:rPr lang="en-US" smtClean="0"/>
              <a:pPr/>
              <a:t>7/27/2022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9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372FC-A5C8-E696-E3EB-56E6FBDFC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Concur </a:t>
            </a:r>
            <a:br>
              <a:rPr lang="en-US" dirty="0"/>
            </a:br>
            <a:r>
              <a:rPr lang="en-US" dirty="0"/>
              <a:t>New User Interface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8EFBF-4DA0-6DFE-529D-84982AAB2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1500" b="0" i="0">
                <a:effectLst/>
                <a:latin typeface="AvenirNext"/>
              </a:rPr>
              <a:t>“Our dilemma is that we hate change and love it at the same time; what we really want is for things to remain the same but get better.” -Sydney J. Harris</a:t>
            </a:r>
            <a:endParaRPr lang="en-US" sz="150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668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67B4E-1C6B-3C52-D60F-F276FF50A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Today’s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A9FE2-4A88-A4AE-C54F-D834E361E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a new user </a:t>
            </a:r>
            <a:r>
              <a:rPr lang="en-US"/>
              <a:t>interface?; A </a:t>
            </a:r>
            <a:r>
              <a:rPr lang="en-US" dirty="0"/>
              <a:t>more intuitive user experience over 2 years in the making</a:t>
            </a:r>
          </a:p>
          <a:p>
            <a:r>
              <a:rPr lang="en-US" dirty="0"/>
              <a:t>Feedback from Kayleen Cautrell, University Advancement Travel Coordinator </a:t>
            </a:r>
          </a:p>
          <a:p>
            <a:r>
              <a:rPr lang="en-US" dirty="0"/>
              <a:t>Demonstrate:</a:t>
            </a:r>
          </a:p>
          <a:p>
            <a:pPr lvl="1"/>
            <a:r>
              <a:rPr lang="en-US" dirty="0"/>
              <a:t>Request</a:t>
            </a:r>
          </a:p>
          <a:p>
            <a:pPr lvl="1"/>
            <a:r>
              <a:rPr lang="en-US" dirty="0"/>
              <a:t>Expense</a:t>
            </a:r>
          </a:p>
          <a:p>
            <a:pPr lvl="1"/>
            <a:r>
              <a:rPr lang="en-US" dirty="0"/>
              <a:t>Approvals</a:t>
            </a:r>
          </a:p>
          <a:p>
            <a:pPr lvl="1"/>
            <a:r>
              <a:rPr lang="en-US" dirty="0"/>
              <a:t>Procurement Card </a:t>
            </a:r>
          </a:p>
          <a:p>
            <a:endParaRPr lang="en-US" dirty="0"/>
          </a:p>
          <a:p>
            <a:r>
              <a:rPr lang="en-US" dirty="0"/>
              <a:t>Review Travel Website Resources</a:t>
            </a:r>
          </a:p>
          <a:p>
            <a:r>
              <a:rPr lang="en-US" dirty="0"/>
              <a:t>Q and 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08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2A3E2-1C4F-9DB7-722D-616FF2DDB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/>
              <a:t>Why a new user interface?</a:t>
            </a:r>
            <a:br>
              <a:rPr lang="en-US" sz="72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E9376-6440-FBE4-515D-A078708A5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Concur listened to user feedback with the goal of improving the user experience, specifically looking to enhance itemizations and allocation in Expense Reports</a:t>
            </a:r>
          </a:p>
          <a:p>
            <a:r>
              <a:rPr lang="en-US" dirty="0"/>
              <a:t>The goal is to enhance the interface for a more intuitive experience </a:t>
            </a:r>
          </a:p>
          <a:p>
            <a:r>
              <a:rPr lang="en-US" dirty="0"/>
              <a:t>University of Oregon will move to the new user interface on Monday, August 1</a:t>
            </a:r>
            <a:r>
              <a:rPr lang="en-US" baseline="30000" dirty="0"/>
              <a:t>st</a:t>
            </a:r>
            <a:r>
              <a:rPr lang="en-US" dirty="0"/>
              <a:t>, 2022</a:t>
            </a:r>
          </a:p>
          <a:p>
            <a:r>
              <a:rPr lang="en-US" dirty="0"/>
              <a:t>All Concur users will need to adopt the new user interface by October 1</a:t>
            </a:r>
            <a:r>
              <a:rPr lang="en-US" baseline="30000" dirty="0"/>
              <a:t>st</a:t>
            </a:r>
            <a:r>
              <a:rPr lang="en-US" dirty="0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3394079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BE297-5637-82EA-AB91-A47C0E163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4D538-E740-6EB1-C2B8-DB7FCA141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Launch from Request</a:t>
            </a:r>
          </a:p>
          <a:p>
            <a:r>
              <a:rPr lang="en-US" dirty="0"/>
              <a:t>Review header and select to add Travel Allowance (Meal Per Diem)</a:t>
            </a:r>
          </a:p>
          <a:p>
            <a:r>
              <a:rPr lang="en-US" dirty="0"/>
              <a:t>Add New Expense</a:t>
            </a:r>
          </a:p>
          <a:p>
            <a:r>
              <a:rPr lang="en-US" dirty="0"/>
              <a:t>Add Available Expense</a:t>
            </a:r>
          </a:p>
          <a:p>
            <a:r>
              <a:rPr lang="en-US" dirty="0"/>
              <a:t>Allocate line item and multiple line items</a:t>
            </a:r>
          </a:p>
          <a:p>
            <a:r>
              <a:rPr lang="en-US" dirty="0"/>
              <a:t>Lodging itemization-Same Rate or Variable</a:t>
            </a:r>
          </a:p>
          <a:p>
            <a:r>
              <a:rPr lang="en-US" dirty="0"/>
              <a:t>Mileage</a:t>
            </a:r>
          </a:p>
          <a:p>
            <a:r>
              <a:rPr lang="en-US" dirty="0"/>
              <a:t>Receipt Attachment</a:t>
            </a:r>
          </a:p>
          <a:p>
            <a:r>
              <a:rPr lang="en-US" dirty="0"/>
              <a:t>Expense Summary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84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DAE51-7DD0-6810-5BB0-9927B341F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&amp;A</a:t>
            </a:r>
          </a:p>
        </p:txBody>
      </p:sp>
      <p:pic>
        <p:nvPicPr>
          <p:cNvPr id="11" name="Content Placeholder 10" descr="Several hands raised and ready to answer a question">
            <a:extLst>
              <a:ext uri="{FF2B5EF4-FFF2-40B4-BE49-F238E27FC236}">
                <a16:creationId xmlns:a16="http://schemas.microsoft.com/office/drawing/2014/main" id="{A47277B1-CAE6-2A15-F453-BBFD861014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490" y="2160588"/>
            <a:ext cx="5815057" cy="3881437"/>
          </a:xfrm>
        </p:spPr>
      </p:pic>
    </p:spTree>
    <p:extLst>
      <p:ext uri="{BB962C8B-B14F-4D97-AF65-F5344CB8AC3E}">
        <p14:creationId xmlns:p14="http://schemas.microsoft.com/office/powerpoint/2010/main" val="1047789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F78A4-1823-E84A-C78C-4503C8380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to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3024D-5054-27E7-F185-554F9FD09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Navigation through Request, Expense, and Booking Tool along black bar at the top of the screen remains the same (tiles)</a:t>
            </a:r>
          </a:p>
          <a:p>
            <a:r>
              <a:rPr lang="en-US" dirty="0"/>
              <a:t>95% of the time users will go back to Request for their next action, what about the other 5%?</a:t>
            </a:r>
          </a:p>
          <a:p>
            <a:r>
              <a:rPr lang="en-US" dirty="0"/>
              <a:t>View of Request and Expense is consistent</a:t>
            </a:r>
          </a:p>
          <a:p>
            <a:r>
              <a:rPr lang="en-US" dirty="0"/>
              <a:t>Itemizations are enhanced, allowing for variable nightly rate entry</a:t>
            </a:r>
          </a:p>
          <a:p>
            <a:r>
              <a:rPr lang="en-US" dirty="0"/>
              <a:t>Color coding of tiles alerts users quickly to the status of their Requests and Expense Reports</a:t>
            </a:r>
          </a:p>
          <a:p>
            <a:r>
              <a:rPr lang="en-US" dirty="0"/>
              <a:t>New Icons-Delete Icon</a:t>
            </a:r>
          </a:p>
          <a:p>
            <a:r>
              <a:rPr lang="en-US" dirty="0"/>
              <a:t>Clearer Report Summary upon submission of report</a:t>
            </a:r>
          </a:p>
          <a:p>
            <a:r>
              <a:rPr lang="en-US" dirty="0"/>
              <a:t>Viewing Travel Advisory in Request</a:t>
            </a:r>
          </a:p>
        </p:txBody>
      </p:sp>
    </p:spTree>
    <p:extLst>
      <p:ext uri="{BB962C8B-B14F-4D97-AF65-F5344CB8AC3E}">
        <p14:creationId xmlns:p14="http://schemas.microsoft.com/office/powerpoint/2010/main" val="13873884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1130</TotalTime>
  <Words>300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AvenirNext</vt:lpstr>
      <vt:lpstr>Trebuchet MS</vt:lpstr>
      <vt:lpstr>Wingdings 3</vt:lpstr>
      <vt:lpstr>Facet</vt:lpstr>
      <vt:lpstr>Concur  New User Interface</vt:lpstr>
      <vt:lpstr>Today’s Agenda</vt:lpstr>
      <vt:lpstr>Why a new user interface? </vt:lpstr>
      <vt:lpstr>Expense Reports</vt:lpstr>
      <vt:lpstr>Q &amp;A</vt:lpstr>
      <vt:lpstr>Features to Note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  New User Interface</dc:title>
  <dc:creator>Brooke Millett</dc:creator>
  <cp:lastModifiedBy>Brooke Millett</cp:lastModifiedBy>
  <cp:revision>3</cp:revision>
  <dcterms:created xsi:type="dcterms:W3CDTF">2022-07-26T21:35:16Z</dcterms:created>
  <dcterms:modified xsi:type="dcterms:W3CDTF">2022-07-27T22:28:37Z</dcterms:modified>
</cp:coreProperties>
</file>