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59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59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3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759A-EABD-4830-AD3B-1B505101D7F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0C0F0B-CA32-4FAF-92C9-1D24B0C3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monkiki2.blogspot.com/2017/05/quelle-surprise-aimeriez-vous-avoir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a.uoregon.edu/travel/travel-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1820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esearch.uoregon.edu/manage/awards/guidance-requirement/fly-america-act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ba.uoregon.edu/travel/air-car-lodging-meals/air-trav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Booking_Office_-_geograph.org.uk_-_892773.jpg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research.uoregon.edu/sites/research1.uoregon.edu/files/2019-12/form_15_fly_america_0.pdf" TargetMode="External"/><Relationship Id="rId9" Type="http://schemas.openxmlformats.org/officeDocument/2006/relationships/hyperlink" Target="https://freepngimg.com/png/26514-airplane-transparent-im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tackexchange.com/questions/115080/using-svg-from-wikipedia-to-fill-polyg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ty.uoregon.edu/vehicle-use" TargetMode="External"/><Relationship Id="rId2" Type="http://schemas.openxmlformats.org/officeDocument/2006/relationships/hyperlink" Target="https://safety.uoregon.edu/international-travel-registration-and-insurance-ca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smes.com/2020/12/world-insurance-associates-acquires-the-watts-group-llc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ba.uoregon.edu/travel/air-car-lodging-meals/vehicles#envelope-53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.uoregon.edu/travel/air-car-lodging-meals/lodging-meals-and-other#envelope-2428" TargetMode="External"/><Relationship Id="rId2" Type="http://schemas.openxmlformats.org/officeDocument/2006/relationships/hyperlink" Target="https://ba.uoregon.edu/travel/air-car-lodging-meals/general-travel-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akpx.com/19965/3-grey-bolt-and-nut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ba.uoregon.edu/travel/air-car-lodging-meals/general-travel-information#envelope-243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tudedude/942978525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ravelsafe@uoregon.edu" TargetMode="External"/><Relationship Id="rId2" Type="http://schemas.openxmlformats.org/officeDocument/2006/relationships/hyperlink" Target="https://www.cdc.gov/coronavirus/2019-ncov/travelers/map-and-travel-noti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309090"/>
            <a:ext cx="8692846" cy="1143166"/>
          </a:xfrm>
        </p:spPr>
        <p:txBody>
          <a:bodyPr/>
          <a:lstStyle/>
          <a:p>
            <a:r>
              <a:rPr lang="en-US" dirty="0"/>
              <a:t>The World Awaits!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582886"/>
            <a:ext cx="8692847" cy="1019292"/>
          </a:xfrm>
        </p:spPr>
        <p:txBody>
          <a:bodyPr/>
          <a:lstStyle/>
          <a:p>
            <a:r>
              <a:rPr lang="en-US" dirty="0"/>
              <a:t>A Discussion On UO International Business Travel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2C40F-6D74-42C8-91DB-63F4CB6C4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856" y="416246"/>
            <a:ext cx="6531429" cy="31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F7F2-EA84-4FCA-BE9D-C871A3E4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 &amp; 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C5A2-8FA4-4493-AE38-EB3922F3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questions do you have?</a:t>
            </a:r>
          </a:p>
          <a:p>
            <a:r>
              <a:rPr lang="en-US" dirty="0"/>
              <a:t>Did you learn something new today?</a:t>
            </a:r>
          </a:p>
          <a:p>
            <a:r>
              <a:rPr lang="en-US" dirty="0"/>
              <a:t>What information will you use from today’s presentation?</a:t>
            </a:r>
          </a:p>
          <a:p>
            <a:r>
              <a:rPr lang="en-US" dirty="0"/>
              <a:t>Do you have any stories or international travel situations to share?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8E0E6B-2CB4-4D4B-B77D-29E8E0AA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88246" y="4135083"/>
            <a:ext cx="4458326" cy="23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off the ground: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037666" cy="43164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Profile settings: Visa and passport renewal reminders</a:t>
            </a:r>
          </a:p>
          <a:p>
            <a:r>
              <a:rPr lang="en-US" dirty="0"/>
              <a:t>CIBT Visa </a:t>
            </a:r>
            <a:r>
              <a:rPr lang="en-US" dirty="0">
                <a:hlinkClick r:id="rId2"/>
              </a:rPr>
              <a:t>https://ba.uoregon.edu/travel/travel-resources</a:t>
            </a:r>
            <a:r>
              <a:rPr lang="en-US" dirty="0"/>
              <a:t> </a:t>
            </a:r>
          </a:p>
          <a:p>
            <a:r>
              <a:rPr lang="en-US" dirty="0"/>
              <a:t>UO Contracted Travel Agents are a great resource!</a:t>
            </a:r>
          </a:p>
          <a:p>
            <a:pPr lvl="1"/>
            <a:r>
              <a:rPr lang="en-US" dirty="0"/>
              <a:t>Can provide Fly America Act compliant airfare</a:t>
            </a:r>
          </a:p>
          <a:p>
            <a:pPr lvl="1"/>
            <a:r>
              <a:rPr lang="en-US" dirty="0"/>
              <a:t>Will assist with comparison quotes when including personal time</a:t>
            </a:r>
          </a:p>
          <a:p>
            <a:pPr lvl="1"/>
            <a:r>
              <a:rPr lang="en-US" dirty="0"/>
              <a:t>Will pair best price with best itinerary, anticipate airline agreements and airfare schedule for smooth travel</a:t>
            </a:r>
          </a:p>
          <a:p>
            <a:pPr lvl="1"/>
            <a:r>
              <a:rPr lang="en-US" dirty="0"/>
              <a:t>Knowledgeable on visa requirements and current pandemic rules affecting travel</a:t>
            </a:r>
          </a:p>
          <a:p>
            <a:pPr lvl="2"/>
            <a:r>
              <a:rPr lang="en-US" dirty="0"/>
              <a:t>Example-traveling to Papua New Guinea during the pandemic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81842-5550-487C-B357-A439D1B3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00" y="2421846"/>
            <a:ext cx="4736508" cy="29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 For International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686081" cy="3880773"/>
          </a:xfrm>
        </p:spPr>
        <p:txBody>
          <a:bodyPr>
            <a:normAutofit/>
          </a:bodyPr>
          <a:lstStyle/>
          <a:p>
            <a:r>
              <a:rPr lang="en-US" dirty="0"/>
              <a:t>Travel Policy and Economy Plus/Business Class </a:t>
            </a:r>
          </a:p>
          <a:p>
            <a:pPr lvl="1"/>
            <a:r>
              <a:rPr lang="en-US" dirty="0">
                <a:hlinkClick r:id="rId2"/>
              </a:rPr>
              <a:t>https://ba.uoregon.edu/travel/air-car-lodging-meals/air-travel</a:t>
            </a:r>
            <a:r>
              <a:rPr lang="en-US" dirty="0"/>
              <a:t> </a:t>
            </a:r>
          </a:p>
          <a:p>
            <a:r>
              <a:rPr lang="en-US" dirty="0"/>
              <a:t>Federal Grants and Travel-Fly America Act</a:t>
            </a:r>
          </a:p>
          <a:p>
            <a:pPr lvl="1"/>
            <a:r>
              <a:rPr lang="en-US" dirty="0">
                <a:hlinkClick r:id="rId3"/>
              </a:rPr>
              <a:t>https://research.uoregon.edu/manage/awards/guidance-requirement/fly-america-act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https://research.uoregon.edu/sites/research1.uoregon.edu/files/2019-12/form_15_fly_america_0.pdf</a:t>
            </a:r>
            <a:r>
              <a:rPr lang="en-US" dirty="0"/>
              <a:t> </a:t>
            </a:r>
          </a:p>
          <a:p>
            <a:r>
              <a:rPr lang="en-US" dirty="0"/>
              <a:t>Adding personal time and when to get a quote</a:t>
            </a:r>
          </a:p>
          <a:p>
            <a:pPr lvl="1"/>
            <a:r>
              <a:rPr lang="en-US" dirty="0">
                <a:hlinkClick r:id="rId2"/>
              </a:rPr>
              <a:t>https://ba.uoregon.edu/travel/air-car-lodging-meals/air-travel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D18B4-AF85-47BE-ACE0-257749804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44670" y="224004"/>
            <a:ext cx="2987496" cy="3815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35EE4-0C15-400C-A98B-B0D155AB5C7D}"/>
              </a:ext>
            </a:extLst>
          </p:cNvPr>
          <p:cNvSpPr txBox="1"/>
          <p:nvPr/>
        </p:nvSpPr>
        <p:spPr>
          <a:xfrm>
            <a:off x="9609666" y="4982029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Booking_Office_-_geograph.org.uk_-_892773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4DBAB-FB44-476D-AB6B-9DBBE1BCD5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68790" y="3429000"/>
            <a:ext cx="7016812" cy="26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Trip 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654629"/>
            <a:ext cx="4787295" cy="4441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Know your destination, review </a:t>
            </a:r>
            <a:r>
              <a:rPr lang="en-US" dirty="0" err="1"/>
              <a:t>options,and</a:t>
            </a:r>
            <a:r>
              <a:rPr lang="en-US" dirty="0"/>
              <a:t> consider whole cost</a:t>
            </a:r>
          </a:p>
          <a:p>
            <a:pPr lvl="1"/>
            <a:r>
              <a:rPr lang="en-US" dirty="0"/>
              <a:t>Example: Rome vs Milan</a:t>
            </a:r>
          </a:p>
          <a:p>
            <a:pPr lvl="1"/>
            <a:r>
              <a:rPr lang="en-US" dirty="0"/>
              <a:t>Cost comparison train/rental car and direct flight</a:t>
            </a:r>
          </a:p>
          <a:p>
            <a:r>
              <a:rPr lang="en-US" dirty="0"/>
              <a:t>Anticipate expenses, have a plan for how you will pay, and have a back up plan</a:t>
            </a:r>
          </a:p>
          <a:p>
            <a:pPr lvl="1"/>
            <a:r>
              <a:rPr lang="en-US" dirty="0"/>
              <a:t>One Card</a:t>
            </a:r>
          </a:p>
          <a:p>
            <a:pPr lvl="1"/>
            <a:r>
              <a:rPr lang="en-US" dirty="0"/>
              <a:t>Have a challenging situation? Contact the travel office so we can brainstorm together</a:t>
            </a:r>
          </a:p>
          <a:p>
            <a:r>
              <a:rPr lang="en-US" dirty="0"/>
              <a:t>Avoid non-refundable pre-pay options</a:t>
            </a:r>
          </a:p>
          <a:p>
            <a:r>
              <a:rPr lang="en-US" dirty="0"/>
              <a:t>Avoid third party sellers (Expedia, Priceline, etc.)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BC7A1-2764-4F06-9F2C-570175EB3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8864" y="2842551"/>
            <a:ext cx="39237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While Traveling Abroad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" y="1930400"/>
            <a:ext cx="8596668" cy="4448629"/>
          </a:xfrm>
        </p:spPr>
        <p:txBody>
          <a:bodyPr>
            <a:normAutofit/>
          </a:bodyPr>
          <a:lstStyle/>
          <a:p>
            <a:r>
              <a:rPr lang="en-US" dirty="0"/>
              <a:t>International Travel Registration and Insurance</a:t>
            </a:r>
          </a:p>
          <a:p>
            <a:pPr lvl="1"/>
            <a:r>
              <a:rPr lang="en-US" dirty="0"/>
              <a:t>Registered through Concur Request</a:t>
            </a:r>
          </a:p>
          <a:p>
            <a:pPr lvl="1"/>
            <a:r>
              <a:rPr lang="en-US" dirty="0">
                <a:hlinkClick r:id="rId2"/>
              </a:rPr>
              <a:t>https://safety.uoregon.edu/international-travel-registration-and-insurance-cards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Coverage includes accident and sickness, security evacuations, emergency medical evacuations, and travel assistance</a:t>
            </a:r>
          </a:p>
          <a:p>
            <a:r>
              <a:rPr lang="en-US" dirty="0"/>
              <a:t>Insurance for Car Rentals Abroad</a:t>
            </a:r>
          </a:p>
          <a:p>
            <a:pPr lvl="1"/>
            <a:r>
              <a:rPr lang="en-US" dirty="0">
                <a:hlinkClick r:id="rId3"/>
              </a:rPr>
              <a:t>https://safety.uoregon.edu/vehicle-use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https://ba.uoregon.edu/travel/air-car-lodging-meals/vehicles#envelope-5347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Some international vehicle rentals have mandatory insurance requirements.  Documentation of mandatory insurance is required for reimbursement. Remember that additional insurances are not reimbursable</a:t>
            </a:r>
          </a:p>
          <a:p>
            <a:pPr lvl="1"/>
            <a:r>
              <a:rPr lang="en-US" dirty="0"/>
              <a:t>Enterprise Contract does not include CDW/LDW on international car rentals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482239-55D3-41E2-908F-EA62ED78F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92298" y="244360"/>
            <a:ext cx="3522368" cy="23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76943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/>
              <a:t>Travel Policy Nuts and Bolts </a:t>
            </a:r>
            <a:r>
              <a:rPr lang="en-US" sz="2200" dirty="0"/>
              <a:t>(</a:t>
            </a:r>
            <a:r>
              <a:rPr lang="en-US" sz="2200" dirty="0" err="1"/>
              <a:t>shikumi</a:t>
            </a:r>
            <a:r>
              <a:rPr lang="en-US" sz="2200" dirty="0"/>
              <a:t>, </a:t>
            </a:r>
            <a:r>
              <a:rPr lang="en-US" sz="2200" dirty="0" err="1"/>
              <a:t>tuercos</a:t>
            </a:r>
            <a:r>
              <a:rPr lang="en-US" sz="2200" dirty="0"/>
              <a:t> y tornillos, </a:t>
            </a:r>
            <a:r>
              <a:rPr lang="en-US" sz="2200" dirty="0" err="1"/>
              <a:t>karanga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bolts, </a:t>
            </a:r>
            <a:r>
              <a:rPr lang="en-US" sz="2200" dirty="0" err="1"/>
              <a:t>muttern</a:t>
            </a:r>
            <a:r>
              <a:rPr lang="en-US" sz="2200" dirty="0"/>
              <a:t> und </a:t>
            </a:r>
            <a:r>
              <a:rPr lang="en-US" sz="2200" dirty="0" err="1"/>
              <a:t>schrauben</a:t>
            </a:r>
            <a:r>
              <a:rPr lang="en-US" sz="2200" dirty="0"/>
              <a:t>, </a:t>
            </a:r>
            <a:r>
              <a:rPr lang="en-US" sz="2200" dirty="0" err="1"/>
              <a:t>dadi</a:t>
            </a:r>
            <a:r>
              <a:rPr lang="en-US" sz="2200" dirty="0"/>
              <a:t> e </a:t>
            </a:r>
            <a:r>
              <a:rPr lang="en-US" sz="2200" dirty="0" err="1"/>
              <a:t>bulloni</a:t>
            </a:r>
            <a:r>
              <a:rPr lang="en-US" sz="2200" dirty="0"/>
              <a:t>, </a:t>
            </a:r>
            <a:r>
              <a:rPr lang="en-US" sz="2200" dirty="0" err="1"/>
              <a:t>alsawamil</a:t>
            </a:r>
            <a:r>
              <a:rPr lang="en-US" sz="2200" dirty="0"/>
              <a:t> </a:t>
            </a:r>
            <a:r>
              <a:rPr lang="en-US" sz="2200" dirty="0" err="1"/>
              <a:t>walmasamir</a:t>
            </a:r>
            <a:r>
              <a:rPr lang="en-US" sz="2200" dirty="0"/>
              <a:t>, et </a:t>
            </a:r>
            <a:r>
              <a:rPr lang="en-US" sz="2200" dirty="0" err="1"/>
              <a:t>nucis</a:t>
            </a:r>
            <a:r>
              <a:rPr lang="en-US" sz="2200" dirty="0"/>
              <a:t> </a:t>
            </a:r>
            <a:r>
              <a:rPr lang="en-US" sz="2200" dirty="0" err="1"/>
              <a:t>fulminandum</a:t>
            </a:r>
            <a:r>
              <a:rPr lang="en-US" sz="2200" dirty="0"/>
              <a:t>, </a:t>
            </a:r>
            <a:r>
              <a:rPr lang="en-US" sz="2200" dirty="0" err="1"/>
              <a:t>ecrous</a:t>
            </a:r>
            <a:r>
              <a:rPr lang="en-US" sz="2200" dirty="0"/>
              <a:t> et </a:t>
            </a:r>
            <a:r>
              <a:rPr lang="en-US" sz="2200" dirty="0" err="1"/>
              <a:t>boulons</a:t>
            </a:r>
            <a:r>
              <a:rPr lang="en-US" sz="2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Travel and research logs </a:t>
            </a:r>
            <a:r>
              <a:rPr lang="en-US" dirty="0">
                <a:hlinkClick r:id="rId2"/>
              </a:rPr>
              <a:t>https://ba.uoregon.edu/travel/air-car-lodging-meals/general-travel-information</a:t>
            </a:r>
            <a:r>
              <a:rPr lang="en-US" dirty="0"/>
              <a:t> </a:t>
            </a:r>
          </a:p>
          <a:p>
            <a:r>
              <a:rPr lang="en-US" dirty="0"/>
              <a:t>UO Meal, incidental, and lodging per diem rates for international travel follow the US Department of State </a:t>
            </a:r>
          </a:p>
          <a:p>
            <a:pPr lvl="1"/>
            <a:r>
              <a:rPr lang="en-US" dirty="0"/>
              <a:t>Lodging per diem rate includes the combined rate and taxes</a:t>
            </a:r>
          </a:p>
          <a:p>
            <a:pPr lvl="1"/>
            <a:r>
              <a:rPr lang="en-US" dirty="0"/>
              <a:t>International lodging single vs. double occupancy</a:t>
            </a:r>
          </a:p>
          <a:p>
            <a:pPr lvl="1"/>
            <a:r>
              <a:rPr lang="en-US" dirty="0"/>
              <a:t>For international travel, laundry expenses and certain gratuities are covered as part of the incidental per diem and may not be claimed separately</a:t>
            </a:r>
          </a:p>
          <a:p>
            <a:pPr lvl="1"/>
            <a:r>
              <a:rPr lang="en-US" dirty="0">
                <a:hlinkClick r:id="rId3"/>
              </a:rPr>
              <a:t>https://ba.uoregon.edu/travel/air-car-lodging-meals/lodging-meals-and-other#envelope-2428</a:t>
            </a:r>
            <a:endParaRPr lang="en-US" dirty="0"/>
          </a:p>
          <a:p>
            <a:r>
              <a:rPr lang="en-US" dirty="0"/>
              <a:t>Vaccination and testing, claim through insurance first, provide Explanation of Benefits as documentation, present any remaining expenses through Concur on an expense report </a:t>
            </a:r>
          </a:p>
          <a:p>
            <a:pPr lvl="1"/>
            <a:r>
              <a:rPr lang="en-US" dirty="0">
                <a:hlinkClick r:id="rId4"/>
              </a:rPr>
              <a:t>https://ba.uoregon.edu/travel/air-car-lodging-meals/general-travel-information#envelope-2436</a:t>
            </a:r>
            <a:r>
              <a:rPr lang="en-US" dirty="0"/>
              <a:t>  Miscellaneous Expenses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86FE4-CB60-4411-B02A-D6BF5039C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64738" y="2563586"/>
            <a:ext cx="2596242" cy="17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FCE6C-E24C-448D-BF4A-B2FFD6E2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246"/>
            <a:ext cx="12192000" cy="49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BC59-10B9-4299-96EC-492FEF24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Policy Nuts and Bolts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8C5B21-CD87-437D-931E-753FA7AC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92829"/>
            <a:ext cx="8596668" cy="354853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Receipts in a foreign language and currency:  Please have your traveler provide the detail of the receipt in English including date of expense, vendor, what was purchased.</a:t>
            </a:r>
          </a:p>
          <a:p>
            <a:r>
              <a:rPr lang="en-US" dirty="0"/>
              <a:t>Use currency converter in Concur or you can show credit card statement</a:t>
            </a:r>
          </a:p>
          <a:p>
            <a:r>
              <a:rPr lang="en-US" dirty="0"/>
              <a:t>Form for foreign service providers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D0098-1E61-4EB6-9C37-38CBEE35A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5386" y="184712"/>
            <a:ext cx="3902825" cy="26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857"/>
          </a:xfrm>
        </p:spPr>
        <p:txBody>
          <a:bodyPr/>
          <a:lstStyle/>
          <a:p>
            <a:r>
              <a:rPr lang="en-US" dirty="0"/>
              <a:t>International Travel During 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429"/>
            <a:ext cx="8596668" cy="44629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International Business Travel Process-CDC Level 4 </a:t>
            </a:r>
          </a:p>
          <a:p>
            <a:pPr lvl="1"/>
            <a:r>
              <a:rPr lang="en-US" b="1" dirty="0"/>
              <a:t>The university will not approve travel to a country listed in Level 4 High Risk without an exception granted by the Office of the Provost.  Requests for travel to a Level 4 High Risk Country will be reviewed for consideration within 60 days of departure.</a:t>
            </a:r>
          </a:p>
          <a:p>
            <a:pPr lvl="2"/>
            <a:r>
              <a:rPr lang="en-US" dirty="0"/>
              <a:t>International Travel Exception Request (form)</a:t>
            </a:r>
          </a:p>
          <a:p>
            <a:pPr lvl="2"/>
            <a:r>
              <a:rPr lang="en-US" dirty="0"/>
              <a:t>A destination analysis and risk assessment is performed, please allow for up to 7 days to complete</a:t>
            </a:r>
          </a:p>
          <a:p>
            <a:pPr lvl="2"/>
            <a:r>
              <a:rPr lang="en-US" dirty="0"/>
              <a:t>Travelers must send a Travel Exception Request to the Travel Advisory Group if their destination’s level increases after approval</a:t>
            </a:r>
          </a:p>
          <a:p>
            <a:pPr lvl="1"/>
            <a:r>
              <a:rPr lang="en-US" dirty="0">
                <a:hlinkClick r:id="rId2"/>
              </a:rPr>
              <a:t>https://www.cdc.gov/coronavirus/2019-ncov/travelers/map-and-travel-notices.html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Know testing and vaccination requirements and documentation requirements</a:t>
            </a:r>
          </a:p>
          <a:p>
            <a:pPr lvl="1"/>
            <a:r>
              <a:rPr lang="en-US" dirty="0"/>
              <a:t>Be aware of quarantine regulations</a:t>
            </a:r>
          </a:p>
          <a:p>
            <a:pPr lvl="1"/>
            <a:r>
              <a:rPr lang="en-US" dirty="0"/>
              <a:t>Know your resources (hospitals, clinics, and testing sites) if you get sick while traveling</a:t>
            </a:r>
          </a:p>
          <a:p>
            <a:r>
              <a:rPr lang="en-US" dirty="0"/>
              <a:t>What to do if you have to cancel-</a:t>
            </a:r>
          </a:p>
          <a:p>
            <a:pPr lvl="1"/>
            <a:r>
              <a:rPr lang="en-US" dirty="0"/>
              <a:t>Contact the travel agent first to cancel airfare and learn the rules for using the credit</a:t>
            </a:r>
          </a:p>
          <a:p>
            <a:pPr lvl="1"/>
            <a:r>
              <a:rPr lang="en-US" dirty="0"/>
              <a:t>Reach out to </a:t>
            </a:r>
            <a:r>
              <a:rPr lang="en-US" dirty="0">
                <a:hlinkClick r:id="rId3"/>
              </a:rPr>
              <a:t>Travelsafe@uoregon.edu</a:t>
            </a:r>
            <a:r>
              <a:rPr lang="en-US" dirty="0"/>
              <a:t> to let them know your trip has been cancelled</a:t>
            </a:r>
          </a:p>
          <a:p>
            <a:pPr lvl="1"/>
            <a:r>
              <a:rPr lang="en-US" dirty="0"/>
              <a:t>Contact vendors directly to make sure your car and hotel reservations are cancelled</a:t>
            </a:r>
          </a:p>
          <a:p>
            <a:pPr lvl="1"/>
            <a:r>
              <a:rPr lang="en-US" dirty="0"/>
              <a:t>Launch an expense report from request for any existing expenses (airfare, agency fees, conference registrations paid with the One Card)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372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1521</TotalTime>
  <Words>881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The World Awaits!</vt:lpstr>
      <vt:lpstr>Getting off the ground:</vt:lpstr>
      <vt:lpstr>Booking For International Travel</vt:lpstr>
      <vt:lpstr>Smart Trip Planning</vt:lpstr>
      <vt:lpstr>Insurance While Traveling Abroad</vt:lpstr>
      <vt:lpstr>Travel Policy Nuts and Bolts (shikumi, tuercos y tornillos, karanga na bolts, muttern und schrauben, dadi e bulloni, alsawamil walmasamir, et nucis fulminandum, ecrous et boulons)</vt:lpstr>
      <vt:lpstr>PowerPoint Presentation</vt:lpstr>
      <vt:lpstr>More Policy Nuts and Bolts</vt:lpstr>
      <vt:lpstr>International Travel During Covid</vt:lpstr>
      <vt:lpstr>Q &amp; A 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awaits!</dc:title>
  <dc:creator>Brooke Millett</dc:creator>
  <cp:lastModifiedBy>Brooke Millett</cp:lastModifiedBy>
  <cp:revision>34</cp:revision>
  <dcterms:created xsi:type="dcterms:W3CDTF">2021-08-24T15:14:52Z</dcterms:created>
  <dcterms:modified xsi:type="dcterms:W3CDTF">2021-08-25T17:50:12Z</dcterms:modified>
</cp:coreProperties>
</file>