
<file path=[Content_Types].xml><?xml version="1.0" encoding="utf-8"?>
<Types xmlns="http://schemas.openxmlformats.org/package/2006/content-types">
  <Default Extension="png" ContentType="image/png"/>
  <Default Extension="jpeg" ContentType="image/jpeg"/>
  <Default Extension="wmf" ContentType="image/x-wmf"/>
  <Default Extension="rels" ContentType="application/vnd.openxmlformats-package.relationships+xml"/>
  <Default Extension="xml" ContentType="application/xml"/>
  <Default Extension="wav" ContentType="audio/wav"/>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Lst>
  <p:notesMasterIdLst>
    <p:notesMasterId r:id="rId71"/>
  </p:notesMasterIdLst>
  <p:sldIdLst>
    <p:sldId id="256" r:id="rId3"/>
    <p:sldId id="257" r:id="rId4"/>
    <p:sldId id="258" r:id="rId5"/>
    <p:sldId id="260" r:id="rId6"/>
    <p:sldId id="259" r:id="rId7"/>
    <p:sldId id="262" r:id="rId8"/>
    <p:sldId id="261" r:id="rId9"/>
    <p:sldId id="263" r:id="rId10"/>
    <p:sldId id="264" r:id="rId11"/>
    <p:sldId id="265" r:id="rId12"/>
    <p:sldId id="266" r:id="rId13"/>
    <p:sldId id="268" r:id="rId14"/>
    <p:sldId id="274" r:id="rId15"/>
    <p:sldId id="273" r:id="rId16"/>
    <p:sldId id="272" r:id="rId17"/>
    <p:sldId id="271" r:id="rId18"/>
    <p:sldId id="270" r:id="rId19"/>
    <p:sldId id="269" r:id="rId20"/>
    <p:sldId id="276" r:id="rId21"/>
    <p:sldId id="277" r:id="rId22"/>
    <p:sldId id="278" r:id="rId23"/>
    <p:sldId id="279" r:id="rId24"/>
    <p:sldId id="280" r:id="rId25"/>
    <p:sldId id="281" r:id="rId26"/>
    <p:sldId id="282" r:id="rId27"/>
    <p:sldId id="283" r:id="rId28"/>
    <p:sldId id="284" r:id="rId29"/>
    <p:sldId id="286" r:id="rId30"/>
    <p:sldId id="285" r:id="rId31"/>
    <p:sldId id="287" r:id="rId32"/>
    <p:sldId id="288" r:id="rId33"/>
    <p:sldId id="307" r:id="rId34"/>
    <p:sldId id="308" r:id="rId35"/>
    <p:sldId id="313" r:id="rId36"/>
    <p:sldId id="314" r:id="rId37"/>
    <p:sldId id="315" r:id="rId38"/>
    <p:sldId id="289" r:id="rId39"/>
    <p:sldId id="296" r:id="rId40"/>
    <p:sldId id="297" r:id="rId41"/>
    <p:sldId id="299" r:id="rId42"/>
    <p:sldId id="298" r:id="rId43"/>
    <p:sldId id="290" r:id="rId44"/>
    <p:sldId id="295" r:id="rId45"/>
    <p:sldId id="291" r:id="rId46"/>
    <p:sldId id="292" r:id="rId47"/>
    <p:sldId id="294" r:id="rId48"/>
    <p:sldId id="293" r:id="rId49"/>
    <p:sldId id="300" r:id="rId50"/>
    <p:sldId id="301" r:id="rId51"/>
    <p:sldId id="302" r:id="rId52"/>
    <p:sldId id="303" r:id="rId53"/>
    <p:sldId id="304" r:id="rId54"/>
    <p:sldId id="306" r:id="rId55"/>
    <p:sldId id="316" r:id="rId56"/>
    <p:sldId id="317" r:id="rId57"/>
    <p:sldId id="318" r:id="rId58"/>
    <p:sldId id="319" r:id="rId59"/>
    <p:sldId id="320" r:id="rId60"/>
    <p:sldId id="321" r:id="rId61"/>
    <p:sldId id="322" r:id="rId62"/>
    <p:sldId id="323" r:id="rId63"/>
    <p:sldId id="324" r:id="rId64"/>
    <p:sldId id="325" r:id="rId65"/>
    <p:sldId id="326" r:id="rId66"/>
    <p:sldId id="327" r:id="rId67"/>
    <p:sldId id="328" r:id="rId68"/>
    <p:sldId id="329" r:id="rId69"/>
    <p:sldId id="330" r:id="rId70"/>
  </p:sldIdLst>
  <p:sldSz cx="9144000" cy="6858000" type="screen4x3"/>
  <p:notesSz cx="68580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629" autoAdjust="0"/>
    <p:restoredTop sz="73291" autoAdjust="0"/>
  </p:normalViewPr>
  <p:slideViewPr>
    <p:cSldViewPr>
      <p:cViewPr varScale="1">
        <p:scale>
          <a:sx n="74" d="100"/>
          <a:sy n="74" d="100"/>
        </p:scale>
        <p:origin x="-1738" y="-67"/>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slide" Target="slides/slide48.xml"/><Relationship Id="rId55" Type="http://schemas.openxmlformats.org/officeDocument/2006/relationships/slide" Target="slides/slide53.xml"/><Relationship Id="rId63" Type="http://schemas.openxmlformats.org/officeDocument/2006/relationships/slide" Target="slides/slide61.xml"/><Relationship Id="rId68" Type="http://schemas.openxmlformats.org/officeDocument/2006/relationships/slide" Target="slides/slide66.xml"/><Relationship Id="rId7" Type="http://schemas.openxmlformats.org/officeDocument/2006/relationships/slide" Target="slides/slide5.xml"/><Relationship Id="rId71" Type="http://schemas.openxmlformats.org/officeDocument/2006/relationships/notesMaster" Target="notesMasters/notesMaster1.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slide" Target="slides/slide51.xml"/><Relationship Id="rId58" Type="http://schemas.openxmlformats.org/officeDocument/2006/relationships/slide" Target="slides/slide56.xml"/><Relationship Id="rId66" Type="http://schemas.openxmlformats.org/officeDocument/2006/relationships/slide" Target="slides/slide64.xml"/><Relationship Id="rId74" Type="http://schemas.openxmlformats.org/officeDocument/2006/relationships/theme" Target="theme/theme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61" Type="http://schemas.openxmlformats.org/officeDocument/2006/relationships/slide" Target="slides/slide59.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viewProps" Target="view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slide" Target="slides/slide54.xml"/><Relationship Id="rId64" Type="http://schemas.openxmlformats.org/officeDocument/2006/relationships/slide" Target="slides/slide62.xml"/><Relationship Id="rId69" Type="http://schemas.openxmlformats.org/officeDocument/2006/relationships/slide" Target="slides/slide67.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presProps" Target="presProps.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slide" Target="slides/slide68.xml"/><Relationship Id="rId75"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170D48F0-ED84-40D1-B006-FD00B92A9C26}" type="doc">
      <dgm:prSet loTypeId="urn:microsoft.com/office/officeart/2005/8/layout/venn1" loCatId="relationship" qsTypeId="urn:microsoft.com/office/officeart/2005/8/quickstyle/simple3" qsCatId="simple" csTypeId="urn:microsoft.com/office/officeart/2005/8/colors/accent1_2" csCatId="accent1" phldr="1"/>
      <dgm:spPr/>
    </dgm:pt>
    <dgm:pt modelId="{56638BA3-76DA-4E11-AFD6-76AA807C098D}">
      <dgm:prSet phldrT="[Text]"/>
      <dgm:spPr/>
      <dgm:t>
        <a:bodyPr/>
        <a:lstStyle/>
        <a:p>
          <a:r>
            <a:rPr lang="en-US" dirty="0" smtClean="0"/>
            <a:t>Satisfaction</a:t>
          </a:r>
          <a:endParaRPr lang="en-US" dirty="0"/>
        </a:p>
      </dgm:t>
    </dgm:pt>
    <dgm:pt modelId="{4E93A87A-CB21-45A5-AAA6-E2272352741B}" type="parTrans" cxnId="{526391BA-58C1-4023-9690-B67FA9FC660F}">
      <dgm:prSet/>
      <dgm:spPr/>
      <dgm:t>
        <a:bodyPr/>
        <a:lstStyle/>
        <a:p>
          <a:endParaRPr lang="en-US"/>
        </a:p>
      </dgm:t>
    </dgm:pt>
    <dgm:pt modelId="{84656D00-593D-4A3E-8C1A-B356498CE3EB}" type="sibTrans" cxnId="{526391BA-58C1-4023-9690-B67FA9FC660F}">
      <dgm:prSet/>
      <dgm:spPr/>
      <dgm:t>
        <a:bodyPr/>
        <a:lstStyle/>
        <a:p>
          <a:endParaRPr lang="en-US"/>
        </a:p>
      </dgm:t>
    </dgm:pt>
    <dgm:pt modelId="{57E0F6D2-F505-439E-9CF1-1D6FCB645283}">
      <dgm:prSet phldrT="[Text]"/>
      <dgm:spPr/>
      <dgm:t>
        <a:bodyPr/>
        <a:lstStyle/>
        <a:p>
          <a:r>
            <a:rPr lang="en-US" dirty="0" smtClean="0"/>
            <a:t>Orientation</a:t>
          </a:r>
          <a:endParaRPr lang="en-US" dirty="0"/>
        </a:p>
      </dgm:t>
    </dgm:pt>
    <dgm:pt modelId="{B483CFDD-AF77-426F-ABBE-07B34754868F}" type="parTrans" cxnId="{B6F9B022-0D1A-45A7-93AD-934220FAEF29}">
      <dgm:prSet/>
      <dgm:spPr/>
      <dgm:t>
        <a:bodyPr/>
        <a:lstStyle/>
        <a:p>
          <a:endParaRPr lang="en-US"/>
        </a:p>
      </dgm:t>
    </dgm:pt>
    <dgm:pt modelId="{6BC46107-54B3-4DA5-8BCF-D65567464F86}" type="sibTrans" cxnId="{B6F9B022-0D1A-45A7-93AD-934220FAEF29}">
      <dgm:prSet/>
      <dgm:spPr/>
      <dgm:t>
        <a:bodyPr/>
        <a:lstStyle/>
        <a:p>
          <a:endParaRPr lang="en-US"/>
        </a:p>
      </dgm:t>
    </dgm:pt>
    <dgm:pt modelId="{39EABFE2-F164-45F2-BF51-A5DA00AE2006}">
      <dgm:prSet phldrT="[Text]"/>
      <dgm:spPr/>
      <dgm:t>
        <a:bodyPr/>
        <a:lstStyle/>
        <a:p>
          <a:r>
            <a:rPr lang="en-US" dirty="0" smtClean="0"/>
            <a:t>Training</a:t>
          </a:r>
          <a:endParaRPr lang="en-US" dirty="0"/>
        </a:p>
      </dgm:t>
    </dgm:pt>
    <dgm:pt modelId="{A2895D03-E727-4778-B083-83661EFD153B}" type="parTrans" cxnId="{B7A1AC00-B5EF-4306-AB5C-F3C6A586036A}">
      <dgm:prSet/>
      <dgm:spPr/>
      <dgm:t>
        <a:bodyPr/>
        <a:lstStyle/>
        <a:p>
          <a:endParaRPr lang="en-US"/>
        </a:p>
      </dgm:t>
    </dgm:pt>
    <dgm:pt modelId="{A02B0204-0A0E-4FA1-B80A-620070B47FF3}" type="sibTrans" cxnId="{B7A1AC00-B5EF-4306-AB5C-F3C6A586036A}">
      <dgm:prSet/>
      <dgm:spPr/>
      <dgm:t>
        <a:bodyPr/>
        <a:lstStyle/>
        <a:p>
          <a:endParaRPr lang="en-US"/>
        </a:p>
      </dgm:t>
    </dgm:pt>
    <dgm:pt modelId="{EFD08C87-2C45-446B-8192-E24A5C8BDDE6}" type="pres">
      <dgm:prSet presAssocID="{170D48F0-ED84-40D1-B006-FD00B92A9C26}" presName="compositeShape" presStyleCnt="0">
        <dgm:presLayoutVars>
          <dgm:chMax val="7"/>
          <dgm:dir/>
          <dgm:resizeHandles val="exact"/>
        </dgm:presLayoutVars>
      </dgm:prSet>
      <dgm:spPr/>
    </dgm:pt>
    <dgm:pt modelId="{DF8C9625-3885-4E99-B934-FC8E5D7CF114}" type="pres">
      <dgm:prSet presAssocID="{56638BA3-76DA-4E11-AFD6-76AA807C098D}" presName="circ1" presStyleLbl="vennNode1" presStyleIdx="0" presStyleCnt="3"/>
      <dgm:spPr/>
      <dgm:t>
        <a:bodyPr/>
        <a:lstStyle/>
        <a:p>
          <a:endParaRPr lang="en-US"/>
        </a:p>
      </dgm:t>
    </dgm:pt>
    <dgm:pt modelId="{A3D8F77D-288B-40CA-9E84-91DB446C5C62}" type="pres">
      <dgm:prSet presAssocID="{56638BA3-76DA-4E11-AFD6-76AA807C098D}" presName="circ1Tx" presStyleLbl="revTx" presStyleIdx="0" presStyleCnt="0">
        <dgm:presLayoutVars>
          <dgm:chMax val="0"/>
          <dgm:chPref val="0"/>
          <dgm:bulletEnabled val="1"/>
        </dgm:presLayoutVars>
      </dgm:prSet>
      <dgm:spPr/>
      <dgm:t>
        <a:bodyPr/>
        <a:lstStyle/>
        <a:p>
          <a:endParaRPr lang="en-US"/>
        </a:p>
      </dgm:t>
    </dgm:pt>
    <dgm:pt modelId="{4F3CA96E-D2BC-47EE-866B-FD4F512B21D4}" type="pres">
      <dgm:prSet presAssocID="{57E0F6D2-F505-439E-9CF1-1D6FCB645283}" presName="circ2" presStyleLbl="vennNode1" presStyleIdx="1" presStyleCnt="3"/>
      <dgm:spPr/>
      <dgm:t>
        <a:bodyPr/>
        <a:lstStyle/>
        <a:p>
          <a:endParaRPr lang="en-US"/>
        </a:p>
      </dgm:t>
    </dgm:pt>
    <dgm:pt modelId="{A34A21B0-5FCA-4666-910B-C0994674AE21}" type="pres">
      <dgm:prSet presAssocID="{57E0F6D2-F505-439E-9CF1-1D6FCB645283}" presName="circ2Tx" presStyleLbl="revTx" presStyleIdx="0" presStyleCnt="0">
        <dgm:presLayoutVars>
          <dgm:chMax val="0"/>
          <dgm:chPref val="0"/>
          <dgm:bulletEnabled val="1"/>
        </dgm:presLayoutVars>
      </dgm:prSet>
      <dgm:spPr/>
      <dgm:t>
        <a:bodyPr/>
        <a:lstStyle/>
        <a:p>
          <a:endParaRPr lang="en-US"/>
        </a:p>
      </dgm:t>
    </dgm:pt>
    <dgm:pt modelId="{2114118E-1797-49A9-96F0-5C0CF2AFDF1C}" type="pres">
      <dgm:prSet presAssocID="{39EABFE2-F164-45F2-BF51-A5DA00AE2006}" presName="circ3" presStyleLbl="vennNode1" presStyleIdx="2" presStyleCnt="3"/>
      <dgm:spPr/>
      <dgm:t>
        <a:bodyPr/>
        <a:lstStyle/>
        <a:p>
          <a:endParaRPr lang="en-US"/>
        </a:p>
      </dgm:t>
    </dgm:pt>
    <dgm:pt modelId="{BC7A800B-0C01-48DF-9CFB-0010F2A3AEA2}" type="pres">
      <dgm:prSet presAssocID="{39EABFE2-F164-45F2-BF51-A5DA00AE2006}" presName="circ3Tx" presStyleLbl="revTx" presStyleIdx="0" presStyleCnt="0">
        <dgm:presLayoutVars>
          <dgm:chMax val="0"/>
          <dgm:chPref val="0"/>
          <dgm:bulletEnabled val="1"/>
        </dgm:presLayoutVars>
      </dgm:prSet>
      <dgm:spPr/>
      <dgm:t>
        <a:bodyPr/>
        <a:lstStyle/>
        <a:p>
          <a:endParaRPr lang="en-US"/>
        </a:p>
      </dgm:t>
    </dgm:pt>
  </dgm:ptLst>
  <dgm:cxnLst>
    <dgm:cxn modelId="{672549DC-27BC-4CC1-81CF-2FC31AEDE59D}" type="presOf" srcId="{39EABFE2-F164-45F2-BF51-A5DA00AE2006}" destId="{2114118E-1797-49A9-96F0-5C0CF2AFDF1C}" srcOrd="0" destOrd="0" presId="urn:microsoft.com/office/officeart/2005/8/layout/venn1"/>
    <dgm:cxn modelId="{2D8A2CCB-7185-4286-982D-294DAFA0219E}" type="presOf" srcId="{170D48F0-ED84-40D1-B006-FD00B92A9C26}" destId="{EFD08C87-2C45-446B-8192-E24A5C8BDDE6}" srcOrd="0" destOrd="0" presId="urn:microsoft.com/office/officeart/2005/8/layout/venn1"/>
    <dgm:cxn modelId="{A02C92C9-92F6-43C7-BD48-D601B7E36A75}" type="presOf" srcId="{56638BA3-76DA-4E11-AFD6-76AA807C098D}" destId="{A3D8F77D-288B-40CA-9E84-91DB446C5C62}" srcOrd="1" destOrd="0" presId="urn:microsoft.com/office/officeart/2005/8/layout/venn1"/>
    <dgm:cxn modelId="{D959B8D1-60A7-4C9C-9F68-A47FF3F082BF}" type="presOf" srcId="{57E0F6D2-F505-439E-9CF1-1D6FCB645283}" destId="{A34A21B0-5FCA-4666-910B-C0994674AE21}" srcOrd="1" destOrd="0" presId="urn:microsoft.com/office/officeart/2005/8/layout/venn1"/>
    <dgm:cxn modelId="{D988F6BE-8170-4D02-9694-4281E77CEF8F}" type="presOf" srcId="{39EABFE2-F164-45F2-BF51-A5DA00AE2006}" destId="{BC7A800B-0C01-48DF-9CFB-0010F2A3AEA2}" srcOrd="1" destOrd="0" presId="urn:microsoft.com/office/officeart/2005/8/layout/venn1"/>
    <dgm:cxn modelId="{90CE5377-B0EB-48AC-ACFC-75BFA0DBB297}" type="presOf" srcId="{56638BA3-76DA-4E11-AFD6-76AA807C098D}" destId="{DF8C9625-3885-4E99-B934-FC8E5D7CF114}" srcOrd="0" destOrd="0" presId="urn:microsoft.com/office/officeart/2005/8/layout/venn1"/>
    <dgm:cxn modelId="{CDF3045F-A362-4F4D-90F2-91C508305EDE}" type="presOf" srcId="{57E0F6D2-F505-439E-9CF1-1D6FCB645283}" destId="{4F3CA96E-D2BC-47EE-866B-FD4F512B21D4}" srcOrd="0" destOrd="0" presId="urn:microsoft.com/office/officeart/2005/8/layout/venn1"/>
    <dgm:cxn modelId="{526391BA-58C1-4023-9690-B67FA9FC660F}" srcId="{170D48F0-ED84-40D1-B006-FD00B92A9C26}" destId="{56638BA3-76DA-4E11-AFD6-76AA807C098D}" srcOrd="0" destOrd="0" parTransId="{4E93A87A-CB21-45A5-AAA6-E2272352741B}" sibTransId="{84656D00-593D-4A3E-8C1A-B356498CE3EB}"/>
    <dgm:cxn modelId="{B6F9B022-0D1A-45A7-93AD-934220FAEF29}" srcId="{170D48F0-ED84-40D1-B006-FD00B92A9C26}" destId="{57E0F6D2-F505-439E-9CF1-1D6FCB645283}" srcOrd="1" destOrd="0" parTransId="{B483CFDD-AF77-426F-ABBE-07B34754868F}" sibTransId="{6BC46107-54B3-4DA5-8BCF-D65567464F86}"/>
    <dgm:cxn modelId="{B7A1AC00-B5EF-4306-AB5C-F3C6A586036A}" srcId="{170D48F0-ED84-40D1-B006-FD00B92A9C26}" destId="{39EABFE2-F164-45F2-BF51-A5DA00AE2006}" srcOrd="2" destOrd="0" parTransId="{A2895D03-E727-4778-B083-83661EFD153B}" sibTransId="{A02B0204-0A0E-4FA1-B80A-620070B47FF3}"/>
    <dgm:cxn modelId="{295D9076-30D3-45B4-A792-4B65545B1E96}" type="presParOf" srcId="{EFD08C87-2C45-446B-8192-E24A5C8BDDE6}" destId="{DF8C9625-3885-4E99-B934-FC8E5D7CF114}" srcOrd="0" destOrd="0" presId="urn:microsoft.com/office/officeart/2005/8/layout/venn1"/>
    <dgm:cxn modelId="{AA96D9B5-7D55-4CA5-8D98-4B7A478AC626}" type="presParOf" srcId="{EFD08C87-2C45-446B-8192-E24A5C8BDDE6}" destId="{A3D8F77D-288B-40CA-9E84-91DB446C5C62}" srcOrd="1" destOrd="0" presId="urn:microsoft.com/office/officeart/2005/8/layout/venn1"/>
    <dgm:cxn modelId="{0D51B764-B5FA-4207-B294-6994C33B0984}" type="presParOf" srcId="{EFD08C87-2C45-446B-8192-E24A5C8BDDE6}" destId="{4F3CA96E-D2BC-47EE-866B-FD4F512B21D4}" srcOrd="2" destOrd="0" presId="urn:microsoft.com/office/officeart/2005/8/layout/venn1"/>
    <dgm:cxn modelId="{689F7B7D-66E9-476D-BBB6-FBC871192E24}" type="presParOf" srcId="{EFD08C87-2C45-446B-8192-E24A5C8BDDE6}" destId="{A34A21B0-5FCA-4666-910B-C0994674AE21}" srcOrd="3" destOrd="0" presId="urn:microsoft.com/office/officeart/2005/8/layout/venn1"/>
    <dgm:cxn modelId="{54A8D906-65BA-4C58-9751-2D73110DE2EB}" type="presParOf" srcId="{EFD08C87-2C45-446B-8192-E24A5C8BDDE6}" destId="{2114118E-1797-49A9-96F0-5C0CF2AFDF1C}" srcOrd="4" destOrd="0" presId="urn:microsoft.com/office/officeart/2005/8/layout/venn1"/>
    <dgm:cxn modelId="{67ED6E1F-921A-4D97-BBC7-6A084214CA09}" type="presParOf" srcId="{EFD08C87-2C45-446B-8192-E24A5C8BDDE6}" destId="{BC7A800B-0C01-48DF-9CFB-0010F2A3AEA2}" srcOrd="5" destOrd="0" presId="urn:microsoft.com/office/officeart/2005/8/layout/venn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venn1">
  <dgm:title val=""/>
  <dgm:desc val=""/>
  <dgm:catLst>
    <dgm:cat type="relationship" pri="28000"/>
    <dgm:cat type="convert" pri="19000"/>
  </dgm:catLst>
  <dgm:sampData useDef="1">
    <dgm:dataModel>
      <dgm:ptLst/>
      <dgm:bg/>
      <dgm:whole/>
    </dgm:dataModel>
  </dgm:sampData>
  <dgm:styleData useDef="1">
    <dgm:dataModel>
      <dgm:ptLst/>
      <dgm:bg/>
      <dgm:whole/>
    </dgm:dataModel>
  </dgm:styleData>
  <dgm:clrData>
    <dgm:dataModel>
      <dgm:ptLst>
        <dgm:pt modelId="0" type="doc"/>
        <dgm:pt modelId="1"/>
        <dgm:pt modelId="2"/>
        <dgm:pt modelId="3"/>
        <dgm:pt modelId="4"/>
      </dgm:ptLst>
      <dgm:cxnLst>
        <dgm:cxn modelId="7" srcId="0" destId="1" srcOrd="0" destOrd="0"/>
        <dgm:cxn modelId="8" srcId="0" destId="2" srcOrd="1" destOrd="0"/>
        <dgm:cxn modelId="9" srcId="0" destId="3" srcOrd="2" destOrd="0"/>
        <dgm:cxn modelId="10" srcId="0" destId="4" srcOrd="3" destOrd="0"/>
      </dgm:cxnLst>
      <dgm:bg/>
      <dgm:whole/>
    </dgm:dataModel>
  </dgm:clrData>
  <dgm:layoutNode name="compositeShape">
    <dgm:varLst>
      <dgm:chMax val="7"/>
      <dgm:dir/>
      <dgm:resizeHandles val="exact"/>
    </dgm:varLst>
    <dgm:choose name="Name0">
      <dgm:if name="Name1" axis="ch" ptType="node" func="cnt" op="equ" val="1">
        <dgm:alg type="composite">
          <dgm:param type="ar" val="1"/>
        </dgm:alg>
      </dgm:if>
      <dgm:if name="Name2" axis="ch" ptType="node" func="cnt" op="equ" val="2">
        <dgm:alg type="composite">
          <dgm:param type="ar" val="1.792"/>
        </dgm:alg>
      </dgm:if>
      <dgm:if name="Name3" axis="ch" ptType="node" func="cnt" op="equ" val="3">
        <dgm:alg type="composite">
          <dgm:param type="ar" val="1"/>
        </dgm:alg>
      </dgm:if>
      <dgm:if name="Name4" axis="ch" ptType="node" func="cnt" op="equ" val="4">
        <dgm:alg type="composite">
          <dgm:param type="ar" val="1"/>
        </dgm:alg>
      </dgm:if>
      <dgm:if name="Name5" axis="ch" ptType="node" func="cnt" op="equ" val="5">
        <dgm:alg type="composite">
          <dgm:param type="ar" val="1.4"/>
        </dgm:alg>
      </dgm:if>
      <dgm:if name="Name6" axis="ch" ptType="node" func="cnt" op="equ" val="6">
        <dgm:alg type="composite">
          <dgm:param type="ar" val="1.285"/>
        </dgm:alg>
      </dgm:if>
      <dgm:if name="Name7" axis="ch" ptType="node" func="cnt" op="equ" val="7">
        <dgm:alg type="composite">
          <dgm:param type="ar" val="1.359"/>
        </dgm:alg>
      </dgm:if>
      <dgm:else name="Name8">
        <dgm:alg type="composite">
          <dgm:param type="ar" val="1.359"/>
        </dgm:alg>
      </dgm:else>
    </dgm:choose>
    <dgm:shape xmlns:r="http://schemas.openxmlformats.org/officeDocument/2006/relationships" r:blip="">
      <dgm:adjLst/>
    </dgm:shape>
    <dgm:presOf/>
    <dgm:choose name="Name9">
      <dgm:if name="Name10" axis="ch" ptType="node" func="cnt" op="equ" val="1">
        <dgm:constrLst>
          <dgm:constr type="ctrX" for="ch" forName="circ1TxSh" refType="w" fact="0.5"/>
          <dgm:constr type="ctrY" for="ch" forName="circ1TxSh" refType="h" fact="0.5"/>
          <dgm:constr type="w" for="ch" forName="circ1TxSh" refType="w"/>
          <dgm:constr type="h" for="ch" forName="circ1TxSh" refType="h"/>
          <dgm:constr type="primFontSz" for="ch" ptType="node" op="equ"/>
        </dgm:constrLst>
      </dgm:if>
      <dgm:if name="Name11" axis="ch" ptType="node" func="cnt" op="equ" val="2">
        <dgm:constrLst>
          <dgm:constr type="ctrX" for="ch" forName="circ1" refType="w" fact="0.3"/>
          <dgm:constr type="ctrY" for="ch" forName="circ1" refType="h" fact="0.5"/>
          <dgm:constr type="w" for="ch" forName="circ1" refType="w" fact="0.555"/>
          <dgm:constr type="h" for="ch" forName="circ1" refType="h" fact="0.99456"/>
          <dgm:constr type="l" for="ch" forName="circ1Tx" refType="w" fact="0.1"/>
          <dgm:constr type="t" for="ch" forName="circ1Tx" refType="h" fact="0.12"/>
          <dgm:constr type="w" for="ch" forName="circ1Tx" refType="w" fact="0.32"/>
          <dgm:constr type="h" for="ch" forName="circ1Tx" refType="h" fact="0.76"/>
          <dgm:constr type="ctrX" for="ch" forName="circ2" refType="w" fact="0.7"/>
          <dgm:constr type="ctrY" for="ch" forName="circ2" refType="h" fact="0.5"/>
          <dgm:constr type="w" for="ch" forName="circ2" refType="w" fact="0.555"/>
          <dgm:constr type="h" for="ch" forName="circ2" refType="h" fact="0.99456"/>
          <dgm:constr type="l" for="ch" forName="circ2Tx" refType="w" fact="0.58"/>
          <dgm:constr type="t" for="ch" forName="circ2Tx" refType="h" fact="0.12"/>
          <dgm:constr type="w" for="ch" forName="circ2Tx" refType="w" fact="0.32"/>
          <dgm:constr type="h" for="ch" forName="circ2Tx" refType="h" fact="0.76"/>
          <dgm:constr type="primFontSz" for="ch" ptType="node" op="equ"/>
        </dgm:constrLst>
      </dgm:if>
      <dgm:if name="Name12" axis="ch" ptType="node" func="cnt" op="equ" val="3">
        <dgm:constrLst>
          <dgm:constr type="ctrX" for="ch" forName="circ1" refType="w" fact="0.5"/>
          <dgm:constr type="ctrY" for="ch" forName="circ1" refType="w" fact="0.25"/>
          <dgm:constr type="w" for="ch" forName="circ1" refType="w" fact="0.6"/>
          <dgm:constr type="h" for="ch" forName="circ1" refType="h" fact="0.6"/>
          <dgm:constr type="l" for="ch" forName="circ1Tx" refType="w" fact="0.28"/>
          <dgm:constr type="t" for="ch" forName="circ1Tx" refType="h" fact="0.055"/>
          <dgm:constr type="w" for="ch" forName="circ1Tx" refType="w" fact="0.44"/>
          <dgm:constr type="h" for="ch" forName="circ1Tx" refType="h" fact="0.27"/>
          <dgm:constr type="ctrX" for="ch" forName="circ2" refType="w" fact="0.7165"/>
          <dgm:constr type="ctrY" for="ch" forName="circ2" refType="w" fact="0.625"/>
          <dgm:constr type="w" for="ch" forName="circ2" refType="w" fact="0.6"/>
          <dgm:constr type="h" for="ch" forName="circ2" refType="h" fact="0.6"/>
          <dgm:constr type="l" for="ch" forName="circ2Tx" refType="w" fact="0.6"/>
          <dgm:constr type="t" for="ch" forName="circ2Tx" refType="h" fact="0.48"/>
          <dgm:constr type="w" for="ch" forName="circ2Tx" refType="w" fact="0.36"/>
          <dgm:constr type="h" for="ch" forName="circ2Tx" refType="h" fact="0.33"/>
          <dgm:constr type="ctrX" for="ch" forName="circ3" refType="w" fact="0.2835"/>
          <dgm:constr type="ctrY" for="ch" forName="circ3" refType="w" fact="0.625"/>
          <dgm:constr type="w" for="ch" forName="circ3" refType="w" fact="0.6"/>
          <dgm:constr type="h" for="ch" forName="circ3" refType="h" fact="0.6"/>
          <dgm:constr type="l" for="ch" forName="circ3Tx" refType="w" fact="0.04"/>
          <dgm:constr type="t" for="ch" forName="circ3Tx" refType="h" fact="0.48"/>
          <dgm:constr type="w" for="ch" forName="circ3Tx" refType="w" fact="0.36"/>
          <dgm:constr type="h" for="ch" forName="circ3Tx" refType="h" fact="0.33"/>
          <dgm:constr type="primFontSz" for="ch" ptType="node" op="equ"/>
        </dgm:constrLst>
      </dgm:if>
      <dgm:if name="Name13" axis="ch" ptType="node" func="cnt" op="equ" val="4">
        <dgm:constrLst>
          <dgm:constr type="ctrX" for="ch" forName="circ1" refType="w" fact="0.5"/>
          <dgm:constr type="ctrY" for="ch" forName="circ1" refType="w" fact="0.27"/>
          <dgm:constr type="w" for="ch" forName="circ1" refType="w" fact="0.52"/>
          <dgm:constr type="h" for="ch" forName="circ1" refType="h" fact="0.52"/>
          <dgm:constr type="l" for="ch" forName="circ1Tx" refType="w" fact="0.3"/>
          <dgm:constr type="t" for="ch" forName="circ1Tx" refType="h" fact="0.08"/>
          <dgm:constr type="w" for="ch" forName="circ1Tx" refType="w" fact="0.4"/>
          <dgm:constr type="h" for="ch" forName="circ1Tx" refType="h" fact="0.165"/>
          <dgm:constr type="ctrX" for="ch" forName="circ2" refType="w" fact="0.73"/>
          <dgm:constr type="ctrY" for="ch" forName="circ2" refType="w" fact="0.5"/>
          <dgm:constr type="w" for="ch" forName="circ2" refType="w" fact="0.52"/>
          <dgm:constr type="h" for="ch" forName="circ2" refType="h" fact="0.52"/>
          <dgm:constr type="r" for="ch" forName="circ2Tx" refType="w" fact="0.95"/>
          <dgm:constr type="t" for="ch" forName="circ2Tx" refType="h" fact="0.3"/>
          <dgm:constr type="w" for="ch" forName="circ2Tx" refType="w" fact="0.2"/>
          <dgm:constr type="h" for="ch" forName="circ2Tx" refType="h" fact="0.4"/>
          <dgm:constr type="ctrX" for="ch" forName="circ3" refType="w" fact="0.5"/>
          <dgm:constr type="ctrY" for="ch" forName="circ3" refType="w" fact="0.73"/>
          <dgm:constr type="w" for="ch" forName="circ3" refType="w" fact="0.52"/>
          <dgm:constr type="h" for="ch" forName="circ3" refType="h" fact="0.52"/>
          <dgm:constr type="l" for="ch" forName="circ3Tx" refType="w" fact="0.3"/>
          <dgm:constr type="b" for="ch" forName="circ3Tx" refType="h" fact="0.92"/>
          <dgm:constr type="w" for="ch" forName="circ3Tx" refType="w" fact="0.4"/>
          <dgm:constr type="h" for="ch" forName="circ3Tx" refType="h" fact="0.165"/>
          <dgm:constr type="ctrX" for="ch" forName="circ4" refType="w" fact="0.27"/>
          <dgm:constr type="ctrY" for="ch" forName="circ4" refType="h" fact="0.5"/>
          <dgm:constr type="w" for="ch" forName="circ4" refType="w" fact="0.52"/>
          <dgm:constr type="h" for="ch" forName="circ4" refType="h" fact="0.52"/>
          <dgm:constr type="l" for="ch" forName="circ4Tx" refType="w" fact="0.05"/>
          <dgm:constr type="t" for="ch" forName="circ4Tx" refType="h" fact="0.3"/>
          <dgm:constr type="w" for="ch" forName="circ4Tx" refType="w" fact="0.2"/>
          <dgm:constr type="h" for="ch" forName="circ4Tx" refType="h" fact="0.4"/>
          <dgm:constr type="primFontSz" for="ch" ptType="node" op="equ"/>
        </dgm:constrLst>
      </dgm:if>
      <dgm:if name="Name14" axis="ch" ptType="node" func="cnt" op="equ" val="5">
        <dgm:constrLst>
          <dgm:constr type="ctrX" for="ch" forName="circ1" refType="w" fact="0.5"/>
          <dgm:constr type="ctrY" for="ch" forName="circ1" refType="h" fact="0.46"/>
          <dgm:constr type="w" for="ch" forName="circ1" refType="w" fact="0.25"/>
          <dgm:constr type="h" for="ch" forName="circ1" refType="h" fact="0.35"/>
          <dgm:constr type="l" for="ch" forName="circ1Tx" refType="w" fact="0.355"/>
          <dgm:constr type="t" for="ch" forName="circ1Tx"/>
          <dgm:constr type="w" for="ch" forName="circ1Tx" refType="w" fact="0.29"/>
          <dgm:constr type="h" for="ch" forName="circ1Tx" refType="h" fact="0.235"/>
          <dgm:constr type="ctrX" for="ch" forName="circ2" refType="w" fact="0.5951"/>
          <dgm:constr type="ctrY" for="ch" forName="circ2" refType="h" fact="0.5567"/>
          <dgm:constr type="w" for="ch" forName="circ2" refType="w" fact="0.25"/>
          <dgm:constr type="h" for="ch" forName="circ2" refType="h" fact="0.35"/>
          <dgm:constr type="l" for="ch" forName="circ2Tx" refType="w" fact="0.74"/>
          <dgm:constr type="t" for="ch" forName="circ2Tx" refType="h" fact="0.31"/>
          <dgm:constr type="w" for="ch" forName="circ2Tx" refType="w" fact="0.26"/>
          <dgm:constr type="h" for="ch" forName="circ2Tx" refType="h" fact="0.255"/>
          <dgm:constr type="ctrX" for="ch" forName="circ3" refType="w" fact="0.5588"/>
          <dgm:constr type="ctrY" for="ch" forName="circ3" refType="h" fact="0.7133"/>
          <dgm:constr type="w" for="ch" forName="circ3" refType="w" fact="0.25"/>
          <dgm:constr type="h" for="ch" forName="circ3" refType="h" fact="0.35"/>
          <dgm:constr type="l" for="ch" forName="circ3Tx" refType="w" fact="0.7"/>
          <dgm:constr type="t" for="ch" forName="circ3Tx" refType="h" fact="0.745"/>
          <dgm:constr type="w" for="ch" forName="circ3Tx" refType="w" fact="0.26"/>
          <dgm:constr type="h" for="ch" forName="circ3Tx" refType="h" fact="0.255"/>
          <dgm:constr type="ctrX" for="ch" forName="circ4" refType="w" fact="0.4412"/>
          <dgm:constr type="ctrY" for="ch" forName="circ4" refType="h" fact="0.7133"/>
          <dgm:constr type="w" for="ch" forName="circ4" refType="w" fact="0.25"/>
          <dgm:constr type="h" for="ch" forName="circ4" refType="h" fact="0.35"/>
          <dgm:constr type="l" for="ch" forName="circ4Tx" refType="w" fact="0.04"/>
          <dgm:constr type="t" for="ch" forName="circ4Tx" refType="h" fact="0.745"/>
          <dgm:constr type="w" for="ch" forName="circ4Tx" refType="w" fact="0.26"/>
          <dgm:constr type="h" for="ch" forName="circ4Tx" refType="h" fact="0.255"/>
          <dgm:constr type="ctrX" for="ch" forName="circ5" refType="w" fact="0.4049"/>
          <dgm:constr type="ctrY" for="ch" forName="circ5" refType="h" fact="0.5567"/>
          <dgm:constr type="w" for="ch" forName="circ5" refType="w" fact="0.25"/>
          <dgm:constr type="h" for="ch" forName="circ5" refType="h" fact="0.35"/>
          <dgm:constr type="l" for="ch" forName="circ5Tx"/>
          <dgm:constr type="t" for="ch" forName="circ5Tx" refType="h" fact="0.31"/>
          <dgm:constr type="w" for="ch" forName="circ5Tx" refType="w" fact="0.26"/>
          <dgm:constr type="h" for="ch" forName="circ5Tx" refType="h" fact="0.255"/>
          <dgm:constr type="primFontSz" for="ch" ptType="node" op="equ"/>
        </dgm:constrLst>
      </dgm:if>
      <dgm:if name="Name15" axis="ch" ptType="node" func="cnt" op="equ" val="6">
        <dgm:constrLst>
          <dgm:constr type="ctrX" for="ch" forName="circ1" refType="w" fact="0.5"/>
          <dgm:constr type="ctrY" for="ch" forName="circ1" refType="h" fact="0.3844"/>
          <dgm:constr type="w" for="ch" forName="circ1" refType="w" fact="0.24"/>
          <dgm:constr type="h" for="ch" forName="circ1" refType="h" fact="0.3084"/>
          <dgm:constr type="l" for="ch" forName="circ1Tx" refType="w" fact="0.35"/>
          <dgm:constr type="t" for="ch" forName="circ1Tx"/>
          <dgm:constr type="w" for="ch" forName="circ1Tx" refType="w" fact="0.3"/>
          <dgm:constr type="h" for="ch" forName="circ1Tx" refType="h" fact="0.21"/>
          <dgm:constr type="ctrX" for="ch" forName="circ2" refType="w" fact="0.5779"/>
          <dgm:constr type="ctrY" for="ch" forName="circ2" refType="h" fact="0.4422"/>
          <dgm:constr type="w" for="ch" forName="circ2" refType="w" fact="0.24"/>
          <dgm:constr type="h" for="ch" forName="circ2" refType="h" fact="0.3084"/>
          <dgm:constr type="l" for="ch" forName="circ2Tx" refType="w" fact="0.7157"/>
          <dgm:constr type="t" for="ch" forName="circ2Tx" refType="h" fact="0.2"/>
          <dgm:constr type="w" for="ch" forName="circ2Tx" refType="w" fact="0.2843"/>
          <dgm:constr type="h" for="ch" forName="circ2Tx" refType="h" fact="0.23"/>
          <dgm:constr type="ctrX" for="ch" forName="circ3" refType="w" fact="0.5779"/>
          <dgm:constr type="ctrY" for="ch" forName="circ3" refType="h" fact="0.5578"/>
          <dgm:constr type="w" for="ch" forName="circ3" refType="w" fact="0.24"/>
          <dgm:constr type="h" for="ch" forName="circ3" refType="h" fact="0.3084"/>
          <dgm:constr type="l" for="ch" forName="circ3Tx" refType="w" fact="0.7157"/>
          <dgm:constr type="t" for="ch" forName="circ3Tx" refType="h" fact="0.543"/>
          <dgm:constr type="w" for="ch" forName="circ3Tx" refType="w" fact="0.2843"/>
          <dgm:constr type="h" for="ch" forName="circ3Tx" refType="h" fact="0.257"/>
          <dgm:constr type="ctrX" for="ch" forName="circ4" refType="w" fact="0.5"/>
          <dgm:constr type="ctrY" for="ch" forName="circ4" refType="h" fact="0.6157"/>
          <dgm:constr type="w" for="ch" forName="circ4" refType="w" fact="0.24"/>
          <dgm:constr type="h" for="ch" forName="circ4" refType="h" fact="0.3084"/>
          <dgm:constr type="l" for="ch" forName="circ4Tx" refType="w" fact="0.35"/>
          <dgm:constr type="t" for="ch" forName="circ4Tx" refType="h" fact="0.79"/>
          <dgm:constr type="w" for="ch" forName="circ4Tx" refType="w" fact="0.3"/>
          <dgm:constr type="h" for="ch" forName="circ4Tx" refType="h" fact="0.21"/>
          <dgm:constr type="ctrX" for="ch" forName="circ5" refType="w" fact="0.4221"/>
          <dgm:constr type="ctrY" for="ch" forName="circ5" refType="h" fact="0.5578"/>
          <dgm:constr type="w" for="ch" forName="circ5" refType="w" fact="0.24"/>
          <dgm:constr type="h" for="ch" forName="circ5" refType="h" fact="0.3084"/>
          <dgm:constr type="l" for="ch" forName="circ5Tx" refType="w" fact="0"/>
          <dgm:constr type="t" for="ch" forName="circ5Tx" refType="h" fact="0.543"/>
          <dgm:constr type="w" for="ch" forName="circ5Tx" refType="w" fact="0.2843"/>
          <dgm:constr type="h" for="ch" forName="circ5Tx" refType="h" fact="0.257"/>
          <dgm:constr type="ctrX" for="ch" forName="circ6" refType="w" fact="0.4221"/>
          <dgm:constr type="ctrY" for="ch" forName="circ6" refType="h" fact="0.4422"/>
          <dgm:constr type="w" for="ch" forName="circ6" refType="w" fact="0.24"/>
          <dgm:constr type="h" for="ch" forName="circ6" refType="h" fact="0.3084"/>
          <dgm:constr type="l" for="ch" forName="circ6Tx" refType="w" fact="0"/>
          <dgm:constr type="t" for="ch" forName="circ6Tx" refType="h" fact="0.2"/>
          <dgm:constr type="w" for="ch" forName="circ6Tx" refType="w" fact="0.2843"/>
          <dgm:constr type="h" for="ch" forName="circ6Tx" refType="h" fact="0.257"/>
          <dgm:constr type="primFontSz" for="ch" ptType="node" op="equ"/>
        </dgm:constrLst>
      </dgm:if>
      <dgm:else name="Name16">
        <dgm:constrLst>
          <dgm:constr type="ctrX" for="ch" forName="circ1" refType="w" fact="0.5"/>
          <dgm:constr type="ctrY" for="ch" forName="circ1" refType="h" fact="0.4177"/>
          <dgm:constr type="w" for="ch" forName="circ1" refType="w" fact="0.24"/>
          <dgm:constr type="h" for="ch" forName="circ1" refType="h" fact="0.3262"/>
          <dgm:constr type="l" for="ch" forName="circ1Tx" refType="w" fact="0.3625"/>
          <dgm:constr type="t" for="ch" forName="circ1Tx"/>
          <dgm:constr type="w" for="ch" forName="circ1Tx" refType="w" fact="0.275"/>
          <dgm:constr type="h" for="ch" forName="circ1Tx" refType="h" fact="0.2"/>
          <dgm:constr type="ctrX" for="ch" forName="circ2" refType="w" fact="0.5704"/>
          <dgm:constr type="ctrY" for="ch" forName="circ2" refType="h" fact="0.4637"/>
          <dgm:constr type="w" for="ch" forName="circ2" refType="w" fact="0.24"/>
          <dgm:constr type="h" for="ch" forName="circ2" refType="h" fact="0.3262"/>
          <dgm:constr type="l" for="ch" forName="circ2Tx" refType="w" fact="0.72"/>
          <dgm:constr type="t" for="ch" forName="circ2Tx" refType="h" fact="0.19"/>
          <dgm:constr type="w" for="ch" forName="circ2Tx" refType="w" fact="0.26"/>
          <dgm:constr type="h" for="ch" forName="circ2Tx" refType="h" fact="0.22"/>
          <dgm:constr type="ctrX" for="ch" forName="circ3" refType="w" fact="0.5877"/>
          <dgm:constr type="ctrY" for="ch" forName="circ3" refType="h" fact="0.5672"/>
          <dgm:constr type="w" for="ch" forName="circ3" refType="w" fact="0.24"/>
          <dgm:constr type="h" for="ch" forName="circ3" refType="h" fact="0.3262"/>
          <dgm:constr type="l" for="ch" forName="circ3Tx" refType="w" fact="0.745"/>
          <dgm:constr type="t" for="ch" forName="circ3Tx" refType="h" fact="0.47"/>
          <dgm:constr type="w" for="ch" forName="circ3Tx" refType="w" fact="0.255"/>
          <dgm:constr type="h" for="ch" forName="circ3Tx" refType="h" fact="0.235"/>
          <dgm:constr type="ctrX" for="ch" forName="circ4" refType="w" fact="0.539"/>
          <dgm:constr type="ctrY" for="ch" forName="circ4" refType="h" fact="0.6502"/>
          <dgm:constr type="w" for="ch" forName="circ4" refType="w" fact="0.24"/>
          <dgm:constr type="h" for="ch" forName="circ4" refType="h" fact="0.3262"/>
          <dgm:constr type="l" for="ch" forName="circ4Tx" refType="w" fact="0.635"/>
          <dgm:constr type="t" for="ch" forName="circ4Tx" refType="h" fact="0.785"/>
          <dgm:constr type="w" for="ch" forName="circ4Tx" refType="w" fact="0.275"/>
          <dgm:constr type="h" for="ch" forName="circ4Tx" refType="h" fact="0.215"/>
          <dgm:constr type="ctrX" for="ch" forName="circ5" refType="w" fact="0.461"/>
          <dgm:constr type="ctrY" for="ch" forName="circ5" refType="h" fact="0.6502"/>
          <dgm:constr type="w" for="ch" forName="circ5" refType="w" fact="0.24"/>
          <dgm:constr type="h" for="ch" forName="circ5" refType="h" fact="0.3262"/>
          <dgm:constr type="l" for="ch" forName="circ5Tx" refType="w" fact="0.09"/>
          <dgm:constr type="t" for="ch" forName="circ5Tx" refType="h" fact="0.785"/>
          <dgm:constr type="w" for="ch" forName="circ5Tx" refType="w" fact="0.275"/>
          <dgm:constr type="h" for="ch" forName="circ5Tx" refType="h" fact="0.215"/>
          <dgm:constr type="ctrX" for="ch" forName="circ6" refType="w" fact="0.4123"/>
          <dgm:constr type="ctrY" for="ch" forName="circ6" refType="h" fact="0.5672"/>
          <dgm:constr type="w" for="ch" forName="circ6" refType="w" fact="0.24"/>
          <dgm:constr type="h" for="ch" forName="circ6" refType="h" fact="0.3262"/>
          <dgm:constr type="l" for="ch" forName="circ6Tx"/>
          <dgm:constr type="t" for="ch" forName="circ6Tx" refType="h" fact="0.47"/>
          <dgm:constr type="w" for="ch" forName="circ6Tx" refType="w" fact="0.255"/>
          <dgm:constr type="h" for="ch" forName="circ6Tx" refType="h" fact="0.235"/>
          <dgm:constr type="ctrX" for="ch" forName="circ7" refType="w" fact="0.4296"/>
          <dgm:constr type="ctrY" for="ch" forName="circ7" refType="h" fact="0.4637"/>
          <dgm:constr type="w" for="ch" forName="circ7" refType="w" fact="0.24"/>
          <dgm:constr type="h" for="ch" forName="circ7" refType="h" fact="0.3262"/>
          <dgm:constr type="l" for="ch" forName="circ7Tx" refType="w" fact="0.02"/>
          <dgm:constr type="t" for="ch" forName="circ7Tx" refType="h" fact="0.19"/>
          <dgm:constr type="w" for="ch" forName="circ7Tx" refType="w" fact="0.26"/>
          <dgm:constr type="h" for="ch" forName="circ7Tx" refType="h" fact="0.22"/>
          <dgm:constr type="primFontSz" for="ch" ptType="node" op="equ"/>
        </dgm:constrLst>
      </dgm:else>
    </dgm:choose>
    <dgm:ruleLst/>
    <dgm:forEach name="Name17" axis="ch" ptType="node" cnt="1">
      <dgm:choose name="Name18">
        <dgm:if name="Name19" axis="root ch" ptType="all node" func="cnt" op="equ" val="1">
          <dgm:layoutNode name="circ1TxSh" styleLbl="vennNode1">
            <dgm:alg type="tx">
              <dgm:param type="txAnchorHorzCh" val="ctr"/>
              <dgm:param type="txAnchorVertCh" val="mid"/>
            </dgm:alg>
            <dgm:shape xmlns:r="http://schemas.openxmlformats.org/officeDocument/2006/relationships" type="ellipse" r:blip="">
              <dgm:adjLst/>
            </dgm:shape>
            <dgm:choose name="Name20">
              <dgm:if name="Name21" func="var" arg="dir" op="equ" val="norm">
                <dgm:choose name="Name22">
                  <dgm:if name="Name23" axis="root ch" ptType="all node" func="cnt" op="lte" val="4">
                    <dgm:presOf axis="desOrSelf" ptType="node"/>
                  </dgm:if>
                  <dgm:else name="Name24">
                    <dgm:presOf/>
                  </dgm:else>
                </dgm:choose>
              </dgm:if>
              <dgm:else name="Name25">
                <dgm:choose name="Name26">
                  <dgm:if name="Name27" axis="root ch" ptType="all node" func="cnt" op="equ" val="2">
                    <dgm:presOf axis="root ch desOrSelf" ptType="all node node" st="1 2 1" cnt="1 1 0"/>
                  </dgm:if>
                  <dgm:else name="Name28">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if>
        <dgm:else name="Name29">
          <dgm:layoutNode name="circ1" styleLbl="vennNode1">
            <dgm:alg type="sp"/>
            <dgm:shape xmlns:r="http://schemas.openxmlformats.org/officeDocument/2006/relationships" type="ellipse" r:blip="">
              <dgm:adjLst/>
            </dgm:shape>
            <dgm:choose name="Name30">
              <dgm:if name="Name31" func="var" arg="dir" op="equ" val="norm">
                <dgm:choose name="Name32">
                  <dgm:if name="Name33" axis="root ch" ptType="all node" func="cnt" op="lte" val="4">
                    <dgm:presOf axis="desOrSelf" ptType="node"/>
                  </dgm:if>
                  <dgm:else name="Name34">
                    <dgm:presOf/>
                  </dgm:else>
                </dgm:choose>
              </dgm:if>
              <dgm:else name="Name35">
                <dgm:choose name="Name36">
                  <dgm:if name="Name37" axis="root ch" ptType="all node" func="cnt" op="equ" val="2">
                    <dgm:presOf axis="root ch desOrSelf" ptType="all node node" st="1 2 1" cnt="1 1 0"/>
                  </dgm:if>
                  <dgm:else name="Name38">
                    <dgm:choose name="Name39">
                      <dgm:if name="Name40" axis="root ch" ptType="all node" func="cnt" op="lte" val="4">
                        <dgm:presOf axis="desOrSelf" ptType="node"/>
                      </dgm:if>
                      <dgm:else name="Name41">
                        <dgm:presOf/>
                      </dgm:else>
                    </dgm:choose>
                  </dgm:else>
                </dgm:choose>
              </dgm:else>
            </dgm:choose>
            <dgm:constrLst/>
            <dgm:ruleLst/>
          </dgm:layoutNode>
          <dgm:layoutNode name="circ1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42">
              <dgm:if name="Name43" func="var" arg="dir" op="equ" val="norm">
                <dgm:presOf axis="desOrSelf" ptType="node"/>
              </dgm:if>
              <dgm:else name="Name44">
                <dgm:choose name="Name45">
                  <dgm:if name="Name46" axis="root ch" ptType="all node" func="cnt" op="equ" val="2">
                    <dgm:presOf axis="root ch desOrSelf" ptType="all node node" st="1 2 1" cnt="1 1 0"/>
                  </dgm:if>
                  <dgm:else name="Name47">
                    <dgm:presOf axis="desOrSelf" ptType="node"/>
                  </dgm:else>
                </dgm:choose>
              </dgm:else>
            </dgm:choose>
            <dgm:constrLst>
              <dgm:constr type="tMarg"/>
              <dgm:constr type="bMarg"/>
              <dgm:constr type="lMarg"/>
              <dgm:constr type="rMarg"/>
              <dgm:constr type="primFontSz" val="65"/>
            </dgm:constrLst>
            <dgm:ruleLst>
              <dgm:rule type="primFontSz" val="5" fact="NaN" max="NaN"/>
            </dgm:ruleLst>
          </dgm:layoutNode>
        </dgm:else>
      </dgm:choose>
    </dgm:forEach>
    <dgm:forEach name="Name48" axis="ch" ptType="node" st="2" cnt="1">
      <dgm:layoutNode name="circ2" styleLbl="vennNode1">
        <dgm:alg type="sp"/>
        <dgm:shape xmlns:r="http://schemas.openxmlformats.org/officeDocument/2006/relationships" type="ellipse" r:blip="">
          <dgm:adjLst/>
        </dgm:shape>
        <dgm:choose name="Name49">
          <dgm:if name="Name50" func="var" arg="dir" op="equ" val="norm">
            <dgm:choose name="Name51">
              <dgm:if name="Name52" axis="root ch" ptType="all node" func="cnt" op="lte" val="4">
                <dgm:presOf axis="desOrSelf" ptType="node"/>
              </dgm:if>
              <dgm:else name="Name53">
                <dgm:presOf/>
              </dgm:else>
            </dgm:choose>
          </dgm:if>
          <dgm:else name="Name54">
            <dgm:choose name="Name55">
              <dgm:if name="Name56" axis="root ch" ptType="all node" func="cnt" op="equ" val="2">
                <dgm:presOf axis="root ch desOrSelf" ptType="all node node" st="1 1 1" cnt="1 1 0"/>
              </dgm:if>
              <dgm:if name="Name57" axis="root ch" ptType="all node" func="cnt" op="equ" val="3">
                <dgm:presOf axis="root ch desOrSelf" ptType="all node node" st="1 3 1" cnt="1 1 0"/>
              </dgm:if>
              <dgm:if name="Name58" axis="root ch" ptType="all node" func="cnt" op="equ" val="4">
                <dgm:presOf axis="root ch desOrSelf" ptType="all node node" st="1 4 1" cnt="1 1 0"/>
              </dgm:if>
              <dgm:else name="Name59">
                <dgm:presOf/>
              </dgm:else>
            </dgm:choose>
          </dgm:else>
        </dgm:choose>
        <dgm:constrLst/>
        <dgm:ruleLst/>
      </dgm:layoutNode>
      <dgm:layoutNode name="circ2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60">
          <dgm:if name="Name61" func="var" arg="dir" op="equ" val="norm">
            <dgm:presOf axis="desOrSelf" ptType="node"/>
          </dgm:if>
          <dgm:else name="Name62">
            <dgm:choose name="Name63">
              <dgm:if name="Name64" axis="root ch" ptType="all node" func="cnt" op="equ" val="2">
                <dgm:presOf axis="root ch desOrSelf" ptType="all node node" st="1 1 1" cnt="1 1 0"/>
              </dgm:if>
              <dgm:if name="Name65" axis="root ch" ptType="all node" func="cnt" op="equ" val="3">
                <dgm:presOf axis="root ch desOrSelf" ptType="all node node" st="1 3 1" cnt="1 1 0"/>
              </dgm:if>
              <dgm:if name="Name66" axis="root ch" ptType="all node" func="cnt" op="equ" val="4">
                <dgm:presOf axis="root ch desOrSelf" ptType="all node node" st="1 4 1" cnt="1 1 0"/>
              </dgm:if>
              <dgm:if name="Name67" axis="root ch" ptType="all node" func="cnt" op="equ" val="5">
                <dgm:presOf axis="root ch desOrSelf" ptType="all node node" st="1 5 1" cnt="1 1 0"/>
              </dgm:if>
              <dgm:if name="Name68" axis="root ch" ptType="all node" func="cnt" op="equ" val="6">
                <dgm:presOf axis="root ch desOrSelf" ptType="all node node" st="1 6 1" cnt="1 1 0"/>
              </dgm:if>
              <dgm:else name="Name69">
                <dgm:presOf axis="root ch desOrSelf" ptType="all node node" st="1 7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70" axis="ch" ptType="node" st="3" cnt="1">
      <dgm:layoutNode name="circ3" styleLbl="vennNode1">
        <dgm:alg type="sp"/>
        <dgm:shape xmlns:r="http://schemas.openxmlformats.org/officeDocument/2006/relationships" type="ellipse" r:blip="">
          <dgm:adjLst/>
        </dgm:shape>
        <dgm:choose name="Name71">
          <dgm:if name="Name72" func="var" arg="dir" op="equ" val="norm">
            <dgm:choose name="Name73">
              <dgm:if name="Name74" axis="root ch" ptType="all node" func="cnt" op="lte" val="4">
                <dgm:presOf axis="desOrSelf" ptType="node"/>
              </dgm:if>
              <dgm:else name="Name75">
                <dgm:presOf/>
              </dgm:else>
            </dgm:choose>
          </dgm:if>
          <dgm:else name="Name76">
            <dgm:choose name="Name77">
              <dgm:if name="Name78" axis="root ch" ptType="all node" func="cnt" op="equ" val="3">
                <dgm:presOf axis="root ch desOrSelf" ptType="all node node" st="1 2 1" cnt="1 1 0"/>
              </dgm:if>
              <dgm:if name="Name79" axis="root ch" ptType="all node" func="cnt" op="equ" val="4">
                <dgm:presOf axis="root ch desOrSelf" ptType="all node node" st="1 3 1" cnt="1 1 0"/>
              </dgm:if>
              <dgm:else name="Name80">
                <dgm:presOf/>
              </dgm:else>
            </dgm:choose>
          </dgm:else>
        </dgm:choose>
        <dgm:constrLst/>
        <dgm:ruleLst/>
      </dgm:layoutNode>
      <dgm:layoutNode name="circ3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81">
          <dgm:if name="Name82" func="var" arg="dir" op="equ" val="norm">
            <dgm:presOf axis="desOrSelf" ptType="node"/>
          </dgm:if>
          <dgm:else name="Name83">
            <dgm:choose name="Name84">
              <dgm:if name="Name85" axis="root ch" ptType="all node" func="cnt" op="equ" val="3">
                <dgm:presOf axis="root ch desOrSelf" ptType="all node node" st="1 2 1" cnt="1 1 0"/>
              </dgm:if>
              <dgm:if name="Name86" axis="root ch" ptType="all node" func="cnt" op="equ" val="4">
                <dgm:presOf axis="root ch desOrSelf" ptType="all node node" st="1 3 1" cnt="1 1 0"/>
              </dgm:if>
              <dgm:if name="Name87" axis="root ch" ptType="all node" func="cnt" op="equ" val="5">
                <dgm:presOf axis="root ch desOrSelf" ptType="all node node" st="1 4 1" cnt="1 1 0"/>
              </dgm:if>
              <dgm:if name="Name88" axis="root ch" ptType="all node" func="cnt" op="equ" val="6">
                <dgm:presOf axis="root ch desOrSelf" ptType="all node node" st="1 5 1" cnt="1 1 0"/>
              </dgm:if>
              <dgm:else name="Name89">
                <dgm:presOf axis="root ch desOrSelf" ptType="all node node" st="1 6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90" axis="ch" ptType="node" st="4" cnt="1">
      <dgm:layoutNode name="circ4" styleLbl="vennNode1">
        <dgm:alg type="sp"/>
        <dgm:shape xmlns:r="http://schemas.openxmlformats.org/officeDocument/2006/relationships" type="ellipse" r:blip="">
          <dgm:adjLst/>
        </dgm:shape>
        <dgm:choose name="Name91">
          <dgm:if name="Name92" func="var" arg="dir" op="equ" val="norm">
            <dgm:choose name="Name93">
              <dgm:if name="Name94" axis="root ch" ptType="all node" func="cnt" op="lte" val="4">
                <dgm:presOf axis="desOrSelf" ptType="node"/>
              </dgm:if>
              <dgm:else name="Name95">
                <dgm:presOf/>
              </dgm:else>
            </dgm:choose>
          </dgm:if>
          <dgm:else name="Name96">
            <dgm:choose name="Name97">
              <dgm:if name="Name98" axis="root ch" ptType="all node" func="cnt" op="equ" val="4">
                <dgm:presOf axis="root ch desOrSelf" ptType="all node node" st="1 2 1" cnt="1 1 0"/>
              </dgm:if>
              <dgm:else name="Name99">
                <dgm:presOf/>
              </dgm:else>
            </dgm:choose>
          </dgm:else>
        </dgm:choose>
        <dgm:constrLst/>
        <dgm:ruleLst/>
      </dgm:layoutNode>
      <dgm:layoutNode name="circ4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0">
          <dgm:if name="Name101" func="var" arg="dir" op="equ" val="norm">
            <dgm:presOf axis="desOrSelf" ptType="node"/>
          </dgm:if>
          <dgm:else name="Name102">
            <dgm:choose name="Name103">
              <dgm:if name="Name104" axis="root ch" ptType="all node" func="cnt" op="equ" val="4">
                <dgm:presOf axis="root ch desOrSelf" ptType="all node node" st="1 2 1" cnt="1 1 0"/>
              </dgm:if>
              <dgm:if name="Name105" axis="root ch" ptType="all node" func="cnt" op="equ" val="5">
                <dgm:presOf axis="root ch desOrSelf" ptType="all node node" st="1 3 1" cnt="1 1 0"/>
              </dgm:if>
              <dgm:if name="Name106" axis="root ch" ptType="all node" func="cnt" op="equ" val="6">
                <dgm:presOf axis="root ch desOrSelf" ptType="all node node" st="1 4 1" cnt="1 1 0"/>
              </dgm:if>
              <dgm:else name="Name107">
                <dgm:presOf axis="root ch desOrSelf" ptType="all node node" st="1 5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08" axis="ch" ptType="node" st="5" cnt="1">
      <dgm:layoutNode name="circ5" styleLbl="vennNode1">
        <dgm:alg type="sp"/>
        <dgm:shape xmlns:r="http://schemas.openxmlformats.org/officeDocument/2006/relationships" type="ellipse" r:blip="">
          <dgm:adjLst/>
        </dgm:shape>
        <dgm:presOf/>
        <dgm:constrLst/>
        <dgm:ruleLst/>
      </dgm:layoutNode>
      <dgm:layoutNode name="circ5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09">
          <dgm:if name="Name110" func="var" arg="dir" op="equ" val="norm">
            <dgm:presOf axis="desOrSelf" ptType="node"/>
          </dgm:if>
          <dgm:else name="Name111">
            <dgm:choose name="Name112">
              <dgm:if name="Name113" axis="root ch" ptType="all node" func="cnt" op="equ" val="5">
                <dgm:presOf axis="root ch desOrSelf" ptType="all node node" st="1 2 1" cnt="1 1 0"/>
              </dgm:if>
              <dgm:if name="Name114" axis="root ch" ptType="all node" func="cnt" op="equ" val="6">
                <dgm:presOf axis="root ch desOrSelf" ptType="all node node" st="1 3 1" cnt="1 1 0"/>
              </dgm:if>
              <dgm:else name="Name115">
                <dgm:presOf axis="root ch desOrSelf" ptType="all node node" st="1 4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16" axis="ch" ptType="node" st="6" cnt="1">
      <dgm:layoutNode name="circ6" styleLbl="vennNode1">
        <dgm:alg type="sp"/>
        <dgm:shape xmlns:r="http://schemas.openxmlformats.org/officeDocument/2006/relationships" type="ellipse" r:blip="">
          <dgm:adjLst/>
        </dgm:shape>
        <dgm:presOf/>
        <dgm:constrLst/>
        <dgm:ruleLst/>
      </dgm:layoutNode>
      <dgm:layoutNode name="circ6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17">
          <dgm:if name="Name118" func="var" arg="dir" op="equ" val="norm">
            <dgm:presOf axis="desOrSelf" ptType="node"/>
          </dgm:if>
          <dgm:else name="Name119">
            <dgm:choose name="Name120">
              <dgm:if name="Name121" axis="root ch" ptType="all node" func="cnt" op="equ" val="6">
                <dgm:presOf axis="root ch desOrSelf" ptType="all node node" st="1 2 1" cnt="1 1 0"/>
              </dgm:if>
              <dgm:else name="Name122">
                <dgm:presOf axis="root ch desOrSelf" ptType="all node node" st="1 3 1" cnt="1 1 0"/>
              </dgm:else>
            </dgm:choose>
          </dgm:else>
        </dgm:choose>
        <dgm:constrLst>
          <dgm:constr type="tMarg"/>
          <dgm:constr type="bMarg"/>
          <dgm:constr type="lMarg"/>
          <dgm:constr type="rMarg"/>
          <dgm:constr type="primFontSz" val="65"/>
        </dgm:constrLst>
        <dgm:ruleLst>
          <dgm:rule type="primFontSz" val="5" fact="NaN" max="NaN"/>
        </dgm:ruleLst>
      </dgm:layoutNode>
    </dgm:forEach>
    <dgm:forEach name="Name123" axis="ch" ptType="node" st="7" cnt="1">
      <dgm:layoutNode name="circ7" styleLbl="vennNode1">
        <dgm:alg type="sp"/>
        <dgm:shape xmlns:r="http://schemas.openxmlformats.org/officeDocument/2006/relationships" type="ellipse" r:blip="">
          <dgm:adjLst/>
        </dgm:shape>
        <dgm:presOf/>
        <dgm:constrLst/>
        <dgm:ruleLst/>
      </dgm:layoutNode>
      <dgm:layoutNode name="circ7Tx" styleLbl="revTx">
        <dgm:varLst>
          <dgm:chMax val="0"/>
          <dgm:chPref val="0"/>
          <dgm:bulletEnabled val="1"/>
        </dgm:varLst>
        <dgm:alg type="tx">
          <dgm:param type="txAnchorHorzCh" val="ctr"/>
          <dgm:param type="txAnchorVertCh" val="mid"/>
        </dgm:alg>
        <dgm:shape xmlns:r="http://schemas.openxmlformats.org/officeDocument/2006/relationships" type="rect" r:blip="" hideGeom="1">
          <dgm:adjLst/>
        </dgm:shape>
        <dgm:choose name="Name124">
          <dgm:if name="Name125" func="var" arg="dir" op="equ" val="norm">
            <dgm:presOf axis="desOrSelf" ptType="node"/>
          </dgm:if>
          <dgm:else name="Name126">
            <dgm:presOf axis="root ch desOrSelf" ptType="all node node" st="1 2 1" cnt="1 1 0"/>
          </dgm:else>
        </dgm:choose>
        <dgm:constrLst>
          <dgm:constr type="tMarg"/>
          <dgm:constr type="bMarg"/>
          <dgm:constr type="lMarg"/>
          <dgm:constr type="rMarg"/>
          <dgm:constr type="primFontSz" val="65"/>
        </dgm:constrLst>
        <dgm:ruleLst>
          <dgm:rule type="primFontSz" val="5" fact="NaN" max="NaN"/>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6482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64820"/>
          </a:xfrm>
          <a:prstGeom prst="rect">
            <a:avLst/>
          </a:prstGeom>
        </p:spPr>
        <p:txBody>
          <a:bodyPr vert="horz" lIns="91440" tIns="45720" rIns="91440" bIns="45720" rtlCol="0"/>
          <a:lstStyle>
            <a:lvl1pPr algn="r">
              <a:defRPr sz="1200"/>
            </a:lvl1pPr>
          </a:lstStyle>
          <a:p>
            <a:fld id="{C9BDADCD-ADA9-41E9-913E-A1CFB9A62444}" type="datetimeFigureOut">
              <a:rPr lang="en-US" smtClean="0"/>
              <a:t>9/10/2012</a:t>
            </a:fld>
            <a:endParaRPr lang="en-US" dirty="0"/>
          </a:p>
        </p:txBody>
      </p:sp>
      <p:sp>
        <p:nvSpPr>
          <p:cNvPr id="4" name="Slide Image Placeholder 3"/>
          <p:cNvSpPr>
            <a:spLocks noGrp="1" noRot="1" noChangeAspect="1"/>
          </p:cNvSpPr>
          <p:nvPr>
            <p:ph type="sldImg" idx="2"/>
          </p:nvPr>
        </p:nvSpPr>
        <p:spPr>
          <a:xfrm>
            <a:off x="1104900" y="696913"/>
            <a:ext cx="4648200" cy="348615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15790"/>
            <a:ext cx="5486400" cy="418338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2971800" cy="46482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829967"/>
            <a:ext cx="2971800" cy="464820"/>
          </a:xfrm>
          <a:prstGeom prst="rect">
            <a:avLst/>
          </a:prstGeom>
        </p:spPr>
        <p:txBody>
          <a:bodyPr vert="horz" lIns="91440" tIns="45720" rIns="91440" bIns="45720" rtlCol="0" anchor="b"/>
          <a:lstStyle>
            <a:lvl1pPr algn="r">
              <a:defRPr sz="1200"/>
            </a:lvl1pPr>
          </a:lstStyle>
          <a:p>
            <a:fld id="{29A8DE75-F2F5-4A82-BE71-CD158F232C23}" type="slidenum">
              <a:rPr lang="en-US" smtClean="0"/>
              <a:t>‹#›</a:t>
            </a:fld>
            <a:endParaRPr lang="en-US" dirty="0"/>
          </a:p>
        </p:txBody>
      </p:sp>
    </p:spTree>
    <p:extLst>
      <p:ext uri="{BB962C8B-B14F-4D97-AF65-F5344CB8AC3E}">
        <p14:creationId xmlns:p14="http://schemas.microsoft.com/office/powerpoint/2010/main" val="300082217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 think that I probably did it wrong for David.  David Ketchum, my co-presenter, was hired into the Resource Sharing Librarian position in February of this year.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Since this was his first professional librarian job and since he was new to Oregon and new to the UO I wanted to be sure that he’d receive all the information that he’d need.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In preparation for his arrival I started lists:  I asked staff to add to them, too.  I wanted them to add ILL procedures and problems  that we wanted David to examine and improve.  Well, the list grew.  And grew.</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a:t>
            </a:fld>
            <a:endParaRPr lang="en-US" dirty="0"/>
          </a:p>
        </p:txBody>
      </p:sp>
    </p:spTree>
    <p:extLst>
      <p:ext uri="{BB962C8B-B14F-4D97-AF65-F5344CB8AC3E}">
        <p14:creationId xmlns:p14="http://schemas.microsoft.com/office/powerpoint/2010/main" val="130934503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&lt;click after three seconds&gt;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a:t>
            </a:fld>
            <a:endParaRPr lang="en-US" dirty="0"/>
          </a:p>
        </p:txBody>
      </p:sp>
    </p:spTree>
    <p:extLst>
      <p:ext uri="{BB962C8B-B14F-4D97-AF65-F5344CB8AC3E}">
        <p14:creationId xmlns:p14="http://schemas.microsoft.com/office/powerpoint/2010/main" val="414113836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&lt;click after three seconds&gt;</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a:t>
            </a:fld>
            <a:endParaRPr lang="en-US" dirty="0"/>
          </a:p>
        </p:txBody>
      </p:sp>
    </p:spTree>
    <p:extLst>
      <p:ext uri="{BB962C8B-B14F-4D97-AF65-F5344CB8AC3E}">
        <p14:creationId xmlns:p14="http://schemas.microsoft.com/office/powerpoint/2010/main" val="288334326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&lt;click after three seconds&gt;</a:t>
            </a:r>
          </a:p>
        </p:txBody>
      </p:sp>
      <p:sp>
        <p:nvSpPr>
          <p:cNvPr id="4" name="Slide Number Placeholder 3"/>
          <p:cNvSpPr>
            <a:spLocks noGrp="1"/>
          </p:cNvSpPr>
          <p:nvPr>
            <p:ph type="sldNum" sz="quarter" idx="10"/>
          </p:nvPr>
        </p:nvSpPr>
        <p:spPr/>
        <p:txBody>
          <a:bodyPr/>
          <a:lstStyle/>
          <a:p>
            <a:fld id="{29A8DE75-F2F5-4A82-BE71-CD158F232C23}" type="slidenum">
              <a:rPr lang="en-US" smtClean="0"/>
              <a:t>4</a:t>
            </a:fld>
            <a:endParaRPr lang="en-US" dirty="0"/>
          </a:p>
        </p:txBody>
      </p:sp>
    </p:spTree>
    <p:extLst>
      <p:ext uri="{BB962C8B-B14F-4D97-AF65-F5344CB8AC3E}">
        <p14:creationId xmlns:p14="http://schemas.microsoft.com/office/powerpoint/2010/main" val="19375652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&lt;click after three seconds&gt;</a:t>
            </a:r>
          </a:p>
        </p:txBody>
      </p:sp>
      <p:sp>
        <p:nvSpPr>
          <p:cNvPr id="4" name="Slide Number Placeholder 3"/>
          <p:cNvSpPr>
            <a:spLocks noGrp="1"/>
          </p:cNvSpPr>
          <p:nvPr>
            <p:ph type="sldNum" sz="quarter" idx="10"/>
          </p:nvPr>
        </p:nvSpPr>
        <p:spPr/>
        <p:txBody>
          <a:bodyPr/>
          <a:lstStyle/>
          <a:p>
            <a:fld id="{29A8DE75-F2F5-4A82-BE71-CD158F232C23}" type="slidenum">
              <a:rPr lang="en-US" smtClean="0"/>
              <a:t>5</a:t>
            </a:fld>
            <a:endParaRPr lang="en-US" dirty="0"/>
          </a:p>
        </p:txBody>
      </p:sp>
    </p:spTree>
    <p:extLst>
      <p:ext uri="{BB962C8B-B14F-4D97-AF65-F5344CB8AC3E}">
        <p14:creationId xmlns:p14="http://schemas.microsoft.com/office/powerpoint/2010/main" val="280832248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&lt;click after three seconds&gt;</a:t>
            </a:r>
          </a:p>
        </p:txBody>
      </p:sp>
      <p:sp>
        <p:nvSpPr>
          <p:cNvPr id="4" name="Slide Number Placeholder 3"/>
          <p:cNvSpPr>
            <a:spLocks noGrp="1"/>
          </p:cNvSpPr>
          <p:nvPr>
            <p:ph type="sldNum" sz="quarter" idx="10"/>
          </p:nvPr>
        </p:nvSpPr>
        <p:spPr/>
        <p:txBody>
          <a:bodyPr/>
          <a:lstStyle/>
          <a:p>
            <a:fld id="{29A8DE75-F2F5-4A82-BE71-CD158F232C23}" type="slidenum">
              <a:rPr lang="en-US" smtClean="0"/>
              <a:t>6</a:t>
            </a:fld>
            <a:endParaRPr lang="en-US" dirty="0"/>
          </a:p>
        </p:txBody>
      </p:sp>
    </p:spTree>
    <p:extLst>
      <p:ext uri="{BB962C8B-B14F-4D97-AF65-F5344CB8AC3E}">
        <p14:creationId xmlns:p14="http://schemas.microsoft.com/office/powerpoint/2010/main" val="186651474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&lt;click after three seconds&gt;</a:t>
            </a:r>
          </a:p>
        </p:txBody>
      </p:sp>
      <p:sp>
        <p:nvSpPr>
          <p:cNvPr id="4" name="Slide Number Placeholder 3"/>
          <p:cNvSpPr>
            <a:spLocks noGrp="1"/>
          </p:cNvSpPr>
          <p:nvPr>
            <p:ph type="sldNum" sz="quarter" idx="10"/>
          </p:nvPr>
        </p:nvSpPr>
        <p:spPr/>
        <p:txBody>
          <a:bodyPr/>
          <a:lstStyle/>
          <a:p>
            <a:fld id="{29A8DE75-F2F5-4A82-BE71-CD158F232C23}" type="slidenum">
              <a:rPr lang="en-US" smtClean="0"/>
              <a:t>7</a:t>
            </a:fld>
            <a:endParaRPr lang="en-US" dirty="0"/>
          </a:p>
        </p:txBody>
      </p:sp>
    </p:spTree>
    <p:extLst>
      <p:ext uri="{BB962C8B-B14F-4D97-AF65-F5344CB8AC3E}">
        <p14:creationId xmlns:p14="http://schemas.microsoft.com/office/powerpoint/2010/main" val="134899069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t>&lt;click after three seconds&gt;</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8</a:t>
            </a:fld>
            <a:endParaRPr lang="en-US" dirty="0"/>
          </a:p>
        </p:txBody>
      </p:sp>
    </p:spTree>
    <p:extLst>
      <p:ext uri="{BB962C8B-B14F-4D97-AF65-F5344CB8AC3E}">
        <p14:creationId xmlns:p14="http://schemas.microsoft.com/office/powerpoint/2010/main" val="367321928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Folks</a:t>
            </a:r>
            <a:r>
              <a:rPr lang="en-US" baseline="0" dirty="0" smtClean="0"/>
              <a:t> m</a:t>
            </a:r>
            <a:r>
              <a:rPr lang="en-US" dirty="0" smtClean="0"/>
              <a:t>ay be guffawing by now, or possibly</a:t>
            </a:r>
            <a:r>
              <a:rPr lang="en-US" baseline="0" dirty="0" smtClean="0"/>
              <a:t> shaking their heads in sympathetic wonder that David survived.</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9</a:t>
            </a:fld>
            <a:endParaRPr lang="en-US" dirty="0"/>
          </a:p>
        </p:txBody>
      </p:sp>
    </p:spTree>
    <p:extLst>
      <p:ext uri="{BB962C8B-B14F-4D97-AF65-F5344CB8AC3E}">
        <p14:creationId xmlns:p14="http://schemas.microsoft.com/office/powerpoint/2010/main" val="243434838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Once I got a decent start on the list of tasks for David I needed a plan for giving it all to him.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 I wanted to gather all the information that was unique to the UO, that would help David be a success in his job, that would help him understand who we are, what we value, and what motivates us.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 wanted to be sure he had all the tools he’d need to be a productive, energizing, knowledgeable new staff member. </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10</a:t>
            </a:fld>
            <a:endParaRPr lang="en-US" dirty="0"/>
          </a:p>
        </p:txBody>
      </p:sp>
    </p:spTree>
    <p:extLst>
      <p:ext uri="{BB962C8B-B14F-4D97-AF65-F5344CB8AC3E}">
        <p14:creationId xmlns:p14="http://schemas.microsoft.com/office/powerpoint/2010/main" val="302640318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This one included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listservs he should be on,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conferences he should attend,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workshops and trainings I had signed him up for,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tours he should go on,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people he should meet inside and outside the library,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accounts and passwords he should set up,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calendars he should be monitoring or maintaining,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vocabulary words he should be learning,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regular meetings he should be attending,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procedures he should absorb,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PLUS all the duties and processes that were related to Interlibrary Loan.</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11</a:t>
            </a:fld>
            <a:endParaRPr lang="en-US" dirty="0"/>
          </a:p>
        </p:txBody>
      </p:sp>
    </p:spTree>
    <p:extLst>
      <p:ext uri="{BB962C8B-B14F-4D97-AF65-F5344CB8AC3E}">
        <p14:creationId xmlns:p14="http://schemas.microsoft.com/office/powerpoint/2010/main" val="187763719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Here we go clicking through the slides again….</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12</a:t>
            </a:fld>
            <a:endParaRPr lang="en-US" dirty="0"/>
          </a:p>
        </p:txBody>
      </p:sp>
    </p:spTree>
    <p:extLst>
      <p:ext uri="{BB962C8B-B14F-4D97-AF65-F5344CB8AC3E}">
        <p14:creationId xmlns:p14="http://schemas.microsoft.com/office/powerpoint/2010/main" val="369830544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&lt;stay</a:t>
            </a:r>
            <a:r>
              <a:rPr lang="en-US" baseline="0" dirty="0" smtClean="0"/>
              <a:t> about 3 seconds on each slide&gt;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13</a:t>
            </a:fld>
            <a:endParaRPr lang="en-US" dirty="0"/>
          </a:p>
        </p:txBody>
      </p:sp>
    </p:spTree>
    <p:extLst>
      <p:ext uri="{BB962C8B-B14F-4D97-AF65-F5344CB8AC3E}">
        <p14:creationId xmlns:p14="http://schemas.microsoft.com/office/powerpoint/2010/main" val="69642338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&lt;stay</a:t>
            </a:r>
            <a:r>
              <a:rPr lang="en-US" baseline="0" dirty="0" smtClean="0"/>
              <a:t> about 3 seconds on each slide&gt;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14</a:t>
            </a:fld>
            <a:endParaRPr lang="en-US" dirty="0"/>
          </a:p>
        </p:txBody>
      </p:sp>
    </p:spTree>
    <p:extLst>
      <p:ext uri="{BB962C8B-B14F-4D97-AF65-F5344CB8AC3E}">
        <p14:creationId xmlns:p14="http://schemas.microsoft.com/office/powerpoint/2010/main" val="93689290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Poor David!</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15</a:t>
            </a:fld>
            <a:endParaRPr lang="en-US" dirty="0"/>
          </a:p>
        </p:txBody>
      </p:sp>
    </p:spTree>
    <p:extLst>
      <p:ext uri="{BB962C8B-B14F-4D97-AF65-F5344CB8AC3E}">
        <p14:creationId xmlns:p14="http://schemas.microsoft.com/office/powerpoint/2010/main" val="205125777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&lt;stay</a:t>
            </a:r>
            <a:r>
              <a:rPr lang="en-US" baseline="0" dirty="0" smtClean="0"/>
              <a:t> about 3 seconds on each slide&gt;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16</a:t>
            </a:fld>
            <a:endParaRPr lang="en-US" dirty="0"/>
          </a:p>
        </p:txBody>
      </p:sp>
    </p:spTree>
    <p:extLst>
      <p:ext uri="{BB962C8B-B14F-4D97-AF65-F5344CB8AC3E}">
        <p14:creationId xmlns:p14="http://schemas.microsoft.com/office/powerpoint/2010/main" val="291877277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&lt;stay</a:t>
            </a:r>
            <a:r>
              <a:rPr lang="en-US" baseline="0" dirty="0" smtClean="0"/>
              <a:t> about 3 seconds on each slide&gt;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17</a:t>
            </a:fld>
            <a:endParaRPr lang="en-US" dirty="0"/>
          </a:p>
        </p:txBody>
      </p:sp>
    </p:spTree>
    <p:extLst>
      <p:ext uri="{BB962C8B-B14F-4D97-AF65-F5344CB8AC3E}">
        <p14:creationId xmlns:p14="http://schemas.microsoft.com/office/powerpoint/2010/main" val="308753360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&lt;stay</a:t>
            </a:r>
            <a:r>
              <a:rPr lang="en-US" baseline="0" dirty="0" smtClean="0"/>
              <a:t> about 3 seconds on each slide&gt;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18</a:t>
            </a:fld>
            <a:endParaRPr lang="en-US" dirty="0"/>
          </a:p>
        </p:txBody>
      </p:sp>
    </p:spTree>
    <p:extLst>
      <p:ext uri="{BB962C8B-B14F-4D97-AF65-F5344CB8AC3E}">
        <p14:creationId xmlns:p14="http://schemas.microsoft.com/office/powerpoint/2010/main" val="49542344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Pause</a:t>
            </a:r>
            <a:r>
              <a:rPr lang="en-US" baseline="0" dirty="0" smtClean="0"/>
              <a:t> on this a wee bit more since it’s so impressively long….</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19</a:t>
            </a:fld>
            <a:endParaRPr lang="en-US" dirty="0"/>
          </a:p>
        </p:txBody>
      </p:sp>
    </p:spTree>
    <p:extLst>
      <p:ext uri="{BB962C8B-B14F-4D97-AF65-F5344CB8AC3E}">
        <p14:creationId xmlns:p14="http://schemas.microsoft.com/office/powerpoint/2010/main" val="400193100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 figured that one person probably couldn’t give David all the different perspectives he’d need so I came up with a Team David approach.  I congratulated myself on being clever enough to spread all this training and assimilation out among five people.  </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20</a:t>
            </a:fld>
            <a:endParaRPr lang="en-US" dirty="0"/>
          </a:p>
        </p:txBody>
      </p:sp>
    </p:spTree>
    <p:extLst>
      <p:ext uri="{BB962C8B-B14F-4D97-AF65-F5344CB8AC3E}">
        <p14:creationId xmlns:p14="http://schemas.microsoft.com/office/powerpoint/2010/main" val="124710505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One member of Team David was a professional librarian who was to mentor David on the professional expectations and responsibilities.  The Head of Reference, who had also been on the Faculty Personnel Committee, would be perfect to show David how to prepare for contract renewals and promotional reviews, explain about regional and national involvement in the profession, presentations, and publications. </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21</a:t>
            </a:fld>
            <a:endParaRPr lang="en-US" dirty="0"/>
          </a:p>
        </p:txBody>
      </p:sp>
    </p:spTree>
    <p:extLst>
      <p:ext uri="{BB962C8B-B14F-4D97-AF65-F5344CB8AC3E}">
        <p14:creationId xmlns:p14="http://schemas.microsoft.com/office/powerpoint/2010/main" val="1247105050"/>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Another member of Team David was the former ILL Librarian:  we were lucky that Margaret Bean still worked at the UO Libraries as Head of the Science Library and could be available to answer questions about why we did things certain ways, as well as give her advice on problems that David and I might not be able to resolve on our own. </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22</a:t>
            </a:fld>
            <a:endParaRPr lang="en-US" dirty="0"/>
          </a:p>
        </p:txBody>
      </p:sp>
    </p:spTree>
    <p:extLst>
      <p:ext uri="{BB962C8B-B14F-4D97-AF65-F5344CB8AC3E}">
        <p14:creationId xmlns:p14="http://schemas.microsoft.com/office/powerpoint/2010/main" val="124710505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 third Team David member was a person who had an extraordinary informal communication network in the library:  Laura Willey knew how to maneuver through the organizational hierarchy to discover information and I thought she’d be great at showing David these ropes.</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23</a:t>
            </a:fld>
            <a:endParaRPr lang="en-US" dirty="0"/>
          </a:p>
        </p:txBody>
      </p:sp>
    </p:spTree>
    <p:extLst>
      <p:ext uri="{BB962C8B-B14F-4D97-AF65-F5344CB8AC3E}">
        <p14:creationId xmlns:p14="http://schemas.microsoft.com/office/powerpoint/2010/main" val="124710505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The fourth person on Team David was an ILL Librarian from another Oregon</a:t>
            </a:r>
            <a:r>
              <a:rPr lang="en-US" sz="1200" kern="1200" baseline="0" dirty="0" smtClean="0">
                <a:solidFill>
                  <a:schemeClr val="tx1"/>
                </a:solidFill>
                <a:effectLst/>
                <a:latin typeface="+mn-lt"/>
                <a:ea typeface="+mn-ea"/>
                <a:cs typeface="+mn-cs"/>
              </a:rPr>
              <a:t> </a:t>
            </a:r>
            <a:r>
              <a:rPr lang="en-US" sz="1200" kern="1200" dirty="0" smtClean="0">
                <a:solidFill>
                  <a:schemeClr val="tx1"/>
                </a:solidFill>
                <a:effectLst/>
                <a:latin typeface="+mn-lt"/>
                <a:ea typeface="+mn-ea"/>
                <a:cs typeface="+mn-cs"/>
              </a:rPr>
              <a:t>state school.  I hoped she could introduce  David into the regional ILL world as well as to colleagues at GWLA or ALA. </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24</a:t>
            </a:fld>
            <a:endParaRPr lang="en-US" dirty="0"/>
          </a:p>
        </p:txBody>
      </p:sp>
    </p:spTree>
    <p:extLst>
      <p:ext uri="{BB962C8B-B14F-4D97-AF65-F5344CB8AC3E}">
        <p14:creationId xmlns:p14="http://schemas.microsoft.com/office/powerpoint/2010/main" val="124710505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And I was the last member of Team David:  as his direct supervisor my plan was to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--provide gentle and insightful  guidance,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--teach him about the Oregon procedures related to management of a work unit,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--impart to him my love and understanding of  Access Services</a:t>
            </a:r>
            <a:r>
              <a:rPr lang="en-US" sz="1200" kern="1200" baseline="0" dirty="0" smtClean="0">
                <a:solidFill>
                  <a:schemeClr val="tx1"/>
                </a:solidFill>
                <a:effectLst/>
                <a:latin typeface="+mn-lt"/>
                <a:ea typeface="+mn-ea"/>
                <a:cs typeface="+mn-cs"/>
              </a:rPr>
              <a:t> and the library,</a:t>
            </a:r>
            <a:r>
              <a:rPr lang="en-US" sz="1200" kern="1200" dirty="0" smtClean="0">
                <a:solidFill>
                  <a:schemeClr val="tx1"/>
                </a:solidFill>
                <a:effectLst/>
                <a:latin typeface="+mn-lt"/>
                <a:ea typeface="+mn-ea"/>
                <a:cs typeface="+mn-cs"/>
              </a:rPr>
              <a:t>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--help him gain enough  wisdom to  prioritize tasks from the list.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 saw myself as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--running heroic interference for him and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--providing comprehensive yet easily digestible  information as he learns the nitty-gritty of our current ILL processes and starts resolving some of the issues on the first list.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Yup, that was what I was planning to do, alright.</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25</a:t>
            </a:fld>
            <a:endParaRPr lang="en-US" dirty="0"/>
          </a:p>
        </p:txBody>
      </p:sp>
    </p:spTree>
    <p:extLst>
      <p:ext uri="{BB962C8B-B14F-4D97-AF65-F5344CB8AC3E}">
        <p14:creationId xmlns:p14="http://schemas.microsoft.com/office/powerpoint/2010/main" val="124710505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Oh:  I also hoped to find two or three other new employees in the Library and introduce  them to each other as a cohort who would be able to swap stories and bolster each other, share successes and tidbits of information with each other.  </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26</a:t>
            </a:fld>
            <a:endParaRPr lang="en-US" dirty="0"/>
          </a:p>
        </p:txBody>
      </p:sp>
    </p:spTree>
    <p:extLst>
      <p:ext uri="{BB962C8B-B14F-4D97-AF65-F5344CB8AC3E}">
        <p14:creationId xmlns:p14="http://schemas.microsoft.com/office/powerpoint/2010/main" val="229193787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Well, people looked at this orientation plan and praised me on its thoroughness.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 I was pleased that I’d covered all the bases for introducing a new staff member into our organization.  I was happy that I’d met all my needs for training and for figuring out how to transmit all the information that he’d need.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27</a:t>
            </a:fld>
            <a:endParaRPr lang="en-US" dirty="0"/>
          </a:p>
        </p:txBody>
      </p:sp>
    </p:spTree>
    <p:extLst>
      <p:ext uri="{BB962C8B-B14F-4D97-AF65-F5344CB8AC3E}">
        <p14:creationId xmlns:p14="http://schemas.microsoft.com/office/powerpoint/2010/main" val="229193787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 was pleased that I’d spread out the work of David’s onboarding  among several people.</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Did you get that???  I was happy that I’d met all my needs for training and for figuring out how to transmit all the information that he’d need.</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My Needs.  Not David’s.  Plus, get this: there was so much information to give David that I didn’t feel one person could provide it all to him, so I spread it out.  But there was only one person,  David, on the receiving end from all these people. </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28</a:t>
            </a:fld>
            <a:endParaRPr lang="en-US" dirty="0"/>
          </a:p>
        </p:txBody>
      </p:sp>
    </p:spTree>
    <p:extLst>
      <p:ext uri="{BB962C8B-B14F-4D97-AF65-F5344CB8AC3E}">
        <p14:creationId xmlns:p14="http://schemas.microsoft.com/office/powerpoint/2010/main" val="229193787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If it takes a Village to present the information, wouldn’t it be logical that it would need at least a Village to take it all in?  Oops, there was only one person we were trying to orient.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I should have figured out where my plan had weaknesses sooner than I did.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David gave me little clues:  he told me that on his way to the Law Library he took a 2-3 block detour.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My directions weren’t really solid and David is new to Eugene so he went a little farther than necessary in trying to find that library.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How it should have been done:  I should have found a library staff person to walk over there with him, pointing out cool stuff on campus, chatting with him about child care or hiking or engaging in pleasant and informative chatter.  He’d have gotten another chance to meet a staff member, he’d have been introduced to part of the campus he’d not seen, and he’d have felt far more welcome.</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Or another clue:  more than one time I heard the word  “overwhelming” come from David as we reviewed the lists.  I thought we were gleefully check marking off lots of the low-hanging fruits (like subscribing to listservs and getting signed up for more workshops) and that he’d be feeling great about whittling them down.    In real life,  the listserv subscriptions were adding to the amount of information David had to plow through. and essentially, made his list of tasks to deal with, emails to read,  longer, not shorter.   What should have happened:  the lists should have been short and sweet.  Maybe nested, with the major issues on the first layer and as we worked through them we’d find more information on deeper layers as we needed them.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In the end he’d still have that big list, but it wouldn’t have been so overwhelming as it was to be slammed with it all at once. </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David did survive my orientation.  I’m not sure how he did, but he did, and he’s still with us today.  That speaks highly of his tenacity, doesn’t it?  Big round</a:t>
            </a:r>
            <a:r>
              <a:rPr lang="en-US" sz="1200" kern="1200" baseline="0" dirty="0" smtClean="0">
                <a:solidFill>
                  <a:schemeClr val="tx1"/>
                </a:solidFill>
                <a:effectLst/>
                <a:latin typeface="+mn-lt"/>
                <a:ea typeface="+mn-ea"/>
                <a:cs typeface="+mn-cs"/>
              </a:rPr>
              <a:t> of applause for David!!!</a:t>
            </a: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29</a:t>
            </a:fld>
            <a:endParaRPr lang="en-US" dirty="0"/>
          </a:p>
        </p:txBody>
      </p:sp>
    </p:spTree>
    <p:extLst>
      <p:ext uri="{BB962C8B-B14F-4D97-AF65-F5344CB8AC3E}">
        <p14:creationId xmlns:p14="http://schemas.microsoft.com/office/powerpoint/2010/main" val="229193787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Parts of my plan were good.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Team David was a good idea.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Asking ILL staff to contribute ideas for areas that needed examination and fixes was good.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Listing the expectations for David’s participation in library meetings, etc. was good.   </a:t>
            </a:r>
          </a:p>
          <a:p>
            <a:endParaRPr lang="en-US" dirty="0" smtClean="0"/>
          </a:p>
        </p:txBody>
      </p:sp>
      <p:sp>
        <p:nvSpPr>
          <p:cNvPr id="4" name="Slide Number Placeholder 3"/>
          <p:cNvSpPr>
            <a:spLocks noGrp="1"/>
          </p:cNvSpPr>
          <p:nvPr>
            <p:ph type="sldNum" sz="quarter" idx="10"/>
          </p:nvPr>
        </p:nvSpPr>
        <p:spPr/>
        <p:txBody>
          <a:bodyPr/>
          <a:lstStyle/>
          <a:p>
            <a:fld id="{29A8DE75-F2F5-4A82-BE71-CD158F232C23}" type="slidenum">
              <a:rPr lang="en-US" smtClean="0"/>
              <a:t>30</a:t>
            </a:fld>
            <a:endParaRPr lang="en-US" dirty="0"/>
          </a:p>
        </p:txBody>
      </p:sp>
    </p:spTree>
    <p:extLst>
      <p:ext uri="{BB962C8B-B14F-4D97-AF65-F5344CB8AC3E}">
        <p14:creationId xmlns:p14="http://schemas.microsoft.com/office/powerpoint/2010/main" val="2291937874"/>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Several months after David arrived our Library’s organizational development committee was charged with improving our new employee orientation.  GOLD:</a:t>
            </a:r>
            <a:r>
              <a:rPr lang="en-US" sz="1200" kern="1200" baseline="0" dirty="0" smtClean="0">
                <a:solidFill>
                  <a:schemeClr val="tx1"/>
                </a:solidFill>
                <a:effectLst/>
                <a:latin typeface="+mn-lt"/>
                <a:ea typeface="+mn-ea"/>
                <a:cs typeface="+mn-cs"/>
              </a:rPr>
              <a:t>  Gateway to Organizational Learning and Development).</a:t>
            </a: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(No, it wasn’t in response to my blasting David with too much information; that was just a lucky coincidence.)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Our charge was:  “to set up all staff for experiencing a high level of job satisfaction. The program will help set employee expectations, orient </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them to the context in which they are working, and provide a good introduction to the corporate culture.”  </a:t>
            </a:r>
          </a:p>
          <a:p>
            <a:endParaRPr lang="en-US"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GOLD discovered that many supervisors in our organization had no orientation plan at all</a:t>
            </a:r>
            <a:r>
              <a:rPr lang="en-US" sz="1200" kern="1200" baseline="0" dirty="0" smtClean="0">
                <a:solidFill>
                  <a:schemeClr val="tx1"/>
                </a:solidFill>
                <a:effectLst/>
                <a:latin typeface="+mn-lt"/>
                <a:ea typeface="+mn-ea"/>
                <a:cs typeface="+mn-cs"/>
              </a:rPr>
              <a:t> for their new employees.</a:t>
            </a: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They have training documentation for specific tasks but no process for helping a new staff member figure out what the library’s organizational culture is, let alone how to successfully become a part of it.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31</a:t>
            </a:fld>
            <a:endParaRPr lang="en-US" dirty="0"/>
          </a:p>
        </p:txBody>
      </p:sp>
    </p:spTree>
    <p:extLst>
      <p:ext uri="{BB962C8B-B14F-4D97-AF65-F5344CB8AC3E}">
        <p14:creationId xmlns:p14="http://schemas.microsoft.com/office/powerpoint/2010/main" val="4245267467"/>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endParaRPr lang="en-US"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GOLD set up a focus group with some  recently hired staff.  We wanted to hear what worked as well as what they wished they’d have received during their first few months of employment.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(Their comments are on these slides so you can read</a:t>
            </a:r>
            <a:r>
              <a:rPr lang="en-US" sz="1200" kern="1200" baseline="0" dirty="0" smtClean="0">
                <a:solidFill>
                  <a:schemeClr val="tx1"/>
                </a:solidFill>
                <a:effectLst/>
                <a:latin typeface="+mn-lt"/>
                <a:ea typeface="+mn-ea"/>
                <a:cs typeface="+mn-cs"/>
              </a:rPr>
              <a:t> them later...)</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32</a:t>
            </a:fld>
            <a:endParaRPr lang="en-US" dirty="0"/>
          </a:p>
        </p:txBody>
      </p:sp>
    </p:spTree>
    <p:extLst>
      <p:ext uri="{BB962C8B-B14F-4D97-AF65-F5344CB8AC3E}">
        <p14:creationId xmlns:p14="http://schemas.microsoft.com/office/powerpoint/2010/main" val="424526746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(Focus</a:t>
            </a:r>
            <a:r>
              <a:rPr lang="en-US" sz="1200" kern="1200" baseline="0" dirty="0" smtClean="0">
                <a:solidFill>
                  <a:schemeClr val="tx1"/>
                </a:solidFill>
                <a:effectLst/>
                <a:latin typeface="+mn-lt"/>
                <a:ea typeface="+mn-ea"/>
                <a:cs typeface="+mn-cs"/>
              </a:rPr>
              <a:t> Group comments.)	</a:t>
            </a: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33</a:t>
            </a:fld>
            <a:endParaRPr lang="en-US" dirty="0"/>
          </a:p>
        </p:txBody>
      </p:sp>
    </p:spTree>
    <p:extLst>
      <p:ext uri="{BB962C8B-B14F-4D97-AF65-F5344CB8AC3E}">
        <p14:creationId xmlns:p14="http://schemas.microsoft.com/office/powerpoint/2010/main" val="424526746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(Focus</a:t>
            </a:r>
            <a:r>
              <a:rPr lang="en-US" sz="1200" kern="1200" baseline="0" dirty="0" smtClean="0">
                <a:solidFill>
                  <a:schemeClr val="tx1"/>
                </a:solidFill>
                <a:effectLst/>
                <a:latin typeface="+mn-lt"/>
                <a:ea typeface="+mn-ea"/>
                <a:cs typeface="+mn-cs"/>
              </a:rPr>
              <a:t> Group comments)	</a:t>
            </a: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34</a:t>
            </a:fld>
            <a:endParaRPr lang="en-US" dirty="0"/>
          </a:p>
        </p:txBody>
      </p:sp>
    </p:spTree>
    <p:extLst>
      <p:ext uri="{BB962C8B-B14F-4D97-AF65-F5344CB8AC3E}">
        <p14:creationId xmlns:p14="http://schemas.microsoft.com/office/powerpoint/2010/main" val="4245267467"/>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(Focus</a:t>
            </a:r>
            <a:r>
              <a:rPr lang="en-US" sz="1200" kern="1200" baseline="0" dirty="0" smtClean="0">
                <a:solidFill>
                  <a:schemeClr val="tx1"/>
                </a:solidFill>
                <a:effectLst/>
                <a:latin typeface="+mn-lt"/>
                <a:ea typeface="+mn-ea"/>
                <a:cs typeface="+mn-cs"/>
              </a:rPr>
              <a:t> Group comments, cont..)	</a:t>
            </a: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35</a:t>
            </a:fld>
            <a:endParaRPr lang="en-US" dirty="0"/>
          </a:p>
        </p:txBody>
      </p:sp>
    </p:spTree>
    <p:extLst>
      <p:ext uri="{BB962C8B-B14F-4D97-AF65-F5344CB8AC3E}">
        <p14:creationId xmlns:p14="http://schemas.microsoft.com/office/powerpoint/2010/main" val="4245267467"/>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(Focus</a:t>
            </a:r>
            <a:r>
              <a:rPr lang="en-US" sz="1200" kern="1200" baseline="0" dirty="0" smtClean="0">
                <a:solidFill>
                  <a:schemeClr val="tx1"/>
                </a:solidFill>
                <a:effectLst/>
                <a:latin typeface="+mn-lt"/>
                <a:ea typeface="+mn-ea"/>
                <a:cs typeface="+mn-cs"/>
              </a:rPr>
              <a:t> Group comments)	</a:t>
            </a: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36</a:t>
            </a:fld>
            <a:endParaRPr lang="en-US" dirty="0"/>
          </a:p>
        </p:txBody>
      </p:sp>
    </p:spTree>
    <p:extLst>
      <p:ext uri="{BB962C8B-B14F-4D97-AF65-F5344CB8AC3E}">
        <p14:creationId xmlns:p14="http://schemas.microsoft.com/office/powerpoint/2010/main" val="4245267467"/>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Based on the comments from new staff</a:t>
            </a:r>
            <a:r>
              <a:rPr lang="en-US" sz="1200" kern="1200" baseline="0" dirty="0" smtClean="0">
                <a:solidFill>
                  <a:schemeClr val="tx1"/>
                </a:solidFill>
                <a:effectLst/>
                <a:latin typeface="+mn-lt"/>
                <a:ea typeface="+mn-ea"/>
                <a:cs typeface="+mn-cs"/>
              </a:rPr>
              <a:t> and </a:t>
            </a:r>
            <a:r>
              <a:rPr lang="en-US" sz="1200" kern="1200" dirty="0" smtClean="0">
                <a:solidFill>
                  <a:schemeClr val="tx1"/>
                </a:solidFill>
                <a:effectLst/>
                <a:latin typeface="+mn-lt"/>
                <a:ea typeface="+mn-ea"/>
                <a:cs typeface="+mn-cs"/>
              </a:rPr>
              <a:t>from information that we gleaned from other orientation programs (from both libraries and the business world) we came up with the following plan for orientation of new staff.</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37</a:t>
            </a:fld>
            <a:endParaRPr lang="en-US" dirty="0"/>
          </a:p>
        </p:txBody>
      </p:sp>
    </p:spTree>
    <p:extLst>
      <p:ext uri="{BB962C8B-B14F-4D97-AF65-F5344CB8AC3E}">
        <p14:creationId xmlns:p14="http://schemas.microsoft.com/office/powerpoint/2010/main" val="3206476631"/>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Initial contact comes from Library Human Resources.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After the paperwork has been completed to hire a new employee , but before his/her first day, our Human Resources sends the new employee a packet of information which contains: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--parking, biking, or bussing logistics for the first day of work,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--what to expect the first week  in terms of orientations, tours, meetings, equipment, keys, codes, I.D. card, etc.;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and the assignment of a ‘First Contact, or a social guide.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--optional “Interest Questionnaire”</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Also included in the packet from Library Human Resources is an Optional Interest Questionnaire. This questionnaire is intended to find out what information the new employee needs or wants that is not job-related.  The idea is to match the new person with an experienced person who knows a little about the topics of interest, such as local child care, elder care, sports, dining, hobbies, etc.</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38</a:t>
            </a:fld>
            <a:endParaRPr lang="en-US" dirty="0"/>
          </a:p>
        </p:txBody>
      </p:sp>
    </p:spTree>
    <p:extLst>
      <p:ext uri="{BB962C8B-B14F-4D97-AF65-F5344CB8AC3E}">
        <p14:creationId xmlns:p14="http://schemas.microsoft.com/office/powerpoint/2010/main" val="3206476631"/>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First Month:  the ESP plan expects the new employee to be told about the following:</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--information that comes from department head or supervisor about the job</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--meetings to attend </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--new Employee Orientation website</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--tour of branch libraries</a:t>
            </a:r>
          </a:p>
          <a:p>
            <a:pPr lvl="0"/>
            <a:endParaRPr lang="en-US" sz="1200" kern="1200" dirty="0" smtClean="0">
              <a:solidFill>
                <a:schemeClr val="tx1"/>
              </a:solidFill>
              <a:effectLst/>
              <a:latin typeface="+mn-lt"/>
              <a:ea typeface="+mn-ea"/>
              <a:cs typeface="+mn-cs"/>
            </a:endParaRPr>
          </a:p>
          <a:p>
            <a:pPr lvl="0"/>
            <a:r>
              <a:rPr lang="en-US" sz="1200" kern="1200" dirty="0" smtClean="0">
                <a:solidFill>
                  <a:schemeClr val="tx1"/>
                </a:solidFill>
                <a:effectLst/>
                <a:latin typeface="+mn-lt"/>
                <a:ea typeface="+mn-ea"/>
                <a:cs typeface="+mn-cs"/>
              </a:rPr>
              <a:t>--managers clarify what job functions are</a:t>
            </a:r>
          </a:p>
          <a:p>
            <a:pPr lvl="0"/>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39</a:t>
            </a:fld>
            <a:endParaRPr lang="en-US" dirty="0"/>
          </a:p>
        </p:txBody>
      </p:sp>
    </p:spTree>
    <p:extLst>
      <p:ext uri="{BB962C8B-B14F-4D97-AF65-F5344CB8AC3E}">
        <p14:creationId xmlns:p14="http://schemas.microsoft.com/office/powerpoint/2010/main" val="3206476631"/>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Between six and twelve months the new staff member should become familiar with these issues:</a:t>
            </a:r>
          </a:p>
          <a:p>
            <a:pPr lvl="0"/>
            <a:r>
              <a:rPr lang="en-US" sz="1200" kern="1200" dirty="0" smtClean="0">
                <a:solidFill>
                  <a:schemeClr val="tx1"/>
                </a:solidFill>
                <a:effectLst/>
                <a:latin typeface="+mn-lt"/>
                <a:ea typeface="+mn-ea"/>
                <a:cs typeface="+mn-cs"/>
              </a:rPr>
              <a:t>--professional expectations – introduction to Professional Guide </a:t>
            </a:r>
          </a:p>
          <a:p>
            <a:pPr lvl="0"/>
            <a:r>
              <a:rPr lang="en-US" sz="1200" kern="1200" dirty="0" smtClean="0">
                <a:solidFill>
                  <a:schemeClr val="tx1"/>
                </a:solidFill>
                <a:effectLst/>
                <a:latin typeface="+mn-lt"/>
                <a:ea typeface="+mn-ea"/>
                <a:cs typeface="+mn-cs"/>
              </a:rPr>
              <a:t>--contract renewal and promotion</a:t>
            </a:r>
          </a:p>
          <a:p>
            <a:pPr lvl="0"/>
            <a:r>
              <a:rPr lang="en-US" sz="1200" kern="1200" dirty="0" smtClean="0">
                <a:solidFill>
                  <a:schemeClr val="tx1"/>
                </a:solidFill>
                <a:effectLst/>
                <a:latin typeface="+mn-lt"/>
                <a:ea typeface="+mn-ea"/>
                <a:cs typeface="+mn-cs"/>
              </a:rPr>
              <a:t>--what committees to join (Library, campus, national)</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40</a:t>
            </a:fld>
            <a:endParaRPr lang="en-US" dirty="0"/>
          </a:p>
        </p:txBody>
      </p:sp>
    </p:spTree>
    <p:extLst>
      <p:ext uri="{BB962C8B-B14F-4D97-AF65-F5344CB8AC3E}">
        <p14:creationId xmlns:p14="http://schemas.microsoft.com/office/powerpoint/2010/main" val="3206476631"/>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smtClean="0">
                <a:solidFill>
                  <a:schemeClr val="tx1"/>
                </a:solidFill>
                <a:effectLst/>
                <a:latin typeface="+mn-lt"/>
                <a:ea typeface="+mn-ea"/>
                <a:cs typeface="+mn-cs"/>
              </a:rPr>
              <a:t>At about one year the GOLD group  checks in with employee to see how he/she is doing and if there are questions.  This meeting is not to check up on supervisors or social contacts or professional guides, but rather to evaluate the ESP program.  If gaps or needs are discovered then we also can work on fixing them</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41</a:t>
            </a:fld>
            <a:endParaRPr lang="en-US" dirty="0"/>
          </a:p>
        </p:txBody>
      </p:sp>
    </p:spTree>
    <p:extLst>
      <p:ext uri="{BB962C8B-B14F-4D97-AF65-F5344CB8AC3E}">
        <p14:creationId xmlns:p14="http://schemas.microsoft.com/office/powerpoint/2010/main" val="3206476631"/>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About the Guides:</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ESP will provide each new staff member with two “guides” to complement the work done by the direct supervisor.   Topics covered by each of these three people overlap, but the main focus for each of the three is different: </a:t>
            </a:r>
          </a:p>
          <a:p>
            <a:endParaRPr lang="en-US" sz="1200" u="sng" kern="1200" dirty="0" smtClean="0">
              <a:solidFill>
                <a:schemeClr val="tx1"/>
              </a:solidFill>
              <a:effectLst/>
              <a:latin typeface="+mn-lt"/>
              <a:ea typeface="+mn-ea"/>
              <a:cs typeface="+mn-cs"/>
            </a:endParaRPr>
          </a:p>
          <a:p>
            <a:r>
              <a:rPr lang="en-US" sz="1200" u="sng" kern="1200" dirty="0" smtClean="0">
                <a:solidFill>
                  <a:schemeClr val="tx1"/>
                </a:solidFill>
                <a:effectLst/>
                <a:latin typeface="+mn-lt"/>
                <a:ea typeface="+mn-ea"/>
                <a:cs typeface="+mn-cs"/>
              </a:rPr>
              <a:t>Social guide:</a:t>
            </a:r>
            <a:r>
              <a:rPr lang="en-US" sz="1200" kern="1200" dirty="0" smtClean="0">
                <a:solidFill>
                  <a:schemeClr val="tx1"/>
                </a:solidFill>
                <a:effectLst/>
                <a:latin typeface="+mn-lt"/>
                <a:ea typeface="+mn-ea"/>
                <a:cs typeface="+mn-cs"/>
              </a:rPr>
              <a:t>   responsible for orienting the new</a:t>
            </a:r>
            <a:r>
              <a:rPr lang="en-US" sz="1200" kern="1200" baseline="0" dirty="0" smtClean="0">
                <a:solidFill>
                  <a:schemeClr val="tx1"/>
                </a:solidFill>
                <a:effectLst/>
                <a:latin typeface="+mn-lt"/>
                <a:ea typeface="+mn-ea"/>
                <a:cs typeface="+mn-cs"/>
              </a:rPr>
              <a:t> employee</a:t>
            </a:r>
            <a:r>
              <a:rPr lang="en-US" sz="1200" kern="1200" dirty="0" smtClean="0">
                <a:solidFill>
                  <a:schemeClr val="tx1"/>
                </a:solidFill>
                <a:effectLst/>
                <a:latin typeface="+mn-lt"/>
                <a:ea typeface="+mn-ea"/>
                <a:cs typeface="+mn-cs"/>
              </a:rPr>
              <a:t> to the social and organizational side of the library.  Helps new staff get an understanding of the cultural values and expectations.  Provides resources that are not job-specific (such as library jargon,  the staff association,  letting them know what programs are in place for employee recognition, how the library is structured, provides a brief history of the library organization and its buildings, etc.)</a:t>
            </a:r>
          </a:p>
          <a:p>
            <a:endParaRPr lang="en-US" sz="1200" u="sng" kern="1200" dirty="0" smtClean="0">
              <a:solidFill>
                <a:schemeClr val="tx1"/>
              </a:solidFill>
              <a:effectLst/>
              <a:latin typeface="+mn-lt"/>
              <a:ea typeface="+mn-ea"/>
              <a:cs typeface="+mn-cs"/>
            </a:endParaRPr>
          </a:p>
          <a:p>
            <a:endParaRPr lang="en-US" sz="1200" u="sng" kern="1200" dirty="0" smtClean="0">
              <a:solidFill>
                <a:schemeClr val="tx1"/>
              </a:solidFill>
              <a:effectLst/>
              <a:latin typeface="+mn-lt"/>
              <a:ea typeface="+mn-ea"/>
              <a:cs typeface="+mn-cs"/>
            </a:endParaRPr>
          </a:p>
          <a:p>
            <a:r>
              <a:rPr lang="en-US" sz="1200" u="sng" kern="1200" dirty="0" smtClean="0">
                <a:solidFill>
                  <a:schemeClr val="tx1"/>
                </a:solidFill>
                <a:effectLst/>
                <a:latin typeface="+mn-lt"/>
                <a:ea typeface="+mn-ea"/>
                <a:cs typeface="+mn-cs"/>
              </a:rPr>
              <a:t>Professional Expectations Guide:</a:t>
            </a:r>
            <a:r>
              <a:rPr lang="en-US" sz="1200" kern="1200" dirty="0" smtClean="0">
                <a:solidFill>
                  <a:schemeClr val="tx1"/>
                </a:solidFill>
                <a:effectLst/>
                <a:latin typeface="+mn-lt"/>
                <a:ea typeface="+mn-ea"/>
                <a:cs typeface="+mn-cs"/>
              </a:rPr>
              <a:t>  From this person the new staff member will learn what they need to do regarding promotions or contract renewals expected attendance at meetings, what roles they are expected to fill locally, regionally, or nationally.</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42</a:t>
            </a:fld>
            <a:endParaRPr lang="en-US" dirty="0"/>
          </a:p>
        </p:txBody>
      </p:sp>
    </p:spTree>
    <p:extLst>
      <p:ext uri="{BB962C8B-B14F-4D97-AF65-F5344CB8AC3E}">
        <p14:creationId xmlns:p14="http://schemas.microsoft.com/office/powerpoint/2010/main" val="3818799648"/>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t>You</a:t>
            </a:r>
            <a:r>
              <a:rPr lang="en-US" baseline="0" dirty="0" smtClean="0"/>
              <a:t> can see these charts on the NWILL web site later...</a:t>
            </a:r>
            <a:endParaRPr lang="en-US" dirty="0" smtClean="0"/>
          </a:p>
          <a:p>
            <a:endParaRPr lang="en-US" dirty="0" smtClean="0"/>
          </a:p>
          <a:p>
            <a:r>
              <a:rPr lang="en-US" dirty="0" smtClean="0"/>
              <a:t>This one lists</a:t>
            </a:r>
            <a:r>
              <a:rPr lang="en-US" baseline="0" dirty="0" smtClean="0"/>
              <a:t> professional expectations </a:t>
            </a:r>
            <a:r>
              <a:rPr lang="en-US" dirty="0" smtClean="0"/>
              <a:t>for all staff…</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43</a:t>
            </a:fld>
            <a:endParaRPr lang="en-US" dirty="0"/>
          </a:p>
        </p:txBody>
      </p:sp>
    </p:spTree>
    <p:extLst>
      <p:ext uri="{BB962C8B-B14F-4D97-AF65-F5344CB8AC3E}">
        <p14:creationId xmlns:p14="http://schemas.microsoft.com/office/powerpoint/2010/main" val="1213995834"/>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And</a:t>
            </a:r>
            <a:r>
              <a:rPr lang="en-US" baseline="0" dirty="0" smtClean="0"/>
              <a:t> this lists separate professional expectations for Classified Staff, Librarians, and Officers of Administration.</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44</a:t>
            </a:fld>
            <a:endParaRPr lang="en-US" dirty="0"/>
          </a:p>
        </p:txBody>
      </p:sp>
    </p:spTree>
    <p:extLst>
      <p:ext uri="{BB962C8B-B14F-4D97-AF65-F5344CB8AC3E}">
        <p14:creationId xmlns:p14="http://schemas.microsoft.com/office/powerpoint/2010/main" val="393917518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buNone/>
            </a:pPr>
            <a:r>
              <a:rPr lang="en-US" dirty="0" smtClean="0"/>
              <a:t>This is a list of topics the Social Guides should cover for all staff.</a:t>
            </a:r>
          </a:p>
          <a:p>
            <a:pPr marL="0" lvl="0" indent="0">
              <a:buNone/>
            </a:pPr>
            <a:endParaRPr lang="en-US"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We’ve just started using this ESP program; can’t tell you just yet what the results are.  </a:t>
            </a:r>
          </a:p>
          <a:p>
            <a:pPr marL="0" lvl="0" indent="0">
              <a:buNone/>
            </a:pPr>
            <a:endParaRPr lang="en-US" dirty="0" smtClean="0"/>
          </a:p>
        </p:txBody>
      </p:sp>
      <p:sp>
        <p:nvSpPr>
          <p:cNvPr id="4" name="Slide Number Placeholder 3"/>
          <p:cNvSpPr>
            <a:spLocks noGrp="1"/>
          </p:cNvSpPr>
          <p:nvPr>
            <p:ph type="sldNum" sz="quarter" idx="10"/>
          </p:nvPr>
        </p:nvSpPr>
        <p:spPr/>
        <p:txBody>
          <a:bodyPr/>
          <a:lstStyle/>
          <a:p>
            <a:fld id="{29A8DE75-F2F5-4A82-BE71-CD158F232C23}" type="slidenum">
              <a:rPr lang="en-US" smtClean="0"/>
              <a:t>45</a:t>
            </a:fld>
            <a:endParaRPr lang="en-US" dirty="0"/>
          </a:p>
        </p:txBody>
      </p:sp>
    </p:spTree>
    <p:extLst>
      <p:ext uri="{BB962C8B-B14F-4D97-AF65-F5344CB8AC3E}">
        <p14:creationId xmlns:p14="http://schemas.microsoft.com/office/powerpoint/2010/main" val="1864691073"/>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Also, we have crowd-sourced to library staff the task of creating a vocabulary list</a:t>
            </a:r>
            <a:r>
              <a:rPr lang="en-US" sz="1200" kern="1200" baseline="0" dirty="0" smtClean="0">
                <a:solidFill>
                  <a:schemeClr val="tx1"/>
                </a:solidFill>
                <a:effectLst/>
                <a:latin typeface="+mn-lt"/>
                <a:ea typeface="+mn-ea"/>
                <a:cs typeface="+mn-cs"/>
              </a:rPr>
              <a:t> – it’s pretty fun!  I’m putting our vocabulary list on these slides so you can see what kinds of words our staff thought new employees might want to know.</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effectLst/>
                <a:latin typeface="+mn-lt"/>
                <a:ea typeface="+mn-ea"/>
                <a:cs typeface="+mn-cs"/>
              </a:rPr>
              <a:t>&lt;&lt; don’t linger on this page &gt;&gt;</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endParaRPr lang="en-US" dirty="0" smtClean="0"/>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46</a:t>
            </a:fld>
            <a:endParaRPr lang="en-US" dirty="0"/>
          </a:p>
        </p:txBody>
      </p:sp>
    </p:spTree>
    <p:extLst>
      <p:ext uri="{BB962C8B-B14F-4D97-AF65-F5344CB8AC3E}">
        <p14:creationId xmlns:p14="http://schemas.microsoft.com/office/powerpoint/2010/main" val="614094216"/>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&lt;about three seconds on this page&gt;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47</a:t>
            </a:fld>
            <a:endParaRPr lang="en-US" dirty="0"/>
          </a:p>
        </p:txBody>
      </p:sp>
    </p:spTree>
    <p:extLst>
      <p:ext uri="{BB962C8B-B14F-4D97-AF65-F5344CB8AC3E}">
        <p14:creationId xmlns:p14="http://schemas.microsoft.com/office/powerpoint/2010/main" val="1899497751"/>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&lt;about three seconds on this page&gt;</a:t>
            </a:r>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48</a:t>
            </a:fld>
            <a:endParaRPr lang="en-US" dirty="0"/>
          </a:p>
        </p:txBody>
      </p:sp>
    </p:spTree>
    <p:extLst>
      <p:ext uri="{BB962C8B-B14F-4D97-AF65-F5344CB8AC3E}">
        <p14:creationId xmlns:p14="http://schemas.microsoft.com/office/powerpoint/2010/main" val="3818799648"/>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&lt;about three seconds on this page&gt;</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49</a:t>
            </a:fld>
            <a:endParaRPr lang="en-US" dirty="0"/>
          </a:p>
        </p:txBody>
      </p:sp>
    </p:spTree>
    <p:extLst>
      <p:ext uri="{BB962C8B-B14F-4D97-AF65-F5344CB8AC3E}">
        <p14:creationId xmlns:p14="http://schemas.microsoft.com/office/powerpoint/2010/main" val="3818799648"/>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&lt;about three seconds on this page&gt;</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50</a:t>
            </a:fld>
            <a:endParaRPr lang="en-US" dirty="0"/>
          </a:p>
        </p:txBody>
      </p:sp>
    </p:spTree>
    <p:extLst>
      <p:ext uri="{BB962C8B-B14F-4D97-AF65-F5344CB8AC3E}">
        <p14:creationId xmlns:p14="http://schemas.microsoft.com/office/powerpoint/2010/main" val="3818799648"/>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&lt;about three seconds on this page&gt;</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51</a:t>
            </a:fld>
            <a:endParaRPr lang="en-US" dirty="0"/>
          </a:p>
        </p:txBody>
      </p:sp>
    </p:spTree>
    <p:extLst>
      <p:ext uri="{BB962C8B-B14F-4D97-AF65-F5344CB8AC3E}">
        <p14:creationId xmlns:p14="http://schemas.microsoft.com/office/powerpoint/2010/main" val="3818799648"/>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52</a:t>
            </a:fld>
            <a:endParaRPr lang="en-US" dirty="0"/>
          </a:p>
        </p:txBody>
      </p:sp>
    </p:spTree>
    <p:extLst>
      <p:ext uri="{BB962C8B-B14F-4D97-AF65-F5344CB8AC3E}">
        <p14:creationId xmlns:p14="http://schemas.microsoft.com/office/powerpoint/2010/main" val="3818799648"/>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Now David will talk about what REALLY happened to him:  what worked, what didn’t, and maybe what he’d have liked to have included in his orientation.</a:t>
            </a:r>
          </a:p>
          <a:p>
            <a:endParaRPr lang="en-US" dirty="0"/>
          </a:p>
        </p:txBody>
      </p:sp>
      <p:sp>
        <p:nvSpPr>
          <p:cNvPr id="4" name="Slide Number Placeholder 3"/>
          <p:cNvSpPr>
            <a:spLocks noGrp="1"/>
          </p:cNvSpPr>
          <p:nvPr>
            <p:ph type="sldNum" sz="quarter" idx="10"/>
          </p:nvPr>
        </p:nvSpPr>
        <p:spPr/>
        <p:txBody>
          <a:bodyPr/>
          <a:lstStyle/>
          <a:p>
            <a:fld id="{29A8DE75-F2F5-4A82-BE71-CD158F232C23}" type="slidenum">
              <a:rPr lang="en-US" smtClean="0"/>
              <a:t>53</a:t>
            </a:fld>
            <a:endParaRPr lang="en-US" dirty="0"/>
          </a:p>
        </p:txBody>
      </p:sp>
    </p:spTree>
    <p:extLst>
      <p:ext uri="{BB962C8B-B14F-4D97-AF65-F5344CB8AC3E}">
        <p14:creationId xmlns:p14="http://schemas.microsoft.com/office/powerpoint/2010/main" val="229193787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41044405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285903054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412478300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278589377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311733687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4145405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27383394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98070631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340101702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353841415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D3158CC-8D5A-41BA-8311-424EB12AF1EB}" type="slidenum">
              <a:rPr lang="en-US" smtClean="0"/>
              <a:t>‹#›</a:t>
            </a:fld>
            <a:endParaRPr lang="en-US" dirty="0"/>
          </a:p>
        </p:txBody>
      </p:sp>
    </p:spTree>
    <p:extLst>
      <p:ext uri="{BB962C8B-B14F-4D97-AF65-F5344CB8AC3E}">
        <p14:creationId xmlns:p14="http://schemas.microsoft.com/office/powerpoint/2010/main" val="231312624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14" name="Title 13"/>
          <p:cNvSpPr>
            <a:spLocks noGrp="1"/>
          </p:cNvSpPr>
          <p:nvPr>
            <p:ph type="ctrTitle"/>
          </p:nvPr>
        </p:nvSpPr>
        <p:spPr>
          <a:xfrm>
            <a:off x="1432560" y="359898"/>
            <a:ext cx="7406640" cy="1472184"/>
          </a:xfrm>
        </p:spPr>
        <p:txBody>
          <a:bodyPr anchor="b"/>
          <a:lstStyle>
            <a:lvl1pPr algn="l">
              <a:defRPr/>
            </a:lvl1pPr>
            <a:extLst/>
          </a:lstStyle>
          <a:p>
            <a:r>
              <a:rPr kumimoji="0" lang="en-US" smtClean="0"/>
              <a:t>Click to edit Master title style</a:t>
            </a:r>
            <a:endParaRPr kumimoji="0" lang="en-US"/>
          </a:p>
        </p:txBody>
      </p:sp>
      <p:sp>
        <p:nvSpPr>
          <p:cNvPr id="22" name="Subtitle 21"/>
          <p:cNvSpPr>
            <a:spLocks noGrp="1"/>
          </p:cNvSpPr>
          <p:nvPr>
            <p:ph type="subTitle" idx="1"/>
          </p:nvPr>
        </p:nvSpPr>
        <p:spPr>
          <a:xfrm>
            <a:off x="1432560" y="1850064"/>
            <a:ext cx="7406640" cy="1752600"/>
          </a:xfrm>
        </p:spPr>
        <p:txBody>
          <a:bodyPr tIns="0"/>
          <a:lstStyle>
            <a:lvl1pPr marL="27432" indent="0" algn="l">
              <a:buNone/>
              <a:defRPr sz="2600">
                <a:solidFill>
                  <a:schemeClr val="tx2">
                    <a:shade val="30000"/>
                    <a:satMod val="150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sp>
        <p:nvSpPr>
          <p:cNvPr id="7" name="Date Placeholder 6"/>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20" name="Footer Placeholder 19"/>
          <p:cNvSpPr>
            <a:spLocks noGrp="1"/>
          </p:cNvSpPr>
          <p:nvPr>
            <p:ph type="ftr" sz="quarter" idx="11"/>
          </p:nvPr>
        </p:nvSpPr>
        <p:spPr/>
        <p:txBody>
          <a:bodyPr/>
          <a:lstStyle>
            <a:extLst/>
          </a:lstStyle>
          <a:p>
            <a:endParaRPr lang="en-US" dirty="0"/>
          </a:p>
        </p:txBody>
      </p:sp>
      <p:sp>
        <p:nvSpPr>
          <p:cNvPr id="10" name="Slide Number Placeholder 9"/>
          <p:cNvSpPr>
            <a:spLocks noGrp="1"/>
          </p:cNvSpPr>
          <p:nvPr>
            <p:ph type="sldNum" sz="quarter" idx="12"/>
          </p:nvPr>
        </p:nvSpPr>
        <p:spPr/>
        <p:txBody>
          <a:bodyPr/>
          <a:lstStyle>
            <a:extLst/>
          </a:lstStyle>
          <a:p>
            <a:fld id="{4D3158CC-8D5A-41BA-8311-424EB12AF1EB}" type="slidenum">
              <a:rPr lang="en-US" smtClean="0"/>
              <a:t>‹#›</a:t>
            </a:fld>
            <a:endParaRPr lang="en-US" dirty="0"/>
          </a:p>
        </p:txBody>
      </p:sp>
      <p:sp>
        <p:nvSpPr>
          <p:cNvPr id="8" name="Oval 7"/>
          <p:cNvSpPr/>
          <p:nvPr/>
        </p:nvSpPr>
        <p:spPr>
          <a:xfrm>
            <a:off x="921433" y="1413802"/>
            <a:ext cx="210312" cy="210312"/>
          </a:xfrm>
          <a:prstGeom prst="ellipse">
            <a:avLst/>
          </a:prstGeom>
          <a:gradFill rotWithShape="1">
            <a:gsLst>
              <a:gs pos="0">
                <a:schemeClr val="accent1">
                  <a:tint val="20000"/>
                  <a:satMod val="450000"/>
                  <a:alpha val="95000"/>
                </a:schemeClr>
              </a:gs>
              <a:gs pos="50000">
                <a:schemeClr val="accent1">
                  <a:tint val="38000"/>
                  <a:satMod val="250000"/>
                  <a:alpha val="90000"/>
                </a:schemeClr>
              </a:gs>
              <a:gs pos="95000">
                <a:schemeClr val="accent1">
                  <a:tint val="75000"/>
                  <a:satMod val="255000"/>
                  <a:alpha val="88000"/>
                </a:schemeClr>
              </a:gs>
              <a:gs pos="100000">
                <a:schemeClr val="accent1">
                  <a:tint val="100000"/>
                  <a:shade val="90000"/>
                  <a:satMod val="255000"/>
                  <a:alpha val="85000"/>
                </a:schemeClr>
              </a:gs>
            </a:gsLst>
            <a:path path="circle">
              <a:fillToRect l="25000" t="12500" r="75000" b="87500"/>
            </a:path>
          </a:gradFill>
          <a:ln w="2000" cap="rnd" cmpd="sng" algn="ctr">
            <a:solidFill>
              <a:schemeClr val="accent1">
                <a:shade val="90000"/>
                <a:satMod val="110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
        <p:nvSpPr>
          <p:cNvPr id="9" name="Oval 8"/>
          <p:cNvSpPr/>
          <p:nvPr/>
        </p:nvSpPr>
        <p:spPr>
          <a:xfrm>
            <a:off x="1157176" y="1345016"/>
            <a:ext cx="64008" cy="64008"/>
          </a:xfrm>
          <a:prstGeom prst="ellipse">
            <a:avLst/>
          </a:prstGeom>
          <a:noFill/>
          <a:ln w="12700" cap="rnd" cmpd="sng" algn="ctr">
            <a:solidFill>
              <a:schemeClr val="accent1">
                <a:shade val="75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extLst/>
          </a:lstStyle>
          <a:p>
            <a:endParaRPr lang="en-US" dirty="0"/>
          </a:p>
        </p:txBody>
      </p:sp>
      <p:sp>
        <p:nvSpPr>
          <p:cNvPr id="6" name="Slide Number Placeholder 5"/>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2282890" y="-54"/>
            <a:ext cx="6858000" cy="6858054"/>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Title 1"/>
          <p:cNvSpPr>
            <a:spLocks noGrp="1"/>
          </p:cNvSpPr>
          <p:nvPr>
            <p:ph type="title"/>
          </p:nvPr>
        </p:nvSpPr>
        <p:spPr>
          <a:xfrm>
            <a:off x="2578392" y="2600325"/>
            <a:ext cx="6400800" cy="2286000"/>
          </a:xfrm>
        </p:spPr>
        <p:txBody>
          <a:bodyPr anchor="t"/>
          <a:lstStyle>
            <a:lvl1pPr algn="l">
              <a:lnSpc>
                <a:spcPts val="4500"/>
              </a:lnSpc>
              <a:buNone/>
              <a:defRPr sz="4000" b="1" cap="all"/>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2578392" y="1066800"/>
            <a:ext cx="6400800" cy="1509712"/>
          </a:xfrm>
        </p:spPr>
        <p:txBody>
          <a:bodyPr anchor="b"/>
          <a:lstStyle>
            <a:lvl1pPr marL="18288" indent="0">
              <a:lnSpc>
                <a:spcPts val="2300"/>
              </a:lnSpc>
              <a:spcBef>
                <a:spcPts val="0"/>
              </a:spcBef>
              <a:buNone/>
              <a:defRPr sz="2000">
                <a:solidFill>
                  <a:schemeClr val="tx2">
                    <a:shade val="30000"/>
                    <a:satMod val="150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extLst/>
          </a:lstStyle>
          <a:p>
            <a:endParaRPr lang="en-US" dirty="0"/>
          </a:p>
        </p:txBody>
      </p:sp>
      <p:sp>
        <p:nvSpPr>
          <p:cNvPr id="6" name="Slide Number Placeholder 5"/>
          <p:cNvSpPr>
            <a:spLocks noGrp="1"/>
          </p:cNvSpPr>
          <p:nvPr>
            <p:ph type="sldNum" sz="quarter" idx="12"/>
          </p:nvPr>
        </p:nvSpPr>
        <p:spPr/>
        <p:txBody>
          <a:bodyPr/>
          <a:lstStyle>
            <a:extLst/>
          </a:lstStyle>
          <a:p>
            <a:fld id="{4D3158CC-8D5A-41BA-8311-424EB12AF1EB}" type="slidenum">
              <a:rPr lang="en-US" smtClean="0"/>
              <a:t>‹#›</a:t>
            </a:fld>
            <a:endParaRPr lang="en-US" dirty="0"/>
          </a:p>
        </p:txBody>
      </p:sp>
      <p:sp>
        <p:nvSpPr>
          <p:cNvPr id="10" name="Rectangle 9"/>
          <p:cNvSpPr/>
          <p:nvPr/>
        </p:nvSpPr>
        <p:spPr bwMode="invGray">
          <a:xfrm>
            <a:off x="2286000" y="0"/>
            <a:ext cx="76200"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8" name="Oval 7"/>
          <p:cNvSpPr/>
          <p:nvPr/>
        </p:nvSpPr>
        <p:spPr>
          <a:xfrm>
            <a:off x="2172321" y="2814656"/>
            <a:ext cx="210312" cy="210312"/>
          </a:xfrm>
          <a:prstGeom prst="ellipse">
            <a:avLst/>
          </a:prstGeom>
          <a:gradFill rotWithShape="1">
            <a:gsLst>
              <a:gs pos="0">
                <a:schemeClr val="accent1">
                  <a:tint val="20000"/>
                  <a:satMod val="450000"/>
                  <a:alpha val="95000"/>
                </a:schemeClr>
              </a:gs>
              <a:gs pos="50000">
                <a:schemeClr val="accent1">
                  <a:tint val="38000"/>
                  <a:satMod val="250000"/>
                  <a:alpha val="90000"/>
                </a:schemeClr>
              </a:gs>
              <a:gs pos="95000">
                <a:schemeClr val="accent1">
                  <a:tint val="75000"/>
                  <a:satMod val="255000"/>
                  <a:alpha val="88000"/>
                </a:schemeClr>
              </a:gs>
              <a:gs pos="100000">
                <a:schemeClr val="accent1">
                  <a:tint val="100000"/>
                  <a:shade val="90000"/>
                  <a:satMod val="255000"/>
                  <a:alpha val="85000"/>
                </a:schemeClr>
              </a:gs>
            </a:gsLst>
            <a:path path="circle">
              <a:fillToRect l="25000" t="12500" r="75000" b="87500"/>
            </a:path>
          </a:gradFill>
          <a:ln w="2000" cap="rnd" cmpd="sng" algn="ctr">
            <a:solidFill>
              <a:schemeClr val="accent1">
                <a:shade val="90000"/>
                <a:satMod val="110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
        <p:nvSpPr>
          <p:cNvPr id="9" name="Oval 8"/>
          <p:cNvSpPr/>
          <p:nvPr/>
        </p:nvSpPr>
        <p:spPr>
          <a:xfrm>
            <a:off x="2408064" y="2745870"/>
            <a:ext cx="64008" cy="64008"/>
          </a:xfrm>
          <a:prstGeom prst="ellipse">
            <a:avLst/>
          </a:prstGeom>
          <a:noFill/>
          <a:ln w="12700" cap="rnd" cmpd="sng" algn="ctr">
            <a:solidFill>
              <a:schemeClr val="accent1">
                <a:shade val="75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320"/>
            <a:ext cx="7498080" cy="1143000"/>
          </a:xfrm>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1435608" y="1524000"/>
            <a:ext cx="3657600" cy="4663440"/>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5276088" y="1524000"/>
            <a:ext cx="3657600" cy="4663440"/>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6" name="Footer Placeholder 5"/>
          <p:cNvSpPr>
            <a:spLocks noGrp="1"/>
          </p:cNvSpPr>
          <p:nvPr>
            <p:ph type="ftr" sz="quarter" idx="11"/>
          </p:nvPr>
        </p:nvSpPr>
        <p:spPr/>
        <p:txBody>
          <a:bodyPr/>
          <a:lstStyle>
            <a:extLst/>
          </a:lstStyle>
          <a:p>
            <a:endParaRPr lang="en-US" dirty="0"/>
          </a:p>
        </p:txBody>
      </p:sp>
      <p:sp>
        <p:nvSpPr>
          <p:cNvPr id="7" name="Slide Number Placeholder 6"/>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5160336"/>
            <a:ext cx="8229600" cy="1143000"/>
          </a:xfrm>
        </p:spPr>
        <p:txBody>
          <a:bodyPr anchor="ctr"/>
          <a:lstStyle>
            <a:lvl1pPr algn="ctr">
              <a:defRPr sz="4500" b="1" cap="none" baseline="0"/>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328278"/>
            <a:ext cx="4023360" cy="640080"/>
          </a:xfrm>
          <a:solidFill>
            <a:schemeClr val="bg1"/>
          </a:solidFill>
          <a:ln w="10795">
            <a:solidFill>
              <a:schemeClr val="bg1"/>
            </a:solidFill>
            <a:miter lim="800000"/>
          </a:ln>
        </p:spPr>
        <p:txBody>
          <a:bodyPr anchor="ctr"/>
          <a:lstStyle>
            <a:lvl1pPr marL="64008" indent="0" algn="l">
              <a:lnSpc>
                <a:spcPct val="100000"/>
              </a:lnSpc>
              <a:spcBef>
                <a:spcPts val="100"/>
              </a:spcBef>
              <a:buNone/>
              <a:defRPr sz="1900" b="0">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63440" y="328278"/>
            <a:ext cx="4023360" cy="640080"/>
          </a:xfrm>
          <a:solidFill>
            <a:schemeClr val="bg1"/>
          </a:solidFill>
          <a:ln w="10795">
            <a:solidFill>
              <a:schemeClr val="bg1"/>
            </a:solidFill>
            <a:miter lim="800000"/>
          </a:ln>
        </p:spPr>
        <p:txBody>
          <a:bodyPr anchor="ctr"/>
          <a:lstStyle>
            <a:lvl1pPr marL="64008" indent="0" algn="l">
              <a:lnSpc>
                <a:spcPct val="100000"/>
              </a:lnSpc>
              <a:spcBef>
                <a:spcPts val="100"/>
              </a:spcBef>
              <a:buNone/>
              <a:defRPr sz="1900" b="0">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969336"/>
            <a:ext cx="4023360" cy="4114800"/>
          </a:xfrm>
          <a:ln w="10795">
            <a:solidFill>
              <a:schemeClr val="bg1"/>
            </a:solidFill>
            <a:prstDash val="dash"/>
            <a:miter lim="800000"/>
          </a:ln>
        </p:spPr>
        <p:txBody>
          <a:bodyPr/>
          <a:lstStyle>
            <a:lvl1pPr marL="393192" indent="-274320">
              <a:lnSpc>
                <a:spcPct val="100000"/>
              </a:lnSpc>
              <a:spcBef>
                <a:spcPts val="700"/>
              </a:spcBef>
              <a:defRPr sz="2400"/>
            </a:lvl1pPr>
            <a:lvl2pPr>
              <a:lnSpc>
                <a:spcPct val="100000"/>
              </a:lnSpc>
              <a:spcBef>
                <a:spcPts val="700"/>
              </a:spcBef>
              <a:defRPr sz="2000"/>
            </a:lvl2pPr>
            <a:lvl3pPr>
              <a:lnSpc>
                <a:spcPct val="100000"/>
              </a:lnSpc>
              <a:spcBef>
                <a:spcPts val="700"/>
              </a:spcBef>
              <a:defRPr sz="1800"/>
            </a:lvl3pPr>
            <a:lvl4pPr>
              <a:lnSpc>
                <a:spcPct val="100000"/>
              </a:lnSpc>
              <a:spcBef>
                <a:spcPts val="700"/>
              </a:spcBef>
              <a:defRPr sz="1600"/>
            </a:lvl4pPr>
            <a:lvl5pPr>
              <a:lnSpc>
                <a:spcPct val="100000"/>
              </a:lnSpc>
              <a:spcBef>
                <a:spcPts val="700"/>
              </a:spcBef>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63440" y="969336"/>
            <a:ext cx="4023360" cy="4114800"/>
          </a:xfrm>
          <a:ln w="10795">
            <a:solidFill>
              <a:schemeClr val="bg1"/>
            </a:solidFill>
            <a:prstDash val="dash"/>
            <a:miter lim="800000"/>
          </a:ln>
        </p:spPr>
        <p:txBody>
          <a:bodyPr/>
          <a:lstStyle>
            <a:lvl1pPr marL="393192" indent="-274320">
              <a:lnSpc>
                <a:spcPct val="100000"/>
              </a:lnSpc>
              <a:spcBef>
                <a:spcPts val="700"/>
              </a:spcBef>
              <a:defRPr sz="2400"/>
            </a:lvl1pPr>
            <a:lvl2pPr>
              <a:lnSpc>
                <a:spcPct val="100000"/>
              </a:lnSpc>
              <a:spcBef>
                <a:spcPts val="700"/>
              </a:spcBef>
              <a:defRPr sz="2000"/>
            </a:lvl2pPr>
            <a:lvl3pPr>
              <a:lnSpc>
                <a:spcPct val="100000"/>
              </a:lnSpc>
              <a:spcBef>
                <a:spcPts val="700"/>
              </a:spcBef>
              <a:defRPr sz="1800"/>
            </a:lvl3pPr>
            <a:lvl4pPr>
              <a:lnSpc>
                <a:spcPct val="100000"/>
              </a:lnSpc>
              <a:spcBef>
                <a:spcPts val="700"/>
              </a:spcBef>
              <a:defRPr sz="1600"/>
            </a:lvl4pPr>
            <a:lvl5pPr>
              <a:lnSpc>
                <a:spcPct val="100000"/>
              </a:lnSpc>
              <a:spcBef>
                <a:spcPts val="700"/>
              </a:spcBef>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8" name="Footer Placeholder 7"/>
          <p:cNvSpPr>
            <a:spLocks noGrp="1"/>
          </p:cNvSpPr>
          <p:nvPr>
            <p:ph type="ftr" sz="quarter" idx="11"/>
          </p:nvPr>
        </p:nvSpPr>
        <p:spPr/>
        <p:txBody>
          <a:bodyPr/>
          <a:lstStyle>
            <a:extLst/>
          </a:lstStyle>
          <a:p>
            <a:endParaRPr lang="en-US" dirty="0"/>
          </a:p>
        </p:txBody>
      </p:sp>
      <p:sp>
        <p:nvSpPr>
          <p:cNvPr id="9" name="Slide Number Placeholder 8"/>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320"/>
            <a:ext cx="7498080" cy="1143000"/>
          </a:xfrm>
        </p:spPr>
        <p:txBody>
          <a:bodyPr anchor="ct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4" name="Footer Placeholder 3"/>
          <p:cNvSpPr>
            <a:spLocks noGrp="1"/>
          </p:cNvSpPr>
          <p:nvPr>
            <p:ph type="ftr" sz="quarter" idx="11"/>
          </p:nvPr>
        </p:nvSpPr>
        <p:spPr/>
        <p:txBody>
          <a:bodyPr/>
          <a:lstStyle>
            <a:extLst/>
          </a:lstStyle>
          <a:p>
            <a:endParaRPr lang="en-US" dirty="0"/>
          </a:p>
        </p:txBody>
      </p:sp>
      <p:sp>
        <p:nvSpPr>
          <p:cNvPr id="5" name="Slide Number Placeholder 4"/>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1014984" y="0"/>
            <a:ext cx="8129016" cy="6858000"/>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Date Placeholder 1"/>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3" name="Footer Placeholder 2"/>
          <p:cNvSpPr>
            <a:spLocks noGrp="1"/>
          </p:cNvSpPr>
          <p:nvPr>
            <p:ph type="ftr" sz="quarter" idx="11"/>
          </p:nvPr>
        </p:nvSpPr>
        <p:spPr/>
        <p:txBody>
          <a:bodyPr/>
          <a:lstStyle>
            <a:extLst/>
          </a:lstStyle>
          <a:p>
            <a:endParaRPr lang="en-US" dirty="0"/>
          </a:p>
        </p:txBody>
      </p:sp>
      <p:sp>
        <p:nvSpPr>
          <p:cNvPr id="4" name="Slide Number Placeholder 3"/>
          <p:cNvSpPr>
            <a:spLocks noGrp="1"/>
          </p:cNvSpPr>
          <p:nvPr>
            <p:ph type="sldNum" sz="quarter" idx="12"/>
          </p:nvPr>
        </p:nvSpPr>
        <p:spPr/>
        <p:txBody>
          <a:bodyPr/>
          <a:lstStyle>
            <a:extLst/>
          </a:lstStyle>
          <a:p>
            <a:fld id="{4D3158CC-8D5A-41BA-8311-424EB12AF1EB}" type="slidenum">
              <a:rPr lang="en-US" smtClean="0"/>
              <a:t>‹#›</a:t>
            </a:fld>
            <a:endParaRPr lang="en-US" dirty="0"/>
          </a:p>
        </p:txBody>
      </p:sp>
      <p:sp>
        <p:nvSpPr>
          <p:cNvPr id="6" name="Rectangle 5"/>
          <p:cNvSpPr/>
          <p:nvPr/>
        </p:nvSpPr>
        <p:spPr bwMode="invGray">
          <a:xfrm>
            <a:off x="1014984" y="-54"/>
            <a:ext cx="73152"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16778"/>
            <a:ext cx="3810000" cy="1162050"/>
          </a:xfrm>
          <a:ln>
            <a:noFill/>
          </a:ln>
        </p:spPr>
        <p:txBody>
          <a:bodyPr anchor="b"/>
          <a:lstStyle>
            <a:lvl1pPr algn="l">
              <a:lnSpc>
                <a:spcPts val="2000"/>
              </a:lnSpc>
              <a:buNone/>
              <a:defRPr sz="2200" b="1" cap="all" baseline="0"/>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57200" y="1406964"/>
            <a:ext cx="3810000" cy="698500"/>
          </a:xfrm>
        </p:spPr>
        <p:txBody>
          <a:bodyPr/>
          <a:lstStyle>
            <a:lvl1pPr marL="45720" indent="0">
              <a:lnSpc>
                <a:spcPct val="100000"/>
              </a:lnSpc>
              <a:spcBef>
                <a:spcPts val="0"/>
              </a:spcBef>
              <a:buNone/>
              <a:defRPr sz="14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457200" y="2133600"/>
            <a:ext cx="8153400" cy="3992563"/>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6" name="Footer Placeholder 5"/>
          <p:cNvSpPr>
            <a:spLocks noGrp="1"/>
          </p:cNvSpPr>
          <p:nvPr>
            <p:ph type="ftr" sz="quarter" idx="11"/>
          </p:nvPr>
        </p:nvSpPr>
        <p:spPr/>
        <p:txBody>
          <a:bodyPr/>
          <a:lstStyle>
            <a:extLst/>
          </a:lstStyle>
          <a:p>
            <a:endParaRPr lang="en-US" dirty="0"/>
          </a:p>
        </p:txBody>
      </p:sp>
      <p:sp>
        <p:nvSpPr>
          <p:cNvPr id="7" name="Slide Number Placeholder 6"/>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886896" y="1066800"/>
            <a:ext cx="2743200" cy="1981200"/>
          </a:xfrm>
        </p:spPr>
        <p:txBody>
          <a:bodyPr anchor="b">
            <a:noAutofit/>
          </a:bodyPr>
          <a:lstStyle>
            <a:lvl1pPr algn="l">
              <a:buNone/>
              <a:defRPr sz="2100" b="1">
                <a:effectLst/>
              </a:defRPr>
            </a:lvl1pPr>
            <a:extLst/>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6" name="Footer Placeholder 5"/>
          <p:cNvSpPr>
            <a:spLocks noGrp="1"/>
          </p:cNvSpPr>
          <p:nvPr>
            <p:ph type="ftr" sz="quarter" idx="11"/>
          </p:nvPr>
        </p:nvSpPr>
        <p:spPr/>
        <p:txBody>
          <a:bodyPr/>
          <a:lstStyle>
            <a:extLst/>
          </a:lstStyle>
          <a:p>
            <a:endParaRPr lang="en-US" dirty="0"/>
          </a:p>
        </p:txBody>
      </p:sp>
      <p:sp>
        <p:nvSpPr>
          <p:cNvPr id="7" name="Slide Number Placeholder 6"/>
          <p:cNvSpPr>
            <a:spLocks noGrp="1"/>
          </p:cNvSpPr>
          <p:nvPr>
            <p:ph type="sldNum" sz="quarter" idx="12"/>
          </p:nvPr>
        </p:nvSpPr>
        <p:spPr/>
        <p:txBody>
          <a:bodyPr/>
          <a:lstStyle>
            <a:extLst/>
          </a:lstStyle>
          <a:p>
            <a:fld id="{4D3158CC-8D5A-41BA-8311-424EB12AF1EB}" type="slidenum">
              <a:rPr lang="en-US" smtClean="0"/>
              <a:t>‹#›</a:t>
            </a:fld>
            <a:endParaRPr lang="en-US" dirty="0"/>
          </a:p>
        </p:txBody>
      </p:sp>
      <p:sp>
        <p:nvSpPr>
          <p:cNvPr id="8" name="Rectangle 7"/>
          <p:cNvSpPr/>
          <p:nvPr/>
        </p:nvSpPr>
        <p:spPr>
          <a:xfrm>
            <a:off x="762000" y="1066800"/>
            <a:ext cx="4572000" cy="4572000"/>
          </a:xfrm>
          <a:prstGeom prst="rect">
            <a:avLst/>
          </a:prstGeom>
          <a:solidFill>
            <a:srgbClr val="FFFFFF"/>
          </a:solidFill>
          <a:ln w="88900" cap="sq">
            <a:solidFill>
              <a:srgbClr val="FFFFFF"/>
            </a:solidFill>
            <a:miter lim="800000"/>
          </a:ln>
          <a:effectLst>
            <a:outerShdw blurRad="55500" dist="18500" dir="5400000" algn="tl" rotWithShape="0">
              <a:srgbClr val="000000">
                <a:alpha val="35000"/>
              </a:srgbClr>
            </a:outerShdw>
          </a:effectLst>
          <a:scene3d>
            <a:camera prst="orthographicFront"/>
            <a:lightRig rig="twoPt" dir="t">
              <a:rot lat="0" lon="0" rev="7200000"/>
            </a:lightRig>
          </a:scene3d>
          <a:sp3d contourW="635">
            <a:bevelT w="25400" h="19050"/>
            <a:contourClr>
              <a:srgbClr val="969696"/>
            </a:contourClr>
          </a:sp3d>
        </p:spPr>
        <p:txBody>
          <a:bodyPr lIns="91440" tIns="274320" rtlCol="0" anchor="t">
            <a:normAutofit/>
          </a:bodyPr>
          <a:lstStyle>
            <a:extLst/>
          </a:lstStyle>
          <a:p>
            <a:pPr marL="0" indent="-283464" algn="l" rtl="0" eaLnBrk="1" latinLnBrk="0" hangingPunct="1">
              <a:lnSpc>
                <a:spcPts val="3000"/>
              </a:lnSpc>
              <a:spcBef>
                <a:spcPts val="600"/>
              </a:spcBef>
              <a:buClr>
                <a:schemeClr val="accent1"/>
              </a:buClr>
              <a:buSzPct val="80000"/>
              <a:buFont typeface="Wingdings 2"/>
              <a:buNone/>
            </a:pPr>
            <a:endParaRPr kumimoji="0" lang="en-US" sz="3200" kern="1200">
              <a:solidFill>
                <a:schemeClr val="tx1"/>
              </a:solidFill>
              <a:latin typeface="+mn-lt"/>
              <a:ea typeface="+mn-ea"/>
              <a:cs typeface="+mn-cs"/>
            </a:endParaRPr>
          </a:p>
        </p:txBody>
      </p:sp>
      <p:sp>
        <p:nvSpPr>
          <p:cNvPr id="3" name="Picture Placeholder 2"/>
          <p:cNvSpPr>
            <a:spLocks noGrp="1"/>
          </p:cNvSpPr>
          <p:nvPr>
            <p:ph type="pic" idx="1"/>
          </p:nvPr>
        </p:nvSpPr>
        <p:spPr>
          <a:xfrm>
            <a:off x="838200" y="1143003"/>
            <a:ext cx="4419600" cy="3514531"/>
          </a:xfrm>
          <a:prstGeom prst="roundRect">
            <a:avLst>
              <a:gd name="adj" fmla="val 783"/>
            </a:avLst>
          </a:prstGeom>
          <a:solidFill>
            <a:schemeClr val="bg2"/>
          </a:solidFill>
          <a:ln w="127000">
            <a:noFill/>
            <a:miter lim="800000"/>
          </a:ln>
          <a:effectLst/>
        </p:spPr>
        <p:txBody>
          <a:bodyPr lIns="91440" tIns="274320" anchor="t"/>
          <a:lstStyle>
            <a:lvl1pPr indent="0">
              <a:buNone/>
              <a:defRPr sz="3200"/>
            </a:lvl1pPr>
            <a:extLst/>
          </a:lstStyle>
          <a:p>
            <a:pPr marL="0" algn="l" eaLnBrk="1" latinLnBrk="0" hangingPunct="1"/>
            <a:r>
              <a:rPr kumimoji="0" lang="en-US" smtClean="0"/>
              <a:t>Click icon to add picture</a:t>
            </a:r>
            <a:endParaRPr kumimoji="0" lang="en-US" dirty="0"/>
          </a:p>
        </p:txBody>
      </p:sp>
      <p:sp>
        <p:nvSpPr>
          <p:cNvPr id="9" name="Flowchart: Process 8"/>
          <p:cNvSpPr/>
          <p:nvPr/>
        </p:nvSpPr>
        <p:spPr>
          <a:xfrm rot="19468671">
            <a:off x="396725" y="954341"/>
            <a:ext cx="685800" cy="204310"/>
          </a:xfrm>
          <a:prstGeom prst="flowChartProcess">
            <a:avLst/>
          </a:prstGeom>
          <a:solidFill>
            <a:srgbClr val="FBFBFB">
              <a:alpha val="45098"/>
            </a:srgbClr>
          </a:solidFill>
          <a:ln w="6350" cap="rnd" cmpd="sng" algn="ctr">
            <a:solidFill>
              <a:srgbClr val="FFFFFF">
                <a:alpha val="100000"/>
              </a:srgbClr>
            </a:solidFill>
            <a:prstDash val="solid"/>
          </a:ln>
          <a:effectLst>
            <a:outerShdw blurRad="25400" dist="25400" dir="3300000" sx="96000" sy="96000" algn="tl" rotWithShape="0">
              <a:schemeClr val="bg2">
                <a:shade val="90000"/>
                <a:satMod val="200000"/>
                <a:alpha val="40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0" name="Flowchart: Process 9"/>
          <p:cNvSpPr/>
          <p:nvPr/>
        </p:nvSpPr>
        <p:spPr>
          <a:xfrm rot="2103354" flipH="1">
            <a:off x="5003667" y="936786"/>
            <a:ext cx="649224" cy="204310"/>
          </a:xfrm>
          <a:prstGeom prst="flowChartProcess">
            <a:avLst/>
          </a:prstGeom>
          <a:solidFill>
            <a:srgbClr val="FBFBFB">
              <a:alpha val="45098"/>
            </a:srgbClr>
          </a:solidFill>
          <a:ln w="6350" cap="rnd" cmpd="sng" algn="ctr">
            <a:solidFill>
              <a:srgbClr val="FFFFFF">
                <a:alpha val="100000"/>
              </a:srgbClr>
            </a:solidFill>
            <a:prstDash val="solid"/>
          </a:ln>
          <a:effectLst>
            <a:outerShdw blurRad="25400" dist="25400" dir="3300000" sx="96000" sy="96000" algn="tl" rotWithShape="0">
              <a:schemeClr val="bg2">
                <a:alpha val="20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4" name="Text Placeholder 3"/>
          <p:cNvSpPr>
            <a:spLocks noGrp="1"/>
          </p:cNvSpPr>
          <p:nvPr>
            <p:ph type="body" sz="half" idx="2"/>
          </p:nvPr>
        </p:nvSpPr>
        <p:spPr>
          <a:xfrm>
            <a:off x="838200" y="4800600"/>
            <a:ext cx="4419600" cy="762000"/>
          </a:xfrm>
        </p:spPr>
        <p:txBody>
          <a:bodyPr anchor="ctr"/>
          <a:lstStyle>
            <a:lvl1pPr marL="0" indent="0" algn="l">
              <a:lnSpc>
                <a:spcPts val="1600"/>
              </a:lnSpc>
              <a:spcBef>
                <a:spcPts val="0"/>
              </a:spcBef>
              <a:buNone/>
              <a:defRPr sz="1400">
                <a:solidFill>
                  <a:srgbClr val="777777"/>
                </a:solidFill>
              </a:defRPr>
            </a:lvl1pPr>
            <a:lvl2pPr>
              <a:defRPr sz="1200"/>
            </a:lvl2pPr>
            <a:lvl3pPr>
              <a:defRPr sz="1000"/>
            </a:lvl3pPr>
            <a:lvl4pPr>
              <a:defRPr sz="900"/>
            </a:lvl4pPr>
            <a:lvl5pPr>
              <a:defRPr sz="900"/>
            </a:lvl5pPr>
            <a:extLst/>
          </a:lstStyle>
          <a:p>
            <a:pPr lvl="0" eaLnBrk="1" latinLnBrk="0" hangingPunct="1"/>
            <a:r>
              <a:rPr kumimoji="0" lang="en-US" smtClean="0"/>
              <a:t>Click to edit Master text styles</a:t>
            </a: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extLst/>
          </a:lstStyle>
          <a:p>
            <a:endParaRPr lang="en-US" dirty="0"/>
          </a:p>
        </p:txBody>
      </p:sp>
      <p:sp>
        <p:nvSpPr>
          <p:cNvPr id="6" name="Slide Number Placeholder 5"/>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58000" y="274639"/>
            <a:ext cx="1828800" cy="5851525"/>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1143000" y="274640"/>
            <a:ext cx="55626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3B5E1485-417B-401E-99AE-F0936BA683B0}" type="datetimeFigureOut">
              <a:rPr lang="en-US" smtClean="0"/>
              <a:t>9/10/2012</a:t>
            </a:fld>
            <a:endParaRPr lang="en-US" dirty="0"/>
          </a:p>
        </p:txBody>
      </p:sp>
      <p:sp>
        <p:nvSpPr>
          <p:cNvPr id="5" name="Footer Placeholder 4"/>
          <p:cNvSpPr>
            <a:spLocks noGrp="1"/>
          </p:cNvSpPr>
          <p:nvPr>
            <p:ph type="ftr" sz="quarter" idx="11"/>
          </p:nvPr>
        </p:nvSpPr>
        <p:spPr/>
        <p:txBody>
          <a:bodyPr/>
          <a:lstStyle>
            <a:extLst/>
          </a:lstStyle>
          <a:p>
            <a:endParaRPr lang="en-US" dirty="0"/>
          </a:p>
        </p:txBody>
      </p:sp>
      <p:sp>
        <p:nvSpPr>
          <p:cNvPr id="6" name="Slide Number Placeholder 5"/>
          <p:cNvSpPr>
            <a:spLocks noGrp="1"/>
          </p:cNvSpPr>
          <p:nvPr>
            <p:ph type="sldNum" sz="quarter" idx="12"/>
          </p:nvPr>
        </p:nvSpPr>
        <p:spPr/>
        <p:txBody>
          <a:bodyPr/>
          <a:lstStyle>
            <a:extLst/>
          </a:lstStyle>
          <a:p>
            <a:fld id="{4D3158CC-8D5A-41BA-8311-424EB12AF1EB}" type="slidenum">
              <a:rPr lang="en-US" smtClean="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B5E1485-417B-401E-99AE-F0936BA683B0}" type="datetimeFigureOut">
              <a:rPr lang="en-US" smtClean="0"/>
              <a:t>9/10/2012</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D3158CC-8D5A-41BA-8311-424EB12AF1EB}" type="slidenum">
              <a:rPr lang="en-US" smtClean="0"/>
              <a:t>‹#›</a:t>
            </a:fld>
            <a:endParaRPr lang="en-US" dirty="0"/>
          </a:p>
        </p:txBody>
      </p:sp>
    </p:spTree>
    <p:extLst>
      <p:ext uri="{BB962C8B-B14F-4D97-AF65-F5344CB8AC3E}">
        <p14:creationId xmlns:p14="http://schemas.microsoft.com/office/powerpoint/2010/main" val="83175809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7" name="Pie 6"/>
          <p:cNvSpPr/>
          <p:nvPr/>
        </p:nvSpPr>
        <p:spPr>
          <a:xfrm>
            <a:off x="-815927" y="-815922"/>
            <a:ext cx="1638887" cy="1638887"/>
          </a:xfrm>
          <a:prstGeom prst="pie">
            <a:avLst>
              <a:gd name="adj1" fmla="val 0"/>
              <a:gd name="adj2" fmla="val 5402120"/>
            </a:avLst>
          </a:prstGeom>
          <a:solidFill>
            <a:schemeClr val="bg2">
              <a:tint val="18000"/>
              <a:satMod val="220000"/>
              <a:alpha val="33000"/>
            </a:schemeClr>
          </a:solidFill>
          <a:ln w="3175" cap="rnd" cmpd="sng" algn="ctr">
            <a:solidFill>
              <a:schemeClr val="bg2">
                <a:shade val="70000"/>
                <a:satMod val="200000"/>
                <a:alpha val="100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8" name="Oval 7"/>
          <p:cNvSpPr/>
          <p:nvPr/>
        </p:nvSpPr>
        <p:spPr>
          <a:xfrm>
            <a:off x="168816" y="21102"/>
            <a:ext cx="1702191" cy="1702191"/>
          </a:xfrm>
          <a:prstGeom prst="ellipse">
            <a:avLst/>
          </a:prstGeom>
          <a:noFill/>
          <a:ln w="27305" cap="rnd" cmpd="sng" algn="ctr">
            <a:solidFill>
              <a:schemeClr val="bg2">
                <a:tint val="45000"/>
                <a:satMod val="325000"/>
                <a:alpha val="100000"/>
              </a:schemeClr>
            </a:solidFill>
            <a:prstDash val="solid"/>
          </a:ln>
          <a:effectLst>
            <a:outerShdw blurRad="25400" dist="25400" dir="5400000" algn="tl" rotWithShape="0">
              <a:schemeClr val="bg2">
                <a:shade val="50000"/>
                <a:satMod val="150000"/>
                <a:alpha val="8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1" name="Donut 10"/>
          <p:cNvSpPr/>
          <p:nvPr/>
        </p:nvSpPr>
        <p:spPr>
          <a:xfrm rot="2315675">
            <a:off x="182881" y="1055077"/>
            <a:ext cx="1125717" cy="1102624"/>
          </a:xfrm>
          <a:prstGeom prst="donut">
            <a:avLst>
              <a:gd name="adj" fmla="val 11833"/>
            </a:avLst>
          </a:prstGeom>
          <a:gradFill rotWithShape="1">
            <a:gsLst>
              <a:gs pos="0">
                <a:schemeClr val="bg2">
                  <a:tint val="10000"/>
                  <a:shade val="99000"/>
                  <a:satMod val="355000"/>
                  <a:alpha val="70000"/>
                </a:schemeClr>
              </a:gs>
              <a:gs pos="70000">
                <a:schemeClr val="bg2">
                  <a:tint val="6000"/>
                  <a:shade val="100000"/>
                  <a:satMod val="400000"/>
                  <a:alpha val="55000"/>
                </a:schemeClr>
              </a:gs>
              <a:gs pos="100000">
                <a:schemeClr val="bg2">
                  <a:tint val="100000"/>
                  <a:shade val="75000"/>
                  <a:satMod val="370000"/>
                  <a:alpha val="60000"/>
                </a:schemeClr>
              </a:gs>
            </a:gsLst>
            <a:path path="circle">
              <a:fillToRect l="-407500" t="-50000" r="507500" b="150000"/>
            </a:path>
          </a:gradFill>
          <a:ln w="7350" cap="rnd" cmpd="sng" algn="ctr">
            <a:solidFill>
              <a:schemeClr val="bg2">
                <a:shade val="60000"/>
                <a:satMod val="220000"/>
                <a:alpha val="100000"/>
              </a:schemeClr>
            </a:solidFill>
            <a:prstDash val="solid"/>
          </a:ln>
          <a:effectLst>
            <a:outerShdw blurRad="12700" dist="15000" dir="4500000" algn="tl" rotWithShape="0">
              <a:schemeClr val="bg2">
                <a:shade val="10000"/>
                <a:satMod val="200000"/>
                <a:alpha val="3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2" name="Rectangle 11"/>
          <p:cNvSpPr/>
          <p:nvPr/>
        </p:nvSpPr>
        <p:spPr>
          <a:xfrm>
            <a:off x="1012873" y="-54"/>
            <a:ext cx="8131127" cy="6858054"/>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5" name="Title Placeholder 4"/>
          <p:cNvSpPr>
            <a:spLocks noGrp="1"/>
          </p:cNvSpPr>
          <p:nvPr>
            <p:ph type="title"/>
          </p:nvPr>
        </p:nvSpPr>
        <p:spPr>
          <a:xfrm>
            <a:off x="1435608" y="274638"/>
            <a:ext cx="7498080" cy="1143000"/>
          </a:xfrm>
          <a:prstGeom prst="rect">
            <a:avLst/>
          </a:prstGeom>
        </p:spPr>
        <p:txBody>
          <a:bodyPr anchor="ctr">
            <a:normAutofit/>
          </a:bodyPr>
          <a:lstStyle>
            <a:extLst/>
          </a:lstStyle>
          <a:p>
            <a:r>
              <a:rPr kumimoji="0" lang="en-US" smtClean="0"/>
              <a:t>Click to edit Master title style</a:t>
            </a:r>
            <a:endParaRPr kumimoji="0" lang="en-US"/>
          </a:p>
        </p:txBody>
      </p:sp>
      <p:sp>
        <p:nvSpPr>
          <p:cNvPr id="9" name="Text Placeholder 8"/>
          <p:cNvSpPr>
            <a:spLocks noGrp="1"/>
          </p:cNvSpPr>
          <p:nvPr>
            <p:ph type="body" idx="1"/>
          </p:nvPr>
        </p:nvSpPr>
        <p:spPr>
          <a:xfrm>
            <a:off x="1435608" y="1447800"/>
            <a:ext cx="7498080" cy="4800600"/>
          </a:xfrm>
          <a:prstGeom prst="rect">
            <a:avLst/>
          </a:prstGeom>
        </p:spPr>
        <p:txBody>
          <a:bodyPr>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24" name="Date Placeholder 23"/>
          <p:cNvSpPr>
            <a:spLocks noGrp="1"/>
          </p:cNvSpPr>
          <p:nvPr>
            <p:ph type="dt" sz="half" idx="2"/>
          </p:nvPr>
        </p:nvSpPr>
        <p:spPr>
          <a:xfrm>
            <a:off x="3581400" y="6305550"/>
            <a:ext cx="2133600" cy="476250"/>
          </a:xfrm>
          <a:prstGeom prst="rect">
            <a:avLst/>
          </a:prstGeom>
        </p:spPr>
        <p:txBody>
          <a:bodyPr anchor="b"/>
          <a:lstStyle>
            <a:lvl1pPr algn="r" eaLnBrk="1" latinLnBrk="0" hangingPunct="1">
              <a:defRPr kumimoji="0" sz="1200">
                <a:solidFill>
                  <a:schemeClr val="bg2">
                    <a:shade val="50000"/>
                    <a:satMod val="200000"/>
                  </a:schemeClr>
                </a:solidFill>
              </a:defRPr>
            </a:lvl1pPr>
            <a:extLst/>
          </a:lstStyle>
          <a:p>
            <a:fld id="{3B5E1485-417B-401E-99AE-F0936BA683B0}" type="datetimeFigureOut">
              <a:rPr lang="en-US" smtClean="0"/>
              <a:t>9/10/2012</a:t>
            </a:fld>
            <a:endParaRPr lang="en-US" dirty="0"/>
          </a:p>
        </p:txBody>
      </p:sp>
      <p:sp>
        <p:nvSpPr>
          <p:cNvPr id="10" name="Footer Placeholder 9"/>
          <p:cNvSpPr>
            <a:spLocks noGrp="1"/>
          </p:cNvSpPr>
          <p:nvPr>
            <p:ph type="ftr" sz="quarter" idx="3"/>
          </p:nvPr>
        </p:nvSpPr>
        <p:spPr>
          <a:xfrm>
            <a:off x="5715000" y="6305550"/>
            <a:ext cx="2895600" cy="476250"/>
          </a:xfrm>
          <a:prstGeom prst="rect">
            <a:avLst/>
          </a:prstGeom>
        </p:spPr>
        <p:txBody>
          <a:bodyPr anchor="b"/>
          <a:lstStyle>
            <a:lvl1pPr eaLnBrk="1" latinLnBrk="0" hangingPunct="1">
              <a:defRPr kumimoji="0" sz="1200">
                <a:solidFill>
                  <a:schemeClr val="bg2">
                    <a:shade val="50000"/>
                    <a:satMod val="200000"/>
                  </a:schemeClr>
                </a:solidFill>
                <a:effectLst/>
              </a:defRPr>
            </a:lvl1pPr>
            <a:extLst/>
          </a:lstStyle>
          <a:p>
            <a:endParaRPr lang="en-US" dirty="0"/>
          </a:p>
        </p:txBody>
      </p:sp>
      <p:sp>
        <p:nvSpPr>
          <p:cNvPr id="22" name="Slide Number Placeholder 21"/>
          <p:cNvSpPr>
            <a:spLocks noGrp="1"/>
          </p:cNvSpPr>
          <p:nvPr>
            <p:ph type="sldNum" sz="quarter" idx="4"/>
          </p:nvPr>
        </p:nvSpPr>
        <p:spPr>
          <a:xfrm>
            <a:off x="8613648" y="6305550"/>
            <a:ext cx="457200" cy="476250"/>
          </a:xfrm>
          <a:prstGeom prst="rect">
            <a:avLst/>
          </a:prstGeom>
        </p:spPr>
        <p:txBody>
          <a:bodyPr anchor="b"/>
          <a:lstStyle>
            <a:lvl1pPr algn="ctr" eaLnBrk="1" latinLnBrk="0" hangingPunct="1">
              <a:defRPr kumimoji="0" sz="1200">
                <a:solidFill>
                  <a:schemeClr val="bg2">
                    <a:shade val="50000"/>
                    <a:satMod val="200000"/>
                  </a:schemeClr>
                </a:solidFill>
                <a:effectLst/>
              </a:defRPr>
            </a:lvl1pPr>
            <a:extLst/>
          </a:lstStyle>
          <a:p>
            <a:fld id="{4D3158CC-8D5A-41BA-8311-424EB12AF1EB}" type="slidenum">
              <a:rPr lang="en-US" smtClean="0"/>
              <a:t>‹#›</a:t>
            </a:fld>
            <a:endParaRPr lang="en-US" dirty="0"/>
          </a:p>
        </p:txBody>
      </p:sp>
      <p:sp>
        <p:nvSpPr>
          <p:cNvPr id="15" name="Rectangle 14"/>
          <p:cNvSpPr/>
          <p:nvPr/>
        </p:nvSpPr>
        <p:spPr bwMode="invGray">
          <a:xfrm>
            <a:off x="1014984" y="-54"/>
            <a:ext cx="73152"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300" kern="1200">
          <a:solidFill>
            <a:schemeClr val="tx2">
              <a:satMod val="130000"/>
            </a:schemeClr>
          </a:solidFill>
          <a:effectLst>
            <a:outerShdw blurRad="50000" dist="30000" dir="5400000" algn="tl" rotWithShape="0">
              <a:srgbClr val="000000">
                <a:alpha val="30000"/>
              </a:srgbClr>
            </a:outerShdw>
          </a:effectLst>
          <a:latin typeface="+mj-lt"/>
          <a:ea typeface="+mj-ea"/>
          <a:cs typeface="+mj-cs"/>
        </a:defRPr>
      </a:lvl1pPr>
      <a:extLst/>
    </p:titleStyle>
    <p:bodyStyle>
      <a:lvl1pPr marL="365760" indent="-283464" algn="l" rtl="0" eaLnBrk="1" latinLnBrk="0" hangingPunct="1">
        <a:lnSpc>
          <a:spcPct val="100000"/>
        </a:lnSpc>
        <a:spcBef>
          <a:spcPts val="600"/>
        </a:spcBef>
        <a:buClr>
          <a:schemeClr val="accent1"/>
        </a:buClr>
        <a:buSzPct val="80000"/>
        <a:buFont typeface="Wingdings 2"/>
        <a:buChar char=""/>
        <a:defRPr kumimoji="0" sz="3200" kern="1200">
          <a:solidFill>
            <a:schemeClr val="tx1"/>
          </a:solidFill>
          <a:latin typeface="+mn-lt"/>
          <a:ea typeface="+mn-ea"/>
          <a:cs typeface="+mn-cs"/>
        </a:defRPr>
      </a:lvl1pPr>
      <a:lvl2pPr marL="640080" indent="-237744" algn="l" rtl="0" eaLnBrk="1" latinLnBrk="0" hangingPunct="1">
        <a:lnSpc>
          <a:spcPct val="100000"/>
        </a:lnSpc>
        <a:spcBef>
          <a:spcPts val="550"/>
        </a:spcBef>
        <a:buClr>
          <a:schemeClr val="accent1"/>
        </a:buClr>
        <a:buFont typeface="Verdana"/>
        <a:buChar char="◦"/>
        <a:defRPr kumimoji="0" sz="2800" kern="1200">
          <a:solidFill>
            <a:schemeClr val="tx1"/>
          </a:solidFill>
          <a:latin typeface="+mn-lt"/>
          <a:ea typeface="+mn-ea"/>
          <a:cs typeface="+mn-cs"/>
        </a:defRPr>
      </a:lvl2pPr>
      <a:lvl3pPr marL="886968" indent="-228600" algn="l" rtl="0" eaLnBrk="1" latinLnBrk="0" hangingPunct="1">
        <a:lnSpc>
          <a:spcPct val="100000"/>
        </a:lnSpc>
        <a:spcBef>
          <a:spcPct val="20000"/>
        </a:spcBef>
        <a:buClr>
          <a:schemeClr val="accent2"/>
        </a:buClr>
        <a:buFont typeface="Wingdings 2"/>
        <a:buChar char=""/>
        <a:defRPr kumimoji="0" sz="2400" kern="1200">
          <a:solidFill>
            <a:schemeClr val="tx1"/>
          </a:solidFill>
          <a:latin typeface="+mn-lt"/>
          <a:ea typeface="+mn-ea"/>
          <a:cs typeface="+mn-cs"/>
        </a:defRPr>
      </a:lvl3pPr>
      <a:lvl4pPr marL="1097280" indent="-173736" algn="l" rtl="0" eaLnBrk="1" latinLnBrk="0" hangingPunct="1">
        <a:lnSpc>
          <a:spcPct val="100000"/>
        </a:lnSpc>
        <a:spcBef>
          <a:spcPct val="20000"/>
        </a:spcBef>
        <a:buClr>
          <a:schemeClr val="accent3"/>
        </a:buClr>
        <a:buFont typeface="Wingdings 2"/>
        <a:buChar char=""/>
        <a:defRPr kumimoji="0" sz="2000" kern="1200">
          <a:solidFill>
            <a:schemeClr val="tx1"/>
          </a:solidFill>
          <a:latin typeface="+mn-lt"/>
          <a:ea typeface="+mn-ea"/>
          <a:cs typeface="+mn-cs"/>
        </a:defRPr>
      </a:lvl4pPr>
      <a:lvl5pPr marL="1298448" indent="-182880" algn="l" rtl="0" eaLnBrk="1" latinLnBrk="0" hangingPunct="1">
        <a:lnSpc>
          <a:spcPct val="100000"/>
        </a:lnSpc>
        <a:spcBef>
          <a:spcPct val="20000"/>
        </a:spcBef>
        <a:buClr>
          <a:schemeClr val="accent4"/>
        </a:buClr>
        <a:buFont typeface="Wingdings 2"/>
        <a:buChar char=""/>
        <a:defRPr kumimoji="0" sz="2000" kern="1200">
          <a:solidFill>
            <a:schemeClr val="tx1"/>
          </a:solidFill>
          <a:latin typeface="+mn-lt"/>
          <a:ea typeface="+mn-ea"/>
          <a:cs typeface="+mn-cs"/>
        </a:defRPr>
      </a:lvl5pPr>
      <a:lvl6pPr marL="1508760" indent="-182880" algn="l" rtl="0" eaLnBrk="1" latinLnBrk="0" hangingPunct="1">
        <a:lnSpc>
          <a:spcPct val="100000"/>
        </a:lnSpc>
        <a:spcBef>
          <a:spcPct val="20000"/>
        </a:spcBef>
        <a:buClr>
          <a:schemeClr val="accent5"/>
        </a:buClr>
        <a:buFont typeface="Wingdings 2"/>
        <a:buChar char=""/>
        <a:defRPr kumimoji="0" sz="2000" kern="1200">
          <a:solidFill>
            <a:schemeClr val="tx1"/>
          </a:solidFill>
          <a:latin typeface="+mn-lt"/>
          <a:ea typeface="+mn-ea"/>
          <a:cs typeface="+mn-cs"/>
        </a:defRPr>
      </a:lvl6pPr>
      <a:lvl7pPr marL="1719072"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7pPr>
      <a:lvl8pPr marL="1920240"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8pPr>
      <a:lvl9pPr marL="2130552"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https://iris.uoregon.edu/cms/node/4364"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hyperlink" Target="https://iris.uoregon.edu/cms/sites/default/files/node2425/10_11_Revised%20Strategic%20Directions_bullet%20points_rev8_Dec21.pdf" TargetMode="Externa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hyperlink" Target="http://www.oclc.org/ca/en/productworks/articleexchange.htm" TargetMode="External"/><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hyperlink" Target="http://lists.webjunction.org/wjlists/ill-l/2012-January/040487.html" TargetMode="External"/><Relationship Id="rId4" Type="http://schemas.openxmlformats.org/officeDocument/2006/relationships/hyperlink" Target="http://lists.webjunction.org/wjlists/ill-l/2012-January/040424.html" TargetMode="External"/></Relationships>
</file>

<file path=ppt/slides/_rels/slide5.xml.rels><?xml version="1.0" encoding="UTF-8" standalone="yes"?>
<Relationships xmlns="http://schemas.openxmlformats.org/package/2006/relationships"><Relationship Id="rId3" Type="http://schemas.openxmlformats.org/officeDocument/2006/relationships/hyperlink" Target="https://iris.uoregon.edu/cms/node/2014" TargetMode="External"/><Relationship Id="rId2" Type="http://schemas.openxmlformats.org/officeDocument/2006/relationships/notesSlide" Target="../notesSlides/notesSlide5.xml"/><Relationship Id="rId1" Type="http://schemas.openxmlformats.org/officeDocument/2006/relationships/slideLayout" Target="../slideLayouts/slideLayout2.xml"/><Relationship Id="rId4" Type="http://schemas.openxmlformats.org/officeDocument/2006/relationships/hyperlink" Target="https://iris.uoregon.edu/cms/sites/default/files/node3973/alliance-libs-rush.xlsx" TargetMode="External"/></Relationships>
</file>

<file path=ppt/slides/_rels/slide6.xml.rels><?xml version="1.0" encoding="UTF-8" standalone="yes"?>
<Relationships xmlns="http://schemas.openxmlformats.org/package/2006/relationships"><Relationship Id="rId3" Type="http://schemas.openxmlformats.org/officeDocument/2006/relationships/hyperlink" Target="http://crln.acrl.org/content/72/9/531.full" TargetMode="External"/><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hyperlink" Target="https://iris.uoregon.edu/cms/node/3482" TargetMode="External"/><Relationship Id="rId2" Type="http://schemas.openxmlformats.org/officeDocument/2006/relationships/notesSlide" Target="../notesSlides/notesSlide7.xml"/><Relationship Id="rId1" Type="http://schemas.openxmlformats.org/officeDocument/2006/relationships/slideLayout" Target="../slideLayouts/slideLayout2.xml"/><Relationship Id="rId5" Type="http://schemas.openxmlformats.org/officeDocument/2006/relationships/hyperlink" Target="http://www.copyright.com/content/dam/cc3/marketing/documents/pdfs/get-it-now-service-overview.pdf" TargetMode="External"/><Relationship Id="rId4" Type="http://schemas.openxmlformats.org/officeDocument/2006/relationships/hyperlink" Target="https://iris.uoregon.edu/cms/node/4404" TargetMode="External"/></Relationships>
</file>

<file path=ppt/slides/_rels/slide8.xml.rels><?xml version="1.0" encoding="UTF-8" standalone="yes"?>
<Relationships xmlns="http://schemas.openxmlformats.org/package/2006/relationships"><Relationship Id="rId3" Type="http://schemas.openxmlformats.org/officeDocument/2006/relationships/hyperlink" Target="https://iris.uoregon.edu/cms/node/3970" TargetMode="External"/><Relationship Id="rId2" Type="http://schemas.openxmlformats.org/officeDocument/2006/relationships/notesSlide" Target="../notesSlides/notesSlide8.xml"/><Relationship Id="rId1" Type="http://schemas.openxmlformats.org/officeDocument/2006/relationships/slideLayout" Target="../slideLayouts/slideLayout2.xml"/><Relationship Id="rId5" Type="http://schemas.openxmlformats.org/officeDocument/2006/relationships/hyperlink" Target="https://iris.uoregon.edu/cms/node/4404" TargetMode="External"/><Relationship Id="rId4" Type="http://schemas.openxmlformats.org/officeDocument/2006/relationships/hyperlink" Target="http://pages.uoregon.edu/landmct/acs-mgt/msg00981.html" TargetMode="External"/></Relationships>
</file>

<file path=ppt/slides/_rels/slide9.xml.rels><?xml version="1.0" encoding="UTF-8" standalone="yes"?>
<Relationships xmlns="http://schemas.openxmlformats.org/package/2006/relationships"><Relationship Id="rId3" Type="http://schemas.openxmlformats.org/officeDocument/2006/relationships/hyperlink" Target="https://iris.uoregon.edu/cms/node/4404"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hyperlink" Target="https://iris.uoregon.edu/cms/sites/default/files/node4404/rapid-reciprocal-list.pdf" TargetMode="External"/></Relationships>
</file>

<file path=ppt/slides/_rels/slide10.xml.rels><?xml version="1.0" encoding="UTF-8" standalone="yes"?>
<Relationships xmlns="http://schemas.openxmlformats.org/package/2006/relationships"><Relationship Id="rId3" Type="http://schemas.openxmlformats.org/officeDocument/2006/relationships/hyperlink" Target="https://iris.uoregon.edu/cms/node/4404" TargetMode="External"/><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hyperlink" Target="https://iris.uoregon.edu/cms/node/591" TargetMode="External"/><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hyperlink" Target="mailto:jvasey@uoregon.edu" TargetMode="External"/><Relationship Id="rId5" Type="http://schemas.openxmlformats.org/officeDocument/2006/relationships/hyperlink" Target="mailto:gist-l@geneseo.edu" TargetMode="External"/><Relationship Id="rId4" Type="http://schemas.openxmlformats.org/officeDocument/2006/relationships/hyperlink" Target="mailto:anne@gwla.org" TargetMode="External"/></Relationships>
</file>

<file path=ppt/slides/_rels/slide13.xml.rels><?xml version="1.0" encoding="UTF-8" standalone="yes"?>
<Relationships xmlns="http://schemas.openxmlformats.org/package/2006/relationships"><Relationship Id="rId3" Type="http://schemas.openxmlformats.org/officeDocument/2006/relationships/hyperlink" Target="https://iris.uoregon.edu/cms/node/3801" TargetMode="External"/><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8" Type="http://schemas.openxmlformats.org/officeDocument/2006/relationships/hyperlink" Target="https://summit.vdxhost.com/nre/" TargetMode="External"/><Relationship Id="rId13" Type="http://schemas.openxmlformats.org/officeDocument/2006/relationships/hyperlink" Target="http://libweb.uoregon.edu/" TargetMode="External"/><Relationship Id="rId3" Type="http://schemas.openxmlformats.org/officeDocument/2006/relationships/hyperlink" Target="http://it.uoregon.edu/services/banner" TargetMode="External"/><Relationship Id="rId7" Type="http://schemas.openxmlformats.org/officeDocument/2006/relationships/hyperlink" Target="http://lsa.uoregon.edu/" TargetMode="External"/><Relationship Id="rId12" Type="http://schemas.openxmlformats.org/officeDocument/2006/relationships/hyperlink" Target="http://janus.uoregon.edu/search/X" TargetMode="External"/><Relationship Id="rId2" Type="http://schemas.openxmlformats.org/officeDocument/2006/relationships/notesSlide" Target="../notesSlides/notesSlide14.xml"/><Relationship Id="rId1" Type="http://schemas.openxmlformats.org/officeDocument/2006/relationships/slideLayout" Target="../slideLayouts/slideLayout2.xml"/><Relationship Id="rId6" Type="http://schemas.openxmlformats.org/officeDocument/2006/relationships/hyperlink" Target="https://iris.uoregon.edu/cms/node/1151" TargetMode="External"/><Relationship Id="rId11" Type="http://schemas.openxmlformats.org/officeDocument/2006/relationships/hyperlink" Target="https://iris.uoregon.edu/cms/node/129" TargetMode="External"/><Relationship Id="rId5" Type="http://schemas.openxmlformats.org/officeDocument/2006/relationships/hyperlink" Target="https://iris.uoregon.edu/cms/node/2" TargetMode="External"/><Relationship Id="rId10" Type="http://schemas.openxmlformats.org/officeDocument/2006/relationships/hyperlink" Target="https://iris.uoregon.edu/cms/sites/default/files/node2425/10_11_Revised%20Strategic%20Directions_bullet%20points_rev8_Dec21.pdf" TargetMode="External"/><Relationship Id="rId4" Type="http://schemas.openxmlformats.org/officeDocument/2006/relationships/hyperlink" Target="https://iris.uoregon.edu/cms/node/3495" TargetMode="External"/><Relationship Id="rId9" Type="http://schemas.openxmlformats.org/officeDocument/2006/relationships/hyperlink" Target="https://iris.uoregon.edu/cms/node/4213" TargetMode="Externa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8" Type="http://schemas.openxmlformats.org/officeDocument/2006/relationships/hyperlink" Target="http://www.oclc.org/us/en/support/training/resourcesharing/default.htm" TargetMode="External"/><Relationship Id="rId3" Type="http://schemas.openxmlformats.org/officeDocument/2006/relationships/hyperlink" Target="https://iris.uoregon.edu/cms/sites/default/files/node3973/ketchum-workshop-sexual-harassment.docx" TargetMode="External"/><Relationship Id="rId7" Type="http://schemas.openxmlformats.org/officeDocument/2006/relationships/hyperlink" Target="https://iris.uoregon.edu/cms/node/1915" TargetMode="External"/><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hyperlink" Target="http://odt.uoregon.edu/registration/session_view.php?sess_id=509" TargetMode="External"/><Relationship Id="rId5" Type="http://schemas.openxmlformats.org/officeDocument/2006/relationships/hyperlink" Target="https://iris.uoregon.edu/cms/sites/default/files/node3973/supervision_for_potential_supervisors.jpg" TargetMode="External"/><Relationship Id="rId4" Type="http://schemas.openxmlformats.org/officeDocument/2006/relationships/hyperlink" Target="https://iris.uoregon.edu/cms/sites/default/files/node3973/newemployeeorientation.jpg" TargetMode="External"/><Relationship Id="rId9" Type="http://schemas.openxmlformats.org/officeDocument/2006/relationships/hyperlink" Target="http://pages.uoregon.edu/landmct/acs/msg01336.html" TargetMode="External"/></Relationships>
</file>

<file path=ppt/slides/_rels/slide17.xml.rels><?xml version="1.0" encoding="UTF-8" standalone="yes"?>
<Relationships xmlns="http://schemas.openxmlformats.org/package/2006/relationships"><Relationship Id="rId3" Type="http://schemas.openxmlformats.org/officeDocument/2006/relationships/hyperlink" Target="http://www.ala.org/rusa/sections/stars" TargetMode="External"/><Relationship Id="rId2" Type="http://schemas.openxmlformats.org/officeDocument/2006/relationships/notesSlide" Target="../notesSlides/notesSlide17.xml"/><Relationship Id="rId1" Type="http://schemas.openxmlformats.org/officeDocument/2006/relationships/slideLayout" Target="../slideLayouts/slideLayout2.xml"/><Relationship Id="rId5" Type="http://schemas.openxmlformats.org/officeDocument/2006/relationships/hyperlink" Target="http://www.atlas-sys.com/conference/conference-sessions/" TargetMode="External"/><Relationship Id="rId4" Type="http://schemas.openxmlformats.org/officeDocument/2006/relationships/hyperlink" Target="http://www.atlas-sys.com/conference/" TargetMode="External"/></Relationships>
</file>

<file path=ppt/slides/_rels/slide18.xml.rels><?xml version="1.0" encoding="UTF-8" standalone="yes"?>
<Relationships xmlns="http://schemas.openxmlformats.org/package/2006/relationships"><Relationship Id="rId3" Type="http://schemas.openxmlformats.org/officeDocument/2006/relationships/hyperlink" Target="https://iris.uoregon.edu/cms/node/3973" TargetMode="External"/><Relationship Id="rId2" Type="http://schemas.openxmlformats.org/officeDocument/2006/relationships/notesSlide" Target="../notesSlides/notesSlide18.xml"/><Relationship Id="rId1" Type="http://schemas.openxmlformats.org/officeDocument/2006/relationships/slideLayout" Target="../slideLayouts/slideLayout2.xml"/><Relationship Id="rId4" Type="http://schemas.openxmlformats.org/officeDocument/2006/relationships/hyperlink" Target="https://iris.uoregon.edu/dc/uireport2/index.php" TargetMode="External"/></Relationships>
</file>

<file path=ppt/slides/_rels/slide19.xml.rels><?xml version="1.0" encoding="UTF-8" standalone="yes"?>
<Relationships xmlns="http://schemas.openxmlformats.org/package/2006/relationships"><Relationship Id="rId8" Type="http://schemas.openxmlformats.org/officeDocument/2006/relationships/hyperlink" Target="http://libweb.uoregon.edu/dc/directory/" TargetMode="External"/><Relationship Id="rId13" Type="http://schemas.openxmlformats.org/officeDocument/2006/relationships/hyperlink" Target="https://iris.uoregon.edu/cms/node/1915" TargetMode="External"/><Relationship Id="rId3" Type="http://schemas.openxmlformats.org/officeDocument/2006/relationships/hyperlink" Target="http://libweb.uoregon.edu/general/about/mission.html" TargetMode="External"/><Relationship Id="rId7" Type="http://schemas.openxmlformats.org/officeDocument/2006/relationships/hyperlink" Target="http://libweb.uoregon.edu/index/cms-filesystem-action?file=diversity/library_diversity_plan.pdf" TargetMode="External"/><Relationship Id="rId12" Type="http://schemas.openxmlformats.org/officeDocument/2006/relationships/hyperlink" Target="https://iris.uoregon.edu/departments/hr/policies/lwop.html" TargetMode="External"/><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hyperlink" Target="https://iris.uoregon.edu/departments/hr/diversity.html" TargetMode="External"/><Relationship Id="rId11" Type="http://schemas.openxmlformats.org/officeDocument/2006/relationships/hyperlink" Target="http://libweb.uoregon.edu/policies/" TargetMode="External"/><Relationship Id="rId5" Type="http://schemas.openxmlformats.org/officeDocument/2006/relationships/hyperlink" Target="http://pebb.das.state.or.us/DAS/PEBB/EAP.shtml" TargetMode="External"/><Relationship Id="rId10" Type="http://schemas.openxmlformats.org/officeDocument/2006/relationships/hyperlink" Target="https://iris.uoregon.edu/dc/uireport2/" TargetMode="External"/><Relationship Id="rId4" Type="http://schemas.openxmlformats.org/officeDocument/2006/relationships/hyperlink" Target="http://campusops.uoregon.edu/?q=node/318" TargetMode="External"/><Relationship Id="rId9" Type="http://schemas.openxmlformats.org/officeDocument/2006/relationships/hyperlink" Target="https://iris.uoregon.edu/cms/node/260" TargetMode="External"/><Relationship Id="rId14" Type="http://schemas.openxmlformats.org/officeDocument/2006/relationships/hyperlink" Target="https://iris.uoregon.edu/cms/node/3" TargetMode="Externa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wav"/><Relationship Id="rId1" Type="http://schemas.microsoft.com/office/2007/relationships/media" Target="../media/media1.wav"/><Relationship Id="rId6" Type="http://schemas.openxmlformats.org/officeDocument/2006/relationships/image" Target="../media/image3.png"/><Relationship Id="rId5" Type="http://schemas.openxmlformats.org/officeDocument/2006/relationships/image" Target="../media/image2.wmf"/><Relationship Id="rId4" Type="http://schemas.openxmlformats.org/officeDocument/2006/relationships/notesSlide" Target="../notesSlides/notesSlide27.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4.wmf"/><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8" Type="http://schemas.openxmlformats.org/officeDocument/2006/relationships/hyperlink" Target="https://iris.uoregon.edu/cms/node/1610" TargetMode="External"/><Relationship Id="rId3" Type="http://schemas.openxmlformats.org/officeDocument/2006/relationships/hyperlink" Target="http://odt.uoregon.edu/" TargetMode="External"/><Relationship Id="rId7" Type="http://schemas.openxmlformats.org/officeDocument/2006/relationships/hyperlink" Target="https://iris.uoregon.edu/cms/node/819" TargetMode="External"/><Relationship Id="rId2" Type="http://schemas.openxmlformats.org/officeDocument/2006/relationships/notesSlide" Target="../notesSlides/notesSlide43.xml"/><Relationship Id="rId1" Type="http://schemas.openxmlformats.org/officeDocument/2006/relationships/slideLayout" Target="../slideLayouts/slideLayout2.xml"/><Relationship Id="rId6" Type="http://schemas.openxmlformats.org/officeDocument/2006/relationships/hyperlink" Target="https://iris.uoregon.edu/cms/node/1965" TargetMode="External"/><Relationship Id="rId11" Type="http://schemas.openxmlformats.org/officeDocument/2006/relationships/hyperlink" Target="https://iris.uoregon.edu/cms/node/1915" TargetMode="External"/><Relationship Id="rId5" Type="http://schemas.openxmlformats.org/officeDocument/2006/relationships/hyperlink" Target="https://iris.uoregon.edu/cms/node/17" TargetMode="External"/><Relationship Id="rId10" Type="http://schemas.openxmlformats.org/officeDocument/2006/relationships/hyperlink" Target="https://iris.uoregon.edu/cms/node/3346" TargetMode="External"/><Relationship Id="rId4" Type="http://schemas.openxmlformats.org/officeDocument/2006/relationships/hyperlink" Target="https://iris.uoregon.edu/cms/node/3495" TargetMode="External"/><Relationship Id="rId9" Type="http://schemas.openxmlformats.org/officeDocument/2006/relationships/hyperlink" Target="http://committees.uoregon.edu/" TargetMode="External"/></Relationships>
</file>

<file path=ppt/slides/_rels/slide44.xml.rels><?xml version="1.0" encoding="UTF-8" standalone="yes"?>
<Relationships xmlns="http://schemas.openxmlformats.org/package/2006/relationships"><Relationship Id="rId3" Type="http://schemas.openxmlformats.org/officeDocument/2006/relationships/hyperlink" Target="http://cstdac.uoregon.edu/" TargetMode="External"/><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8" Type="http://schemas.openxmlformats.org/officeDocument/2006/relationships/hyperlink" Target="http://cstdac.uoregon.edu/employee-recognition-and-peer-awards/honoring-classified-employees-their-years-service" TargetMode="External"/><Relationship Id="rId3" Type="http://schemas.openxmlformats.org/officeDocument/2006/relationships/hyperlink" Target="https://iris.uoregon.edu/cms/node/4803" TargetMode="External"/><Relationship Id="rId7" Type="http://schemas.openxmlformats.org/officeDocument/2006/relationships/hyperlink" Target="https://iris.uoregon.edu/cms/node/3381" TargetMode="External"/><Relationship Id="rId2" Type="http://schemas.openxmlformats.org/officeDocument/2006/relationships/notesSlide" Target="../notesSlides/notesSlide45.xml"/><Relationship Id="rId1" Type="http://schemas.openxmlformats.org/officeDocument/2006/relationships/slideLayout" Target="../slideLayouts/slideLayout2.xml"/><Relationship Id="rId6" Type="http://schemas.openxmlformats.org/officeDocument/2006/relationships/hyperlink" Target="https://iris.uoregon.edu/cms/directory" TargetMode="External"/><Relationship Id="rId5" Type="http://schemas.openxmlformats.org/officeDocument/2006/relationships/hyperlink" Target="https://iris.uoregon.edu/cms/" TargetMode="External"/><Relationship Id="rId4" Type="http://schemas.openxmlformats.org/officeDocument/2006/relationships/hyperlink" Target="https://iris.uoregon.edu/cms/node/1" TargetMode="External"/></Relationships>
</file>

<file path=ppt/slides/_rels/slide46.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50.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51.xml"/><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55.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png"/><Relationship Id="rId1" Type="http://schemas.openxmlformats.org/officeDocument/2006/relationships/slideLayout" Target="../slideLayouts/slideLayout1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58.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1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59.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12.xml"/></Relationships>
</file>

<file path=ppt/slides/_rels/slide60.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12.xml"/></Relationships>
</file>

<file path=ppt/slides/_rels/slide61.xml.rels><?xml version="1.0" encoding="UTF-8" standalone="yes"?>
<Relationships xmlns="http://schemas.openxmlformats.org/package/2006/relationships"><Relationship Id="rId2" Type="http://schemas.openxmlformats.org/officeDocument/2006/relationships/image" Target="../media/image15.gif"/><Relationship Id="rId1" Type="http://schemas.openxmlformats.org/officeDocument/2006/relationships/slideLayout" Target="../slideLayouts/slideLayout12.xml"/></Relationships>
</file>

<file path=ppt/slides/_rels/slide62.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12.xml"/></Relationships>
</file>

<file path=ppt/slides/_rels/slide63.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12.xml"/></Relationships>
</file>

<file path=ppt/slides/_rels/slide64.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12.xml"/></Relationships>
</file>

<file path=ppt/slides/_rels/slide65.xml.rels><?xml version="1.0" encoding="UTF-8" standalone="yes"?>
<Relationships xmlns="http://schemas.openxmlformats.org/package/2006/relationships"><Relationship Id="rId2" Type="http://schemas.openxmlformats.org/officeDocument/2006/relationships/image" Target="../media/image19.gif"/><Relationship Id="rId1" Type="http://schemas.openxmlformats.org/officeDocument/2006/relationships/slideLayout" Target="../slideLayouts/slideLayout1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28600"/>
            <a:ext cx="7772400" cy="6400799"/>
          </a:xfrm>
        </p:spPr>
        <p:style>
          <a:lnRef idx="1">
            <a:schemeClr val="accent2"/>
          </a:lnRef>
          <a:fillRef idx="2">
            <a:schemeClr val="accent2"/>
          </a:fillRef>
          <a:effectRef idx="1">
            <a:schemeClr val="accent2"/>
          </a:effectRef>
          <a:fontRef idx="minor">
            <a:schemeClr val="dk1"/>
          </a:fontRef>
        </p:style>
        <p:txBody>
          <a:bodyPr>
            <a:normAutofit/>
          </a:bodyPr>
          <a:lstStyle/>
          <a:p>
            <a:r>
              <a:rPr lang="en-US" sz="1800" dirty="0" smtClean="0">
                <a:latin typeface="Comic Sans MS" pitchFamily="66" charset="0"/>
              </a:rPr>
              <a:t>Northwest Interlibrary Loan and Resource Sharing Conference</a:t>
            </a:r>
            <a:r>
              <a:rPr lang="en-US" sz="1800" dirty="0">
                <a:latin typeface="Comic Sans MS" pitchFamily="66" charset="0"/>
              </a:rPr>
              <a:t/>
            </a:r>
            <a:br>
              <a:rPr lang="en-US" sz="1800" dirty="0">
                <a:latin typeface="Comic Sans MS" pitchFamily="66" charset="0"/>
              </a:rPr>
            </a:br>
            <a:r>
              <a:rPr lang="en-US" sz="1800" dirty="0" smtClean="0">
                <a:latin typeface="Comic Sans MS" pitchFamily="66" charset="0"/>
              </a:rPr>
              <a:t>September 13, 2012</a:t>
            </a:r>
            <a:r>
              <a:rPr lang="en-US" sz="3100" dirty="0">
                <a:latin typeface="Comic Sans MS" pitchFamily="66" charset="0"/>
              </a:rPr>
              <a:t/>
            </a:r>
            <a:br>
              <a:rPr lang="en-US" sz="3100" dirty="0">
                <a:latin typeface="Comic Sans MS" pitchFamily="66" charset="0"/>
              </a:rPr>
            </a:br>
            <a:r>
              <a:rPr lang="en-US" sz="3100" dirty="0" smtClean="0">
                <a:latin typeface="Comic Sans MS" pitchFamily="66" charset="0"/>
              </a:rPr>
              <a:t/>
            </a:r>
            <a:br>
              <a:rPr lang="en-US" sz="3100" dirty="0" smtClean="0">
                <a:latin typeface="Comic Sans MS" pitchFamily="66" charset="0"/>
              </a:rPr>
            </a:br>
            <a:r>
              <a:rPr lang="en-US" sz="3200" dirty="0" smtClean="0">
                <a:latin typeface="Comic Sans MS" pitchFamily="66" charset="0"/>
              </a:rPr>
              <a:t>ESP</a:t>
            </a:r>
            <a:br>
              <a:rPr lang="en-US" sz="3200" dirty="0" smtClean="0">
                <a:latin typeface="Comic Sans MS" pitchFamily="66" charset="0"/>
              </a:rPr>
            </a:br>
            <a:r>
              <a:rPr lang="en-US" sz="3200" dirty="0" smtClean="0">
                <a:latin typeface="Comic Sans MS" pitchFamily="66" charset="0"/>
              </a:rPr>
              <a:t>Employee </a:t>
            </a:r>
            <a:r>
              <a:rPr lang="en-US" sz="3200" dirty="0">
                <a:latin typeface="Comic Sans MS" pitchFamily="66" charset="0"/>
              </a:rPr>
              <a:t>Satisfaction </a:t>
            </a:r>
            <a:r>
              <a:rPr lang="en-US" sz="3200" dirty="0" smtClean="0">
                <a:latin typeface="Comic Sans MS" pitchFamily="66" charset="0"/>
              </a:rPr>
              <a:t>Program</a:t>
            </a:r>
            <a:br>
              <a:rPr lang="en-US" sz="3200" dirty="0" smtClean="0">
                <a:latin typeface="Comic Sans MS" pitchFamily="66" charset="0"/>
              </a:rPr>
            </a:br>
            <a:r>
              <a:rPr lang="en-US" sz="3200" dirty="0" smtClean="0">
                <a:latin typeface="Comic Sans MS" pitchFamily="66" charset="0"/>
              </a:rPr>
              <a:t> </a:t>
            </a:r>
            <a:r>
              <a:rPr lang="en-US" sz="2000" dirty="0" smtClean="0">
                <a:latin typeface="Comic Sans MS" pitchFamily="66" charset="0"/>
              </a:rPr>
              <a:t>Designing an Employee Onboarding Program at the UO</a:t>
            </a:r>
            <a:br>
              <a:rPr lang="en-US" sz="2000" dirty="0" smtClean="0">
                <a:latin typeface="Comic Sans MS" pitchFamily="66" charset="0"/>
              </a:rPr>
            </a:br>
            <a:r>
              <a:rPr lang="en-US" sz="3100" dirty="0">
                <a:latin typeface="Comic Sans MS" pitchFamily="66" charset="0"/>
              </a:rPr>
              <a:t/>
            </a:r>
            <a:br>
              <a:rPr lang="en-US" sz="3100" dirty="0">
                <a:latin typeface="Comic Sans MS" pitchFamily="66" charset="0"/>
              </a:rPr>
            </a:br>
            <a:r>
              <a:rPr lang="en-US" sz="1400" dirty="0">
                <a:latin typeface="Comic Sans MS" pitchFamily="66" charset="0"/>
              </a:rPr>
              <a:t>Presentation by </a:t>
            </a:r>
            <a:r>
              <a:rPr lang="en-US" sz="1400" dirty="0" smtClean="0">
                <a:latin typeface="Comic Sans MS" pitchFamily="66" charset="0"/>
              </a:rPr>
              <a:t/>
            </a:r>
            <a:br>
              <a:rPr lang="en-US" sz="1400" dirty="0" smtClean="0">
                <a:latin typeface="Comic Sans MS" pitchFamily="66" charset="0"/>
              </a:rPr>
            </a:br>
            <a:r>
              <a:rPr lang="en-US" sz="1400" dirty="0" smtClean="0">
                <a:latin typeface="Comic Sans MS" pitchFamily="66" charset="0"/>
              </a:rPr>
              <a:t>Shirien </a:t>
            </a:r>
            <a:r>
              <a:rPr lang="en-US" sz="1400" dirty="0">
                <a:latin typeface="Comic Sans MS" pitchFamily="66" charset="0"/>
              </a:rPr>
              <a:t>Chappell and David Ketchum</a:t>
            </a:r>
            <a:br>
              <a:rPr lang="en-US" sz="1400" dirty="0">
                <a:latin typeface="Comic Sans MS" pitchFamily="66" charset="0"/>
              </a:rPr>
            </a:br>
            <a:endParaRPr lang="en-US" sz="1400" dirty="0">
              <a:latin typeface="Comic Sans MS" pitchFamily="66" charset="0"/>
            </a:endParaRPr>
          </a:p>
        </p:txBody>
      </p:sp>
    </p:spTree>
    <p:extLst>
      <p:ext uri="{BB962C8B-B14F-4D97-AF65-F5344CB8AC3E}">
        <p14:creationId xmlns:p14="http://schemas.microsoft.com/office/powerpoint/2010/main" val="2414991743"/>
      </p:ext>
    </p:extLst>
  </p:cSld>
  <p:clrMapOvr>
    <a:masterClrMapping/>
  </p:clrMapOvr>
  <mc:AlternateContent xmlns:mc="http://schemas.openxmlformats.org/markup-compatibility/2006" xmlns:p14="http://schemas.microsoft.com/office/powerpoint/2010/main">
    <mc:Choice Requires="p14">
      <p:transition spd="slow" p14:dur="3400">
        <p14:reveal/>
      </p:transition>
    </mc:Choice>
    <mc:Fallback xmlns="">
      <p:transition spd="slow">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3400" y="304800"/>
            <a:ext cx="8229600" cy="6096000"/>
          </a:xfrm>
        </p:spPr>
        <p:style>
          <a:lnRef idx="1">
            <a:schemeClr val="accent3"/>
          </a:lnRef>
          <a:fillRef idx="2">
            <a:schemeClr val="accent3"/>
          </a:fillRef>
          <a:effectRef idx="1">
            <a:schemeClr val="accent3"/>
          </a:effectRef>
          <a:fontRef idx="minor">
            <a:schemeClr val="dk1"/>
          </a:fontRef>
        </p:style>
        <p:txBody>
          <a:bodyPr>
            <a:normAutofit fontScale="85000" lnSpcReduction="20000"/>
          </a:bodyPr>
          <a:lstStyle/>
          <a:p>
            <a:pPr marL="0" indent="0" algn="ctr">
              <a:buNone/>
            </a:pPr>
            <a:r>
              <a:rPr lang="en-US" sz="2800" dirty="0"/>
              <a:t>ILL: Projects &amp; Goals</a:t>
            </a:r>
          </a:p>
          <a:p>
            <a:pPr marL="0" indent="0">
              <a:buNone/>
            </a:pPr>
            <a:r>
              <a:rPr lang="en-US" sz="1800" dirty="0"/>
              <a:t>Also see: </a:t>
            </a:r>
            <a:r>
              <a:rPr lang="en-US" sz="1800" u="sng" dirty="0">
                <a:hlinkClick r:id="rId3"/>
              </a:rPr>
              <a:t> Resource Sharing Libn. orientation</a:t>
            </a:r>
            <a:endParaRPr lang="en-US" sz="1800" dirty="0"/>
          </a:p>
          <a:p>
            <a:pPr marL="0" indent="0">
              <a:buNone/>
            </a:pPr>
            <a:endParaRPr lang="en-US" sz="1800" dirty="0" smtClean="0"/>
          </a:p>
          <a:p>
            <a:pPr marL="0" indent="0">
              <a:buNone/>
            </a:pPr>
            <a:r>
              <a:rPr lang="en-US" sz="1800" dirty="0" smtClean="0"/>
              <a:t>Not </a:t>
            </a:r>
            <a:r>
              <a:rPr lang="en-US" sz="1800" dirty="0"/>
              <a:t>in Priority </a:t>
            </a:r>
            <a:r>
              <a:rPr lang="en-US" sz="1800" dirty="0" smtClean="0"/>
              <a:t>Order.  This </a:t>
            </a:r>
            <a:r>
              <a:rPr lang="en-US" sz="1800" dirty="0"/>
              <a:t>list should be discussed with the AcS Head. We'll try to wrestle this into goals for the next year and beyond. We'll consider whether  the project supports our</a:t>
            </a:r>
            <a:r>
              <a:rPr lang="en-US" sz="1800" u="sng" dirty="0">
                <a:hlinkClick r:id="rId4"/>
              </a:rPr>
              <a:t> strategic directions</a:t>
            </a:r>
            <a:r>
              <a:rPr lang="en-US" sz="1800" dirty="0"/>
              <a:t>, is cost beneficial, its priority order,  its timeline, and who should work on it.</a:t>
            </a:r>
          </a:p>
          <a:p>
            <a:pPr marL="0" indent="0">
              <a:buNone/>
            </a:pPr>
            <a:endParaRPr lang="en-US" sz="1800" dirty="0" smtClean="0"/>
          </a:p>
          <a:p>
            <a:pPr marL="0" indent="0">
              <a:buNone/>
            </a:pPr>
            <a:r>
              <a:rPr lang="en-US" sz="1800" dirty="0" smtClean="0"/>
              <a:t>1.  Electronic </a:t>
            </a:r>
            <a:r>
              <a:rPr lang="en-US" sz="1800" dirty="0"/>
              <a:t>Delivery problems - delivering incoming articles from other libraries to our patrons.</a:t>
            </a:r>
          </a:p>
          <a:p>
            <a:pPr lvl="1"/>
            <a:r>
              <a:rPr lang="en-US" sz="1800" dirty="0"/>
              <a:t>Explanation: When Ariel when from XP to Windows 7 and ILLiad when to 8.1, we started having terrible troubles with our electronic sending.  Lots of schools have been having these same problems.  Dotti's been the contact with UO Lib Systems, and we all seem unable to figure out the problem.  Needs an ILL manager to spearhead and fix.  All in Knight ILL agree that this problem is Number One to get fixed.</a:t>
            </a:r>
          </a:p>
          <a:p>
            <a:pPr lvl="1"/>
            <a:r>
              <a:rPr lang="en-US" sz="1800" dirty="0"/>
              <a:t>High impact on productivity &amp; frustration. Need: Immediate . Work slowdowns and stoppages, frustration levels high. </a:t>
            </a:r>
          </a:p>
          <a:p>
            <a:pPr lvl="1"/>
            <a:r>
              <a:rPr lang="en-US" sz="1800" dirty="0"/>
              <a:t>Update Feb 14, 2012: From David: Because staff cannot import DocDel files onto their individual machines and process these with their local ILLiad clients, I can’t pinpoint right now where the problem is, but it is either the DocDel feature or the Ariel computer. I intend to allow all staff the ability to import and process Ariel files on their local machines, and am not sure why this has not been allowed in the past. Allowing someone to import the files to their local machine and process them locally does not require more licenses, which would be the case if we wanted multiple Ariel servers in the Libraries, so there is no cost at all for this allowance—and in fact, it would be more convenient if the staff ever have need to process incoming Ariel themselves. I have just printed off the installation instructions for ILLiad’s DocDel feature and will allow my computer to import and process Ariel files first. Once I’ve done this, I should be able to see if it is the local machine or the DocDel feature itself that is causing ILLiad to crash when processing incoming DocDel files. Once the problem is worked out, I intend to allow everyone related to Borrowing the ability to import and process Ariel files on their local machines, unless you have any objections or can explain why this was not allowed in the past.</a:t>
            </a:r>
          </a:p>
          <a:p>
            <a:endParaRPr lang="en-US" sz="800" dirty="0"/>
          </a:p>
        </p:txBody>
      </p:sp>
    </p:spTree>
    <p:extLst>
      <p:ext uri="{BB962C8B-B14F-4D97-AF65-F5344CB8AC3E}">
        <p14:creationId xmlns:p14="http://schemas.microsoft.com/office/powerpoint/2010/main" val="1106823986"/>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152400"/>
            <a:ext cx="8229600" cy="6324600"/>
          </a:xfrm>
        </p:spPr>
        <p:style>
          <a:lnRef idx="1">
            <a:schemeClr val="accent3"/>
          </a:lnRef>
          <a:fillRef idx="2">
            <a:schemeClr val="accent3"/>
          </a:fillRef>
          <a:effectRef idx="1">
            <a:schemeClr val="accent3"/>
          </a:effectRef>
          <a:fontRef idx="minor">
            <a:schemeClr val="dk1"/>
          </a:fontRef>
        </p:style>
        <p:txBody>
          <a:bodyPr>
            <a:normAutofit fontScale="70000" lnSpcReduction="20000"/>
          </a:bodyPr>
          <a:lstStyle/>
          <a:p>
            <a:pPr marL="342900" lvl="1" indent="-342900">
              <a:buFont typeface="Arial" pitchFamily="34" charset="0"/>
              <a:buChar char="•"/>
            </a:pPr>
            <a:r>
              <a:rPr lang="en-US" dirty="0"/>
              <a:t>Update March 3: Systems indicated that when Ariel was set up, it was not correctly connected to the database that makes it works correctly; Systems manually connected Ariel to the database and it worked perfectly for a week; after that week, David asked Systems to create a path from each staff ILLiad client to Ariel for ElecDel processing at individual stations, but for some reason the problem of ILLiad crashing when processing Ariel/ElecDel files resurfaced; Systems said they could teach us how to manually connect the database to Ariel as a workaround since they could not make this setting "stick" ; rather than </a:t>
            </a:r>
            <a:r>
              <a:rPr lang="en-US" dirty="0" smtClean="0"/>
              <a:t>implementing </a:t>
            </a:r>
            <a:r>
              <a:rPr lang="en-US" dirty="0"/>
              <a:t>a new work around or uninstalling and reinstalling Ariel correctly, David recommended moving away from Ariel Receives to Article Exchange; David investigated AE and worked with staff from other libraries to determine  a workflow for receiving articles via Article Exchange; The workflow was agreed upon by UOR ILL staff; David updated </a:t>
            </a:r>
            <a:r>
              <a:rPr lang="en-US" sz="2100" dirty="0"/>
              <a:t>process</a:t>
            </a:r>
            <a:r>
              <a:rPr lang="en-US" dirty="0"/>
              <a:t> documentation in Iris to reflect the new workflow; David also sent a </a:t>
            </a:r>
            <a:r>
              <a:rPr lang="en-US" sz="2100" dirty="0" smtClean="0"/>
              <a:t>notification</a:t>
            </a:r>
            <a:r>
              <a:rPr lang="en-US" dirty="0" smtClean="0"/>
              <a:t> </a:t>
            </a:r>
            <a:r>
              <a:rPr lang="en-US" dirty="0"/>
              <a:t>to UOR ILL, Systems, Branch Libraries and Sacred Heart letting them know about this change; Stephen and Dotti will be training the students in processing incoming AE/Email Attachment files (since this will likely be how articles will arrive that were being sent via Ariel); David will begin investigating using AE to deliver articles as well, and by the end of the quarter or into the Summer session, ILL will use AE to both send and receive electronic files to and from non-Odyssey </a:t>
            </a:r>
            <a:r>
              <a:rPr lang="en-US" dirty="0" smtClean="0"/>
              <a:t>libraries, </a:t>
            </a:r>
            <a:r>
              <a:rPr lang="en-US" dirty="0"/>
              <a:t>with email as a back up and fax as a last resort.</a:t>
            </a:r>
            <a:endParaRPr lang="en-US" sz="4000" dirty="0"/>
          </a:p>
          <a:p>
            <a:endParaRPr lang="en-US" dirty="0"/>
          </a:p>
        </p:txBody>
      </p:sp>
    </p:spTree>
    <p:extLst>
      <p:ext uri="{BB962C8B-B14F-4D97-AF65-F5344CB8AC3E}">
        <p14:creationId xmlns:p14="http://schemas.microsoft.com/office/powerpoint/2010/main" val="1264190736"/>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style>
          <a:lnRef idx="1">
            <a:schemeClr val="accent3"/>
          </a:lnRef>
          <a:fillRef idx="2">
            <a:schemeClr val="accent3"/>
          </a:fillRef>
          <a:effectRef idx="1">
            <a:schemeClr val="accent3"/>
          </a:effectRef>
          <a:fontRef idx="minor">
            <a:schemeClr val="dk1"/>
          </a:fontRef>
        </p:style>
        <p:txBody>
          <a:bodyPr>
            <a:normAutofit fontScale="55000" lnSpcReduction="20000"/>
          </a:bodyPr>
          <a:lstStyle/>
          <a:p>
            <a:pPr marL="0" lvl="0" indent="0">
              <a:buNone/>
            </a:pPr>
            <a:r>
              <a:rPr lang="en-US" dirty="0" smtClean="0"/>
              <a:t>2.  Emailing </a:t>
            </a:r>
            <a:r>
              <a:rPr lang="en-US" dirty="0"/>
              <a:t>paging slips to branches (rather than faxing them)</a:t>
            </a:r>
            <a:endParaRPr lang="en-US" sz="4400" dirty="0"/>
          </a:p>
          <a:p>
            <a:pPr lvl="1"/>
            <a:r>
              <a:rPr lang="en-US" dirty="0"/>
              <a:t>Explanation: Math doesn't have a fax machine. Emailing paging slips rather than faxing them would be more environmentally conscientious. We know that we could route the ILL requests to ILLiad queues, but right now you can't just print a paging slip from an individual queue. When you print paging slips you do all the slips that are ready to be printed and you cannot separate them out by shelving location or branch. To resolve this problem OCLC needs either to allow a sort-and-print by location feature so each branch can print only their own, or we need to figure out how to morph the output from a specific queue into a paging slip.</a:t>
            </a:r>
            <a:endParaRPr lang="en-US" sz="4000" dirty="0"/>
          </a:p>
          <a:p>
            <a:pPr lvl="1"/>
            <a:r>
              <a:rPr lang="en-US" dirty="0"/>
              <a:t>Medium impact on productivity and green factors Need: Medium. Would improve productivity especially for Sci/Math staff, but also reduce the extra work of faxing.</a:t>
            </a:r>
            <a:endParaRPr lang="en-US" sz="4000" dirty="0"/>
          </a:p>
          <a:p>
            <a:pPr marL="0" indent="0">
              <a:buNone/>
            </a:pPr>
            <a:r>
              <a:rPr lang="en-US" dirty="0"/>
              <a:t> </a:t>
            </a:r>
            <a:endParaRPr lang="en-US" sz="4400" dirty="0"/>
          </a:p>
          <a:p>
            <a:pPr marL="0" indent="0">
              <a:buNone/>
            </a:pPr>
            <a:r>
              <a:rPr lang="en-US" dirty="0"/>
              <a:t> </a:t>
            </a:r>
            <a:endParaRPr lang="en-US" sz="4400" dirty="0"/>
          </a:p>
          <a:p>
            <a:pPr marL="0" lvl="0" indent="0">
              <a:buNone/>
            </a:pPr>
            <a:r>
              <a:rPr lang="en-US" dirty="0" smtClean="0"/>
              <a:t>3.  Explore </a:t>
            </a:r>
            <a:r>
              <a:rPr lang="en-US" dirty="0"/>
              <a:t>whether we should continue using Ariel</a:t>
            </a:r>
            <a:endParaRPr lang="en-US" sz="4400" dirty="0"/>
          </a:p>
          <a:p>
            <a:pPr lvl="1"/>
            <a:r>
              <a:rPr lang="en-US" dirty="0"/>
              <a:t>Explanation: Ariel continues to cause us problems. There's also a national trend of Ariel abandonment. Maybe UO should join that trend.</a:t>
            </a:r>
            <a:endParaRPr lang="en-US" sz="4000" dirty="0"/>
          </a:p>
          <a:p>
            <a:pPr lvl="1"/>
            <a:r>
              <a:rPr lang="en-US" u="sng" dirty="0">
                <a:hlinkClick r:id="rId3"/>
              </a:rPr>
              <a:t>OCLC's Article Exchange</a:t>
            </a:r>
            <a:r>
              <a:rPr lang="en-US" dirty="0"/>
              <a:t>. Note on ILL-l listserv </a:t>
            </a:r>
            <a:r>
              <a:rPr lang="en-US" u="sng" dirty="0">
                <a:hlinkClick r:id="rId4"/>
              </a:rPr>
              <a:t>here.</a:t>
            </a:r>
            <a:r>
              <a:rPr lang="en-US" dirty="0"/>
              <a:t> and </a:t>
            </a:r>
            <a:r>
              <a:rPr lang="en-US" u="sng" dirty="0">
                <a:hlinkClick r:id="rId5"/>
              </a:rPr>
              <a:t>another.</a:t>
            </a:r>
            <a:endParaRPr lang="en-US" sz="4000" dirty="0"/>
          </a:p>
          <a:p>
            <a:pPr lvl="1"/>
            <a:r>
              <a:rPr lang="en-US" dirty="0"/>
              <a:t>Update March 5, 2012: Due to ongoing problems with Ariel Receives, ILL has decided to abandon Ariel as a method of receiving articles; David has researched Article Exchange and worked with other libraries in determining a workflow for receiving articles through this method rather than Ariel; Receiving via AE or Email attachment is not more efficient than Ariel (or less, especially with the Ariel work around), but letting go of Ariel and moving to a web-based technology will eliminate the ongoing and irresolvable issues with Ariel, and will not require any assistance or support from Library Systems; as a result, ILL has decided to turn off Ariel Receives and begin receiving documents through other channels: preferably Odyssey, but also AE, Email and as a last resort Fax; by the end of the quarter, or into summer session, David and ILL staff will iron out a process for delivering files via AE; once </a:t>
            </a:r>
            <a:r>
              <a:rPr lang="en-US" dirty="0" smtClean="0"/>
              <a:t>branch </a:t>
            </a:r>
            <a:r>
              <a:rPr lang="en-US" dirty="0"/>
              <a:t>libraries have been trained, ORU ILL will no longer use Ariel for sending or receiving articles.</a:t>
            </a:r>
            <a:endParaRPr lang="en-US" sz="4000" dirty="0"/>
          </a:p>
        </p:txBody>
      </p:sp>
    </p:spTree>
    <p:extLst>
      <p:ext uri="{BB962C8B-B14F-4D97-AF65-F5344CB8AC3E}">
        <p14:creationId xmlns:p14="http://schemas.microsoft.com/office/powerpoint/2010/main" val="263278306"/>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rot="10800000">
            <a:off x="457200" y="-381000"/>
            <a:ext cx="8229600" cy="228600"/>
          </a:xfrm>
        </p:spPr>
        <p:txBody>
          <a:bodyPr>
            <a:normAutofit fontScale="90000"/>
          </a:bodyPr>
          <a:lstStyle/>
          <a:p>
            <a:endParaRPr lang="en-US" dirty="0"/>
          </a:p>
        </p:txBody>
      </p:sp>
      <p:sp>
        <p:nvSpPr>
          <p:cNvPr id="3" name="Content Placeholder 2"/>
          <p:cNvSpPr>
            <a:spLocks noGrp="1"/>
          </p:cNvSpPr>
          <p:nvPr>
            <p:ph idx="1"/>
          </p:nvPr>
        </p:nvSpPr>
        <p:spPr>
          <a:xfrm>
            <a:off x="457200" y="304800"/>
            <a:ext cx="8229600" cy="5821363"/>
          </a:xfrm>
        </p:spPr>
        <p:style>
          <a:lnRef idx="1">
            <a:schemeClr val="accent3"/>
          </a:lnRef>
          <a:fillRef idx="2">
            <a:schemeClr val="accent3"/>
          </a:fillRef>
          <a:effectRef idx="1">
            <a:schemeClr val="accent3"/>
          </a:effectRef>
          <a:fontRef idx="minor">
            <a:schemeClr val="dk1"/>
          </a:fontRef>
        </p:style>
        <p:txBody>
          <a:bodyPr>
            <a:normAutofit fontScale="62500" lnSpcReduction="20000"/>
          </a:bodyPr>
          <a:lstStyle/>
          <a:p>
            <a:pPr marL="0" lvl="0" indent="0">
              <a:buNone/>
            </a:pPr>
            <a:r>
              <a:rPr lang="en-US" dirty="0" smtClean="0"/>
              <a:t>4.  ILL </a:t>
            </a:r>
            <a:r>
              <a:rPr lang="en-US" dirty="0"/>
              <a:t>Guidelines / Policies, undocumented</a:t>
            </a:r>
            <a:endParaRPr lang="en-US" sz="4400" dirty="0"/>
          </a:p>
          <a:p>
            <a:pPr lvl="1"/>
            <a:r>
              <a:rPr lang="en-US" dirty="0"/>
              <a:t>Explanation: ILL staff have knowledge of policies and guidelines which guide their decisions about who gets which privileges or what we do in certain circumstances. Some of these policies may be undocumented. We need to review each as it comes up and decide whether it is still in line with current library goals and needs. Started a page here: </a:t>
            </a:r>
            <a:r>
              <a:rPr lang="en-US" u="sng" dirty="0">
                <a:hlinkClick r:id="rId3"/>
              </a:rPr>
              <a:t>https://iris.uoregon.edu/cms/node/2014</a:t>
            </a:r>
            <a:r>
              <a:rPr lang="en-US" dirty="0"/>
              <a:t> and have asked ILL staff to add to it.</a:t>
            </a:r>
            <a:endParaRPr lang="en-US" sz="4000" dirty="0"/>
          </a:p>
          <a:p>
            <a:pPr lvl="1"/>
            <a:r>
              <a:rPr lang="en-US" dirty="0"/>
              <a:t>Medium impact on decisions we make regarding levels of service. Need: Medium-range Reason it's not needed instantly: we seem to be doing relatively well with our undocumented urban legend guidelines; we haven't written down all of them. Other issues have greater impact on us, but this needs to be resolved within your second year. As new guidelines are created (memos from Admin or decisions made in concert with Dept Head, they need to be documented at that time.</a:t>
            </a:r>
            <a:endParaRPr lang="en-US" sz="4000" dirty="0"/>
          </a:p>
          <a:p>
            <a:pPr marL="0" lvl="0" indent="0">
              <a:buNone/>
            </a:pPr>
            <a:r>
              <a:rPr lang="en-US" dirty="0" smtClean="0"/>
              <a:t>5.  Rushes</a:t>
            </a:r>
            <a:r>
              <a:rPr lang="en-US" dirty="0"/>
              <a:t>: charging Alliance Libs</a:t>
            </a:r>
            <a:endParaRPr lang="en-US" sz="4400" dirty="0"/>
          </a:p>
          <a:p>
            <a:pPr lvl="1"/>
            <a:r>
              <a:rPr lang="en-US" dirty="0"/>
              <a:t>Explanation: PSU asked for a rush on a returnable. We normally charge $25 for rushes, they said they'd never charge us and would be willing to pay only $20. We did it gratis, then Shirien queried Alliance Libs for their practices re: rush charges for Alliance libs. </a:t>
            </a:r>
            <a:r>
              <a:rPr lang="en-US" u="sng" dirty="0">
                <a:hlinkClick r:id="rId4"/>
              </a:rPr>
              <a:t>See results.</a:t>
            </a:r>
            <a:endParaRPr lang="en-US" sz="4000" dirty="0"/>
          </a:p>
          <a:p>
            <a:pPr lvl="1"/>
            <a:r>
              <a:rPr lang="en-US" dirty="0"/>
              <a:t>Low impact, unless we get another request. Longer range need to get our policy decided on.</a:t>
            </a:r>
            <a:endParaRPr lang="en-US" sz="4000" dirty="0"/>
          </a:p>
          <a:p>
            <a:endParaRPr lang="en-US" dirty="0"/>
          </a:p>
        </p:txBody>
      </p:sp>
    </p:spTree>
    <p:extLst>
      <p:ext uri="{BB962C8B-B14F-4D97-AF65-F5344CB8AC3E}">
        <p14:creationId xmlns:p14="http://schemas.microsoft.com/office/powerpoint/2010/main" val="2471772003"/>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rot="10800000">
            <a:off x="457200" y="-381000"/>
            <a:ext cx="8229600" cy="228600"/>
          </a:xfrm>
        </p:spPr>
        <p:txBody>
          <a:bodyPr>
            <a:normAutofit fontScale="90000"/>
          </a:bodyPr>
          <a:lstStyle/>
          <a:p>
            <a:endParaRPr lang="en-US" dirty="0"/>
          </a:p>
        </p:txBody>
      </p:sp>
      <p:sp>
        <p:nvSpPr>
          <p:cNvPr id="3" name="Content Placeholder 2"/>
          <p:cNvSpPr>
            <a:spLocks noGrp="1"/>
          </p:cNvSpPr>
          <p:nvPr>
            <p:ph idx="1"/>
          </p:nvPr>
        </p:nvSpPr>
        <p:spPr>
          <a:xfrm>
            <a:off x="457200" y="304800"/>
            <a:ext cx="8229600" cy="5821363"/>
          </a:xfrm>
        </p:spPr>
        <p:style>
          <a:lnRef idx="1">
            <a:schemeClr val="accent3"/>
          </a:lnRef>
          <a:fillRef idx="2">
            <a:schemeClr val="accent3"/>
          </a:fillRef>
          <a:effectRef idx="1">
            <a:schemeClr val="accent3"/>
          </a:effectRef>
          <a:fontRef idx="minor">
            <a:schemeClr val="dk1"/>
          </a:fontRef>
        </p:style>
        <p:txBody>
          <a:bodyPr>
            <a:normAutofit fontScale="55000" lnSpcReduction="20000"/>
          </a:bodyPr>
          <a:lstStyle/>
          <a:p>
            <a:pPr marL="0" lvl="0" indent="0">
              <a:buNone/>
            </a:pPr>
            <a:r>
              <a:rPr lang="en-US" dirty="0" smtClean="0"/>
              <a:t>6.  GWLA's </a:t>
            </a:r>
            <a:r>
              <a:rPr lang="en-US" dirty="0"/>
              <a:t>RSDD cost study tool</a:t>
            </a:r>
            <a:endParaRPr lang="en-US" sz="4400" dirty="0"/>
          </a:p>
          <a:p>
            <a:pPr lvl="1"/>
            <a:r>
              <a:rPr lang="en-US" dirty="0"/>
              <a:t>Explanation: Lars Leon asked GWLA sites to participate in a cost study and provided a specific tool for doing so. Given work loads I elected not to participate at that time, but to retain the tools so we could discover our own cost per transaction for ILL. Near the end of the study (actually, just after it closed) Deans were sent letters asking for participation, and Deb asked that we do so as a good faith part of our GWLA membership. After talking with Lars I learned that it was too late to submit UJO information for their published study, but doing this study would be of benefit to the UO for our own information. And although we cannot be included in the published study, we could compare our own results with those of the published study and glean comparison information.</a:t>
            </a:r>
            <a:endParaRPr lang="en-US" sz="4000" dirty="0"/>
          </a:p>
          <a:p>
            <a:pPr lvl="1"/>
            <a:r>
              <a:rPr lang="en-US" dirty="0"/>
              <a:t>Medium impact. Need: Long range. While this doesn't need to be done within the immediate or medium future, it would be a good way to get to know our ILL and document delivery processes, and would give us valuable information. If not done the first year, I'd like to see it done in David's second year</a:t>
            </a:r>
            <a:r>
              <a:rPr lang="en-US" dirty="0" smtClean="0"/>
              <a:t>.</a:t>
            </a:r>
            <a:endParaRPr lang="en-US" sz="4400" dirty="0"/>
          </a:p>
          <a:p>
            <a:pPr marL="0" lvl="0" indent="0">
              <a:buNone/>
            </a:pPr>
            <a:r>
              <a:rPr lang="en-US" u="sng" dirty="0" smtClean="0">
                <a:hlinkClick r:id="rId3"/>
              </a:rPr>
              <a:t>7.  Kindle </a:t>
            </a:r>
            <a:r>
              <a:rPr lang="en-US" u="sng" dirty="0">
                <a:hlinkClick r:id="rId3"/>
              </a:rPr>
              <a:t>and ILL</a:t>
            </a:r>
            <a:endParaRPr lang="en-US" sz="4400" dirty="0"/>
          </a:p>
          <a:p>
            <a:pPr lvl="1"/>
            <a:r>
              <a:rPr lang="en-US" dirty="0"/>
              <a:t>Explanation: explore ILL's use of Kindle or other reader for ILL articles. It may be that this project should be explored in concert with a general program to circulate e-readers, with a possible trial being for ILL articles. Or it may be that this is not needed at the UO: everybody can get their own articles with their own hardware. The UNO says this: "Looking forward, </a:t>
            </a:r>
            <a:r>
              <a:rPr lang="en-US" sz="2500" dirty="0"/>
              <a:t>UNO will not purchase additional e-readers. It is less about hardware now, and more about content. Our efforts are with negotiating and acquiring e-content, which allows convenient access to our patrons when they want it and on a device of their choice</a:t>
            </a:r>
            <a:r>
              <a:rPr lang="en-US" sz="2500" dirty="0" smtClean="0"/>
              <a:t>.“</a:t>
            </a:r>
          </a:p>
          <a:p>
            <a:pPr lvl="1"/>
            <a:r>
              <a:rPr lang="en-US" sz="2500" dirty="0"/>
              <a:t>Impact: unknown. Need: Not immediate unless another initiative to circulate e-readers arises outside of ILL. Then we'd need to get involved. Shirien's feeling: the more people own their own e-readers, the less importance this has. Time may resolve this issue.</a:t>
            </a:r>
          </a:p>
          <a:p>
            <a:pPr lvl="1"/>
            <a:endParaRPr lang="en-US" sz="4000" dirty="0"/>
          </a:p>
        </p:txBody>
      </p:sp>
    </p:spTree>
    <p:extLst>
      <p:ext uri="{BB962C8B-B14F-4D97-AF65-F5344CB8AC3E}">
        <p14:creationId xmlns:p14="http://schemas.microsoft.com/office/powerpoint/2010/main" val="2972734236"/>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style>
          <a:lnRef idx="1">
            <a:schemeClr val="accent3"/>
          </a:lnRef>
          <a:fillRef idx="2">
            <a:schemeClr val="accent3"/>
          </a:fillRef>
          <a:effectRef idx="1">
            <a:schemeClr val="accent3"/>
          </a:effectRef>
          <a:fontRef idx="minor">
            <a:schemeClr val="dk1"/>
          </a:fontRef>
        </p:style>
        <p:txBody>
          <a:bodyPr>
            <a:normAutofit fontScale="62500" lnSpcReduction="20000"/>
          </a:bodyPr>
          <a:lstStyle/>
          <a:p>
            <a:pPr marL="0" indent="0">
              <a:buNone/>
            </a:pPr>
            <a:r>
              <a:rPr lang="en-US" dirty="0"/>
              <a:t> </a:t>
            </a:r>
            <a:endParaRPr lang="en-US" sz="4400" dirty="0"/>
          </a:p>
          <a:p>
            <a:pPr marL="0" lvl="0" indent="0">
              <a:buNone/>
            </a:pPr>
            <a:r>
              <a:rPr lang="en-US" dirty="0" smtClean="0"/>
              <a:t>8.  Implement </a:t>
            </a:r>
            <a:r>
              <a:rPr lang="en-US" dirty="0"/>
              <a:t>GIST</a:t>
            </a:r>
            <a:endParaRPr lang="en-US" sz="4400" dirty="0"/>
          </a:p>
          <a:p>
            <a:pPr lvl="1"/>
            <a:r>
              <a:rPr lang="en-US" dirty="0"/>
              <a:t>Explanation: UO very interested and motivated to explore/implement GIST. Note: OSU was slated to go live with GIST in October, 2011, so Kerri Goergen-Doll might be very helpful to us. This will be an initiative level so we need to make a formal proposal to the Admin and Council to re-start an </a:t>
            </a:r>
            <a:r>
              <a:rPr lang="en-US" u="sng" dirty="0">
                <a:hlinkClick r:id="rId3"/>
              </a:rPr>
              <a:t>earlier initiative </a:t>
            </a:r>
            <a:r>
              <a:rPr lang="en-US" dirty="0"/>
              <a:t>which was dropped due to staffing changes.</a:t>
            </a:r>
            <a:endParaRPr lang="en-US" sz="4000" dirty="0"/>
          </a:p>
          <a:p>
            <a:pPr lvl="1"/>
            <a:r>
              <a:rPr lang="en-US" dirty="0"/>
              <a:t>See </a:t>
            </a:r>
            <a:r>
              <a:rPr lang="en-US" u="sng" dirty="0">
                <a:hlinkClick r:id="rId4"/>
              </a:rPr>
              <a:t>this page</a:t>
            </a:r>
            <a:endParaRPr lang="en-US" sz="4000" dirty="0"/>
          </a:p>
          <a:p>
            <a:pPr lvl="1"/>
            <a:r>
              <a:rPr lang="en-US" dirty="0"/>
              <a:t>Impact: high. Need: Immediate. Start it this summer. Atlas Systems to Offer ILLiad Users GIST Planning and Implementation</a:t>
            </a:r>
            <a:endParaRPr lang="en-US" sz="4000" dirty="0"/>
          </a:p>
          <a:p>
            <a:pPr marL="0" indent="0">
              <a:buNone/>
            </a:pPr>
            <a:r>
              <a:rPr lang="en-US" dirty="0"/>
              <a:t> </a:t>
            </a:r>
            <a:endParaRPr lang="en-US" sz="4400" dirty="0"/>
          </a:p>
          <a:p>
            <a:pPr marL="0" lvl="0" indent="0">
              <a:buNone/>
            </a:pPr>
            <a:r>
              <a:rPr lang="en-US" dirty="0" smtClean="0"/>
              <a:t>9.  Explore </a:t>
            </a:r>
            <a:r>
              <a:rPr lang="en-US" dirty="0"/>
              <a:t>MyiLibrary from OCLC</a:t>
            </a:r>
            <a:endParaRPr lang="en-US" sz="4400" dirty="0"/>
          </a:p>
          <a:p>
            <a:pPr lvl="1"/>
            <a:r>
              <a:rPr lang="en-US" u="sng" dirty="0">
                <a:hlinkClick r:id="rId4"/>
              </a:rPr>
              <a:t>Explanation</a:t>
            </a:r>
            <a:endParaRPr lang="en-US" sz="4000" dirty="0"/>
          </a:p>
          <a:p>
            <a:pPr lvl="1"/>
            <a:r>
              <a:rPr lang="en-US" dirty="0"/>
              <a:t>Impact: I don't know. Need: I don't know. Need a proposal from ILL manager about whether we should pursue this.</a:t>
            </a:r>
            <a:endParaRPr lang="en-US" sz="4000" dirty="0"/>
          </a:p>
          <a:p>
            <a:pPr marL="0" indent="0">
              <a:buNone/>
            </a:pPr>
            <a:r>
              <a:rPr lang="en-US" dirty="0"/>
              <a:t> </a:t>
            </a:r>
            <a:endParaRPr lang="en-US" sz="4400" dirty="0"/>
          </a:p>
          <a:p>
            <a:pPr marL="0" lvl="0" indent="0">
              <a:buNone/>
            </a:pPr>
            <a:r>
              <a:rPr lang="en-US" dirty="0" smtClean="0"/>
              <a:t>10.  Get </a:t>
            </a:r>
            <a:r>
              <a:rPr lang="en-US" dirty="0"/>
              <a:t>It Now from CCC</a:t>
            </a:r>
            <a:endParaRPr lang="en-US" sz="4400" dirty="0"/>
          </a:p>
          <a:p>
            <a:pPr lvl="1"/>
            <a:r>
              <a:rPr lang="en-US" u="sng" dirty="0">
                <a:hlinkClick r:id="rId5"/>
              </a:rPr>
              <a:t>Explanation</a:t>
            </a:r>
            <a:endParaRPr lang="en-US" sz="4000" dirty="0"/>
          </a:p>
          <a:p>
            <a:pPr lvl="1"/>
            <a:r>
              <a:rPr lang="en-US" dirty="0"/>
              <a:t>Impact: I don't know. Need: I don't know. We need to explore this service to see if it enhances access for our patrons (access to more information, quicker access) and /or improves our efficiency, decreases our workload. Need a proposal from ILL manager about whether we should pursue this.</a:t>
            </a:r>
            <a:endParaRPr lang="en-US" sz="4000" dirty="0"/>
          </a:p>
          <a:p>
            <a:endParaRPr lang="en-US" dirty="0"/>
          </a:p>
        </p:txBody>
      </p:sp>
    </p:spTree>
    <p:extLst>
      <p:ext uri="{BB962C8B-B14F-4D97-AF65-F5344CB8AC3E}">
        <p14:creationId xmlns:p14="http://schemas.microsoft.com/office/powerpoint/2010/main" val="151584891"/>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5821363"/>
          </a:xfrm>
        </p:spPr>
        <p:style>
          <a:lnRef idx="1">
            <a:schemeClr val="accent3"/>
          </a:lnRef>
          <a:fillRef idx="2">
            <a:schemeClr val="accent3"/>
          </a:fillRef>
          <a:effectRef idx="1">
            <a:schemeClr val="accent3"/>
          </a:effectRef>
          <a:fontRef idx="minor">
            <a:schemeClr val="dk1"/>
          </a:fontRef>
        </p:style>
        <p:txBody>
          <a:bodyPr>
            <a:noAutofit/>
          </a:bodyPr>
          <a:lstStyle/>
          <a:p>
            <a:pPr marL="0" lvl="0" indent="0">
              <a:buNone/>
            </a:pPr>
            <a:r>
              <a:rPr lang="en-US" sz="1400" dirty="0" smtClean="0"/>
              <a:t>11.  IFM </a:t>
            </a:r>
            <a:r>
              <a:rPr lang="en-US" sz="1400" dirty="0"/>
              <a:t>lending discrepancies</a:t>
            </a:r>
          </a:p>
          <a:p>
            <a:pPr lvl="1"/>
            <a:r>
              <a:rPr lang="en-US" sz="1400" dirty="0"/>
              <a:t>Explanation: We may not be getting credited for all the IFM that we should be. See </a:t>
            </a:r>
            <a:r>
              <a:rPr lang="en-US" sz="1400" u="sng" dirty="0">
                <a:hlinkClick r:id="rId3"/>
              </a:rPr>
              <a:t>this page</a:t>
            </a:r>
            <a:endParaRPr lang="en-US" sz="1400" dirty="0"/>
          </a:p>
          <a:p>
            <a:pPr lvl="1"/>
            <a:r>
              <a:rPr lang="en-US" sz="1400" dirty="0"/>
              <a:t>Impact: Could be large, if we find there're large </a:t>
            </a:r>
            <a:r>
              <a:rPr lang="en-US" sz="1400" dirty="0" smtClean="0"/>
              <a:t>discrepancies. </a:t>
            </a:r>
            <a:r>
              <a:rPr lang="en-US" sz="1400" dirty="0"/>
              <a:t>Need: Depends on how much we're under-credited. A small exploration should let us know if we have a problem and if it seems to be big or not</a:t>
            </a:r>
            <a:r>
              <a:rPr lang="en-US" sz="1400" dirty="0" smtClean="0"/>
              <a:t>.</a:t>
            </a:r>
            <a:endParaRPr lang="en-US" sz="1400" dirty="0"/>
          </a:p>
          <a:p>
            <a:pPr marL="0" lvl="0" indent="0">
              <a:buNone/>
            </a:pPr>
            <a:r>
              <a:rPr lang="en-US" sz="1400" dirty="0" smtClean="0"/>
              <a:t>12.  PPV</a:t>
            </a:r>
            <a:endParaRPr lang="en-US" sz="1400" dirty="0"/>
          </a:p>
          <a:p>
            <a:pPr lvl="1"/>
            <a:r>
              <a:rPr lang="en-US" sz="1400" dirty="0"/>
              <a:t>Explanation: Several of our databases require patrons to log in and go through unhappy gyrations in order to get access to UO-paid-for articles. At one point we thought of having ILL staff be the loggers-in and then harvest the article and send it to the patron. That need has dropped by the wayside for now, but it may come up again. Maybe Sara knows of databases that remain </a:t>
            </a:r>
            <a:r>
              <a:rPr lang="en-US" sz="1400" dirty="0" smtClean="0"/>
              <a:t>problematic </a:t>
            </a:r>
            <a:r>
              <a:rPr lang="en-US" sz="1400" dirty="0"/>
              <a:t>for our patrons.</a:t>
            </a:r>
          </a:p>
          <a:p>
            <a:pPr lvl="1"/>
            <a:r>
              <a:rPr lang="en-US" sz="1400" dirty="0"/>
              <a:t>Impact: Low Need: Low, I think, for now</a:t>
            </a:r>
            <a:r>
              <a:rPr lang="en-US" sz="1400" dirty="0" smtClean="0"/>
              <a:t>.</a:t>
            </a:r>
            <a:endParaRPr lang="en-US" sz="1400" dirty="0"/>
          </a:p>
          <a:p>
            <a:pPr marL="0" lvl="0" indent="0">
              <a:buNone/>
            </a:pPr>
            <a:r>
              <a:rPr lang="en-US" sz="1400" dirty="0" smtClean="0"/>
              <a:t>13.  ILL </a:t>
            </a:r>
            <a:r>
              <a:rPr lang="en-US" sz="1400" dirty="0"/>
              <a:t>Stats</a:t>
            </a:r>
          </a:p>
          <a:p>
            <a:pPr lvl="1"/>
            <a:r>
              <a:rPr lang="en-US" sz="1400" dirty="0"/>
              <a:t>Explanation: There's much more ILL-related data that we could harvest for accountability, data-driven planning, and annual report/ Laura W (Assessment Team) comments: I feel like we should add some detail the library a-team annual report from these reports. So much data not reported anywhere else. Also see: </a:t>
            </a:r>
            <a:r>
              <a:rPr lang="en-US" sz="1400" u="sng" dirty="0">
                <a:hlinkClick r:id="rId4"/>
              </a:rPr>
              <a:t>this email.</a:t>
            </a:r>
            <a:r>
              <a:rPr lang="en-US" sz="1400" dirty="0"/>
              <a:t> (staff / generic Janus password).</a:t>
            </a:r>
          </a:p>
          <a:p>
            <a:pPr lvl="1"/>
            <a:r>
              <a:rPr lang="en-US" sz="1400" dirty="0"/>
              <a:t>Impact: medium. Need: not as high as others, but would be good have. If this is easy to do (if David already is a stat-whiz, then let's get 'er done. Otherwise, it can wait a bit.</a:t>
            </a:r>
          </a:p>
          <a:p>
            <a:pPr marL="0" indent="0">
              <a:buNone/>
            </a:pPr>
            <a:r>
              <a:rPr lang="en-US" sz="1400" dirty="0"/>
              <a:t> </a:t>
            </a:r>
          </a:p>
          <a:p>
            <a:pPr marL="0" lvl="0" indent="0">
              <a:buNone/>
            </a:pPr>
            <a:r>
              <a:rPr lang="en-US" sz="1400" dirty="0" smtClean="0"/>
              <a:t>14.  Explore </a:t>
            </a:r>
            <a:r>
              <a:rPr lang="en-US" sz="1400" dirty="0"/>
              <a:t>lending audio files: (files, not the people!)</a:t>
            </a:r>
          </a:p>
          <a:p>
            <a:pPr lvl="1"/>
            <a:r>
              <a:rPr lang="en-US" sz="1400" u="sng" dirty="0">
                <a:hlinkClick r:id="rId5"/>
              </a:rPr>
              <a:t>Explanation:</a:t>
            </a:r>
            <a:endParaRPr lang="en-US" sz="1400" dirty="0"/>
          </a:p>
          <a:p>
            <a:pPr lvl="1"/>
            <a:r>
              <a:rPr lang="en-US" sz="1400" dirty="0"/>
              <a:t>Impact: Low, since I don't think we have that many, but I could be wrong. Need: Long term, not immediate.</a:t>
            </a:r>
          </a:p>
          <a:p>
            <a:pPr marL="0" indent="0">
              <a:buNone/>
            </a:pPr>
            <a:r>
              <a:rPr lang="en-US" sz="1400" dirty="0"/>
              <a:t> </a:t>
            </a:r>
          </a:p>
          <a:p>
            <a:endParaRPr lang="en-US" sz="1400" dirty="0"/>
          </a:p>
        </p:txBody>
      </p:sp>
    </p:spTree>
    <p:extLst>
      <p:ext uri="{BB962C8B-B14F-4D97-AF65-F5344CB8AC3E}">
        <p14:creationId xmlns:p14="http://schemas.microsoft.com/office/powerpoint/2010/main" val="4053524437"/>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style>
          <a:lnRef idx="1">
            <a:schemeClr val="accent3"/>
          </a:lnRef>
          <a:fillRef idx="2">
            <a:schemeClr val="accent3"/>
          </a:fillRef>
          <a:effectRef idx="1">
            <a:schemeClr val="accent3"/>
          </a:effectRef>
          <a:fontRef idx="minor">
            <a:schemeClr val="dk1"/>
          </a:fontRef>
        </p:style>
        <p:txBody>
          <a:bodyPr>
            <a:normAutofit fontScale="70000" lnSpcReduction="20000"/>
          </a:bodyPr>
          <a:lstStyle/>
          <a:p>
            <a:pPr marL="0" lvl="0" indent="0">
              <a:buNone/>
            </a:pPr>
            <a:r>
              <a:rPr lang="en-US" sz="2200" dirty="0" smtClean="0"/>
              <a:t>15.  Systems </a:t>
            </a:r>
            <a:r>
              <a:rPr lang="en-US" sz="2200" dirty="0"/>
              <a:t>(Sara): can we make two templates for incoming item requests?</a:t>
            </a:r>
          </a:p>
          <a:p>
            <a:pPr lvl="1"/>
            <a:r>
              <a:rPr lang="en-US" sz="2200" dirty="0"/>
              <a:t>Explanation: when requests for our materials come in through ILLiad, can ILLiad use two different templates based on document type? Right now there's only one and we have to mark up the paging slip for the short loans so borrowing libs. know this is a special loan.</a:t>
            </a:r>
          </a:p>
          <a:p>
            <a:pPr lvl="1"/>
            <a:r>
              <a:rPr lang="en-US" sz="2200" dirty="0"/>
              <a:t>Impact: Low, since I don't think we have that many, but I could be wrong. Need: Long term, not immediate. But if it's an easy fix (low hanging fruit) let's just get 'er done.</a:t>
            </a:r>
          </a:p>
          <a:p>
            <a:pPr marL="0" lvl="0" indent="0">
              <a:buNone/>
            </a:pPr>
            <a:endParaRPr lang="en-US" sz="2200" dirty="0" smtClean="0"/>
          </a:p>
          <a:p>
            <a:pPr marL="0" lvl="0" indent="0">
              <a:buNone/>
            </a:pPr>
            <a:r>
              <a:rPr lang="en-US" sz="2200" dirty="0" smtClean="0"/>
              <a:t>16.  GWLA's </a:t>
            </a:r>
            <a:r>
              <a:rPr lang="en-US" sz="2200" dirty="0"/>
              <a:t>e-reader program for sharing e-books via ILL: Occam's Reader</a:t>
            </a:r>
          </a:p>
          <a:p>
            <a:pPr lvl="1"/>
            <a:r>
              <a:rPr lang="en-US" sz="2200" u="sng" dirty="0">
                <a:hlinkClick r:id="rId3"/>
              </a:rPr>
              <a:t>Explanation</a:t>
            </a:r>
            <a:endParaRPr lang="en-US" sz="2200" dirty="0"/>
          </a:p>
          <a:p>
            <a:pPr lvl="1"/>
            <a:r>
              <a:rPr lang="en-US" sz="2200" dirty="0"/>
              <a:t>Impact: </a:t>
            </a:r>
            <a:r>
              <a:rPr lang="en-US" sz="2200" dirty="0" smtClean="0"/>
              <a:t>medium </a:t>
            </a:r>
            <a:r>
              <a:rPr lang="en-US" sz="2200" dirty="0"/>
              <a:t>to low Need: low priority, for now. Since it's just being developed and we have more pressing needs for our time, we should wait to explore this until it's fluffed out. It may end up as a GIST add-on.</a:t>
            </a:r>
          </a:p>
          <a:p>
            <a:pPr marL="0" lvl="0" indent="0">
              <a:buNone/>
            </a:pPr>
            <a:endParaRPr lang="en-US" sz="2200" dirty="0" smtClean="0"/>
          </a:p>
          <a:p>
            <a:pPr marL="0" lvl="0" indent="0">
              <a:buNone/>
            </a:pPr>
            <a:r>
              <a:rPr lang="en-US" sz="2200" dirty="0" smtClean="0"/>
              <a:t>17.  Rapid's </a:t>
            </a:r>
            <a:r>
              <a:rPr lang="en-US" sz="2200" dirty="0"/>
              <a:t>Reciprocal List</a:t>
            </a:r>
          </a:p>
          <a:p>
            <a:pPr lvl="1"/>
            <a:r>
              <a:rPr lang="en-US" sz="2200" u="sng" dirty="0">
                <a:hlinkClick r:id="rId4"/>
              </a:rPr>
              <a:t>Explanation</a:t>
            </a:r>
            <a:endParaRPr lang="en-US" sz="2200" dirty="0"/>
          </a:p>
          <a:p>
            <a:pPr lvl="1"/>
            <a:r>
              <a:rPr lang="en-US" sz="2200" dirty="0"/>
              <a:t>Impact: Need: Need a proposal from ILL manager about whether we should pursue this</a:t>
            </a:r>
            <a:r>
              <a:rPr lang="en-US" sz="2200" dirty="0" smtClean="0"/>
              <a:t>.</a:t>
            </a:r>
          </a:p>
          <a:p>
            <a:pPr marL="0" lvl="0" indent="0">
              <a:buNone/>
            </a:pPr>
            <a:endParaRPr lang="en-US" sz="2200" dirty="0" smtClean="0"/>
          </a:p>
          <a:p>
            <a:pPr marL="0" lvl="0" indent="0">
              <a:buNone/>
            </a:pPr>
            <a:r>
              <a:rPr lang="en-US" sz="2200" dirty="0" smtClean="0"/>
              <a:t>18.  Routing </a:t>
            </a:r>
            <a:r>
              <a:rPr lang="en-US" sz="2200" dirty="0"/>
              <a:t>of direct borrowing</a:t>
            </a:r>
          </a:p>
          <a:p>
            <a:pPr lvl="1"/>
            <a:r>
              <a:rPr lang="en-US" sz="2200" dirty="0"/>
              <a:t>Explanation: When we generate a request for a patron that we want to route into "Awaiting Request Processing" it automatically goes direct &amp; we can't catch it before a lending string is automatically generated.  Tried routing to our queues, can't always work around. We need to explore how Direct is working and possibly revise some of our settings or some way to balance between our control and efficiency.  (FedEx schools, etc. are charging us a lot for shipping.) </a:t>
            </a:r>
          </a:p>
          <a:p>
            <a:pPr lvl="1"/>
            <a:r>
              <a:rPr lang="en-US" sz="2200" dirty="0"/>
              <a:t>Impact: don't know. ILL staff can answer this. Need: don't know.</a:t>
            </a:r>
          </a:p>
          <a:p>
            <a:pPr marL="0" indent="0">
              <a:buNone/>
            </a:pPr>
            <a:r>
              <a:rPr lang="en-US" sz="2400" dirty="0"/>
              <a:t> </a:t>
            </a:r>
          </a:p>
          <a:p>
            <a:pPr lvl="1"/>
            <a:endParaRPr lang="en-US" sz="2000" dirty="0"/>
          </a:p>
          <a:p>
            <a:endParaRPr lang="en-US" dirty="0"/>
          </a:p>
        </p:txBody>
      </p:sp>
    </p:spTree>
    <p:extLst>
      <p:ext uri="{BB962C8B-B14F-4D97-AF65-F5344CB8AC3E}">
        <p14:creationId xmlns:p14="http://schemas.microsoft.com/office/powerpoint/2010/main" val="2657265785"/>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5821363"/>
          </a:xfrm>
        </p:spPr>
        <p:style>
          <a:lnRef idx="1">
            <a:schemeClr val="accent3"/>
          </a:lnRef>
          <a:fillRef idx="2">
            <a:schemeClr val="accent3"/>
          </a:fillRef>
          <a:effectRef idx="1">
            <a:schemeClr val="accent3"/>
          </a:effectRef>
          <a:fontRef idx="minor">
            <a:schemeClr val="dk1"/>
          </a:fontRef>
        </p:style>
        <p:txBody>
          <a:bodyPr>
            <a:normAutofit fontScale="47500" lnSpcReduction="20000"/>
          </a:bodyPr>
          <a:lstStyle/>
          <a:p>
            <a:pPr marL="0" indent="0">
              <a:buNone/>
            </a:pPr>
            <a:r>
              <a:rPr lang="en-US" dirty="0"/>
              <a:t> </a:t>
            </a:r>
            <a:endParaRPr lang="en-US" sz="4400" dirty="0"/>
          </a:p>
          <a:p>
            <a:pPr marL="0" lvl="0" indent="0">
              <a:buNone/>
            </a:pPr>
            <a:r>
              <a:rPr lang="en-US" dirty="0" smtClean="0"/>
              <a:t>19.  RAPID </a:t>
            </a:r>
            <a:r>
              <a:rPr lang="en-US" dirty="0"/>
              <a:t>X</a:t>
            </a:r>
            <a:endParaRPr lang="en-US" sz="4400" dirty="0"/>
          </a:p>
          <a:p>
            <a:pPr lvl="1"/>
            <a:r>
              <a:rPr lang="en-US" dirty="0"/>
              <a:t>Explanation: </a:t>
            </a:r>
            <a:r>
              <a:rPr lang="en-US" u="sng" dirty="0">
                <a:hlinkClick r:id="rId3"/>
              </a:rPr>
              <a:t>Rapid X</a:t>
            </a:r>
            <a:r>
              <a:rPr lang="en-US" dirty="0"/>
              <a:t> and</a:t>
            </a:r>
            <a:endParaRPr lang="en-US" sz="4000" dirty="0"/>
          </a:p>
          <a:p>
            <a:pPr lvl="1"/>
            <a:r>
              <a:rPr lang="en-US" dirty="0"/>
              <a:t>Impact: don't know. Need: don't know. Need a proposal from ILL manager about whether we should pursue this.</a:t>
            </a:r>
            <a:endParaRPr lang="en-US" sz="4000" dirty="0"/>
          </a:p>
          <a:p>
            <a:pPr marL="0" lvl="0" indent="0">
              <a:buNone/>
            </a:pPr>
            <a:r>
              <a:rPr lang="en-US" dirty="0" smtClean="0"/>
              <a:t>20.  Explore </a:t>
            </a:r>
            <a:r>
              <a:rPr lang="en-US" dirty="0"/>
              <a:t>new scanners for ILL</a:t>
            </a:r>
            <a:endParaRPr lang="en-US" sz="4400" dirty="0"/>
          </a:p>
          <a:p>
            <a:pPr lvl="1"/>
            <a:r>
              <a:rPr lang="en-US" dirty="0"/>
              <a:t>Explanation: Need to review current scanners for hi-res color capacity, efficiency, software compatibility, and whether we have enough. Should include all branches in this review.</a:t>
            </a:r>
            <a:endParaRPr lang="en-US" sz="4000" dirty="0"/>
          </a:p>
          <a:p>
            <a:pPr lvl="1"/>
            <a:r>
              <a:rPr lang="en-US" dirty="0"/>
              <a:t>Impact: high. Color scanning is desired by our patrons (both from other Libs and through Doc Del. We are better playmates in ILL-land if we provide services at least at the level that we request them. Need: not higher than dealing with the Ariel issues, but pretty darn high. Science says that 10% of the things they scan would be more legible if they were done in color.</a:t>
            </a:r>
            <a:endParaRPr lang="en-US" sz="4000" dirty="0"/>
          </a:p>
          <a:p>
            <a:pPr marL="0" indent="0">
              <a:buNone/>
            </a:pPr>
            <a:r>
              <a:rPr lang="en-US" dirty="0"/>
              <a:t> </a:t>
            </a:r>
            <a:endParaRPr lang="en-US" sz="4400" dirty="0"/>
          </a:p>
          <a:p>
            <a:pPr marL="0" lvl="0" indent="0">
              <a:buNone/>
            </a:pPr>
            <a:r>
              <a:rPr lang="en-US" dirty="0" smtClean="0"/>
              <a:t>21.  Communication/Training </a:t>
            </a:r>
            <a:r>
              <a:rPr lang="en-US" dirty="0"/>
              <a:t>for system-wide ILL processors:</a:t>
            </a:r>
            <a:endParaRPr lang="en-US" sz="4400" dirty="0"/>
          </a:p>
          <a:p>
            <a:pPr lvl="1"/>
            <a:r>
              <a:rPr lang="en-US" dirty="0"/>
              <a:t>Institute regular ILL+ meetings and training sessions. Discuss the definition of and need for core ILL competencies, and if it is needed, propose a program for achieving them. (ILL buddies, ILL 101s, regular group training. Supports the Strategic Direction "Become a Learning Organization" .</a:t>
            </a:r>
            <a:endParaRPr lang="en-US" sz="4000" dirty="0"/>
          </a:p>
          <a:p>
            <a:pPr lvl="1"/>
            <a:r>
              <a:rPr lang="en-US" dirty="0"/>
              <a:t>Impact: medium-high. Need: some branch ILL staff have indicated a strong desire for this.</a:t>
            </a:r>
            <a:endParaRPr lang="en-US" sz="4000" dirty="0"/>
          </a:p>
          <a:p>
            <a:pPr marL="0" indent="0">
              <a:buNone/>
            </a:pPr>
            <a:r>
              <a:rPr lang="en-US" dirty="0"/>
              <a:t> </a:t>
            </a:r>
            <a:endParaRPr lang="en-US" sz="4400" dirty="0"/>
          </a:p>
          <a:p>
            <a:pPr marL="0" lvl="0" indent="0">
              <a:buNone/>
            </a:pPr>
            <a:r>
              <a:rPr lang="en-US" dirty="0" smtClean="0"/>
              <a:t>22. </a:t>
            </a:r>
            <a:r>
              <a:rPr lang="en-US" dirty="0"/>
              <a:t>OCRing ILL scanned articles:</a:t>
            </a:r>
            <a:endParaRPr lang="en-US" sz="4400" dirty="0"/>
          </a:p>
          <a:p>
            <a:pPr lvl="1"/>
            <a:r>
              <a:rPr lang="en-US" dirty="0"/>
              <a:t>Explore ways that UO can OCR requests. I believe they did this  at Univ. Montana at David's last job, so he may have some ideas for how to do it cost effectively. Impact: Medium. Need: don't know. Need to think whether this idea is cost effective and aligns with our strategic directions.</a:t>
            </a:r>
            <a:endParaRPr lang="en-US" sz="4000" dirty="0"/>
          </a:p>
          <a:p>
            <a:pPr marL="0" indent="0">
              <a:buNone/>
            </a:pPr>
            <a:r>
              <a:rPr lang="en-US" dirty="0" smtClean="0"/>
              <a:t>23.  Net </a:t>
            </a:r>
            <a:r>
              <a:rPr lang="en-US" dirty="0"/>
              <a:t>Lending:</a:t>
            </a:r>
            <a:endParaRPr lang="en-US" sz="4400" dirty="0"/>
          </a:p>
          <a:p>
            <a:pPr lvl="1"/>
            <a:r>
              <a:rPr lang="en-US" dirty="0"/>
              <a:t>Explore ways that UO can return to being a net lender - survey of articles that we have lent most and received payment for most.  In conjunction with Acquisitions, acquire more journals that we get payment for.  Jenn can compile data on this for this.  GIST / Purchase on Demand.</a:t>
            </a:r>
            <a:endParaRPr lang="en-US" sz="4000" dirty="0"/>
          </a:p>
          <a:p>
            <a:pPr lvl="1"/>
            <a:r>
              <a:rPr lang="en-US" dirty="0"/>
              <a:t>Impact: don't know. Need: don't know. Need to think whether this idea is cost effective and aligns with our strategic directions.</a:t>
            </a:r>
            <a:endParaRPr lang="en-US" sz="4000" dirty="0"/>
          </a:p>
          <a:p>
            <a:pPr marL="0" indent="0">
              <a:buNone/>
            </a:pPr>
            <a:endParaRPr lang="en-US" sz="4400" dirty="0"/>
          </a:p>
        </p:txBody>
      </p:sp>
    </p:spTree>
    <p:extLst>
      <p:ext uri="{BB962C8B-B14F-4D97-AF65-F5344CB8AC3E}">
        <p14:creationId xmlns:p14="http://schemas.microsoft.com/office/powerpoint/2010/main" val="523475745"/>
      </p:ext>
    </p:extLst>
  </p:cSld>
  <p:clrMapOvr>
    <a:masterClrMapping/>
  </p:clrMapOvr>
  <mc:AlternateContent xmlns:mc="http://schemas.openxmlformats.org/markup-compatibility/2006" xmlns:p14="http://schemas.microsoft.com/office/powerpoint/2010/main">
    <mc:Choice Requires="p14">
      <p:transition spd="slow" p14:dur="900">
        <p14:warp dir="in"/>
      </p:transition>
    </mc:Choice>
    <mc:Fallback xmlns="">
      <p:transition spd="slow">
        <p:fade/>
      </p:transition>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a:bodyPr>
          <a:lstStyle/>
          <a:p>
            <a:pPr marL="0" indent="0" algn="ctr">
              <a:buNone/>
            </a:pPr>
            <a:endParaRPr lang="en-US" sz="7200" dirty="0" smtClean="0">
              <a:latin typeface="Comic Sans MS" pitchFamily="66" charset="0"/>
            </a:endParaRPr>
          </a:p>
          <a:p>
            <a:pPr marL="0" indent="0" algn="ctr">
              <a:buNone/>
            </a:pPr>
            <a:r>
              <a:rPr lang="en-US" sz="7200" dirty="0" smtClean="0">
                <a:latin typeface="Comic Sans MS" pitchFamily="66" charset="0"/>
              </a:rPr>
              <a:t>So here came another list…..</a:t>
            </a:r>
            <a:endParaRPr lang="en-US" sz="7200" dirty="0">
              <a:latin typeface="Comic Sans MS" pitchFamily="66" charset="0"/>
            </a:endParaRPr>
          </a:p>
        </p:txBody>
      </p:sp>
    </p:spTree>
    <p:extLst>
      <p:ext uri="{BB962C8B-B14F-4D97-AF65-F5344CB8AC3E}">
        <p14:creationId xmlns:p14="http://schemas.microsoft.com/office/powerpoint/2010/main" val="18478526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fontScale="55000" lnSpcReduction="20000"/>
          </a:bodyPr>
          <a:lstStyle/>
          <a:p>
            <a:pPr marL="0" lvl="0" indent="0">
              <a:buNone/>
            </a:pPr>
            <a:endParaRPr lang="en-US" u="sng" dirty="0" smtClean="0">
              <a:hlinkClick r:id="rId3"/>
            </a:endParaRPr>
          </a:p>
          <a:p>
            <a:pPr marL="0" lvl="0" indent="0">
              <a:buNone/>
            </a:pPr>
            <a:endParaRPr lang="en-US" u="sng" dirty="0">
              <a:hlinkClick r:id="rId3"/>
            </a:endParaRPr>
          </a:p>
          <a:p>
            <a:pPr marL="0" lvl="0" indent="0">
              <a:buNone/>
            </a:pPr>
            <a:r>
              <a:rPr lang="en-US" u="sng" dirty="0" smtClean="0">
                <a:hlinkClick r:id="rId3"/>
              </a:rPr>
              <a:t>1.  Listservs</a:t>
            </a:r>
            <a:r>
              <a:rPr lang="en-US" u="sng" dirty="0">
                <a:hlinkClick r:id="rId3"/>
              </a:rPr>
              <a:t>:</a:t>
            </a:r>
            <a:endParaRPr lang="en-US" sz="4400" dirty="0"/>
          </a:p>
          <a:p>
            <a:pPr lvl="1"/>
            <a:r>
              <a:rPr lang="en-US" dirty="0" smtClean="0"/>
              <a:t>Lib-Lending, acsmgt</a:t>
            </a:r>
            <a:endParaRPr lang="en-US" sz="4000" dirty="0"/>
          </a:p>
          <a:p>
            <a:pPr lvl="1"/>
            <a:r>
              <a:rPr lang="en-US" dirty="0" smtClean="0"/>
              <a:t>Lib-Lending Supvs</a:t>
            </a:r>
            <a:endParaRPr lang="en-US" sz="4000" dirty="0"/>
          </a:p>
          <a:p>
            <a:pPr lvl="1"/>
            <a:r>
              <a:rPr lang="en-US" dirty="0"/>
              <a:t>Ariel-L</a:t>
            </a:r>
            <a:endParaRPr lang="en-US" sz="4000" dirty="0"/>
          </a:p>
          <a:p>
            <a:pPr lvl="1"/>
            <a:r>
              <a:rPr lang="en-US" dirty="0"/>
              <a:t>ILL-L</a:t>
            </a:r>
            <a:endParaRPr lang="en-US" sz="4000" dirty="0"/>
          </a:p>
          <a:p>
            <a:pPr lvl="1"/>
            <a:r>
              <a:rPr lang="en-US" dirty="0"/>
              <a:t>GWLA (</a:t>
            </a:r>
            <a:r>
              <a:rPr lang="en-US" u="sng" dirty="0">
                <a:hlinkClick r:id="rId4"/>
              </a:rPr>
              <a:t>anne@gwla.org</a:t>
            </a:r>
            <a:r>
              <a:rPr lang="en-US" dirty="0"/>
              <a:t>)</a:t>
            </a:r>
            <a:endParaRPr lang="en-US" sz="4000" dirty="0"/>
          </a:p>
          <a:p>
            <a:pPr lvl="1"/>
            <a:r>
              <a:rPr lang="en-US" dirty="0"/>
              <a:t>Rapid-L</a:t>
            </a:r>
            <a:endParaRPr lang="en-US" sz="4000" dirty="0"/>
          </a:p>
          <a:p>
            <a:pPr lvl="1"/>
            <a:r>
              <a:rPr lang="en-US" dirty="0"/>
              <a:t>tablesetters,</a:t>
            </a:r>
            <a:endParaRPr lang="en-US" sz="4000" dirty="0"/>
          </a:p>
          <a:p>
            <a:pPr lvl="1"/>
            <a:r>
              <a:rPr lang="en-US" dirty="0"/>
              <a:t>AcS</a:t>
            </a:r>
            <a:endParaRPr lang="en-US" sz="4000" dirty="0"/>
          </a:p>
          <a:p>
            <a:pPr lvl="1"/>
            <a:r>
              <a:rPr lang="en-US" dirty="0"/>
              <a:t>lib-faculty</a:t>
            </a:r>
            <a:endParaRPr lang="en-US" sz="4000" dirty="0"/>
          </a:p>
          <a:p>
            <a:pPr lvl="1"/>
            <a:r>
              <a:rPr lang="en-US" dirty="0"/>
              <a:t>knight-staff</a:t>
            </a:r>
            <a:endParaRPr lang="en-US" sz="4000" dirty="0"/>
          </a:p>
          <a:p>
            <a:pPr lvl="1"/>
            <a:r>
              <a:rPr lang="en-US" dirty="0"/>
              <a:t>subjspec</a:t>
            </a:r>
            <a:endParaRPr lang="en-US" sz="4000" dirty="0"/>
          </a:p>
          <a:p>
            <a:pPr lvl="1"/>
            <a:r>
              <a:rPr lang="en-US" dirty="0"/>
              <a:t>Sitellite (this will be changing to Drupal one of these days)</a:t>
            </a:r>
            <a:endParaRPr lang="en-US" sz="4000" dirty="0"/>
          </a:p>
          <a:p>
            <a:pPr lvl="1"/>
            <a:r>
              <a:rPr lang="en-US" dirty="0"/>
              <a:t>CRL</a:t>
            </a:r>
            <a:endParaRPr lang="en-US" sz="4000" dirty="0"/>
          </a:p>
          <a:p>
            <a:pPr lvl="1"/>
            <a:r>
              <a:rPr lang="en-US" dirty="0"/>
              <a:t>GIST-L (</a:t>
            </a:r>
            <a:r>
              <a:rPr lang="en-US" u="sng" dirty="0">
                <a:hlinkClick r:id="rId5"/>
              </a:rPr>
              <a:t>gist-l@geneseo.edu</a:t>
            </a:r>
            <a:r>
              <a:rPr lang="en-US" dirty="0"/>
              <a:t>)</a:t>
            </a:r>
            <a:endParaRPr lang="en-US" sz="4000" dirty="0"/>
          </a:p>
          <a:p>
            <a:pPr lvl="1"/>
            <a:r>
              <a:rPr lang="en-US" dirty="0"/>
              <a:t>UO Families listserv: Join the UO Families email listserv and again access to information about family-friendly events, programs and resources and a community of fellow family members at the University of Oregon. To subscribe, simply email </a:t>
            </a:r>
            <a:r>
              <a:rPr lang="en-US" u="sng" dirty="0">
                <a:hlinkClick r:id="rId6"/>
              </a:rPr>
              <a:t>jvasey@uoregon.edu</a:t>
            </a:r>
            <a:r>
              <a:rPr lang="en-US" dirty="0"/>
              <a:t> and include your UO email address in the body of the message</a:t>
            </a:r>
            <a:endParaRPr lang="en-US" sz="4000" dirty="0"/>
          </a:p>
          <a:p>
            <a:pPr marL="0" indent="0" algn="ctr">
              <a:buNone/>
            </a:pPr>
            <a:endParaRPr lang="en-US" sz="7200" dirty="0" smtClean="0">
              <a:latin typeface="Comic Sans MS" pitchFamily="66" charset="0"/>
            </a:endParaRPr>
          </a:p>
        </p:txBody>
      </p:sp>
    </p:spTree>
    <p:extLst>
      <p:ext uri="{BB962C8B-B14F-4D97-AF65-F5344CB8AC3E}">
        <p14:creationId xmlns:p14="http://schemas.microsoft.com/office/powerpoint/2010/main" val="330344688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a:bodyPr>
          <a:lstStyle/>
          <a:p>
            <a:pPr marL="0" lvl="0" indent="0">
              <a:buNone/>
            </a:pPr>
            <a:r>
              <a:rPr lang="en-US" dirty="0" smtClean="0"/>
              <a:t>2.  Passwords/Accounts/User </a:t>
            </a:r>
            <a:r>
              <a:rPr lang="en-US" dirty="0"/>
              <a:t>Name changes</a:t>
            </a:r>
            <a:endParaRPr lang="en-US" sz="4400" dirty="0"/>
          </a:p>
          <a:p>
            <a:pPr lvl="1"/>
            <a:r>
              <a:rPr lang="en-US" u="sng" dirty="0">
                <a:hlinkClick r:id="rId3"/>
              </a:rPr>
              <a:t>CCC</a:t>
            </a:r>
            <a:endParaRPr lang="en-US" sz="4000" dirty="0"/>
          </a:p>
          <a:p>
            <a:pPr lvl="1"/>
            <a:r>
              <a:rPr lang="en-US" dirty="0"/>
              <a:t>OCLC contacts</a:t>
            </a:r>
            <a:endParaRPr lang="en-US" sz="4000" dirty="0"/>
          </a:p>
          <a:p>
            <a:pPr lvl="1"/>
            <a:r>
              <a:rPr lang="en-US" dirty="0"/>
              <a:t>Email</a:t>
            </a:r>
            <a:endParaRPr lang="en-US" sz="4000" dirty="0"/>
          </a:p>
          <a:p>
            <a:pPr lvl="1"/>
            <a:r>
              <a:rPr lang="en-US" dirty="0"/>
              <a:t>Knight Staff door</a:t>
            </a:r>
            <a:endParaRPr lang="en-US" sz="4000" dirty="0"/>
          </a:p>
          <a:p>
            <a:pPr lvl="1"/>
            <a:r>
              <a:rPr lang="en-US" dirty="0"/>
              <a:t>Iris</a:t>
            </a:r>
            <a:endParaRPr lang="en-US" sz="4000" dirty="0"/>
          </a:p>
          <a:p>
            <a:pPr lvl="1"/>
            <a:r>
              <a:rPr lang="en-US" dirty="0"/>
              <a:t>credit card "P Card"</a:t>
            </a:r>
            <a:endParaRPr lang="en-US" sz="4000" dirty="0"/>
          </a:p>
          <a:p>
            <a:pPr marL="0" lvl="0" indent="0">
              <a:buNone/>
            </a:pPr>
            <a:r>
              <a:rPr lang="en-US" dirty="0" smtClean="0"/>
              <a:t>3.  Outlook Calendar</a:t>
            </a:r>
            <a:r>
              <a:rPr lang="en-US" dirty="0"/>
              <a:t>:  share with LW and ILL staff</a:t>
            </a:r>
            <a:endParaRPr lang="en-US" sz="4400" dirty="0"/>
          </a:p>
          <a:p>
            <a:pPr marL="0" indent="0" algn="ctr">
              <a:buNone/>
            </a:pPr>
            <a:endParaRPr lang="en-US" sz="7200" dirty="0" smtClean="0">
              <a:latin typeface="Comic Sans MS" pitchFamily="66" charset="0"/>
            </a:endParaRPr>
          </a:p>
        </p:txBody>
      </p:sp>
    </p:spTree>
    <p:extLst>
      <p:ext uri="{BB962C8B-B14F-4D97-AF65-F5344CB8AC3E}">
        <p14:creationId xmlns:p14="http://schemas.microsoft.com/office/powerpoint/2010/main" val="87573924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fontScale="55000" lnSpcReduction="20000"/>
          </a:bodyPr>
          <a:lstStyle/>
          <a:p>
            <a:pPr marL="0" lvl="0" indent="0">
              <a:buNone/>
            </a:pPr>
            <a:r>
              <a:rPr lang="en-US" dirty="0" smtClean="0"/>
              <a:t>5.  Vocabulary</a:t>
            </a:r>
            <a:r>
              <a:rPr lang="en-US" dirty="0"/>
              <a:t>:</a:t>
            </a:r>
            <a:endParaRPr lang="en-US" sz="4400" dirty="0"/>
          </a:p>
          <a:p>
            <a:pPr lvl="1"/>
            <a:r>
              <a:rPr lang="en-US" sz="2400" dirty="0"/>
              <a:t>Banner:  </a:t>
            </a:r>
            <a:r>
              <a:rPr lang="en-US" u="sng" dirty="0">
                <a:hlinkClick r:id="rId3"/>
              </a:rPr>
              <a:t>Banner is an integrated Internet native suite of administrative applications developed specifically for higher education.</a:t>
            </a:r>
            <a:endParaRPr lang="en-US" sz="3600" dirty="0"/>
          </a:p>
          <a:p>
            <a:pPr lvl="1"/>
            <a:r>
              <a:rPr lang="en-US" dirty="0"/>
              <a:t>Classified Staff</a:t>
            </a:r>
            <a:endParaRPr lang="en-US" sz="4000" dirty="0"/>
          </a:p>
          <a:p>
            <a:pPr lvl="1"/>
            <a:r>
              <a:rPr lang="en-US" dirty="0"/>
              <a:t>Felix:  a homegrown intermediary program that  massages data before sending it to Banner.</a:t>
            </a:r>
            <a:endParaRPr lang="en-US" sz="4000" dirty="0"/>
          </a:p>
          <a:p>
            <a:pPr lvl="1"/>
            <a:r>
              <a:rPr lang="en-US" u="sng" dirty="0">
                <a:hlinkClick r:id="rId4"/>
              </a:rPr>
              <a:t>GOLD</a:t>
            </a:r>
            <a:endParaRPr lang="en-US" sz="4000" dirty="0"/>
          </a:p>
          <a:p>
            <a:pPr lvl="1"/>
            <a:r>
              <a:rPr lang="en-US" u="sng" dirty="0">
                <a:hlinkClick r:id="rId5"/>
              </a:rPr>
              <a:t>Groups,</a:t>
            </a:r>
            <a:r>
              <a:rPr lang="en-US" dirty="0"/>
              <a:t> various</a:t>
            </a:r>
            <a:endParaRPr lang="en-US" sz="4000" dirty="0"/>
          </a:p>
          <a:p>
            <a:pPr lvl="1"/>
            <a:r>
              <a:rPr lang="en-US" u="sng" dirty="0">
                <a:hlinkClick r:id="rId6"/>
              </a:rPr>
              <a:t>Initiatives</a:t>
            </a:r>
            <a:endParaRPr lang="en-US" sz="4000" dirty="0"/>
          </a:p>
          <a:p>
            <a:pPr lvl="1"/>
            <a:r>
              <a:rPr lang="en-US" dirty="0"/>
              <a:t>Iris:  Library's Intranet, uses the Drupal Content Management Software.</a:t>
            </a:r>
            <a:endParaRPr lang="en-US" sz="4000" dirty="0"/>
          </a:p>
          <a:p>
            <a:pPr lvl="1"/>
            <a:r>
              <a:rPr lang="en-US" dirty="0"/>
              <a:t>Janus</a:t>
            </a:r>
            <a:endParaRPr lang="en-US" sz="4000" dirty="0"/>
          </a:p>
          <a:p>
            <a:pPr lvl="1"/>
            <a:r>
              <a:rPr lang="en-US" u="sng" dirty="0">
                <a:hlinkClick r:id="rId7"/>
              </a:rPr>
              <a:t>LSA</a:t>
            </a:r>
            <a:endParaRPr lang="en-US" sz="4000" dirty="0"/>
          </a:p>
          <a:p>
            <a:pPr lvl="1"/>
            <a:r>
              <a:rPr lang="en-US" dirty="0"/>
              <a:t>LT:  Library Technician</a:t>
            </a:r>
            <a:endParaRPr lang="en-US" sz="4000" dirty="0"/>
          </a:p>
          <a:p>
            <a:pPr lvl="1"/>
            <a:r>
              <a:rPr lang="en-US" dirty="0"/>
              <a:t>Millennium:  III"s ILS</a:t>
            </a:r>
            <a:endParaRPr lang="en-US" sz="4000" dirty="0"/>
          </a:p>
          <a:p>
            <a:pPr lvl="1"/>
            <a:r>
              <a:rPr lang="en-US" u="sng" dirty="0">
                <a:hlinkClick r:id="rId8"/>
              </a:rPr>
              <a:t>NRE</a:t>
            </a:r>
            <a:r>
              <a:rPr lang="en-US" dirty="0"/>
              <a:t> (Navigator Request Engine)</a:t>
            </a:r>
            <a:endParaRPr lang="en-US" sz="4000" dirty="0"/>
          </a:p>
          <a:p>
            <a:pPr lvl="1"/>
            <a:r>
              <a:rPr lang="en-US" dirty="0"/>
              <a:t>NTTF:  Non tenure track faculty</a:t>
            </a:r>
            <a:endParaRPr lang="en-US" sz="4000" dirty="0"/>
          </a:p>
          <a:p>
            <a:pPr lvl="1"/>
            <a:r>
              <a:rPr lang="en-US" dirty="0"/>
              <a:t>OA:  Officer of Administration</a:t>
            </a:r>
            <a:endParaRPr lang="en-US" sz="4000" dirty="0"/>
          </a:p>
          <a:p>
            <a:pPr lvl="1"/>
            <a:r>
              <a:rPr lang="en-US" dirty="0"/>
              <a:t>Orbis, Orbis Cascade Alliance, Alliance, Summit</a:t>
            </a:r>
            <a:endParaRPr lang="en-US" sz="4000" dirty="0"/>
          </a:p>
          <a:p>
            <a:pPr lvl="1"/>
            <a:r>
              <a:rPr lang="en-US" dirty="0"/>
              <a:t>Poison:  Library's shared file server (lib info, groups, </a:t>
            </a:r>
            <a:r>
              <a:rPr lang="en-US" dirty="0" smtClean="0"/>
              <a:t>depts., </a:t>
            </a:r>
            <a:r>
              <a:rPr lang="en-US" dirty="0"/>
              <a:t>etc.)</a:t>
            </a:r>
            <a:endParaRPr lang="en-US" sz="4000" dirty="0"/>
          </a:p>
          <a:p>
            <a:pPr lvl="1"/>
            <a:r>
              <a:rPr lang="en-US" u="sng" dirty="0">
                <a:hlinkClick r:id="rId9"/>
              </a:rPr>
              <a:t>Scorecard</a:t>
            </a:r>
            <a:endParaRPr lang="en-US" sz="4000" dirty="0"/>
          </a:p>
          <a:p>
            <a:pPr lvl="1"/>
            <a:r>
              <a:rPr lang="en-US" u="sng" dirty="0">
                <a:hlinkClick r:id="rId10"/>
              </a:rPr>
              <a:t>Strategic Directions</a:t>
            </a:r>
            <a:endParaRPr lang="en-US" sz="4000" dirty="0"/>
          </a:p>
          <a:p>
            <a:pPr lvl="1"/>
            <a:r>
              <a:rPr lang="en-US" u="sng" dirty="0">
                <a:hlinkClick r:id="rId11"/>
              </a:rPr>
              <a:t>Tablesetters</a:t>
            </a:r>
            <a:endParaRPr lang="en-US" sz="4000" dirty="0"/>
          </a:p>
          <a:p>
            <a:pPr lvl="1"/>
            <a:r>
              <a:rPr lang="en-US" dirty="0"/>
              <a:t>Unclassified staff:  NTTF, OA</a:t>
            </a:r>
            <a:endParaRPr lang="en-US" sz="4000" dirty="0"/>
          </a:p>
          <a:p>
            <a:pPr lvl="1"/>
            <a:r>
              <a:rPr lang="en-US" u="sng" dirty="0">
                <a:hlinkClick r:id="rId12"/>
              </a:rPr>
              <a:t>UO Local Catalog</a:t>
            </a:r>
            <a:endParaRPr lang="en-US" sz="4000" dirty="0"/>
          </a:p>
          <a:p>
            <a:pPr lvl="1"/>
            <a:r>
              <a:rPr lang="en-US" u="sng" dirty="0">
                <a:hlinkClick r:id="rId13"/>
              </a:rPr>
              <a:t>UO WorldCat</a:t>
            </a:r>
            <a:endParaRPr lang="en-US" sz="4000" dirty="0"/>
          </a:p>
          <a:p>
            <a:pPr marL="0" indent="0" algn="ctr">
              <a:buNone/>
            </a:pPr>
            <a:endParaRPr lang="en-US" sz="7200" dirty="0" smtClean="0">
              <a:latin typeface="Comic Sans MS" pitchFamily="66" charset="0"/>
            </a:endParaRPr>
          </a:p>
        </p:txBody>
      </p:sp>
    </p:spTree>
    <p:extLst>
      <p:ext uri="{BB962C8B-B14F-4D97-AF65-F5344CB8AC3E}">
        <p14:creationId xmlns:p14="http://schemas.microsoft.com/office/powerpoint/2010/main" val="326031063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a:bodyPr>
          <a:lstStyle/>
          <a:p>
            <a:pPr marL="0" lvl="0" indent="0">
              <a:buNone/>
            </a:pPr>
            <a:r>
              <a:rPr lang="en-US" dirty="0" smtClean="0"/>
              <a:t>5.  Regularly </a:t>
            </a:r>
            <a:r>
              <a:rPr lang="en-US" dirty="0"/>
              <a:t>Scheduled Meetings:</a:t>
            </a:r>
            <a:endParaRPr lang="en-US" sz="4400" dirty="0"/>
          </a:p>
          <a:p>
            <a:pPr lvl="1"/>
            <a:r>
              <a:rPr lang="en-US" dirty="0"/>
              <a:t>Weekly ILL meetings</a:t>
            </a:r>
            <a:endParaRPr lang="en-US" sz="4000" dirty="0"/>
          </a:p>
          <a:p>
            <a:pPr lvl="1"/>
            <a:r>
              <a:rPr lang="en-US" dirty="0" smtClean="0"/>
              <a:t>Monthly </a:t>
            </a:r>
            <a:r>
              <a:rPr lang="en-US" dirty="0"/>
              <a:t>AcS meetings</a:t>
            </a:r>
            <a:endParaRPr lang="en-US" sz="4000" dirty="0"/>
          </a:p>
          <a:p>
            <a:pPr lvl="1"/>
            <a:r>
              <a:rPr lang="en-US" dirty="0"/>
              <a:t>Subject Specialist meetings (2nd &amp; 3rd Thursdays)</a:t>
            </a:r>
            <a:endParaRPr lang="en-US" sz="4000" dirty="0"/>
          </a:p>
          <a:p>
            <a:pPr lvl="1"/>
            <a:r>
              <a:rPr lang="en-US" dirty="0"/>
              <a:t>Dean's All staff meetings once or twice per year</a:t>
            </a:r>
            <a:endParaRPr lang="en-US" sz="4000" dirty="0"/>
          </a:p>
          <a:p>
            <a:pPr lvl="1"/>
            <a:r>
              <a:rPr lang="en-US" dirty="0"/>
              <a:t>Circ Supv. Conference (quarterly)</a:t>
            </a:r>
            <a:endParaRPr lang="en-US" sz="4000" dirty="0"/>
          </a:p>
          <a:p>
            <a:pPr lvl="1"/>
            <a:r>
              <a:rPr lang="en-US" dirty="0"/>
              <a:t>ILL </a:t>
            </a:r>
            <a:r>
              <a:rPr lang="en-US" dirty="0" smtClean="0"/>
              <a:t>Plus </a:t>
            </a:r>
            <a:r>
              <a:rPr lang="en-US" dirty="0"/>
              <a:t>TBD</a:t>
            </a:r>
            <a:endParaRPr lang="en-US" sz="4000" dirty="0"/>
          </a:p>
          <a:p>
            <a:pPr lvl="1"/>
            <a:r>
              <a:rPr lang="en-US" dirty="0"/>
              <a:t>Student Supervisors' meeting</a:t>
            </a:r>
            <a:endParaRPr lang="en-US" sz="4000" dirty="0"/>
          </a:p>
          <a:p>
            <a:pPr lvl="1"/>
            <a:r>
              <a:rPr lang="en-US" dirty="0"/>
              <a:t>Library Faculty meetings</a:t>
            </a:r>
            <a:endParaRPr lang="en-US" sz="4000" dirty="0"/>
          </a:p>
          <a:p>
            <a:pPr marL="0" indent="0" algn="ctr">
              <a:buNone/>
            </a:pPr>
            <a:endParaRPr lang="en-US" sz="7200" dirty="0" smtClean="0">
              <a:latin typeface="Comic Sans MS" pitchFamily="66" charset="0"/>
            </a:endParaRPr>
          </a:p>
        </p:txBody>
      </p:sp>
    </p:spTree>
    <p:extLst>
      <p:ext uri="{BB962C8B-B14F-4D97-AF65-F5344CB8AC3E}">
        <p14:creationId xmlns:p14="http://schemas.microsoft.com/office/powerpoint/2010/main" val="1011073083"/>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fontScale="47500" lnSpcReduction="20000"/>
          </a:bodyPr>
          <a:lstStyle/>
          <a:p>
            <a:pPr marL="0" lvl="0" indent="0">
              <a:buNone/>
            </a:pPr>
            <a:r>
              <a:rPr lang="en-US" sz="3300" dirty="0" smtClean="0"/>
              <a:t>6.  Other </a:t>
            </a:r>
            <a:r>
              <a:rPr lang="en-US" sz="3300" dirty="0"/>
              <a:t>Meetings/Training:</a:t>
            </a:r>
          </a:p>
          <a:p>
            <a:pPr lvl="1"/>
            <a:r>
              <a:rPr lang="en-US" sz="3300" dirty="0"/>
              <a:t>Feb 16:  Benefits meeting, 10-noon (BSB will give details)</a:t>
            </a:r>
          </a:p>
          <a:p>
            <a:pPr lvl="1"/>
            <a:r>
              <a:rPr lang="en-US" sz="3300" dirty="0"/>
              <a:t>March 6, 2012: </a:t>
            </a:r>
            <a:r>
              <a:rPr lang="en-US" sz="3300" u="sng" dirty="0">
                <a:hlinkClick r:id="rId3"/>
              </a:rPr>
              <a:t> Preventing and dealing with sexual harassment: </a:t>
            </a:r>
            <a:r>
              <a:rPr lang="en-US" sz="3300" dirty="0"/>
              <a:t> (Registered under my name in case there weren't enough spaces for him.)</a:t>
            </a:r>
          </a:p>
          <a:p>
            <a:pPr lvl="1"/>
            <a:r>
              <a:rPr lang="en-US" sz="3300" dirty="0"/>
              <a:t>April 3, 2012, 8:15a - 12 noon:</a:t>
            </a:r>
            <a:r>
              <a:rPr lang="en-US" sz="3300" u="sng" dirty="0">
                <a:hlinkClick r:id="rId4"/>
              </a:rPr>
              <a:t>  New employee orientation </a:t>
            </a:r>
            <a:r>
              <a:rPr lang="en-US" sz="3300" dirty="0"/>
              <a:t>(I registered David under my name in case there weren't </a:t>
            </a:r>
            <a:r>
              <a:rPr lang="en-US" sz="3300" dirty="0" smtClean="0"/>
              <a:t>enough </a:t>
            </a:r>
            <a:r>
              <a:rPr lang="en-US" sz="3300" dirty="0"/>
              <a:t>spaces for him. )</a:t>
            </a:r>
          </a:p>
          <a:p>
            <a:pPr lvl="1"/>
            <a:r>
              <a:rPr lang="en-US" sz="3300" dirty="0"/>
              <a:t>April 11 - May 16:   </a:t>
            </a:r>
            <a:r>
              <a:rPr lang="en-US" sz="3300" u="sng" dirty="0">
                <a:hlinkClick r:id="rId5"/>
              </a:rPr>
              <a:t>Supervision for potential supervisors</a:t>
            </a:r>
            <a:endParaRPr lang="en-US" sz="3300" dirty="0"/>
          </a:p>
          <a:p>
            <a:pPr lvl="1"/>
            <a:r>
              <a:rPr lang="en-US" sz="3300" dirty="0"/>
              <a:t>October, 2012:  </a:t>
            </a:r>
            <a:r>
              <a:rPr lang="en-US" sz="3300" u="sng" dirty="0">
                <a:hlinkClick r:id="rId6"/>
              </a:rPr>
              <a:t>Supervision course</a:t>
            </a:r>
            <a:r>
              <a:rPr lang="en-US" sz="3300" dirty="0"/>
              <a:t> (since you'll already have attended the course for potential supervisors which covers much of the same content, let's talk with Chris Cullinen as it gets closer to Oct. and see if there are specific classes you can take that have more </a:t>
            </a:r>
            <a:r>
              <a:rPr lang="en-US" sz="3300" dirty="0" smtClean="0"/>
              <a:t>in-depth </a:t>
            </a:r>
            <a:r>
              <a:rPr lang="en-US" sz="3300" dirty="0"/>
              <a:t>content than you got from the other course.  Also lets you mingle with other supvs.  </a:t>
            </a:r>
          </a:p>
          <a:p>
            <a:pPr lvl="1"/>
            <a:r>
              <a:rPr lang="en-US" sz="3300" dirty="0"/>
              <a:t>Hazard Communication (Shirien)</a:t>
            </a:r>
          </a:p>
          <a:p>
            <a:pPr lvl="1"/>
            <a:r>
              <a:rPr lang="en-US" sz="3300" dirty="0"/>
              <a:t>Confidentiality of Records (Shirien)</a:t>
            </a:r>
          </a:p>
          <a:p>
            <a:pPr lvl="1"/>
            <a:r>
              <a:rPr lang="en-US" sz="3300" u="sng" dirty="0">
                <a:hlinkClick r:id="rId7"/>
              </a:rPr>
              <a:t>Candidate presentations</a:t>
            </a:r>
            <a:r>
              <a:rPr lang="en-US" sz="3300" dirty="0"/>
              <a:t> (and submit comments)</a:t>
            </a:r>
          </a:p>
          <a:p>
            <a:pPr lvl="1"/>
            <a:r>
              <a:rPr lang="en-US" sz="3300" dirty="0"/>
              <a:t>Library Staff Association gatherings: (optional but encouraged) Gonzo, May Tea, Holiday Potluck (and the welcome committee will be contacting him). LSA newsletter.</a:t>
            </a:r>
          </a:p>
          <a:p>
            <a:pPr lvl="1"/>
            <a:r>
              <a:rPr lang="en-US" sz="3300" dirty="0"/>
              <a:t>Shared ILS meetings</a:t>
            </a:r>
          </a:p>
          <a:p>
            <a:pPr lvl="1"/>
            <a:r>
              <a:rPr lang="en-US" sz="3300" dirty="0"/>
              <a:t>Attend/participate in at least two Diversity events per evaluation year</a:t>
            </a:r>
          </a:p>
          <a:p>
            <a:pPr lvl="1"/>
            <a:r>
              <a:rPr lang="en-US" sz="3300" u="sng" dirty="0">
                <a:hlinkClick r:id="rId8"/>
              </a:rPr>
              <a:t>OCLC online training  </a:t>
            </a:r>
            <a:r>
              <a:rPr lang="en-US" sz="3300" dirty="0"/>
              <a:t>as needed</a:t>
            </a:r>
          </a:p>
          <a:p>
            <a:pPr lvl="1"/>
            <a:r>
              <a:rPr lang="en-US" sz="3300" dirty="0"/>
              <a:t>UO's</a:t>
            </a:r>
            <a:r>
              <a:rPr lang="en-US" sz="3300" u="sng" dirty="0">
                <a:hlinkClick r:id="rId9"/>
              </a:rPr>
              <a:t> ethics and conflict of interest policies:</a:t>
            </a:r>
            <a:r>
              <a:rPr lang="en-US" sz="3300" dirty="0"/>
              <a:t> </a:t>
            </a:r>
          </a:p>
          <a:p>
            <a:pPr lvl="1"/>
            <a:r>
              <a:rPr lang="en-US" sz="3300" dirty="0"/>
              <a:t>Visit to OSU and PSU for ILL bonding</a:t>
            </a:r>
          </a:p>
          <a:p>
            <a:pPr marL="0" indent="0" algn="ctr">
              <a:buNone/>
            </a:pPr>
            <a:endParaRPr lang="en-US" sz="7200" dirty="0" smtClean="0">
              <a:latin typeface="Comic Sans MS" pitchFamily="66" charset="0"/>
            </a:endParaRPr>
          </a:p>
        </p:txBody>
      </p:sp>
    </p:spTree>
    <p:extLst>
      <p:ext uri="{BB962C8B-B14F-4D97-AF65-F5344CB8AC3E}">
        <p14:creationId xmlns:p14="http://schemas.microsoft.com/office/powerpoint/2010/main" val="44821483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fontScale="55000" lnSpcReduction="20000"/>
          </a:bodyPr>
          <a:lstStyle/>
          <a:p>
            <a:pPr marL="0" lvl="0" indent="0">
              <a:buNone/>
            </a:pPr>
            <a:r>
              <a:rPr lang="en-US" dirty="0" smtClean="0"/>
              <a:t>7.  Conferences</a:t>
            </a:r>
            <a:r>
              <a:rPr lang="en-US" dirty="0"/>
              <a:t>:  these are strongly recommended but may depend on amount of financing available through the Library.</a:t>
            </a:r>
            <a:endParaRPr lang="en-US" sz="4400" dirty="0"/>
          </a:p>
          <a:p>
            <a:pPr lvl="1"/>
            <a:r>
              <a:rPr lang="en-US" dirty="0"/>
              <a:t>NWILL</a:t>
            </a:r>
            <a:endParaRPr lang="en-US" sz="4000" dirty="0"/>
          </a:p>
          <a:p>
            <a:pPr lvl="1"/>
            <a:r>
              <a:rPr lang="en-US" dirty="0"/>
              <a:t>ALA / </a:t>
            </a:r>
            <a:r>
              <a:rPr lang="en-US" u="sng" dirty="0">
                <a:hlinkClick r:id="rId3"/>
              </a:rPr>
              <a:t>STARS</a:t>
            </a:r>
            <a:endParaRPr lang="en-US" sz="4000" dirty="0"/>
          </a:p>
          <a:p>
            <a:pPr lvl="1"/>
            <a:r>
              <a:rPr lang="en-US" dirty="0"/>
              <a:t>GWLA maybe attend GWLA meeting, May 3 &amp; 4, University of Houston</a:t>
            </a:r>
            <a:endParaRPr lang="en-US" sz="4000" dirty="0"/>
          </a:p>
          <a:p>
            <a:pPr lvl="1"/>
            <a:r>
              <a:rPr lang="en-US" dirty="0"/>
              <a:t>GIST</a:t>
            </a:r>
            <a:endParaRPr lang="en-US" sz="4000" dirty="0"/>
          </a:p>
          <a:p>
            <a:pPr lvl="1"/>
            <a:r>
              <a:rPr lang="en-US" dirty="0"/>
              <a:t>OLA </a:t>
            </a:r>
            <a:endParaRPr lang="en-US" sz="4000" dirty="0"/>
          </a:p>
          <a:p>
            <a:pPr lvl="1"/>
            <a:r>
              <a:rPr lang="en-US" dirty="0"/>
              <a:t>Maybe next year:  </a:t>
            </a:r>
            <a:r>
              <a:rPr lang="en-US" u="sng" dirty="0" smtClean="0">
                <a:hlinkClick r:id="rId4"/>
              </a:rPr>
              <a:t>ILLiad International </a:t>
            </a:r>
            <a:r>
              <a:rPr lang="en-US" u="sng" dirty="0">
                <a:hlinkClick r:id="rId4"/>
              </a:rPr>
              <a:t>Conference</a:t>
            </a:r>
            <a:r>
              <a:rPr lang="en-US" dirty="0"/>
              <a:t>  and this year the </a:t>
            </a:r>
            <a:r>
              <a:rPr lang="en-US" u="sng" dirty="0">
                <a:hlinkClick r:id="rId5"/>
              </a:rPr>
              <a:t>preconf is on GIST,</a:t>
            </a:r>
            <a:r>
              <a:rPr lang="en-US" dirty="0"/>
              <a:t> so maybe next year there might be a good session</a:t>
            </a:r>
            <a:endParaRPr lang="en-US" sz="4000" dirty="0"/>
          </a:p>
          <a:p>
            <a:pPr marL="0" lvl="0" indent="0">
              <a:buNone/>
            </a:pPr>
            <a:r>
              <a:rPr lang="en-US" dirty="0" smtClean="0"/>
              <a:t>8.  Learning </a:t>
            </a:r>
            <a:r>
              <a:rPr lang="en-US" dirty="0"/>
              <a:t>about UO Libraries:</a:t>
            </a:r>
            <a:endParaRPr lang="en-US" sz="4400" dirty="0"/>
          </a:p>
          <a:p>
            <a:pPr lvl="1"/>
            <a:r>
              <a:rPr lang="en-US" dirty="0"/>
              <a:t>Tour Knight Building</a:t>
            </a:r>
            <a:endParaRPr lang="en-US" sz="4000" dirty="0"/>
          </a:p>
          <a:p>
            <a:pPr lvl="1"/>
            <a:r>
              <a:rPr lang="en-US" dirty="0"/>
              <a:t>Meet with each </a:t>
            </a:r>
            <a:r>
              <a:rPr lang="en-US" dirty="0" smtClean="0"/>
              <a:t>dept. </a:t>
            </a:r>
            <a:r>
              <a:rPr lang="en-US" dirty="0"/>
              <a:t>head in the UO Libraries System; try for one per week. Start with Sara Brownmiller in Systems, then Paul Frantz in Knight Reference, then Margaret Bean in Science, then Ann Miller for Collections Services and Acquisitions, and we'll plot out the rest after that (AAA: Ed Teague, CMET: Andrew B and others, Digital Lib. Svc: Karen Estlund, Documents: Tom Stave, Facilities, Mail, Purchasing, Budget: Nancy Slight-Gibney and others, Law: Mary Ann Hyatt, Development: Lisa Manotti, Instruction: Barbara Jenkins, </a:t>
            </a:r>
            <a:r>
              <a:rPr lang="en-US" dirty="0" smtClean="0"/>
              <a:t>Scholarly </a:t>
            </a:r>
            <a:r>
              <a:rPr lang="en-US" dirty="0"/>
              <a:t>Communication: JQ, Special Collections: James Fox, OIMB: Barbara Butler, UO PDX: Karen Munro). Perhaps attend one of that </a:t>
            </a:r>
            <a:r>
              <a:rPr lang="en-US" dirty="0" smtClean="0"/>
              <a:t>dept.'s </a:t>
            </a:r>
            <a:r>
              <a:rPr lang="en-US" dirty="0"/>
              <a:t>staff meetings in place of meeting only with the manager/head, as appropriate for each work unit.</a:t>
            </a:r>
            <a:endParaRPr lang="en-US" sz="4000" dirty="0"/>
          </a:p>
          <a:p>
            <a:pPr lvl="1"/>
            <a:r>
              <a:rPr lang="en-US" dirty="0"/>
              <a:t>Meet with the Admin: we will find a topic we want to present to them (perhaps dumping Ariel and using Odyssey and Article Exchange.</a:t>
            </a:r>
            <a:endParaRPr lang="en-US" sz="4000" dirty="0"/>
          </a:p>
          <a:p>
            <a:pPr lvl="1"/>
            <a:r>
              <a:rPr lang="en-US" dirty="0"/>
              <a:t>Meet with the SMSP and Circ sections of AcS</a:t>
            </a:r>
            <a:endParaRPr lang="en-US" sz="4000" dirty="0"/>
          </a:p>
          <a:p>
            <a:pPr lvl="1"/>
            <a:r>
              <a:rPr lang="en-US" dirty="0"/>
              <a:t>Meet with Lib-Lending group, which includes branch staff who do ILL.</a:t>
            </a:r>
            <a:endParaRPr lang="en-US" sz="4000" dirty="0"/>
          </a:p>
          <a:p>
            <a:pPr marL="0" indent="0" algn="ctr">
              <a:buNone/>
            </a:pPr>
            <a:endParaRPr lang="en-US" sz="7200" dirty="0" smtClean="0">
              <a:latin typeface="Comic Sans MS" pitchFamily="66" charset="0"/>
            </a:endParaRPr>
          </a:p>
        </p:txBody>
      </p:sp>
    </p:spTree>
    <p:extLst>
      <p:ext uri="{BB962C8B-B14F-4D97-AF65-F5344CB8AC3E}">
        <p14:creationId xmlns:p14="http://schemas.microsoft.com/office/powerpoint/2010/main" val="3134641519"/>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rot="10800000" flipV="1">
            <a:off x="457200" y="-304799"/>
            <a:ext cx="8229600" cy="152399"/>
          </a:xfrm>
        </p:spPr>
        <p:txBody>
          <a:bodyPr>
            <a:normAutofit fontScale="90000"/>
          </a:bodyPr>
          <a:lstStyle/>
          <a:p>
            <a:endParaRPr lang="en-US" dirty="0"/>
          </a:p>
        </p:txBody>
      </p:sp>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fontScale="77500" lnSpcReduction="20000"/>
          </a:bodyPr>
          <a:lstStyle/>
          <a:p>
            <a:pPr marL="0" lvl="0" indent="0">
              <a:buNone/>
            </a:pPr>
            <a:r>
              <a:rPr lang="en-US" dirty="0" smtClean="0"/>
              <a:t>9.  Learning </a:t>
            </a:r>
            <a:r>
              <a:rPr lang="en-US" dirty="0"/>
              <a:t>about UO's ILL and document delivery services:</a:t>
            </a:r>
            <a:endParaRPr lang="en-US" sz="4400" dirty="0"/>
          </a:p>
          <a:p>
            <a:pPr lvl="1"/>
            <a:r>
              <a:rPr lang="en-US" dirty="0"/>
              <a:t>ILL</a:t>
            </a:r>
            <a:endParaRPr lang="en-US" sz="4000" dirty="0"/>
          </a:p>
          <a:p>
            <a:pPr lvl="1"/>
            <a:r>
              <a:rPr lang="en-US" u="sng" dirty="0">
                <a:hlinkClick r:id="rId3"/>
              </a:rPr>
              <a:t>Projects and Goals</a:t>
            </a:r>
            <a:endParaRPr lang="en-US" sz="4000" dirty="0"/>
          </a:p>
          <a:p>
            <a:pPr lvl="1"/>
            <a:r>
              <a:rPr lang="en-US" dirty="0"/>
              <a:t>Branches</a:t>
            </a:r>
            <a:endParaRPr lang="en-US" sz="4000" dirty="0"/>
          </a:p>
          <a:p>
            <a:pPr lvl="1"/>
            <a:r>
              <a:rPr lang="en-US" dirty="0"/>
              <a:t>Summit</a:t>
            </a:r>
            <a:endParaRPr lang="en-US" sz="4000" dirty="0"/>
          </a:p>
          <a:p>
            <a:pPr lvl="1"/>
            <a:r>
              <a:rPr lang="en-US" dirty="0"/>
              <a:t>Circ and billing</a:t>
            </a:r>
            <a:endParaRPr lang="en-US" sz="4000" dirty="0"/>
          </a:p>
          <a:p>
            <a:pPr lvl="1"/>
            <a:r>
              <a:rPr lang="en-US" dirty="0"/>
              <a:t>Mailing</a:t>
            </a:r>
            <a:endParaRPr lang="en-US" sz="4000" dirty="0"/>
          </a:p>
          <a:p>
            <a:pPr lvl="1"/>
            <a:r>
              <a:rPr lang="en-US" dirty="0"/>
              <a:t>Systems</a:t>
            </a:r>
            <a:endParaRPr lang="en-US" sz="4000" dirty="0"/>
          </a:p>
          <a:p>
            <a:pPr marL="0" lvl="0" indent="0">
              <a:buNone/>
            </a:pPr>
            <a:r>
              <a:rPr lang="en-US" dirty="0" smtClean="0"/>
              <a:t>10.  General </a:t>
            </a:r>
            <a:r>
              <a:rPr lang="en-US" dirty="0"/>
              <a:t>procedures:</a:t>
            </a:r>
            <a:endParaRPr lang="en-US" sz="4400" dirty="0"/>
          </a:p>
          <a:p>
            <a:pPr lvl="1"/>
            <a:r>
              <a:rPr lang="en-US" dirty="0"/>
              <a:t>Purchase Requests</a:t>
            </a:r>
            <a:endParaRPr lang="en-US" sz="4000" dirty="0"/>
          </a:p>
          <a:p>
            <a:pPr lvl="1"/>
            <a:r>
              <a:rPr lang="en-US" dirty="0"/>
              <a:t>Unusual Incidents and </a:t>
            </a:r>
            <a:r>
              <a:rPr lang="en-US" u="sng" dirty="0">
                <a:hlinkClick r:id="rId4"/>
              </a:rPr>
              <a:t>UI reports</a:t>
            </a:r>
            <a:endParaRPr lang="en-US" sz="4000" dirty="0"/>
          </a:p>
          <a:p>
            <a:pPr lvl="1"/>
            <a:r>
              <a:rPr lang="en-US" dirty="0"/>
              <a:t>Emergencies, </a:t>
            </a:r>
            <a:r>
              <a:rPr lang="en-US" dirty="0" smtClean="0"/>
              <a:t>evacuations</a:t>
            </a:r>
            <a:endParaRPr lang="en-US" sz="4000" dirty="0"/>
          </a:p>
          <a:p>
            <a:pPr lvl="1"/>
            <a:r>
              <a:rPr lang="en-US" dirty="0"/>
              <a:t>Time Sheets for Classified staff</a:t>
            </a:r>
            <a:endParaRPr lang="en-US" sz="4000" dirty="0"/>
          </a:p>
          <a:p>
            <a:pPr lvl="1"/>
            <a:r>
              <a:rPr lang="en-US" dirty="0"/>
              <a:t>FMLA / OLA</a:t>
            </a:r>
            <a:endParaRPr lang="en-US" sz="4000" dirty="0"/>
          </a:p>
          <a:p>
            <a:pPr lvl="1"/>
            <a:r>
              <a:rPr lang="en-US" dirty="0"/>
              <a:t>OTJ injuries: forms</a:t>
            </a:r>
            <a:endParaRPr lang="en-US" sz="4000" dirty="0"/>
          </a:p>
          <a:p>
            <a:pPr lvl="1"/>
            <a:r>
              <a:rPr lang="en-US" dirty="0"/>
              <a:t>Reporting Leave for Unclassified staff</a:t>
            </a:r>
            <a:endParaRPr lang="en-US" sz="4000" dirty="0"/>
          </a:p>
        </p:txBody>
      </p:sp>
    </p:spTree>
    <p:extLst>
      <p:ext uri="{BB962C8B-B14F-4D97-AF65-F5344CB8AC3E}">
        <p14:creationId xmlns:p14="http://schemas.microsoft.com/office/powerpoint/2010/main" val="9499859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5745163"/>
          </a:xfrm>
        </p:spPr>
        <p:style>
          <a:lnRef idx="1">
            <a:schemeClr val="accent4"/>
          </a:lnRef>
          <a:fillRef idx="2">
            <a:schemeClr val="accent4"/>
          </a:fillRef>
          <a:effectRef idx="1">
            <a:schemeClr val="accent4"/>
          </a:effectRef>
          <a:fontRef idx="minor">
            <a:schemeClr val="dk1"/>
          </a:fontRef>
        </p:style>
        <p:txBody>
          <a:bodyPr>
            <a:normAutofit fontScale="25000" lnSpcReduction="20000"/>
          </a:bodyPr>
          <a:lstStyle/>
          <a:p>
            <a:endParaRPr lang="en-US" sz="7200" b="1" dirty="0" smtClean="0"/>
          </a:p>
          <a:p>
            <a:pPr marL="0" indent="0">
              <a:buNone/>
            </a:pPr>
            <a:r>
              <a:rPr lang="en-US" sz="7200" b="1" dirty="0" smtClean="0"/>
              <a:t>11.  Make sure to cover all the items in Laine’s page under “supervisors”:</a:t>
            </a:r>
            <a:endParaRPr lang="en-US" sz="7200" b="1" dirty="0"/>
          </a:p>
          <a:p>
            <a:pPr marL="0" indent="0">
              <a:buNone/>
            </a:pPr>
            <a:r>
              <a:rPr lang="en-US" sz="7200" b="1" dirty="0" smtClean="0"/>
              <a:t>Supervisors </a:t>
            </a:r>
            <a:r>
              <a:rPr lang="en-US" sz="7200" b="1" dirty="0"/>
              <a:t>and/or Department Heads:</a:t>
            </a:r>
            <a:endParaRPr lang="en-US" sz="7200" dirty="0"/>
          </a:p>
          <a:p>
            <a:r>
              <a:rPr lang="en-US" sz="4400" dirty="0"/>
              <a:t>Bring new employee around and introduce to Library Administration!</a:t>
            </a:r>
          </a:p>
          <a:p>
            <a:r>
              <a:rPr lang="en-US" sz="4400" dirty="0"/>
              <a:t>Inform new employee of the Library's current </a:t>
            </a:r>
            <a:r>
              <a:rPr lang="en-US" sz="4400" u="sng" dirty="0">
                <a:hlinkClick r:id="rId3"/>
              </a:rPr>
              <a:t>Strategic Initiatives and Planning Process and Mission Statement</a:t>
            </a:r>
            <a:endParaRPr lang="en-US" sz="4400" dirty="0"/>
          </a:p>
          <a:p>
            <a:r>
              <a:rPr lang="en-US" sz="4400" dirty="0"/>
              <a:t>Arrange for departmental and libraries' tours</a:t>
            </a:r>
          </a:p>
          <a:p>
            <a:r>
              <a:rPr lang="en-US" sz="4400" dirty="0"/>
              <a:t>Introduce new employee at next All-Staff Meeting (typically held once each term)</a:t>
            </a:r>
          </a:p>
          <a:p>
            <a:r>
              <a:rPr lang="en-US" sz="4400" dirty="0"/>
              <a:t>Make sure new employee attends Campus orientation and benefits sessions</a:t>
            </a:r>
          </a:p>
          <a:p>
            <a:r>
              <a:rPr lang="en-US" sz="4400" dirty="0"/>
              <a:t>Provide </a:t>
            </a:r>
            <a:r>
              <a:rPr lang="en-US" sz="4400" u="sng" dirty="0">
                <a:hlinkClick r:id="rId4"/>
              </a:rPr>
              <a:t>Hazard Communications Training</a:t>
            </a:r>
            <a:r>
              <a:rPr lang="en-US" sz="4400" dirty="0"/>
              <a:t> within first week of employment</a:t>
            </a:r>
          </a:p>
          <a:p>
            <a:r>
              <a:rPr lang="en-US" sz="4400" dirty="0"/>
              <a:t>Make sure new employee attends Campus workshop, </a:t>
            </a:r>
            <a:r>
              <a:rPr lang="en-US" sz="4400" b="1" i="1" dirty="0"/>
              <a:t>"Preventing and Dealing with Sexual Harassment"</a:t>
            </a:r>
            <a:r>
              <a:rPr lang="en-US" sz="4400" dirty="0"/>
              <a:t> within first year of employment (typically offered once per term)</a:t>
            </a:r>
          </a:p>
          <a:p>
            <a:r>
              <a:rPr lang="en-US" sz="4400" dirty="0"/>
              <a:t> Make sure new employee is aware of </a:t>
            </a:r>
            <a:r>
              <a:rPr lang="en-US" sz="4400" u="sng" dirty="0">
                <a:hlinkClick r:id="rId5"/>
              </a:rPr>
              <a:t>Employee Assistance Program</a:t>
            </a:r>
            <a:endParaRPr lang="en-US" sz="4400" dirty="0"/>
          </a:p>
          <a:p>
            <a:r>
              <a:rPr lang="en-US" sz="4400" dirty="0"/>
              <a:t>Make sure new employee is aware of the Libraries' focus on </a:t>
            </a:r>
            <a:r>
              <a:rPr lang="en-US" sz="4400" u="sng" dirty="0">
                <a:hlinkClick r:id="rId6"/>
              </a:rPr>
              <a:t>Diversity Awareness</a:t>
            </a:r>
            <a:r>
              <a:rPr lang="en-US" sz="4400" dirty="0"/>
              <a:t> and the Library </a:t>
            </a:r>
            <a:r>
              <a:rPr lang="en-US" sz="4400" u="sng" dirty="0">
                <a:hlinkClick r:id="rId7"/>
              </a:rPr>
              <a:t>Diversity Plan</a:t>
            </a:r>
            <a:r>
              <a:rPr lang="en-US" sz="4400" dirty="0"/>
              <a:t>.</a:t>
            </a:r>
          </a:p>
          <a:p>
            <a:r>
              <a:rPr lang="en-US" sz="4400" dirty="0"/>
              <a:t>Make sure employee knows about </a:t>
            </a:r>
            <a:r>
              <a:rPr lang="en-US" sz="4400" u="sng" dirty="0">
                <a:hlinkClick r:id="rId8"/>
              </a:rPr>
              <a:t>Staff and departmental directories</a:t>
            </a:r>
            <a:endParaRPr lang="en-US" sz="4400" dirty="0"/>
          </a:p>
          <a:p>
            <a:r>
              <a:rPr lang="en-US" sz="4400" dirty="0"/>
              <a:t>Review </a:t>
            </a:r>
            <a:r>
              <a:rPr lang="en-US" sz="4400" u="sng" dirty="0">
                <a:hlinkClick r:id="rId9"/>
              </a:rPr>
              <a:t>emergency procedures</a:t>
            </a:r>
            <a:r>
              <a:rPr lang="en-US" sz="4400" dirty="0"/>
              <a:t> and </a:t>
            </a:r>
            <a:r>
              <a:rPr lang="en-US" sz="4400" u="sng" dirty="0">
                <a:hlinkClick r:id="rId10"/>
              </a:rPr>
              <a:t>Unusual Incident Report Form</a:t>
            </a:r>
            <a:endParaRPr lang="en-US" sz="4400" dirty="0"/>
          </a:p>
          <a:p>
            <a:r>
              <a:rPr lang="en-US" sz="4400" dirty="0"/>
              <a:t>Establish first year's goals</a:t>
            </a:r>
          </a:p>
          <a:p>
            <a:r>
              <a:rPr lang="en-US" sz="4400" dirty="0"/>
              <a:t>Show new employee where to eat lunch and get coffee</a:t>
            </a:r>
          </a:p>
          <a:p>
            <a:r>
              <a:rPr lang="en-US" sz="4400" dirty="0"/>
              <a:t>Have employee Departmental Guidelines, if available</a:t>
            </a:r>
          </a:p>
          <a:p>
            <a:r>
              <a:rPr lang="en-US" sz="4400" dirty="0"/>
              <a:t>Explain any other library-wide </a:t>
            </a:r>
            <a:r>
              <a:rPr lang="en-US" sz="4400" u="sng" dirty="0">
                <a:hlinkClick r:id="rId11"/>
              </a:rPr>
              <a:t>policies</a:t>
            </a:r>
            <a:r>
              <a:rPr lang="en-US" sz="4400" dirty="0"/>
              <a:t> and show where they may be found [a Central Policy Manual is being compiled as of 8/18/10]</a:t>
            </a:r>
          </a:p>
          <a:p>
            <a:r>
              <a:rPr lang="en-US" sz="4400" dirty="0"/>
              <a:t>Provide employee with copy of position description (see Poison/Libinfo/Classified Position Descriptions)</a:t>
            </a:r>
          </a:p>
          <a:p>
            <a:r>
              <a:rPr lang="en-US" sz="4400" dirty="0"/>
              <a:t>Arrange for any job-related training (Millennium, Banner, etc.)</a:t>
            </a:r>
          </a:p>
          <a:p>
            <a:r>
              <a:rPr lang="en-US" sz="4400" dirty="0"/>
              <a:t>Provide 60-day Performance Appraisal in a timely manner</a:t>
            </a:r>
          </a:p>
          <a:p>
            <a:r>
              <a:rPr lang="en-US" sz="4400" dirty="0"/>
              <a:t>Make sure employee is aware of Library's policy on authorizing overtime ahead of time!</a:t>
            </a:r>
          </a:p>
          <a:p>
            <a:r>
              <a:rPr lang="en-US" sz="4400" dirty="0"/>
              <a:t>Make sure Trial Service employees are aware of no vacation leave until after six months</a:t>
            </a:r>
          </a:p>
          <a:p>
            <a:r>
              <a:rPr lang="en-US" sz="4400" dirty="0"/>
              <a:t>Make sure all employees are aware of Library's policy on </a:t>
            </a:r>
            <a:r>
              <a:rPr lang="en-US" sz="4400" u="sng" dirty="0">
                <a:hlinkClick r:id="rId12"/>
              </a:rPr>
              <a:t>Leave of Absence Without Pay</a:t>
            </a:r>
            <a:r>
              <a:rPr lang="en-US" sz="4400" dirty="0"/>
              <a:t>. Encourage employees to accrue or "bank" sufficient leave time to cover emergencies.</a:t>
            </a:r>
          </a:p>
          <a:p>
            <a:r>
              <a:rPr lang="en-US" sz="4400" dirty="0"/>
              <a:t>Encourage employee to attend candidate presentations and to </a:t>
            </a:r>
            <a:r>
              <a:rPr lang="en-US" sz="4400" dirty="0" smtClean="0"/>
              <a:t>submit </a:t>
            </a:r>
            <a:r>
              <a:rPr lang="en-US" sz="4400" dirty="0"/>
              <a:t>comments [see current interview schedule:</a:t>
            </a:r>
            <a:r>
              <a:rPr lang="en-US" sz="4400" u="sng" dirty="0">
                <a:hlinkClick r:id="rId13"/>
              </a:rPr>
              <a:t>https://iris.uoregon.edu/cms/node/1915]</a:t>
            </a:r>
            <a:endParaRPr lang="en-US" sz="4400" dirty="0"/>
          </a:p>
          <a:p>
            <a:r>
              <a:rPr lang="en-US" sz="4400" dirty="0"/>
              <a:t>Encourage employee, whenever possible, to attend other campus or library workshops, GOLD events, and/or Library Staff Association events. It's a great way to meet coworkers from other departments, units, or libraries!</a:t>
            </a:r>
          </a:p>
          <a:p>
            <a:r>
              <a:rPr lang="en-US" sz="4400" dirty="0"/>
              <a:t>Make sure employee reads Library </a:t>
            </a:r>
            <a:r>
              <a:rPr lang="en-US" sz="4400" b="1" i="1" dirty="0"/>
              <a:t>Staff Bulletin</a:t>
            </a:r>
            <a:r>
              <a:rPr lang="en-US" sz="4400" dirty="0"/>
              <a:t> online each week. Archived issues may be found here: </a:t>
            </a:r>
            <a:r>
              <a:rPr lang="en-US" sz="4400" u="sng" dirty="0">
                <a:hlinkClick r:id="rId14"/>
              </a:rPr>
              <a:t>https://iris.uoregon.edu/cms/node/3</a:t>
            </a:r>
            <a:endParaRPr lang="en-US" sz="4400" dirty="0"/>
          </a:p>
          <a:p>
            <a:pPr marL="0" indent="0" algn="ctr">
              <a:buNone/>
            </a:pPr>
            <a:endParaRPr lang="en-US" sz="4400" dirty="0" smtClean="0">
              <a:latin typeface="Comic Sans MS" pitchFamily="66" charset="0"/>
            </a:endParaRPr>
          </a:p>
        </p:txBody>
      </p:sp>
    </p:spTree>
    <p:extLst>
      <p:ext uri="{BB962C8B-B14F-4D97-AF65-F5344CB8AC3E}">
        <p14:creationId xmlns:p14="http://schemas.microsoft.com/office/powerpoint/2010/main" val="4369286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3400" y="609600"/>
            <a:ext cx="8229600" cy="5943600"/>
          </a:xfrm>
        </p:spPr>
        <p:style>
          <a:lnRef idx="1">
            <a:schemeClr val="accent5"/>
          </a:lnRef>
          <a:fillRef idx="2">
            <a:schemeClr val="accent5"/>
          </a:fillRef>
          <a:effectRef idx="1">
            <a:schemeClr val="accent5"/>
          </a:effectRef>
          <a:fontRef idx="minor">
            <a:schemeClr val="dk1"/>
          </a:fontRef>
        </p:style>
        <p:txBody>
          <a:bodyPr>
            <a:normAutofit/>
          </a:bodyPr>
          <a:lstStyle/>
          <a:p>
            <a:pPr marL="0" indent="0" algn="ctr">
              <a:buNone/>
            </a:pPr>
            <a:r>
              <a:rPr lang="en-US" sz="6600" dirty="0" smtClean="0">
                <a:latin typeface="Comic Sans MS" pitchFamily="66" charset="0"/>
              </a:rPr>
              <a:t>TEAM DAVID</a:t>
            </a:r>
            <a:endParaRPr lang="en-US" sz="6600" dirty="0">
              <a:latin typeface="Comic Sans MS" pitchFamily="66" charset="0"/>
            </a:endParaRPr>
          </a:p>
        </p:txBody>
      </p:sp>
    </p:spTree>
    <p:extLst>
      <p:ext uri="{BB962C8B-B14F-4D97-AF65-F5344CB8AC3E}">
        <p14:creationId xmlns:p14="http://schemas.microsoft.com/office/powerpoint/2010/main" val="3368462369"/>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3400" y="609600"/>
            <a:ext cx="8229600" cy="5943600"/>
          </a:xfrm>
        </p:spPr>
        <p:style>
          <a:lnRef idx="1">
            <a:schemeClr val="accent5"/>
          </a:lnRef>
          <a:fillRef idx="2">
            <a:schemeClr val="accent5"/>
          </a:fillRef>
          <a:effectRef idx="1">
            <a:schemeClr val="accent5"/>
          </a:effectRef>
          <a:fontRef idx="minor">
            <a:schemeClr val="dk1"/>
          </a:fontRef>
        </p:style>
        <p:txBody>
          <a:bodyPr>
            <a:normAutofit/>
          </a:bodyPr>
          <a:lstStyle/>
          <a:p>
            <a:pPr marL="0" indent="0" algn="ctr">
              <a:buNone/>
            </a:pPr>
            <a:r>
              <a:rPr lang="en-US" sz="6600" dirty="0" smtClean="0">
                <a:latin typeface="Comic Sans MS" pitchFamily="66" charset="0"/>
              </a:rPr>
              <a:t>TEAM DAVID</a:t>
            </a:r>
          </a:p>
          <a:p>
            <a:pPr marL="0" indent="0">
              <a:buNone/>
            </a:pPr>
            <a:r>
              <a:rPr lang="en-US" sz="2800" dirty="0" smtClean="0">
                <a:latin typeface="Comic Sans MS" pitchFamily="66" charset="0"/>
              </a:rPr>
              <a:t>1.  Professional Librarian</a:t>
            </a:r>
            <a:endParaRPr lang="en-US" sz="2800" dirty="0">
              <a:latin typeface="Comic Sans MS" pitchFamily="66" charset="0"/>
            </a:endParaRPr>
          </a:p>
        </p:txBody>
      </p:sp>
    </p:spTree>
    <p:extLst>
      <p:ext uri="{BB962C8B-B14F-4D97-AF65-F5344CB8AC3E}">
        <p14:creationId xmlns:p14="http://schemas.microsoft.com/office/powerpoint/2010/main" val="3770491101"/>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609600"/>
            <a:ext cx="8229600" cy="5943600"/>
          </a:xfrm>
        </p:spPr>
        <p:style>
          <a:lnRef idx="1">
            <a:schemeClr val="accent5"/>
          </a:lnRef>
          <a:fillRef idx="2">
            <a:schemeClr val="accent5"/>
          </a:fillRef>
          <a:effectRef idx="1">
            <a:schemeClr val="accent5"/>
          </a:effectRef>
          <a:fontRef idx="minor">
            <a:schemeClr val="dk1"/>
          </a:fontRef>
        </p:style>
        <p:txBody>
          <a:bodyPr>
            <a:normAutofit/>
          </a:bodyPr>
          <a:lstStyle/>
          <a:p>
            <a:pPr marL="0" indent="0" algn="ctr">
              <a:buNone/>
            </a:pPr>
            <a:r>
              <a:rPr lang="en-US" sz="6600" dirty="0" smtClean="0">
                <a:latin typeface="Comic Sans MS" pitchFamily="66" charset="0"/>
              </a:rPr>
              <a:t>TEAM DAVID</a:t>
            </a:r>
          </a:p>
          <a:p>
            <a:pPr marL="514350" indent="-514350">
              <a:buAutoNum type="arabicPeriod"/>
            </a:pPr>
            <a:r>
              <a:rPr lang="en-US" sz="2800" dirty="0" smtClean="0">
                <a:latin typeface="Comic Sans MS" pitchFamily="66" charset="0"/>
              </a:rPr>
              <a:t>Professional Librarian</a:t>
            </a:r>
          </a:p>
          <a:p>
            <a:pPr marL="514350" indent="-514350">
              <a:buAutoNum type="arabicPeriod"/>
            </a:pPr>
            <a:r>
              <a:rPr lang="en-US" sz="2800" dirty="0" smtClean="0">
                <a:latin typeface="Comic Sans MS" pitchFamily="66" charset="0"/>
              </a:rPr>
              <a:t>Former ILL Librarian</a:t>
            </a:r>
            <a:endParaRPr lang="en-US" sz="2800" dirty="0">
              <a:latin typeface="Comic Sans MS" pitchFamily="66" charset="0"/>
            </a:endParaRPr>
          </a:p>
        </p:txBody>
      </p:sp>
    </p:spTree>
    <p:extLst>
      <p:ext uri="{BB962C8B-B14F-4D97-AF65-F5344CB8AC3E}">
        <p14:creationId xmlns:p14="http://schemas.microsoft.com/office/powerpoint/2010/main" val="1222011398"/>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609600"/>
            <a:ext cx="8229600" cy="5943600"/>
          </a:xfrm>
        </p:spPr>
        <p:style>
          <a:lnRef idx="1">
            <a:schemeClr val="accent5"/>
          </a:lnRef>
          <a:fillRef idx="2">
            <a:schemeClr val="accent5"/>
          </a:fillRef>
          <a:effectRef idx="1">
            <a:schemeClr val="accent5"/>
          </a:effectRef>
          <a:fontRef idx="minor">
            <a:schemeClr val="dk1"/>
          </a:fontRef>
        </p:style>
        <p:txBody>
          <a:bodyPr>
            <a:normAutofit/>
          </a:bodyPr>
          <a:lstStyle/>
          <a:p>
            <a:pPr marL="0" indent="0" algn="ctr">
              <a:buNone/>
            </a:pPr>
            <a:r>
              <a:rPr lang="en-US" sz="6600" dirty="0" smtClean="0">
                <a:latin typeface="Comic Sans MS" pitchFamily="66" charset="0"/>
              </a:rPr>
              <a:t>TEAM DAVID</a:t>
            </a:r>
          </a:p>
          <a:p>
            <a:pPr marL="514350" indent="-514350">
              <a:buAutoNum type="arabicPeriod"/>
            </a:pPr>
            <a:r>
              <a:rPr lang="en-US" sz="2800" dirty="0" smtClean="0">
                <a:latin typeface="Comic Sans MS" pitchFamily="66" charset="0"/>
              </a:rPr>
              <a:t>Professional Librarian</a:t>
            </a:r>
          </a:p>
          <a:p>
            <a:pPr marL="514350" indent="-514350">
              <a:buAutoNum type="arabicPeriod"/>
            </a:pPr>
            <a:r>
              <a:rPr lang="en-US" sz="2800" dirty="0" smtClean="0">
                <a:latin typeface="Comic Sans MS" pitchFamily="66" charset="0"/>
              </a:rPr>
              <a:t>Former ILL Librarian</a:t>
            </a:r>
          </a:p>
          <a:p>
            <a:pPr marL="514350" indent="-514350">
              <a:buAutoNum type="arabicPeriod"/>
            </a:pPr>
            <a:r>
              <a:rPr lang="en-US" sz="2800" dirty="0" smtClean="0">
                <a:latin typeface="Comic Sans MS" pitchFamily="66" charset="0"/>
              </a:rPr>
              <a:t>Informal communication mentor</a:t>
            </a:r>
            <a:endParaRPr lang="en-US" sz="2800" dirty="0">
              <a:latin typeface="Comic Sans MS" pitchFamily="66" charset="0"/>
            </a:endParaRPr>
          </a:p>
        </p:txBody>
      </p:sp>
    </p:spTree>
    <p:extLst>
      <p:ext uri="{BB962C8B-B14F-4D97-AF65-F5344CB8AC3E}">
        <p14:creationId xmlns:p14="http://schemas.microsoft.com/office/powerpoint/2010/main" val="1144929720"/>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609600"/>
            <a:ext cx="8229600" cy="5943600"/>
          </a:xfrm>
        </p:spPr>
        <p:style>
          <a:lnRef idx="1">
            <a:schemeClr val="accent5"/>
          </a:lnRef>
          <a:fillRef idx="2">
            <a:schemeClr val="accent5"/>
          </a:fillRef>
          <a:effectRef idx="1">
            <a:schemeClr val="accent5"/>
          </a:effectRef>
          <a:fontRef idx="minor">
            <a:schemeClr val="dk1"/>
          </a:fontRef>
        </p:style>
        <p:txBody>
          <a:bodyPr>
            <a:normAutofit/>
          </a:bodyPr>
          <a:lstStyle/>
          <a:p>
            <a:pPr marL="0" indent="0" algn="ctr">
              <a:buNone/>
            </a:pPr>
            <a:r>
              <a:rPr lang="en-US" sz="6600" dirty="0" smtClean="0">
                <a:latin typeface="Comic Sans MS" pitchFamily="66" charset="0"/>
              </a:rPr>
              <a:t>TEAM DAVID</a:t>
            </a:r>
          </a:p>
          <a:p>
            <a:pPr marL="514350" indent="-514350">
              <a:buAutoNum type="arabicPeriod"/>
            </a:pPr>
            <a:r>
              <a:rPr lang="en-US" sz="2800" dirty="0" smtClean="0">
                <a:latin typeface="Comic Sans MS" pitchFamily="66" charset="0"/>
              </a:rPr>
              <a:t>Professional Librarian</a:t>
            </a:r>
          </a:p>
          <a:p>
            <a:pPr marL="514350" indent="-514350">
              <a:buAutoNum type="arabicPeriod"/>
            </a:pPr>
            <a:r>
              <a:rPr lang="en-US" sz="2800" dirty="0" smtClean="0">
                <a:latin typeface="Comic Sans MS" pitchFamily="66" charset="0"/>
              </a:rPr>
              <a:t>Former ILL Librarian</a:t>
            </a:r>
          </a:p>
          <a:p>
            <a:pPr marL="514350" indent="-514350">
              <a:buAutoNum type="arabicPeriod"/>
            </a:pPr>
            <a:r>
              <a:rPr lang="en-US" sz="2800" dirty="0" smtClean="0">
                <a:latin typeface="Comic Sans MS" pitchFamily="66" charset="0"/>
              </a:rPr>
              <a:t>Informal communication mentor</a:t>
            </a:r>
          </a:p>
          <a:p>
            <a:pPr marL="514350" indent="-514350">
              <a:buAutoNum type="arabicPeriod"/>
            </a:pPr>
            <a:r>
              <a:rPr lang="en-US" sz="2800" dirty="0" smtClean="0">
                <a:latin typeface="Comic Sans MS" pitchFamily="66" charset="0"/>
              </a:rPr>
              <a:t>ILL librarian from a regional library</a:t>
            </a:r>
            <a:endParaRPr lang="en-US" sz="2800" dirty="0">
              <a:latin typeface="Comic Sans MS" pitchFamily="66" charset="0"/>
            </a:endParaRPr>
          </a:p>
        </p:txBody>
      </p:sp>
    </p:spTree>
    <p:extLst>
      <p:ext uri="{BB962C8B-B14F-4D97-AF65-F5344CB8AC3E}">
        <p14:creationId xmlns:p14="http://schemas.microsoft.com/office/powerpoint/2010/main" val="487887075"/>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609600"/>
            <a:ext cx="8229600" cy="5943600"/>
          </a:xfrm>
        </p:spPr>
        <p:style>
          <a:lnRef idx="1">
            <a:schemeClr val="accent5"/>
          </a:lnRef>
          <a:fillRef idx="2">
            <a:schemeClr val="accent5"/>
          </a:fillRef>
          <a:effectRef idx="1">
            <a:schemeClr val="accent5"/>
          </a:effectRef>
          <a:fontRef idx="minor">
            <a:schemeClr val="dk1"/>
          </a:fontRef>
        </p:style>
        <p:txBody>
          <a:bodyPr>
            <a:normAutofit/>
          </a:bodyPr>
          <a:lstStyle/>
          <a:p>
            <a:pPr marL="0" indent="0" algn="ctr">
              <a:buNone/>
            </a:pPr>
            <a:r>
              <a:rPr lang="en-US" sz="6600" dirty="0" smtClean="0">
                <a:latin typeface="Comic Sans MS" pitchFamily="66" charset="0"/>
              </a:rPr>
              <a:t>TEAM DAVID</a:t>
            </a:r>
          </a:p>
          <a:p>
            <a:pPr marL="514350" indent="-514350">
              <a:buAutoNum type="arabicPeriod"/>
            </a:pPr>
            <a:r>
              <a:rPr lang="en-US" sz="2800" dirty="0" smtClean="0">
                <a:latin typeface="Comic Sans MS" pitchFamily="66" charset="0"/>
              </a:rPr>
              <a:t>Professional Librarian</a:t>
            </a:r>
          </a:p>
          <a:p>
            <a:pPr marL="514350" indent="-514350">
              <a:buAutoNum type="arabicPeriod"/>
            </a:pPr>
            <a:r>
              <a:rPr lang="en-US" sz="2800" dirty="0" smtClean="0">
                <a:latin typeface="Comic Sans MS" pitchFamily="66" charset="0"/>
              </a:rPr>
              <a:t>Former ILL Librarian</a:t>
            </a:r>
          </a:p>
          <a:p>
            <a:pPr marL="514350" indent="-514350">
              <a:buAutoNum type="arabicPeriod"/>
            </a:pPr>
            <a:r>
              <a:rPr lang="en-US" sz="2800" dirty="0" smtClean="0">
                <a:latin typeface="Comic Sans MS" pitchFamily="66" charset="0"/>
              </a:rPr>
              <a:t>Informal communication mentor</a:t>
            </a:r>
          </a:p>
          <a:p>
            <a:pPr marL="514350" indent="-514350">
              <a:buAutoNum type="arabicPeriod"/>
            </a:pPr>
            <a:r>
              <a:rPr lang="en-US" sz="2800" dirty="0" smtClean="0">
                <a:latin typeface="Comic Sans MS" pitchFamily="66" charset="0"/>
              </a:rPr>
              <a:t>ILL librarian from a regional library</a:t>
            </a:r>
          </a:p>
          <a:p>
            <a:pPr marL="514350" indent="-514350">
              <a:buAutoNum type="arabicPeriod"/>
            </a:pPr>
            <a:r>
              <a:rPr lang="en-US" sz="2800" dirty="0" smtClean="0">
                <a:latin typeface="Comic Sans MS" pitchFamily="66" charset="0"/>
              </a:rPr>
              <a:t>Me:  the direct supervisor</a:t>
            </a:r>
            <a:endParaRPr lang="en-US" sz="2800" dirty="0">
              <a:latin typeface="Comic Sans MS" pitchFamily="66" charset="0"/>
            </a:endParaRPr>
          </a:p>
        </p:txBody>
      </p:sp>
    </p:spTree>
    <p:extLst>
      <p:ext uri="{BB962C8B-B14F-4D97-AF65-F5344CB8AC3E}">
        <p14:creationId xmlns:p14="http://schemas.microsoft.com/office/powerpoint/2010/main" val="4185141688"/>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style>
          <a:lnRef idx="1">
            <a:schemeClr val="accent2"/>
          </a:lnRef>
          <a:fillRef idx="2">
            <a:schemeClr val="accent2"/>
          </a:fillRef>
          <a:effectRef idx="1">
            <a:schemeClr val="accent2"/>
          </a:effectRef>
          <a:fontRef idx="minor">
            <a:schemeClr val="dk1"/>
          </a:fontRef>
        </p:style>
        <p:txBody>
          <a:bodyPr>
            <a:normAutofit/>
          </a:bodyPr>
          <a:lstStyle/>
          <a:p>
            <a:pPr marL="0" indent="0" algn="ctr">
              <a:buNone/>
            </a:pPr>
            <a:endParaRPr lang="en-US" sz="8000" dirty="0">
              <a:latin typeface="Comic Sans MS" pitchFamily="66" charset="0"/>
            </a:endParaRPr>
          </a:p>
          <a:p>
            <a:pPr marL="0" indent="0" algn="ctr">
              <a:buNone/>
            </a:pPr>
            <a:r>
              <a:rPr lang="en-US" sz="8000" dirty="0" smtClean="0">
                <a:latin typeface="Comic Sans MS" pitchFamily="66" charset="0"/>
              </a:rPr>
              <a:t>Cohort </a:t>
            </a:r>
          </a:p>
        </p:txBody>
      </p:sp>
    </p:spTree>
    <p:extLst>
      <p:ext uri="{BB962C8B-B14F-4D97-AF65-F5344CB8AC3E}">
        <p14:creationId xmlns:p14="http://schemas.microsoft.com/office/powerpoint/2010/main" val="3987669706"/>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rot="20714283">
            <a:off x="385377" y="1045752"/>
            <a:ext cx="8857080" cy="5008432"/>
          </a:xfrm>
        </p:spPr>
        <p:style>
          <a:lnRef idx="1">
            <a:schemeClr val="accent2"/>
          </a:lnRef>
          <a:fillRef idx="2">
            <a:schemeClr val="accent2"/>
          </a:fillRef>
          <a:effectRef idx="1">
            <a:schemeClr val="accent2"/>
          </a:effectRef>
          <a:fontRef idx="minor">
            <a:schemeClr val="dk1"/>
          </a:fontRef>
        </p:style>
        <p:txBody>
          <a:bodyPr>
            <a:normAutofit/>
          </a:bodyPr>
          <a:lstStyle/>
          <a:p>
            <a:pPr marL="0" indent="0" algn="ctr">
              <a:buNone/>
            </a:pPr>
            <a:r>
              <a:rPr lang="en-US" sz="8000" dirty="0" smtClean="0">
                <a:latin typeface="Comic Sans MS" pitchFamily="66" charset="0"/>
              </a:rPr>
              <a:t>Thorough! </a:t>
            </a:r>
            <a:endParaRPr lang="en-US" sz="8000" dirty="0">
              <a:latin typeface="Comic Sans MS" pitchFamily="66" charset="0"/>
            </a:endParaRPr>
          </a:p>
          <a:p>
            <a:pPr marL="0" indent="0">
              <a:buNone/>
            </a:pPr>
            <a:r>
              <a:rPr lang="en-US" dirty="0" smtClean="0">
                <a:latin typeface="Comic Sans MS" pitchFamily="66" charset="0"/>
              </a:rPr>
              <a:t>Covered all the bases.</a:t>
            </a:r>
          </a:p>
          <a:p>
            <a:pPr marL="0" indent="0" algn="r">
              <a:buNone/>
            </a:pPr>
            <a:r>
              <a:rPr lang="en-US" b="1" dirty="0" smtClean="0">
                <a:latin typeface="Comic Sans MS" pitchFamily="66" charset="0"/>
              </a:rPr>
              <a:t>                               </a:t>
            </a:r>
            <a:r>
              <a:rPr lang="en-US" sz="3600" b="1" dirty="0" smtClean="0">
                <a:latin typeface="Comic Sans MS" pitchFamily="66" charset="0"/>
              </a:rPr>
              <a:t>met all my needs for </a:t>
            </a:r>
          </a:p>
          <a:p>
            <a:pPr marL="0" indent="0" algn="r">
              <a:buNone/>
            </a:pPr>
            <a:r>
              <a:rPr lang="en-US" b="1" spc="50" dirty="0" smtClean="0">
                <a:ln w="11430"/>
                <a:gradFill>
                  <a:gsLst>
                    <a:gs pos="25000">
                      <a:schemeClr val="accent2">
                        <a:satMod val="155000"/>
                      </a:schemeClr>
                    </a:gs>
                    <a:gs pos="100000">
                      <a:schemeClr val="accent2">
                        <a:shade val="45000"/>
                        <a:satMod val="165000"/>
                      </a:schemeClr>
                    </a:gs>
                  </a:gsLst>
                  <a:lin ang="5400000"/>
                </a:gradFill>
                <a:effectLst>
                  <a:outerShdw blurRad="76200" dist="50800" dir="5400000" algn="tl" rotWithShape="0">
                    <a:srgbClr val="000000">
                      <a:alpha val="65000"/>
                    </a:srgbClr>
                  </a:outerShdw>
                </a:effectLst>
                <a:latin typeface="Comic Sans MS" pitchFamily="66" charset="0"/>
              </a:rPr>
              <a:t>training a new staff</a:t>
            </a:r>
            <a:endParaRPr lang="en-US" b="1" spc="50" dirty="0" smtClean="0">
              <a:ln w="11430"/>
              <a:gradFill>
                <a:gsLst>
                  <a:gs pos="25000">
                    <a:schemeClr val="accent2">
                      <a:satMod val="155000"/>
                    </a:schemeClr>
                  </a:gs>
                  <a:gs pos="100000">
                    <a:schemeClr val="accent2">
                      <a:shade val="45000"/>
                      <a:satMod val="165000"/>
                    </a:schemeClr>
                  </a:gs>
                </a:gsLst>
                <a:lin ang="5400000"/>
              </a:gradFill>
              <a:effectLst>
                <a:outerShdw blurRad="76200" dist="50800" dir="5400000" algn="tl" rotWithShape="0">
                  <a:srgbClr val="000000">
                    <a:alpha val="65000"/>
                  </a:srgbClr>
                </a:outerShdw>
              </a:effectLst>
            </a:endParaRPr>
          </a:p>
          <a:p>
            <a:pPr marL="0" indent="0" algn="r">
              <a:buNone/>
            </a:pPr>
            <a:r>
              <a:rPr lang="en-US" b="1" dirty="0" smtClean="0">
                <a:latin typeface="Comic Sans MS" pitchFamily="66" charset="0"/>
              </a:rPr>
              <a:t> </a:t>
            </a:r>
            <a:endParaRPr lang="en-US" dirty="0">
              <a:latin typeface="Comic Sans MS" pitchFamily="66" charset="0"/>
            </a:endParaRPr>
          </a:p>
        </p:txBody>
      </p:sp>
      <p:sp>
        <p:nvSpPr>
          <p:cNvPr id="4" name="TextBox 3"/>
          <p:cNvSpPr txBox="1"/>
          <p:nvPr/>
        </p:nvSpPr>
        <p:spPr>
          <a:xfrm rot="2029694">
            <a:off x="1219200" y="4114800"/>
            <a:ext cx="1600200" cy="369332"/>
          </a:xfrm>
          <a:prstGeom prst="rect">
            <a:avLst/>
          </a:prstGeom>
          <a:noFill/>
        </p:spPr>
        <p:txBody>
          <a:bodyPr wrap="square" rtlCol="0">
            <a:spAutoFit/>
          </a:bodyPr>
          <a:lstStyle/>
          <a:p>
            <a:r>
              <a:rPr lang="en-US" dirty="0" smtClean="0">
                <a:latin typeface="Aharoni" pitchFamily="2" charset="-79"/>
                <a:cs typeface="Aharoni" pitchFamily="2" charset="-79"/>
              </a:rPr>
              <a:t>So complete!</a:t>
            </a:r>
            <a:endParaRPr lang="en-US" dirty="0">
              <a:latin typeface="Aharoni" pitchFamily="2" charset="-79"/>
              <a:cs typeface="Aharoni" pitchFamily="2" charset="-79"/>
            </a:endParaRPr>
          </a:p>
        </p:txBody>
      </p:sp>
      <p:sp>
        <p:nvSpPr>
          <p:cNvPr id="7" name="Rectangle 6"/>
          <p:cNvSpPr/>
          <p:nvPr/>
        </p:nvSpPr>
        <p:spPr>
          <a:xfrm rot="9356650" flipV="1">
            <a:off x="2508950" y="4609823"/>
            <a:ext cx="6636300" cy="923330"/>
          </a:xfrm>
          <a:prstGeom prst="rect">
            <a:avLst/>
          </a:prstGeom>
          <a:noFill/>
        </p:spPr>
        <p:txBody>
          <a:bodyPr wrap="square" lIns="91440" tIns="45720" rIns="91440" bIns="45720">
            <a:spAutoFit/>
            <a:scene3d>
              <a:camera prst="orthographicFront"/>
              <a:lightRig rig="brightRoom" dir="t"/>
            </a:scene3d>
            <a:sp3d contourW="6350" prstMaterial="plastic">
              <a:bevelT w="20320" h="20320" prst="angle"/>
              <a:contourClr>
                <a:schemeClr val="accent1">
                  <a:tint val="100000"/>
                  <a:shade val="100000"/>
                  <a:hueMod val="100000"/>
                  <a:satMod val="100000"/>
                </a:schemeClr>
              </a:contourClr>
            </a:sp3d>
          </a:bodyPr>
          <a:lstStyle/>
          <a:p>
            <a:pPr algn="ctr"/>
            <a:r>
              <a:rPr lang="en-US" sz="5400" b="1" cap="all" dirty="0" smtClean="0">
                <a:ln/>
                <a:solidFill>
                  <a:schemeClr val="accent1"/>
                </a:solidFill>
                <a:effectLst>
                  <a:outerShdw blurRad="19685" dist="12700" dir="5400000" algn="tl" rotWithShape="0">
                    <a:schemeClr val="accent1">
                      <a:satMod val="130000"/>
                      <a:alpha val="60000"/>
                    </a:schemeClr>
                  </a:outerShdw>
                  <a:reflection blurRad="10000" stA="55000" endPos="48000" dist="500" dir="5400000" sy="-100000" algn="bl" rotWithShape="0"/>
                </a:effectLst>
              </a:rPr>
              <a:t>comprehensive</a:t>
            </a:r>
            <a:endParaRPr lang="en-US" sz="5400" b="1" cap="all" spc="0" dirty="0">
              <a:ln/>
              <a:solidFill>
                <a:schemeClr val="accent1"/>
              </a:solidFill>
              <a:effectLst>
                <a:outerShdw blurRad="19685" dist="12700" dir="5400000" algn="tl" rotWithShape="0">
                  <a:schemeClr val="accent1">
                    <a:satMod val="130000"/>
                    <a:alpha val="60000"/>
                  </a:schemeClr>
                </a:outerShdw>
                <a:reflection blurRad="10000" stA="55000" endPos="48000" dist="500" dir="5400000" sy="-100000" algn="bl" rotWithShape="0"/>
              </a:effectLst>
            </a:endParaRPr>
          </a:p>
        </p:txBody>
      </p:sp>
      <p:sp>
        <p:nvSpPr>
          <p:cNvPr id="2" name="TextBox 1"/>
          <p:cNvSpPr txBox="1"/>
          <p:nvPr/>
        </p:nvSpPr>
        <p:spPr>
          <a:xfrm rot="2256555">
            <a:off x="838201" y="4738430"/>
            <a:ext cx="3200400" cy="2308324"/>
          </a:xfrm>
          <a:prstGeom prst="rect">
            <a:avLst/>
          </a:prstGeom>
          <a:noFill/>
        </p:spPr>
        <p:txBody>
          <a:bodyPr wrap="square" rtlCol="0">
            <a:spAutoFit/>
          </a:bodyPr>
          <a:lstStyle/>
          <a:p>
            <a:r>
              <a:rPr lang="en-US" sz="4800" b="1" dirty="0">
                <a:solidFill>
                  <a:srgbClr val="FF0000"/>
                </a:solidFill>
                <a:latin typeface="Bradley Hand ITC" pitchFamily="66" charset="0"/>
              </a:rPr>
              <a:t>Covered all the bases!</a:t>
            </a:r>
          </a:p>
          <a:p>
            <a:endParaRPr lang="en-US" sz="4800" b="1" dirty="0">
              <a:solidFill>
                <a:srgbClr val="FF0000"/>
              </a:solidFill>
              <a:latin typeface="Bradley Hand ITC" pitchFamily="66" charset="0"/>
            </a:endParaRPr>
          </a:p>
        </p:txBody>
      </p:sp>
      <p:pic>
        <p:nvPicPr>
          <p:cNvPr id="1026" name="Picture 2" descr="C:\Users\chappell\AppData\Local\Microsoft\Windows\Temporary Internet Files\Content.IE5\K2ZPE4Z2\MC900383560[1].wmf"/>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875226" y="3428999"/>
            <a:ext cx="696773" cy="985723"/>
          </a:xfrm>
          <a:prstGeom prst="rect">
            <a:avLst/>
          </a:prstGeom>
          <a:noFill/>
          <a:extLst>
            <a:ext uri="{909E8E84-426E-40DD-AFC4-6F175D3DCCD1}">
              <a14:hiddenFill xmlns:a14="http://schemas.microsoft.com/office/drawing/2010/main">
                <a:solidFill>
                  <a:srgbClr val="FFFFFF"/>
                </a:solidFill>
              </a14:hiddenFill>
            </a:ext>
          </a:extLst>
        </p:spPr>
      </p:pic>
      <p:pic>
        <p:nvPicPr>
          <p:cNvPr id="6" name="j0214098.wav">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7924800" y="5861117"/>
            <a:ext cx="487363" cy="487363"/>
          </a:xfrm>
          <a:prstGeom prst="rect">
            <a:avLst/>
          </a:prstGeom>
        </p:spPr>
      </p:pic>
    </p:spTree>
    <p:extLst>
      <p:ext uri="{BB962C8B-B14F-4D97-AF65-F5344CB8AC3E}">
        <p14:creationId xmlns:p14="http://schemas.microsoft.com/office/powerpoint/2010/main" val="201180550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6"/>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4744" fill="hold"/>
                                        <p:tgtEl>
                                          <p:spTgt spid="6"/>
                                        </p:tgtEl>
                                      </p:cBhvr>
                                    </p:cmd>
                                  </p:childTnLst>
                                </p:cTn>
                              </p:par>
                            </p:childTnLst>
                          </p:cTn>
                        </p:par>
                      </p:childTnLst>
                    </p:cTn>
                  </p:par>
                </p:childTnLst>
              </p:cTn>
              <p:nextCondLst>
                <p:cond evt="onClick" delay="0">
                  <p:tgtEl>
                    <p:spTgt spid="6"/>
                  </p:tgtEl>
                </p:cond>
              </p:nextCondLst>
            </p:seq>
            <p:audio>
              <p:cMediaNode vol="89394">
                <p:cTn id="7" fill="hold" display="0">
                  <p:stCondLst>
                    <p:cond delay="indefinite"/>
                  </p:stCondLst>
                  <p:endCondLst>
                    <p:cond evt="onStopAudio" delay="0">
                      <p:tgtEl>
                        <p:sldTgt/>
                      </p:tgtEl>
                    </p:cond>
                  </p:endCondLst>
                </p:cTn>
                <p:tgtEl>
                  <p:spTgt spid="6"/>
                </p:tgtEl>
              </p:cMediaNode>
            </p:audio>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1" y="1627683"/>
            <a:ext cx="8229600" cy="4525963"/>
          </a:xfrm>
        </p:spPr>
        <p:style>
          <a:lnRef idx="1">
            <a:schemeClr val="accent2"/>
          </a:lnRef>
          <a:fillRef idx="2">
            <a:schemeClr val="accent2"/>
          </a:fillRef>
          <a:effectRef idx="1">
            <a:schemeClr val="accent2"/>
          </a:effectRef>
          <a:fontRef idx="minor">
            <a:schemeClr val="dk1"/>
          </a:fontRef>
        </p:style>
        <p:txBody>
          <a:bodyPr>
            <a:normAutofit/>
          </a:bodyPr>
          <a:lstStyle/>
          <a:p>
            <a:pPr marL="0" indent="0" algn="ctr">
              <a:buNone/>
            </a:pPr>
            <a:endParaRPr lang="en-US" sz="8000" dirty="0">
              <a:latin typeface="Comic Sans MS" pitchFamily="66" charset="0"/>
            </a:endParaRPr>
          </a:p>
          <a:p>
            <a:pPr marL="0" indent="0" algn="ctr">
              <a:buNone/>
            </a:pPr>
            <a:endParaRPr lang="en-US" sz="8000" dirty="0" smtClean="0">
              <a:latin typeface="Comic Sans MS" pitchFamily="66" charset="0"/>
            </a:endParaRPr>
          </a:p>
        </p:txBody>
      </p:sp>
      <p:sp>
        <p:nvSpPr>
          <p:cNvPr id="7" name="Rectangle 6"/>
          <p:cNvSpPr/>
          <p:nvPr/>
        </p:nvSpPr>
        <p:spPr>
          <a:xfrm>
            <a:off x="2190581" y="2967335"/>
            <a:ext cx="4762843" cy="923330"/>
          </a:xfrm>
          <a:prstGeom prst="rect">
            <a:avLst/>
          </a:prstGeom>
          <a:noFill/>
        </p:spPr>
        <p:txBody>
          <a:bodyPr wrap="none" lIns="91440" tIns="45720" rIns="91440" bIns="45720">
            <a:spAutoFit/>
            <a:scene3d>
              <a:camera prst="orthographicFront"/>
              <a:lightRig rig="brightRoom" dir="t"/>
            </a:scene3d>
            <a:sp3d contourW="6350" prstMaterial="plastic">
              <a:bevelT w="20320" h="20320" prst="angle"/>
              <a:contourClr>
                <a:schemeClr val="accent1">
                  <a:tint val="100000"/>
                  <a:shade val="100000"/>
                  <a:hueMod val="100000"/>
                  <a:satMod val="100000"/>
                </a:schemeClr>
              </a:contourClr>
            </a:sp3d>
          </a:bodyPr>
          <a:lstStyle/>
          <a:p>
            <a:pPr algn="ctr"/>
            <a:r>
              <a:rPr lang="en-US" sz="5400" b="1" cap="all" spc="0" dirty="0" smtClean="0">
                <a:ln/>
                <a:solidFill>
                  <a:schemeClr val="accent1"/>
                </a:solidFill>
                <a:effectLst>
                  <a:outerShdw blurRad="19685" dist="12700" dir="5400000" algn="tl" rotWithShape="0">
                    <a:schemeClr val="accent1">
                      <a:satMod val="130000"/>
                      <a:alpha val="60000"/>
                    </a:schemeClr>
                  </a:outerShdw>
                  <a:reflection blurRad="10000" stA="55000" endPos="48000" dist="500" dir="5400000" sy="-100000" algn="bl" rotWithShape="0"/>
                </a:effectLst>
              </a:rPr>
              <a:t>Exhaustive</a:t>
            </a:r>
            <a:endParaRPr lang="en-US" sz="5400" b="1" cap="all" spc="0" dirty="0">
              <a:ln/>
              <a:solidFill>
                <a:schemeClr val="accent1"/>
              </a:solidFill>
              <a:effectLst>
                <a:outerShdw blurRad="19685" dist="12700" dir="5400000" algn="tl" rotWithShape="0">
                  <a:schemeClr val="accent1">
                    <a:satMod val="130000"/>
                    <a:alpha val="60000"/>
                  </a:schemeClr>
                </a:outerShdw>
                <a:reflection blurRad="10000" stA="55000" endPos="48000" dist="500" dir="5400000" sy="-100000" algn="bl" rotWithShape="0"/>
              </a:effectLst>
            </a:endParaRPr>
          </a:p>
        </p:txBody>
      </p:sp>
    </p:spTree>
    <p:extLst>
      <p:ext uri="{BB962C8B-B14F-4D97-AF65-F5344CB8AC3E}">
        <p14:creationId xmlns:p14="http://schemas.microsoft.com/office/powerpoint/2010/main" val="3810900434"/>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533400"/>
            <a:ext cx="8229600" cy="5943600"/>
          </a:xfrm>
        </p:spPr>
        <p:style>
          <a:lnRef idx="1">
            <a:schemeClr val="accent2"/>
          </a:lnRef>
          <a:fillRef idx="2">
            <a:schemeClr val="accent2"/>
          </a:fillRef>
          <a:effectRef idx="1">
            <a:schemeClr val="accent2"/>
          </a:effectRef>
          <a:fontRef idx="minor">
            <a:schemeClr val="dk1"/>
          </a:fontRef>
        </p:style>
        <p:txBody>
          <a:bodyPr>
            <a:normAutofit/>
          </a:bodyPr>
          <a:lstStyle/>
          <a:p>
            <a:pPr marL="0" indent="0" algn="ctr">
              <a:buNone/>
            </a:pPr>
            <a:endParaRPr lang="en-US" sz="8000" dirty="0" smtClean="0">
              <a:latin typeface="Comic Sans MS" pitchFamily="66" charset="0"/>
            </a:endParaRPr>
          </a:p>
          <a:p>
            <a:pPr marL="0" indent="0" algn="ctr">
              <a:buNone/>
            </a:pPr>
            <a:r>
              <a:rPr lang="en-US" sz="8000" dirty="0" smtClean="0">
                <a:latin typeface="Comic Sans MS" pitchFamily="66" charset="0"/>
              </a:rPr>
              <a:t>Or maybe exhausting…..</a:t>
            </a:r>
            <a:endParaRPr lang="en-US" sz="8000" dirty="0">
              <a:latin typeface="Comic Sans MS" pitchFamily="66" charset="0"/>
            </a:endParaRPr>
          </a:p>
        </p:txBody>
      </p:sp>
      <p:pic>
        <p:nvPicPr>
          <p:cNvPr id="2050" name="Picture 2" descr="C:\Users\chappell\AppData\Local\Microsoft\Windows\Temporary Internet Files\Content.IE5\CG80JCZ1\MC900282588[1].wmf"/>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858000" y="4267200"/>
            <a:ext cx="1689100" cy="18145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65350534"/>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3400" y="228600"/>
            <a:ext cx="8229600" cy="6324600"/>
          </a:xfrm>
        </p:spPr>
        <p:style>
          <a:lnRef idx="1">
            <a:schemeClr val="accent2"/>
          </a:lnRef>
          <a:fillRef idx="2">
            <a:schemeClr val="accent2"/>
          </a:fillRef>
          <a:effectRef idx="1">
            <a:schemeClr val="accent2"/>
          </a:effectRef>
          <a:fontRef idx="minor">
            <a:schemeClr val="dk1"/>
          </a:fontRef>
        </p:style>
        <p:txBody>
          <a:bodyPr>
            <a:normAutofit/>
          </a:bodyPr>
          <a:lstStyle/>
          <a:p>
            <a:pPr marL="0" indent="0" algn="ctr">
              <a:buNone/>
            </a:pPr>
            <a:endParaRPr lang="en-US" sz="4800" dirty="0">
              <a:latin typeface="Comic Sans MS" pitchFamily="66" charset="0"/>
            </a:endParaRPr>
          </a:p>
          <a:p>
            <a:pPr marL="0" indent="0" algn="ctr">
              <a:buNone/>
            </a:pPr>
            <a:r>
              <a:rPr lang="en-US" sz="4800" dirty="0" smtClean="0">
                <a:latin typeface="Comic Sans MS" pitchFamily="66" charset="0"/>
              </a:rPr>
              <a:t>Good:</a:t>
            </a:r>
          </a:p>
          <a:p>
            <a:pPr marL="0" indent="0">
              <a:buNone/>
            </a:pPr>
            <a:r>
              <a:rPr lang="en-US" sz="2800" dirty="0" smtClean="0">
                <a:latin typeface="Comic Sans MS" pitchFamily="66" charset="0"/>
              </a:rPr>
              <a:t>▪Team David</a:t>
            </a:r>
          </a:p>
          <a:p>
            <a:pPr marL="0" indent="0">
              <a:buNone/>
            </a:pPr>
            <a:r>
              <a:rPr lang="en-US" sz="2800" dirty="0">
                <a:latin typeface="Comic Sans MS" pitchFamily="66" charset="0"/>
              </a:rPr>
              <a:t>▪ Asking </a:t>
            </a:r>
            <a:r>
              <a:rPr lang="en-US" sz="2800" dirty="0" smtClean="0">
                <a:latin typeface="Comic Sans MS" pitchFamily="66" charset="0"/>
              </a:rPr>
              <a:t>staff to help decide what needed to be fixed in ILL</a:t>
            </a:r>
          </a:p>
          <a:p>
            <a:pPr marL="0" indent="0">
              <a:buNone/>
            </a:pPr>
            <a:r>
              <a:rPr lang="en-US" sz="2800" dirty="0" smtClean="0">
                <a:latin typeface="Comic Sans MS" pitchFamily="66" charset="0"/>
              </a:rPr>
              <a:t>▪A central place to store and find stuff David would need to know</a:t>
            </a:r>
          </a:p>
        </p:txBody>
      </p:sp>
    </p:spTree>
    <p:extLst>
      <p:ext uri="{BB962C8B-B14F-4D97-AF65-F5344CB8AC3E}">
        <p14:creationId xmlns:p14="http://schemas.microsoft.com/office/powerpoint/2010/main" val="14556110"/>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lgn="ctr">
              <a:buNone/>
            </a:pPr>
            <a:endParaRPr lang="en-US" sz="9600" dirty="0" smtClean="0">
              <a:latin typeface="Arial Black" pitchFamily="34" charset="0"/>
            </a:endParaRPr>
          </a:p>
          <a:p>
            <a:pPr marL="0" indent="0" algn="ctr">
              <a:buNone/>
            </a:pPr>
            <a:r>
              <a:rPr lang="en-US" sz="9600" dirty="0" smtClean="0">
                <a:latin typeface="Arial Black" pitchFamily="34" charset="0"/>
              </a:rPr>
              <a:t>GOLD</a:t>
            </a:r>
          </a:p>
          <a:p>
            <a:pPr marL="0" indent="0" algn="ctr">
              <a:buNone/>
            </a:pPr>
            <a:r>
              <a:rPr lang="en-US" sz="3600" dirty="0" smtClean="0">
                <a:latin typeface="Arial Black" pitchFamily="34" charset="0"/>
              </a:rPr>
              <a:t>Gateway to Organizational</a:t>
            </a:r>
          </a:p>
          <a:p>
            <a:pPr marL="0" indent="0" algn="ctr">
              <a:buNone/>
            </a:pPr>
            <a:r>
              <a:rPr lang="en-US" sz="3600" dirty="0" smtClean="0">
                <a:latin typeface="Arial Black" pitchFamily="34" charset="0"/>
              </a:rPr>
              <a:t>Learning and Development</a:t>
            </a:r>
            <a:endParaRPr lang="en-US" sz="3600" dirty="0">
              <a:latin typeface="Arial Black" pitchFamily="34" charset="0"/>
            </a:endParaRPr>
          </a:p>
        </p:txBody>
      </p:sp>
    </p:spTree>
    <p:extLst>
      <p:ext uri="{BB962C8B-B14F-4D97-AF65-F5344CB8AC3E}">
        <p14:creationId xmlns:p14="http://schemas.microsoft.com/office/powerpoint/2010/main" val="407978153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Autofit/>
          </a:bodyPr>
          <a:lstStyle/>
          <a:p>
            <a:pPr marL="0" indent="0">
              <a:buNone/>
            </a:pPr>
            <a:r>
              <a:rPr lang="en-US" sz="1400" b="1" u="sng" dirty="0"/>
              <a:t>Topic: Focus Group with New Hires (within past 13 months)</a:t>
            </a:r>
            <a:r>
              <a:rPr lang="en-US" sz="1400" dirty="0"/>
              <a:t> </a:t>
            </a:r>
          </a:p>
          <a:p>
            <a:pPr marL="0" indent="0">
              <a:buNone/>
            </a:pPr>
            <a:endParaRPr lang="en-US" sz="1400" dirty="0"/>
          </a:p>
          <a:p>
            <a:pPr marL="0" lvl="0" indent="0">
              <a:buNone/>
            </a:pPr>
            <a:r>
              <a:rPr lang="en-US" sz="1400" b="1" i="1" dirty="0"/>
              <a:t>During your orientation, was there a particular activity or piece of information that you felt was especially useful?</a:t>
            </a:r>
            <a:endParaRPr lang="en-US" sz="1400" dirty="0"/>
          </a:p>
          <a:p>
            <a:pPr marL="0" indent="0">
              <a:buNone/>
            </a:pPr>
            <a:r>
              <a:rPr lang="en-US" sz="1400" dirty="0"/>
              <a:t> </a:t>
            </a:r>
          </a:p>
          <a:p>
            <a:pPr lvl="0"/>
            <a:r>
              <a:rPr lang="en-US" sz="1400" dirty="0"/>
              <a:t>Learning institutional language (acronyms, things like Janus and Janus Circ) and terminology was especially helpful. Might be everyday things we take for granted.</a:t>
            </a:r>
          </a:p>
          <a:p>
            <a:pPr lvl="0"/>
            <a:r>
              <a:rPr lang="en-US" sz="1400" dirty="0"/>
              <a:t>Had a tour of other libraries with two coworkers, so had a chance to meet and get to know other people and library locations on campus.</a:t>
            </a:r>
          </a:p>
          <a:p>
            <a:pPr lvl="0"/>
            <a:r>
              <a:rPr lang="en-US" sz="1400" dirty="0"/>
              <a:t>Knight Library is a huge building. We might stagger various unit tours over the first three weeks or so. It’s all very confusing.</a:t>
            </a:r>
          </a:p>
          <a:p>
            <a:pPr lvl="0"/>
            <a:r>
              <a:rPr lang="en-US" sz="1400" dirty="0"/>
              <a:t>My supervisor gave me a list of everyone I needed to know. I spent most of my first week getting acclimated.</a:t>
            </a:r>
          </a:p>
          <a:p>
            <a:pPr lvl="0"/>
            <a:r>
              <a:rPr lang="en-US" sz="1400" dirty="0"/>
              <a:t>Lists of need-to-know  things was very helpful. Things like library servers, websites, people.</a:t>
            </a:r>
          </a:p>
          <a:p>
            <a:pPr lvl="0"/>
            <a:r>
              <a:rPr lang="en-US" sz="1400" dirty="0"/>
              <a:t>Goals for the first week.</a:t>
            </a:r>
          </a:p>
          <a:p>
            <a:pPr lvl="0"/>
            <a:r>
              <a:rPr lang="en-US" sz="1400" dirty="0"/>
              <a:t>Finding out about important weekly meetings.</a:t>
            </a:r>
          </a:p>
          <a:p>
            <a:pPr lvl="0"/>
            <a:r>
              <a:rPr lang="en-US" sz="1400" dirty="0"/>
              <a:t>Laine’s mini orientation for new faculty members was very helpful.</a:t>
            </a:r>
          </a:p>
          <a:p>
            <a:pPr lvl="0"/>
            <a:r>
              <a:rPr lang="en-US" sz="1400" dirty="0"/>
              <a:t>I liked that someone took me around campus to get my ID card and keys the first day.</a:t>
            </a:r>
          </a:p>
          <a:p>
            <a:pPr marL="0" indent="0">
              <a:buNone/>
            </a:pPr>
            <a:r>
              <a:rPr lang="en-US" sz="1400" dirty="0"/>
              <a:t> </a:t>
            </a:r>
          </a:p>
        </p:txBody>
      </p:sp>
    </p:spTree>
    <p:extLst>
      <p:ext uri="{BB962C8B-B14F-4D97-AF65-F5344CB8AC3E}">
        <p14:creationId xmlns:p14="http://schemas.microsoft.com/office/powerpoint/2010/main" val="3326399193"/>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Autofit/>
          </a:bodyPr>
          <a:lstStyle/>
          <a:p>
            <a:pPr marL="0" lvl="0" indent="0">
              <a:buNone/>
            </a:pPr>
            <a:endParaRPr lang="en-US" sz="1400" dirty="0"/>
          </a:p>
          <a:p>
            <a:pPr marL="0" lvl="0" indent="0">
              <a:buNone/>
            </a:pPr>
            <a:endParaRPr lang="en-US" sz="1400" dirty="0" smtClean="0"/>
          </a:p>
          <a:p>
            <a:pPr marL="0" lvl="0" indent="0">
              <a:buNone/>
            </a:pPr>
            <a:endParaRPr lang="en-US" sz="1400" dirty="0"/>
          </a:p>
          <a:p>
            <a:pPr marL="0" lvl="0" indent="0">
              <a:buNone/>
            </a:pPr>
            <a:endParaRPr lang="en-US" sz="1400" dirty="0" smtClean="0"/>
          </a:p>
          <a:p>
            <a:pPr marL="0" lvl="0" indent="0">
              <a:buNone/>
            </a:pPr>
            <a:endParaRPr lang="en-US" sz="1400" dirty="0"/>
          </a:p>
          <a:p>
            <a:pPr marL="0" lvl="0" indent="0">
              <a:buNone/>
            </a:pPr>
            <a:r>
              <a:rPr lang="en-US" sz="1400" dirty="0" smtClean="0"/>
              <a:t>2.  </a:t>
            </a:r>
            <a:r>
              <a:rPr lang="en-US" sz="1400" b="1" i="1" dirty="0" smtClean="0"/>
              <a:t>When </a:t>
            </a:r>
            <a:r>
              <a:rPr lang="en-US" sz="1400" b="1" i="1" dirty="0"/>
              <a:t>you first started, was there something that someone did that made you </a:t>
            </a:r>
            <a:r>
              <a:rPr lang="en-US" sz="1400" b="1" i="1" dirty="0" smtClean="0"/>
              <a:t>feel more comfortable?</a:t>
            </a:r>
            <a:r>
              <a:rPr lang="en-US" sz="1400" dirty="0"/>
              <a:t> </a:t>
            </a:r>
          </a:p>
          <a:p>
            <a:pPr lvl="0"/>
            <a:r>
              <a:rPr lang="en-US" sz="1400" dirty="0"/>
              <a:t>I was invited to tea!</a:t>
            </a:r>
          </a:p>
          <a:p>
            <a:pPr lvl="0"/>
            <a:r>
              <a:rPr lang="en-US" sz="1400" dirty="0"/>
              <a:t>People said hi.</a:t>
            </a:r>
          </a:p>
          <a:p>
            <a:pPr lvl="0"/>
            <a:r>
              <a:rPr lang="en-US" sz="1400" dirty="0"/>
              <a:t>People explained commonly used acronyms.</a:t>
            </a:r>
          </a:p>
          <a:p>
            <a:pPr lvl="0"/>
            <a:r>
              <a:rPr lang="en-US" sz="1400" dirty="0"/>
              <a:t>At my first department meeting, they served baked goods.</a:t>
            </a:r>
          </a:p>
          <a:p>
            <a:pPr lvl="0"/>
            <a:r>
              <a:rPr lang="en-US" sz="1400" dirty="0"/>
              <a:t>Coworkers were friendly and helpful.</a:t>
            </a:r>
          </a:p>
          <a:p>
            <a:pPr lvl="0"/>
            <a:r>
              <a:rPr lang="en-US" sz="1400" dirty="0"/>
              <a:t>I was taken to lunch and shown where places to eat are.</a:t>
            </a:r>
          </a:p>
          <a:p>
            <a:pPr marL="0" lvl="0" indent="0">
              <a:buNone/>
            </a:pPr>
            <a:endParaRPr lang="en-US" sz="1400" dirty="0"/>
          </a:p>
          <a:p>
            <a:pPr marL="0" indent="0">
              <a:buNone/>
            </a:pPr>
            <a:r>
              <a:rPr lang="en-US" sz="1400" dirty="0"/>
              <a:t> </a:t>
            </a:r>
          </a:p>
        </p:txBody>
      </p:sp>
    </p:spTree>
    <p:extLst>
      <p:ext uri="{BB962C8B-B14F-4D97-AF65-F5344CB8AC3E}">
        <p14:creationId xmlns:p14="http://schemas.microsoft.com/office/powerpoint/2010/main" val="3270252976"/>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Autofit/>
          </a:bodyPr>
          <a:lstStyle/>
          <a:p>
            <a:pPr marL="0" lvl="0" indent="0">
              <a:buNone/>
            </a:pPr>
            <a:endParaRPr lang="en-US" sz="1400" dirty="0"/>
          </a:p>
          <a:p>
            <a:pPr marL="0" indent="0">
              <a:buNone/>
            </a:pPr>
            <a:endParaRPr lang="en-US" sz="1400" dirty="0" smtClean="0"/>
          </a:p>
          <a:p>
            <a:pPr marL="0" indent="0">
              <a:buNone/>
            </a:pPr>
            <a:endParaRPr lang="en-US" sz="1400" dirty="0"/>
          </a:p>
          <a:p>
            <a:pPr marL="0" indent="0">
              <a:buNone/>
            </a:pPr>
            <a:endParaRPr lang="en-US" sz="1400" dirty="0" smtClean="0"/>
          </a:p>
          <a:p>
            <a:pPr marL="0" indent="0">
              <a:buNone/>
            </a:pPr>
            <a:r>
              <a:rPr lang="en-US" sz="1400" dirty="0" smtClean="0"/>
              <a:t>3. </a:t>
            </a:r>
            <a:r>
              <a:rPr lang="en-US" sz="1400" b="1" i="1" dirty="0"/>
              <a:t>Is there something that you wish had been covered during your orientation</a:t>
            </a:r>
            <a:r>
              <a:rPr lang="en-US" sz="1400" b="1" i="1" dirty="0" smtClean="0"/>
              <a:t>?</a:t>
            </a:r>
          </a:p>
          <a:p>
            <a:pPr lvl="0"/>
            <a:r>
              <a:rPr lang="en-US" sz="1400" dirty="0"/>
              <a:t>I did not know where to park the first day. Had to keep feeding a meter. Perhaps we could have arranged for a temporary parking permit the first day or used our Library reserved spot. We could also have provided bicycling maps and information.</a:t>
            </a:r>
          </a:p>
          <a:p>
            <a:pPr lvl="0"/>
            <a:r>
              <a:rPr lang="en-US" sz="1400" dirty="0"/>
              <a:t>It would have been helpful to see a complete organization chart so we can see where and how we fit in.</a:t>
            </a:r>
          </a:p>
          <a:p>
            <a:pPr lvl="0"/>
            <a:r>
              <a:rPr lang="en-US" sz="1400" dirty="0"/>
              <a:t>It would also be helpful to have a brief history of the Library and the building.</a:t>
            </a:r>
          </a:p>
          <a:p>
            <a:pPr lvl="0"/>
            <a:r>
              <a:rPr lang="en-US" sz="1400" dirty="0"/>
              <a:t>Vocabulary, terminology used here.</a:t>
            </a:r>
          </a:p>
          <a:p>
            <a:pPr lvl="0"/>
            <a:r>
              <a:rPr lang="en-US" sz="1400" dirty="0"/>
              <a:t>Would be nice to have a checklist of things to learn and when we need to learn it by.</a:t>
            </a:r>
          </a:p>
          <a:p>
            <a:pPr lvl="0"/>
            <a:r>
              <a:rPr lang="en-US" sz="1400" dirty="0"/>
              <a:t>Something to refer back to, like an Employee Handbook or contract renewal procedures, etc.</a:t>
            </a:r>
          </a:p>
          <a:p>
            <a:pPr lvl="0"/>
            <a:r>
              <a:rPr lang="en-US" sz="1400" dirty="0"/>
              <a:t>Where are staff work areas? Particularly a problem in huge Technical Services area.</a:t>
            </a:r>
          </a:p>
          <a:p>
            <a:pPr lvl="0"/>
            <a:r>
              <a:rPr lang="en-US" sz="1400" dirty="0"/>
              <a:t>Finding the branch libraries, particularly if one is directionally challenged.</a:t>
            </a:r>
          </a:p>
          <a:p>
            <a:pPr lvl="0"/>
            <a:r>
              <a:rPr lang="en-US" sz="1400" dirty="0"/>
              <a:t>How to get on committees and start participating.</a:t>
            </a:r>
          </a:p>
          <a:p>
            <a:pPr lvl="0"/>
            <a:r>
              <a:rPr lang="en-US" sz="1400" dirty="0"/>
              <a:t>There is so much information to learn, that it’s impossible to learn all at once. It could be phased in over time, perhaps.</a:t>
            </a:r>
          </a:p>
          <a:p>
            <a:pPr lvl="0"/>
            <a:r>
              <a:rPr lang="en-US" sz="1400" dirty="0"/>
              <a:t>Desktop orientation: Outlook, Iris, Poison, map drives using, bookmarking sites, VPN and remote access.</a:t>
            </a:r>
          </a:p>
          <a:p>
            <a:pPr marL="0" indent="0">
              <a:buNone/>
            </a:pPr>
            <a:endParaRPr lang="en-US" sz="1400" dirty="0"/>
          </a:p>
          <a:p>
            <a:pPr marL="0" lvl="0" indent="0">
              <a:buNone/>
            </a:pPr>
            <a:endParaRPr lang="en-US" sz="1400" dirty="0"/>
          </a:p>
          <a:p>
            <a:pPr marL="0" lvl="0" indent="0">
              <a:buNone/>
            </a:pPr>
            <a:endParaRPr lang="en-US" sz="1400" dirty="0"/>
          </a:p>
          <a:p>
            <a:pPr marL="0" indent="0">
              <a:buNone/>
            </a:pPr>
            <a:r>
              <a:rPr lang="en-US" sz="1400" dirty="0"/>
              <a:t> </a:t>
            </a:r>
          </a:p>
        </p:txBody>
      </p:sp>
    </p:spTree>
    <p:extLst>
      <p:ext uri="{BB962C8B-B14F-4D97-AF65-F5344CB8AC3E}">
        <p14:creationId xmlns:p14="http://schemas.microsoft.com/office/powerpoint/2010/main" val="154535219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Autofit/>
          </a:bodyPr>
          <a:lstStyle/>
          <a:p>
            <a:pPr marL="0" lvl="0" indent="0">
              <a:buNone/>
            </a:pPr>
            <a:endParaRPr lang="en-US" sz="1400" dirty="0"/>
          </a:p>
          <a:p>
            <a:pPr marL="0" indent="0">
              <a:buNone/>
            </a:pPr>
            <a:endParaRPr lang="en-US" sz="1400" dirty="0" smtClean="0"/>
          </a:p>
          <a:p>
            <a:pPr marL="0" indent="0">
              <a:buNone/>
            </a:pPr>
            <a:endParaRPr lang="en-US" sz="1400" dirty="0"/>
          </a:p>
          <a:p>
            <a:pPr marL="0" indent="0">
              <a:buNone/>
            </a:pPr>
            <a:endParaRPr lang="en-US" sz="1400" dirty="0" smtClean="0"/>
          </a:p>
          <a:p>
            <a:pPr marL="0" lvl="0" indent="0">
              <a:buNone/>
            </a:pPr>
            <a:r>
              <a:rPr lang="en-US" sz="1400" dirty="0" smtClean="0"/>
              <a:t>4. </a:t>
            </a:r>
            <a:r>
              <a:rPr lang="en-US" sz="1400" b="1" i="1" dirty="0"/>
              <a:t>If you were asked to orient a new employee to the UO Libraries (not to their job function, but to the libraries in general), what two or three things do you feel would be most important for you to cover?</a:t>
            </a:r>
            <a:endParaRPr lang="en-US" sz="1400" dirty="0"/>
          </a:p>
          <a:p>
            <a:pPr lvl="0"/>
            <a:r>
              <a:rPr lang="en-US" sz="1400" dirty="0"/>
              <a:t>Tour of physical spaces.</a:t>
            </a:r>
          </a:p>
          <a:p>
            <a:pPr lvl="0"/>
            <a:r>
              <a:rPr lang="en-US" sz="1400" dirty="0"/>
              <a:t>People you need to know right away to make your job easier.</a:t>
            </a:r>
          </a:p>
          <a:p>
            <a:pPr lvl="0"/>
            <a:r>
              <a:rPr lang="en-US" sz="1400" dirty="0"/>
              <a:t>Organization charts and library lists to find people easier.</a:t>
            </a:r>
          </a:p>
          <a:p>
            <a:pPr lvl="0"/>
            <a:r>
              <a:rPr lang="en-US" sz="1400" dirty="0"/>
              <a:t>Desktop orientation, as mentioned above.</a:t>
            </a:r>
          </a:p>
          <a:p>
            <a:pPr lvl="0"/>
            <a:r>
              <a:rPr lang="en-US" sz="1400" dirty="0"/>
              <a:t>History of the Library system and origin of the first library on campus (particularly for people not originally from Oregon or Eugene).</a:t>
            </a:r>
          </a:p>
          <a:p>
            <a:pPr lvl="0"/>
            <a:r>
              <a:rPr lang="en-US" sz="1400" dirty="0"/>
              <a:t>Building history (Ed Teague might know a lot about that).</a:t>
            </a:r>
          </a:p>
          <a:p>
            <a:pPr lvl="0"/>
            <a:r>
              <a:rPr lang="en-US" sz="1400" dirty="0"/>
              <a:t>If you had a problem, do you know where to go or whom to talk to? Could provide a list of contacts for various scenarios.</a:t>
            </a:r>
          </a:p>
          <a:p>
            <a:pPr marL="0" indent="0">
              <a:buNone/>
            </a:pPr>
            <a:r>
              <a:rPr lang="en-US" sz="1400" dirty="0" smtClean="0"/>
              <a:t>. </a:t>
            </a:r>
            <a:endParaRPr lang="en-US" sz="1400" dirty="0"/>
          </a:p>
          <a:p>
            <a:pPr marL="0" lvl="0" indent="0">
              <a:buNone/>
            </a:pPr>
            <a:endParaRPr lang="en-US" sz="1400" dirty="0"/>
          </a:p>
          <a:p>
            <a:pPr marL="0" lvl="0" indent="0">
              <a:buNone/>
            </a:pPr>
            <a:endParaRPr lang="en-US" sz="1400" dirty="0"/>
          </a:p>
          <a:p>
            <a:pPr marL="0" indent="0">
              <a:buNone/>
            </a:pPr>
            <a:r>
              <a:rPr lang="en-US" sz="1400" dirty="0"/>
              <a:t> </a:t>
            </a:r>
          </a:p>
        </p:txBody>
      </p:sp>
    </p:spTree>
    <p:extLst>
      <p:ext uri="{BB962C8B-B14F-4D97-AF65-F5344CB8AC3E}">
        <p14:creationId xmlns:p14="http://schemas.microsoft.com/office/powerpoint/2010/main" val="386581254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Autofit/>
          </a:bodyPr>
          <a:lstStyle/>
          <a:p>
            <a:pPr marL="0" lvl="0" indent="0">
              <a:buNone/>
            </a:pPr>
            <a:endParaRPr lang="en-US" sz="1400" dirty="0"/>
          </a:p>
          <a:p>
            <a:pPr marL="0" indent="0">
              <a:buNone/>
            </a:pPr>
            <a:endParaRPr lang="en-US" sz="1400" dirty="0" smtClean="0"/>
          </a:p>
          <a:p>
            <a:pPr marL="0" indent="0">
              <a:buNone/>
            </a:pPr>
            <a:endParaRPr lang="en-US" sz="1400" dirty="0"/>
          </a:p>
          <a:p>
            <a:pPr marL="0" indent="0">
              <a:buNone/>
            </a:pPr>
            <a:endParaRPr lang="en-US" sz="1400" dirty="0" smtClean="0"/>
          </a:p>
          <a:p>
            <a:pPr marL="0" indent="0">
              <a:buNone/>
            </a:pPr>
            <a:r>
              <a:rPr lang="en-US" sz="1400" dirty="0" smtClean="0"/>
              <a:t>5.</a:t>
            </a:r>
            <a:r>
              <a:rPr lang="en-US" sz="1400" b="1" i="1" dirty="0"/>
              <a:t> General Questions or Comments about Mentors and/or Making Social Contacts?</a:t>
            </a:r>
            <a:endParaRPr lang="en-US" sz="1400" dirty="0"/>
          </a:p>
          <a:p>
            <a:pPr lvl="0"/>
            <a:r>
              <a:rPr lang="en-US" sz="1400" dirty="0"/>
              <a:t>My mentor covered the department philosophy, which was very important to have.</a:t>
            </a:r>
          </a:p>
          <a:p>
            <a:pPr lvl="0"/>
            <a:r>
              <a:rPr lang="en-US" sz="1400" dirty="0"/>
              <a:t>Informal mentorships might be best. They happen organically.</a:t>
            </a:r>
          </a:p>
          <a:p>
            <a:pPr lvl="0"/>
            <a:r>
              <a:rPr lang="en-US" sz="1400" dirty="0"/>
              <a:t>Should we ask someone to volunteer to be a mentor vs. assigning someone?</a:t>
            </a:r>
          </a:p>
          <a:p>
            <a:pPr lvl="0"/>
            <a:r>
              <a:rPr lang="en-US" sz="1400" dirty="0"/>
              <a:t>Might be good to have an assigned mentor at the beginning. Kind of like our “First Contact” we currently provide for new faculty members. Then, later, have a mentor from inside the department, but maybe not call it a mentor (can have negative connotations).</a:t>
            </a:r>
          </a:p>
          <a:p>
            <a:pPr lvl="0"/>
            <a:r>
              <a:rPr lang="en-US" sz="1400" dirty="0"/>
              <a:t>Mentor Team is a good idea. Mentor members were selected strategically for new faculty member (job-specific, library-specific, etc.).</a:t>
            </a:r>
          </a:p>
          <a:p>
            <a:pPr lvl="0"/>
            <a:r>
              <a:rPr lang="en-US" sz="1400" dirty="0"/>
              <a:t>Having a Social Mentor the first day could be good. That person could show/tell you things like where to eat, where to park.</a:t>
            </a:r>
          </a:p>
          <a:p>
            <a:pPr lvl="0"/>
            <a:r>
              <a:rPr lang="en-US" sz="1400" dirty="0"/>
              <a:t>Maybe when we send out a new employee packet (we do that for faculty, but do we do that for classified?), we could include an optional questionnaire that asked things like what are some things that interest you? It could help us match people with similar interests (new mothers, people with families, pets, hobbies, etc.) to be specific to that person and generate more excitement and make him/her feel more welcome (there’s someone here like me!).</a:t>
            </a:r>
          </a:p>
          <a:p>
            <a:pPr marL="0" lvl="0" indent="0">
              <a:buNone/>
            </a:pPr>
            <a:r>
              <a:rPr lang="en-US" sz="1400" dirty="0" smtClean="0"/>
              <a:t> </a:t>
            </a:r>
            <a:endParaRPr lang="en-US" sz="1400" dirty="0"/>
          </a:p>
          <a:p>
            <a:pPr marL="0" lvl="0" indent="0">
              <a:buNone/>
            </a:pPr>
            <a:endParaRPr lang="en-US" sz="1400" dirty="0"/>
          </a:p>
          <a:p>
            <a:pPr marL="0" indent="0">
              <a:buNone/>
            </a:pPr>
            <a:r>
              <a:rPr lang="en-US" sz="1400" dirty="0"/>
              <a:t> </a:t>
            </a:r>
          </a:p>
        </p:txBody>
      </p:sp>
    </p:spTree>
    <p:extLst>
      <p:ext uri="{BB962C8B-B14F-4D97-AF65-F5344CB8AC3E}">
        <p14:creationId xmlns:p14="http://schemas.microsoft.com/office/powerpoint/2010/main" val="3263483931"/>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lgn="ctr">
              <a:buNone/>
            </a:pPr>
            <a:r>
              <a:rPr lang="en-US" sz="6600" dirty="0" smtClean="0">
                <a:latin typeface="Comic Sans MS" pitchFamily="66" charset="0"/>
              </a:rPr>
              <a:t>ESP</a:t>
            </a:r>
          </a:p>
          <a:p>
            <a:pPr marL="914400" indent="-914400">
              <a:buAutoNum type="arabicPeriod"/>
            </a:pPr>
            <a:r>
              <a:rPr lang="en-US" sz="4800" dirty="0" smtClean="0">
                <a:latin typeface="Comic Sans MS" pitchFamily="66" charset="0"/>
              </a:rPr>
              <a:t>Initial Contact</a:t>
            </a:r>
          </a:p>
          <a:p>
            <a:pPr marL="914400" indent="-914400">
              <a:buAutoNum type="arabicPeriod"/>
            </a:pPr>
            <a:r>
              <a:rPr lang="en-US" sz="4800" dirty="0" smtClean="0">
                <a:latin typeface="Comic Sans MS" pitchFamily="66" charset="0"/>
              </a:rPr>
              <a:t>First month</a:t>
            </a:r>
          </a:p>
          <a:p>
            <a:pPr marL="914400" indent="-914400">
              <a:buAutoNum type="arabicPeriod"/>
            </a:pPr>
            <a:r>
              <a:rPr lang="en-US" sz="4800" dirty="0" smtClean="0">
                <a:latin typeface="Comic Sans MS" pitchFamily="66" charset="0"/>
              </a:rPr>
              <a:t>6 – 12 months</a:t>
            </a:r>
          </a:p>
          <a:p>
            <a:pPr marL="914400" indent="-914400">
              <a:buAutoNum type="arabicPeriod"/>
            </a:pPr>
            <a:r>
              <a:rPr lang="en-US" sz="4800" dirty="0" smtClean="0">
                <a:latin typeface="Comic Sans MS" pitchFamily="66" charset="0"/>
              </a:rPr>
              <a:t>One year</a:t>
            </a:r>
            <a:endParaRPr lang="en-US" sz="4800" dirty="0">
              <a:latin typeface="Comic Sans MS" pitchFamily="66" charset="0"/>
            </a:endParaRPr>
          </a:p>
        </p:txBody>
      </p:sp>
    </p:spTree>
    <p:extLst>
      <p:ext uri="{BB962C8B-B14F-4D97-AF65-F5344CB8AC3E}">
        <p14:creationId xmlns:p14="http://schemas.microsoft.com/office/powerpoint/2010/main" val="1893881419"/>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lgn="ctr">
              <a:buNone/>
            </a:pPr>
            <a:r>
              <a:rPr lang="en-US" sz="6600" dirty="0" smtClean="0">
                <a:latin typeface="Comic Sans MS" pitchFamily="66" charset="0"/>
              </a:rPr>
              <a:t>ESP</a:t>
            </a:r>
          </a:p>
          <a:p>
            <a:pPr marL="914400" indent="-914400">
              <a:buAutoNum type="arabicPeriod"/>
            </a:pPr>
            <a:r>
              <a:rPr lang="en-US" sz="4800" dirty="0" smtClean="0">
                <a:latin typeface="Comic Sans MS" pitchFamily="66" charset="0"/>
              </a:rPr>
              <a:t>Initial Contact:</a:t>
            </a:r>
          </a:p>
          <a:p>
            <a:pPr marL="0" indent="0">
              <a:buNone/>
            </a:pPr>
            <a:r>
              <a:rPr lang="en-US" sz="4000" dirty="0" smtClean="0">
                <a:latin typeface="Comic Sans MS" pitchFamily="66" charset="0"/>
              </a:rPr>
              <a:t>--1</a:t>
            </a:r>
            <a:r>
              <a:rPr lang="en-US" sz="4000" baseline="30000" dirty="0" smtClean="0">
                <a:latin typeface="Comic Sans MS" pitchFamily="66" charset="0"/>
              </a:rPr>
              <a:t>st</a:t>
            </a:r>
            <a:r>
              <a:rPr lang="en-US" sz="4000" dirty="0" smtClean="0">
                <a:latin typeface="Comic Sans MS" pitchFamily="66" charset="0"/>
              </a:rPr>
              <a:t> day of work info</a:t>
            </a:r>
          </a:p>
          <a:p>
            <a:pPr marL="0" indent="0">
              <a:buNone/>
            </a:pPr>
            <a:r>
              <a:rPr lang="en-US" sz="4000" dirty="0" smtClean="0">
                <a:latin typeface="Comic Sans MS" pitchFamily="66" charset="0"/>
              </a:rPr>
              <a:t>--1</a:t>
            </a:r>
            <a:r>
              <a:rPr lang="en-US" sz="4000" baseline="30000" dirty="0" smtClean="0">
                <a:latin typeface="Comic Sans MS" pitchFamily="66" charset="0"/>
              </a:rPr>
              <a:t>st</a:t>
            </a:r>
            <a:r>
              <a:rPr lang="en-US" sz="4000" dirty="0" smtClean="0">
                <a:latin typeface="Comic Sans MS" pitchFamily="66" charset="0"/>
              </a:rPr>
              <a:t> week of work</a:t>
            </a:r>
          </a:p>
          <a:p>
            <a:pPr marL="0" indent="0">
              <a:buNone/>
            </a:pPr>
            <a:r>
              <a:rPr lang="en-US" sz="4000" dirty="0" smtClean="0">
                <a:latin typeface="Comic Sans MS" pitchFamily="66" charset="0"/>
              </a:rPr>
              <a:t>--”Interest Survey” (Optional)</a:t>
            </a:r>
          </a:p>
          <a:p>
            <a:pPr marL="0" indent="0">
              <a:buNone/>
            </a:pPr>
            <a:r>
              <a:rPr lang="en-US" sz="4000" dirty="0" smtClean="0">
                <a:latin typeface="Comic Sans MS" pitchFamily="66" charset="0"/>
              </a:rPr>
              <a:t>--assignment of Social Guide</a:t>
            </a:r>
          </a:p>
        </p:txBody>
      </p:sp>
    </p:spTree>
    <p:extLst>
      <p:ext uri="{BB962C8B-B14F-4D97-AF65-F5344CB8AC3E}">
        <p14:creationId xmlns:p14="http://schemas.microsoft.com/office/powerpoint/2010/main" val="257055865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fontScale="92500" lnSpcReduction="20000"/>
          </a:bodyPr>
          <a:lstStyle/>
          <a:p>
            <a:pPr marL="0" indent="0" algn="ctr">
              <a:buNone/>
            </a:pPr>
            <a:r>
              <a:rPr lang="en-US" sz="6600" dirty="0" smtClean="0">
                <a:latin typeface="Comic Sans MS" pitchFamily="66" charset="0"/>
              </a:rPr>
              <a:t>ESP</a:t>
            </a:r>
          </a:p>
          <a:p>
            <a:pPr marL="0" indent="0">
              <a:buNone/>
            </a:pPr>
            <a:r>
              <a:rPr lang="en-US" sz="4800" dirty="0">
                <a:latin typeface="Comic Sans MS" pitchFamily="66" charset="0"/>
              </a:rPr>
              <a:t>2</a:t>
            </a:r>
            <a:r>
              <a:rPr lang="en-US" sz="4800" dirty="0" smtClean="0">
                <a:latin typeface="Comic Sans MS" pitchFamily="66" charset="0"/>
              </a:rPr>
              <a:t>. First Month</a:t>
            </a:r>
          </a:p>
          <a:p>
            <a:pPr marL="0" indent="0">
              <a:buNone/>
            </a:pPr>
            <a:endParaRPr lang="en-US" sz="4800" dirty="0" smtClean="0">
              <a:latin typeface="Comic Sans MS" pitchFamily="66" charset="0"/>
            </a:endParaRPr>
          </a:p>
          <a:p>
            <a:pPr marL="0" indent="0">
              <a:buNone/>
            </a:pPr>
            <a:r>
              <a:rPr lang="en-US" dirty="0" smtClean="0">
                <a:latin typeface="Comic Sans MS" pitchFamily="66" charset="0"/>
              </a:rPr>
              <a:t>--Dept. Head or supv. details job duties</a:t>
            </a:r>
          </a:p>
          <a:p>
            <a:pPr marL="0" indent="0">
              <a:buNone/>
            </a:pPr>
            <a:r>
              <a:rPr lang="en-US" dirty="0" smtClean="0">
                <a:latin typeface="Comic Sans MS" pitchFamily="66" charset="0"/>
              </a:rPr>
              <a:t>--Meetings to attend</a:t>
            </a:r>
          </a:p>
          <a:p>
            <a:pPr marL="0" indent="0">
              <a:buNone/>
            </a:pPr>
            <a:r>
              <a:rPr lang="en-US" dirty="0" smtClean="0">
                <a:latin typeface="Comic Sans MS" pitchFamily="66" charset="0"/>
              </a:rPr>
              <a:t>--New Employee orientation website</a:t>
            </a:r>
          </a:p>
          <a:p>
            <a:pPr marL="0" indent="0">
              <a:buNone/>
            </a:pPr>
            <a:r>
              <a:rPr lang="en-US" dirty="0" smtClean="0">
                <a:latin typeface="Comic Sans MS" pitchFamily="66" charset="0"/>
              </a:rPr>
              <a:t>--Tour of branch libraries and campus</a:t>
            </a:r>
          </a:p>
          <a:p>
            <a:pPr marL="0" indent="0">
              <a:buNone/>
            </a:pPr>
            <a:r>
              <a:rPr lang="en-US" dirty="0" smtClean="0">
                <a:latin typeface="Comic Sans MS" pitchFamily="66" charset="0"/>
              </a:rPr>
              <a:t>--Social Guide continues </a:t>
            </a:r>
          </a:p>
          <a:p>
            <a:pPr marL="0" indent="0">
              <a:buNone/>
            </a:pPr>
            <a:endParaRPr lang="en-US" dirty="0" smtClean="0">
              <a:latin typeface="Comic Sans MS" pitchFamily="66" charset="0"/>
            </a:endParaRPr>
          </a:p>
          <a:p>
            <a:pPr marL="0" indent="0">
              <a:buNone/>
            </a:pPr>
            <a:endParaRPr lang="en-US" sz="4800" dirty="0" smtClean="0">
              <a:latin typeface="Comic Sans MS" pitchFamily="66" charset="0"/>
            </a:endParaRPr>
          </a:p>
          <a:p>
            <a:pPr marL="0" indent="0">
              <a:buNone/>
            </a:pPr>
            <a:r>
              <a:rPr lang="en-US" sz="4800" dirty="0" smtClean="0">
                <a:latin typeface="Comic Sans MS" pitchFamily="66" charset="0"/>
              </a:rPr>
              <a:t>  </a:t>
            </a:r>
          </a:p>
        </p:txBody>
      </p:sp>
    </p:spTree>
    <p:extLst>
      <p:ext uri="{BB962C8B-B14F-4D97-AF65-F5344CB8AC3E}">
        <p14:creationId xmlns:p14="http://schemas.microsoft.com/office/powerpoint/2010/main" val="134076466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lgn="ctr">
              <a:buNone/>
            </a:pPr>
            <a:r>
              <a:rPr lang="en-US" sz="6600" dirty="0" smtClean="0">
                <a:latin typeface="Comic Sans MS" pitchFamily="66" charset="0"/>
              </a:rPr>
              <a:t>ESP</a:t>
            </a:r>
          </a:p>
          <a:p>
            <a:pPr marL="0" indent="0">
              <a:buNone/>
            </a:pPr>
            <a:r>
              <a:rPr lang="en-US" sz="4800" dirty="0" smtClean="0">
                <a:latin typeface="Comic Sans MS" pitchFamily="66" charset="0"/>
              </a:rPr>
              <a:t>3.  6 – 12 months</a:t>
            </a:r>
          </a:p>
          <a:p>
            <a:pPr marL="0" indent="0">
              <a:buNone/>
            </a:pPr>
            <a:endParaRPr lang="en-US" sz="3000" dirty="0" smtClean="0">
              <a:latin typeface="Comic Sans MS" pitchFamily="66" charset="0"/>
            </a:endParaRPr>
          </a:p>
          <a:p>
            <a:pPr marL="0" indent="0">
              <a:buNone/>
            </a:pPr>
            <a:r>
              <a:rPr lang="en-US" sz="3000" dirty="0" smtClean="0">
                <a:latin typeface="Comic Sans MS" pitchFamily="66" charset="0"/>
              </a:rPr>
              <a:t>--Professional expectations (introduction to Professional Guide if that hasn’t happened)</a:t>
            </a:r>
          </a:p>
          <a:p>
            <a:pPr marL="0" indent="0">
              <a:buNone/>
            </a:pPr>
            <a:r>
              <a:rPr lang="en-US" sz="3000" dirty="0" smtClean="0">
                <a:latin typeface="Comic Sans MS" pitchFamily="66" charset="0"/>
              </a:rPr>
              <a:t>--Explanation of contract renewal and promotion </a:t>
            </a:r>
          </a:p>
          <a:p>
            <a:pPr marL="0" indent="0">
              <a:buNone/>
            </a:pPr>
            <a:r>
              <a:rPr lang="en-US" sz="3000" dirty="0" smtClean="0">
                <a:latin typeface="Comic Sans MS" pitchFamily="66" charset="0"/>
              </a:rPr>
              <a:t>--What committees to join</a:t>
            </a:r>
            <a:endParaRPr lang="en-US" sz="3000" dirty="0">
              <a:latin typeface="Comic Sans MS" pitchFamily="66" charset="0"/>
            </a:endParaRPr>
          </a:p>
        </p:txBody>
      </p:sp>
    </p:spTree>
    <p:extLst>
      <p:ext uri="{BB962C8B-B14F-4D97-AF65-F5344CB8AC3E}">
        <p14:creationId xmlns:p14="http://schemas.microsoft.com/office/powerpoint/2010/main" val="126331171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lgn="ctr">
              <a:buNone/>
            </a:pPr>
            <a:r>
              <a:rPr lang="en-US" sz="6600" dirty="0" smtClean="0">
                <a:latin typeface="Comic Sans MS" pitchFamily="66" charset="0"/>
              </a:rPr>
              <a:t>ESP</a:t>
            </a:r>
          </a:p>
          <a:p>
            <a:pPr marL="914400" indent="-914400">
              <a:buAutoNum type="arabicPeriod" startAt="4"/>
            </a:pPr>
            <a:r>
              <a:rPr lang="en-US" sz="4800" dirty="0" smtClean="0">
                <a:latin typeface="Comic Sans MS" pitchFamily="66" charset="0"/>
              </a:rPr>
              <a:t>One year</a:t>
            </a:r>
          </a:p>
          <a:p>
            <a:pPr marL="0" indent="0">
              <a:buNone/>
            </a:pPr>
            <a:endParaRPr lang="en-US" sz="3000" dirty="0" smtClean="0">
              <a:latin typeface="Comic Sans MS" pitchFamily="66" charset="0"/>
            </a:endParaRPr>
          </a:p>
          <a:p>
            <a:pPr marL="0" indent="0">
              <a:buNone/>
            </a:pPr>
            <a:r>
              <a:rPr lang="en-US" sz="4000" dirty="0" smtClean="0">
                <a:latin typeface="Comic Sans MS" pitchFamily="66" charset="0"/>
              </a:rPr>
              <a:t>Review with employee about his/her orientation.  It’s not a checkup on supervisors or guides, but an evaluation of the ESP plan.</a:t>
            </a:r>
            <a:endParaRPr lang="en-US" sz="4000" dirty="0">
              <a:latin typeface="Comic Sans MS" pitchFamily="66" charset="0"/>
            </a:endParaRPr>
          </a:p>
        </p:txBody>
      </p:sp>
    </p:spTree>
    <p:extLst>
      <p:ext uri="{BB962C8B-B14F-4D97-AF65-F5344CB8AC3E}">
        <p14:creationId xmlns:p14="http://schemas.microsoft.com/office/powerpoint/2010/main" val="391980248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lgn="ctr">
              <a:buNone/>
            </a:pPr>
            <a:endParaRPr lang="en-US" sz="9600" dirty="0" smtClean="0">
              <a:latin typeface="Comic Sans MS" pitchFamily="66" charset="0"/>
            </a:endParaRPr>
          </a:p>
          <a:p>
            <a:pPr marL="0" indent="0" algn="ctr">
              <a:buNone/>
            </a:pPr>
            <a:r>
              <a:rPr lang="en-US" sz="9600" dirty="0" smtClean="0">
                <a:latin typeface="Comic Sans MS" pitchFamily="66" charset="0"/>
              </a:rPr>
              <a:t>About the guides……</a:t>
            </a:r>
            <a:endParaRPr lang="en-US" sz="9600" dirty="0">
              <a:latin typeface="Comic Sans MS" pitchFamily="66" charset="0"/>
            </a:endParaRPr>
          </a:p>
        </p:txBody>
      </p:sp>
    </p:spTree>
    <p:extLst>
      <p:ext uri="{BB962C8B-B14F-4D97-AF65-F5344CB8AC3E}">
        <p14:creationId xmlns:p14="http://schemas.microsoft.com/office/powerpoint/2010/main" val="360772390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fontScale="70000" lnSpcReduction="20000"/>
          </a:bodyPr>
          <a:lstStyle/>
          <a:p>
            <a:pPr marL="0" lvl="0" indent="0" algn="ctr">
              <a:buNone/>
            </a:pPr>
            <a:r>
              <a:rPr lang="en-US" sz="3400" dirty="0" smtClean="0"/>
              <a:t>All Staff:</a:t>
            </a:r>
          </a:p>
          <a:p>
            <a:pPr marL="0" lvl="0" indent="0">
              <a:buNone/>
            </a:pPr>
            <a:endParaRPr lang="en-US" dirty="0" smtClean="0"/>
          </a:p>
          <a:p>
            <a:pPr marL="0" lvl="0" indent="0">
              <a:buNone/>
            </a:pPr>
            <a:r>
              <a:rPr lang="en-US" dirty="0" smtClean="0"/>
              <a:t>•  Orientation </a:t>
            </a:r>
            <a:r>
              <a:rPr lang="en-US" dirty="0"/>
              <a:t>to strategic directions and mission of </a:t>
            </a:r>
            <a:r>
              <a:rPr lang="en-US" dirty="0" smtClean="0"/>
              <a:t>the      UO</a:t>
            </a:r>
            <a:r>
              <a:rPr lang="en-US" dirty="0"/>
              <a:t> Libraries</a:t>
            </a:r>
          </a:p>
          <a:p>
            <a:pPr lvl="0"/>
            <a:r>
              <a:rPr lang="en-US" u="sng" dirty="0" smtClean="0">
                <a:hlinkClick r:id="rId3"/>
              </a:rPr>
              <a:t>UO </a:t>
            </a:r>
            <a:r>
              <a:rPr lang="en-US" u="sng" dirty="0">
                <a:hlinkClick r:id="rId3"/>
              </a:rPr>
              <a:t>Human Resources Trainings</a:t>
            </a:r>
            <a:r>
              <a:rPr lang="en-US" dirty="0"/>
              <a:t> (watch for quarterly emails with offerings)</a:t>
            </a:r>
          </a:p>
          <a:p>
            <a:pPr lvl="0"/>
            <a:r>
              <a:rPr lang="en-US" u="sng" dirty="0">
                <a:hlinkClick r:id="rId4"/>
              </a:rPr>
              <a:t>GOLD</a:t>
            </a:r>
            <a:r>
              <a:rPr lang="en-US" dirty="0"/>
              <a:t> and </a:t>
            </a:r>
            <a:r>
              <a:rPr lang="en-US" u="sng" dirty="0">
                <a:hlinkClick r:id="rId5"/>
              </a:rPr>
              <a:t>GOLD events</a:t>
            </a:r>
            <a:endParaRPr lang="en-US" dirty="0"/>
          </a:p>
          <a:p>
            <a:pPr lvl="0"/>
            <a:r>
              <a:rPr lang="en-US" dirty="0"/>
              <a:t>Library Forums</a:t>
            </a:r>
          </a:p>
          <a:p>
            <a:pPr lvl="0"/>
            <a:r>
              <a:rPr lang="en-US" dirty="0"/>
              <a:t>Local/regional trainings (OLA, NWILL, Online NW, Orbis Cascade Alliance events, OLA Support Staff)</a:t>
            </a:r>
          </a:p>
          <a:p>
            <a:pPr lvl="0"/>
            <a:r>
              <a:rPr lang="en-US" dirty="0"/>
              <a:t>Service on Library Committees: e.g., </a:t>
            </a:r>
            <a:r>
              <a:rPr lang="en-US" u="sng" dirty="0">
                <a:hlinkClick r:id="rId6"/>
              </a:rPr>
              <a:t>CSAC</a:t>
            </a:r>
            <a:r>
              <a:rPr lang="en-US" dirty="0"/>
              <a:t>, </a:t>
            </a:r>
            <a:r>
              <a:rPr lang="en-US" u="sng" dirty="0">
                <a:hlinkClick r:id="rId7"/>
              </a:rPr>
              <a:t>Diversity</a:t>
            </a:r>
            <a:r>
              <a:rPr lang="en-US" dirty="0"/>
              <a:t>, </a:t>
            </a:r>
            <a:r>
              <a:rPr lang="en-US" u="sng" dirty="0">
                <a:hlinkClick r:id="rId8"/>
              </a:rPr>
              <a:t>Screening Committees</a:t>
            </a:r>
            <a:endParaRPr lang="en-US" dirty="0"/>
          </a:p>
          <a:p>
            <a:pPr lvl="0"/>
            <a:r>
              <a:rPr lang="en-US" u="sng" dirty="0">
                <a:hlinkClick r:id="rId9"/>
              </a:rPr>
              <a:t>UO Committees</a:t>
            </a:r>
            <a:endParaRPr lang="en-US" dirty="0"/>
          </a:p>
          <a:p>
            <a:pPr lvl="0"/>
            <a:r>
              <a:rPr lang="en-US" dirty="0"/>
              <a:t>Library All-Staff Meeting (usually held once per quarter during the academic year)</a:t>
            </a:r>
          </a:p>
          <a:p>
            <a:pPr lvl="0"/>
            <a:r>
              <a:rPr lang="en-US" u="sng" dirty="0">
                <a:hlinkClick r:id="rId10"/>
              </a:rPr>
              <a:t>Library Policy Index</a:t>
            </a:r>
            <a:endParaRPr lang="en-US" dirty="0"/>
          </a:p>
          <a:p>
            <a:pPr lvl="0"/>
            <a:r>
              <a:rPr lang="en-US" dirty="0"/>
              <a:t>Expected to attend, participate in, and share what was learned in at least two diversity related experiences each </a:t>
            </a:r>
            <a:r>
              <a:rPr lang="en-US" dirty="0" smtClean="0"/>
              <a:t>evaluation </a:t>
            </a:r>
            <a:r>
              <a:rPr lang="en-US" dirty="0"/>
              <a:t>year</a:t>
            </a:r>
          </a:p>
          <a:p>
            <a:r>
              <a:rPr lang="en-US" dirty="0"/>
              <a:t>All professionals attend candidate presentations, submit comments (see </a:t>
            </a:r>
            <a:r>
              <a:rPr lang="en-US" u="sng" dirty="0">
                <a:hlinkClick r:id="rId11"/>
              </a:rPr>
              <a:t>schedule</a:t>
            </a:r>
            <a:r>
              <a:rPr lang="en-US" dirty="0"/>
              <a:t>)</a:t>
            </a:r>
          </a:p>
        </p:txBody>
      </p:sp>
    </p:spTree>
    <p:extLst>
      <p:ext uri="{BB962C8B-B14F-4D97-AF65-F5344CB8AC3E}">
        <p14:creationId xmlns:p14="http://schemas.microsoft.com/office/powerpoint/2010/main" val="621836849"/>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Content Placeholder 1"/>
          <p:cNvGraphicFramePr>
            <a:graphicFrameLocks noGrp="1"/>
          </p:cNvGraphicFramePr>
          <p:nvPr>
            <p:ph idx="1"/>
            <p:extLst>
              <p:ext uri="{D42A27DB-BD31-4B8C-83A1-F6EECF244321}">
                <p14:modId xmlns:p14="http://schemas.microsoft.com/office/powerpoint/2010/main" val="1933356614"/>
              </p:ext>
            </p:extLst>
          </p:nvPr>
        </p:nvGraphicFramePr>
        <p:xfrm>
          <a:off x="457200" y="1493135"/>
          <a:ext cx="8229600" cy="3871730"/>
        </p:xfrm>
        <a:graphic>
          <a:graphicData uri="http://schemas.openxmlformats.org/drawingml/2006/table">
            <a:tbl>
              <a:tblPr firstRow="1" firstCol="1" bandRow="1">
                <a:tableStyleId>{5C22544A-7EE6-4342-B048-85BDC9FD1C3A}</a:tableStyleId>
              </a:tblPr>
              <a:tblGrid>
                <a:gridCol w="2743200"/>
                <a:gridCol w="2743200"/>
                <a:gridCol w="2743200"/>
              </a:tblGrid>
              <a:tr h="698915">
                <a:tc gridSpan="3">
                  <a:txBody>
                    <a:bodyPr/>
                    <a:lstStyle/>
                    <a:p>
                      <a:pPr marL="0" marR="0" algn="ctr">
                        <a:lnSpc>
                          <a:spcPct val="115000"/>
                        </a:lnSpc>
                        <a:spcBef>
                          <a:spcPts val="0"/>
                        </a:spcBef>
                        <a:spcAft>
                          <a:spcPts val="0"/>
                        </a:spcAft>
                      </a:pPr>
                      <a:r>
                        <a:rPr lang="en-US" sz="1200" dirty="0">
                          <a:effectLst/>
                        </a:rPr>
                        <a:t>Professional Expectations:</a:t>
                      </a:r>
                      <a:endParaRPr lang="en-US" sz="1000" dirty="0">
                        <a:effectLst/>
                      </a:endParaRPr>
                    </a:p>
                    <a:p>
                      <a:pPr marL="0" marR="0" algn="ctr">
                        <a:lnSpc>
                          <a:spcPct val="115000"/>
                        </a:lnSpc>
                        <a:spcBef>
                          <a:spcPts val="0"/>
                        </a:spcBef>
                        <a:spcAft>
                          <a:spcPts val="0"/>
                        </a:spcAft>
                      </a:pPr>
                      <a:r>
                        <a:rPr lang="en-US" sz="1200" dirty="0">
                          <a:effectLst/>
                        </a:rPr>
                        <a:t>Work or experiences which aid employee development, lead toward deeper organization involvement, and for NTTF, are required for promotion</a:t>
                      </a:r>
                      <a:endParaRPr lang="en-US" sz="1000" dirty="0">
                        <a:effectLst/>
                        <a:latin typeface="Calibri"/>
                        <a:ea typeface="Calibri"/>
                        <a:cs typeface="Times New Roman"/>
                      </a:endParaRPr>
                    </a:p>
                  </a:txBody>
                  <a:tcPr marL="68723" marR="137446" marT="41234" marB="41234" anchor="ctr"/>
                </a:tc>
                <a:tc hMerge="1">
                  <a:txBody>
                    <a:bodyPr/>
                    <a:lstStyle/>
                    <a:p>
                      <a:endParaRPr lang="en-US"/>
                    </a:p>
                  </a:txBody>
                  <a:tcPr/>
                </a:tc>
                <a:tc hMerge="1">
                  <a:txBody>
                    <a:bodyPr/>
                    <a:lstStyle/>
                    <a:p>
                      <a:endParaRPr lang="en-US"/>
                    </a:p>
                  </a:txBody>
                  <a:tcPr/>
                </a:tc>
              </a:tr>
              <a:tr h="272144">
                <a:tc>
                  <a:txBody>
                    <a:bodyPr/>
                    <a:lstStyle/>
                    <a:p>
                      <a:pPr marL="0" marR="0">
                        <a:lnSpc>
                          <a:spcPct val="115000"/>
                        </a:lnSpc>
                        <a:spcBef>
                          <a:spcPts val="0"/>
                        </a:spcBef>
                        <a:spcAft>
                          <a:spcPts val="0"/>
                        </a:spcAft>
                      </a:pPr>
                      <a:r>
                        <a:rPr lang="en-US" sz="1100" dirty="0">
                          <a:effectLst/>
                        </a:rPr>
                        <a:t>Classified Staff</a:t>
                      </a:r>
                      <a:endParaRPr lang="en-US" sz="1000" dirty="0">
                        <a:effectLst/>
                        <a:latin typeface="Calibri"/>
                        <a:ea typeface="Calibri"/>
                        <a:cs typeface="Times New Roman"/>
                      </a:endParaRPr>
                    </a:p>
                  </a:txBody>
                  <a:tcPr marL="68723" marR="137446" marT="41234" marB="41234" anchor="ctr"/>
                </a:tc>
                <a:tc>
                  <a:txBody>
                    <a:bodyPr/>
                    <a:lstStyle/>
                    <a:p>
                      <a:pPr marL="0" marR="0">
                        <a:lnSpc>
                          <a:spcPct val="115000"/>
                        </a:lnSpc>
                        <a:spcBef>
                          <a:spcPts val="0"/>
                        </a:spcBef>
                        <a:spcAft>
                          <a:spcPts val="0"/>
                        </a:spcAft>
                      </a:pPr>
                      <a:r>
                        <a:rPr lang="en-US" sz="1100" dirty="0">
                          <a:effectLst/>
                        </a:rPr>
                        <a:t>Non Tenure Track Faculty</a:t>
                      </a:r>
                      <a:endParaRPr lang="en-US" sz="1000" dirty="0">
                        <a:effectLst/>
                        <a:latin typeface="Calibri"/>
                        <a:ea typeface="Calibri"/>
                        <a:cs typeface="Times New Roman"/>
                      </a:endParaRPr>
                    </a:p>
                  </a:txBody>
                  <a:tcPr marL="68723" marR="137446" marT="41234" marB="41234" anchor="ctr"/>
                </a:tc>
                <a:tc>
                  <a:txBody>
                    <a:bodyPr/>
                    <a:lstStyle/>
                    <a:p>
                      <a:pPr marL="0" marR="0">
                        <a:lnSpc>
                          <a:spcPct val="115000"/>
                        </a:lnSpc>
                        <a:spcBef>
                          <a:spcPts val="0"/>
                        </a:spcBef>
                        <a:spcAft>
                          <a:spcPts val="0"/>
                        </a:spcAft>
                      </a:pPr>
                      <a:r>
                        <a:rPr lang="en-US" sz="1100" dirty="0">
                          <a:effectLst/>
                        </a:rPr>
                        <a:t>Officers of Administration</a:t>
                      </a:r>
                      <a:endParaRPr lang="en-US" sz="1000" dirty="0">
                        <a:effectLst/>
                        <a:latin typeface="Calibri"/>
                        <a:ea typeface="Calibri"/>
                        <a:cs typeface="Times New Roman"/>
                      </a:endParaRPr>
                    </a:p>
                  </a:txBody>
                  <a:tcPr marL="68723" marR="137446" marT="41234" marB="41234" anchor="ctr"/>
                </a:tc>
              </a:tr>
              <a:tr h="2639886">
                <a:tc>
                  <a:txBody>
                    <a:bodyPr/>
                    <a:lstStyle/>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Fall &amp; Spring Classified Staff Meeting with UO President and Executive Staff</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All-Classified Staff Meeting with the Dean of Libraries (typically held twice per year)</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u="sng" dirty="0">
                          <a:effectLst/>
                          <a:hlinkClick r:id="rId3"/>
                        </a:rPr>
                        <a:t>UO Classified Staff Training and Development Advisory Committee</a:t>
                      </a:r>
                      <a:endParaRPr lang="en-US" sz="1000" dirty="0">
                        <a:effectLst/>
                        <a:latin typeface="Calibri"/>
                        <a:ea typeface="Calibri"/>
                        <a:cs typeface="Times New Roman"/>
                      </a:endParaRPr>
                    </a:p>
                  </a:txBody>
                  <a:tcPr marL="68723" marR="68723" marT="41234" marB="41234"/>
                </a:tc>
                <a:tc>
                  <a:txBody>
                    <a:bodyPr/>
                    <a:lstStyle/>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Must attend / participate / provide leadership role in departmental meetings, unit meetings, and appropriate local and regional functional responsibility meetings (faculty meeting, subject specialists, UO Senate, </a:t>
                      </a:r>
                      <a:r>
                        <a:rPr lang="en-US" sz="1100" dirty="0" smtClean="0">
                          <a:effectLst/>
                        </a:rPr>
                        <a:t>etc.)</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All professionals volunteer for library and/or campus committees</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Build a professional profile by being active in regional/national/international librarian organizations and/or by actively presenting or publishing in areas of expertise or interest</a:t>
                      </a:r>
                      <a:endParaRPr lang="en-US" sz="1000" dirty="0">
                        <a:effectLst/>
                        <a:latin typeface="Calibri"/>
                        <a:ea typeface="Calibri"/>
                        <a:cs typeface="Times New Roman"/>
                      </a:endParaRPr>
                    </a:p>
                  </a:txBody>
                  <a:tcPr marL="68723" marR="68723" marT="41234" marB="41234"/>
                </a:tc>
                <a:tc>
                  <a:txBody>
                    <a:bodyPr/>
                    <a:lstStyle/>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May be required to attend regional functional responsibility meetings</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Must attend Library faculty meetings</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Campus OA council and OA meetings</a:t>
                      </a:r>
                      <a:endParaRPr lang="en-US" sz="1000" dirty="0">
                        <a:effectLst/>
                      </a:endParaRPr>
                    </a:p>
                    <a:p>
                      <a:pPr marL="342900" marR="0" lvl="0" indent="-342900">
                        <a:lnSpc>
                          <a:spcPct val="115000"/>
                        </a:lnSpc>
                        <a:spcBef>
                          <a:spcPts val="180"/>
                        </a:spcBef>
                        <a:spcAft>
                          <a:spcPts val="180"/>
                        </a:spcAft>
                        <a:buSzPts val="1000"/>
                        <a:buFont typeface="Symbol"/>
                        <a:buChar char=""/>
                        <a:tabLst>
                          <a:tab pos="457200" algn="l"/>
                        </a:tabLst>
                      </a:pPr>
                      <a:r>
                        <a:rPr lang="en-US" sz="1100" dirty="0">
                          <a:effectLst/>
                        </a:rPr>
                        <a:t>Highly desirable to volunteer for campus and library committees</a:t>
                      </a:r>
                      <a:endParaRPr lang="en-US" sz="1000" dirty="0">
                        <a:effectLst/>
                        <a:latin typeface="Calibri"/>
                        <a:ea typeface="Calibri"/>
                        <a:cs typeface="Times New Roman"/>
                      </a:endParaRPr>
                    </a:p>
                  </a:txBody>
                  <a:tcPr marL="68723" marR="68723" marT="41234" marB="41234"/>
                </a:tc>
              </a:tr>
            </a:tbl>
          </a:graphicData>
        </a:graphic>
      </p:graphicFrame>
    </p:spTree>
    <p:extLst>
      <p:ext uri="{BB962C8B-B14F-4D97-AF65-F5344CB8AC3E}">
        <p14:creationId xmlns:p14="http://schemas.microsoft.com/office/powerpoint/2010/main" val="1427296705"/>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lvl="0" indent="0">
              <a:buNone/>
            </a:pPr>
            <a:r>
              <a:rPr lang="en-US" dirty="0" smtClean="0"/>
              <a:t>This is a list of topics the Social Guides should cover for all staff:</a:t>
            </a:r>
          </a:p>
          <a:p>
            <a:pPr lvl="0"/>
            <a:r>
              <a:rPr lang="en-US" sz="2600" dirty="0" smtClean="0"/>
              <a:t>Libraries-wide </a:t>
            </a:r>
            <a:r>
              <a:rPr lang="en-US" sz="2600" dirty="0"/>
              <a:t>staff introductions and tours; intro to library </a:t>
            </a:r>
            <a:r>
              <a:rPr lang="en-US" sz="2600" u="sng" dirty="0">
                <a:hlinkClick r:id="rId3"/>
              </a:rPr>
              <a:t>jargon</a:t>
            </a:r>
            <a:r>
              <a:rPr lang="en-US" sz="2600" dirty="0"/>
              <a:t> page</a:t>
            </a:r>
          </a:p>
          <a:p>
            <a:pPr lvl="0"/>
            <a:r>
              <a:rPr lang="en-US" sz="2600" dirty="0"/>
              <a:t>Brief history of libraries/buildings</a:t>
            </a:r>
          </a:p>
          <a:p>
            <a:pPr lvl="0"/>
            <a:r>
              <a:rPr lang="en-US" sz="2600" u="sng" dirty="0">
                <a:hlinkClick r:id="rId4"/>
              </a:rPr>
              <a:t>Library Departments</a:t>
            </a:r>
            <a:r>
              <a:rPr lang="en-US" sz="2600" dirty="0"/>
              <a:t> / Org chart</a:t>
            </a:r>
          </a:p>
          <a:p>
            <a:pPr lvl="0"/>
            <a:r>
              <a:rPr lang="en-US" sz="2600" dirty="0"/>
              <a:t>Internal communications: </a:t>
            </a:r>
            <a:r>
              <a:rPr lang="en-US" sz="2600" u="sng" dirty="0">
                <a:hlinkClick r:id="rId5"/>
              </a:rPr>
              <a:t>Iris</a:t>
            </a:r>
            <a:r>
              <a:rPr lang="en-US" sz="2600" dirty="0"/>
              <a:t>, </a:t>
            </a:r>
            <a:r>
              <a:rPr lang="en-US" sz="2600" u="sng" dirty="0">
                <a:hlinkClick r:id="rId6"/>
              </a:rPr>
              <a:t>Iris Directory</a:t>
            </a:r>
            <a:r>
              <a:rPr lang="en-US" sz="2600" dirty="0"/>
              <a:t>, Iris Calendar, Poison (file server with Library forms, etc.), listservs (lib-staff/lib-faculty/lib-NTTF), Staff bulletin</a:t>
            </a:r>
          </a:p>
          <a:p>
            <a:pPr lvl="0"/>
            <a:r>
              <a:rPr lang="en-US" sz="2600" dirty="0"/>
              <a:t>LSA and </a:t>
            </a:r>
            <a:r>
              <a:rPr lang="en-US" sz="2600" u="sng" dirty="0">
                <a:hlinkClick r:id="rId7"/>
              </a:rPr>
              <a:t>LSA Participation Policy</a:t>
            </a:r>
            <a:endParaRPr lang="en-US" sz="2600" dirty="0"/>
          </a:p>
          <a:p>
            <a:pPr lvl="0"/>
            <a:r>
              <a:rPr lang="en-US" sz="2600" u="sng" dirty="0">
                <a:hlinkClick r:id="rId8"/>
              </a:rPr>
              <a:t>Employee Years of Service Recognition</a:t>
            </a:r>
            <a:endParaRPr lang="en-US" sz="2600" dirty="0"/>
          </a:p>
          <a:p>
            <a:pPr lvl="0"/>
            <a:r>
              <a:rPr lang="en-US" sz="2600" dirty="0"/>
              <a:t>LSA Events</a:t>
            </a:r>
          </a:p>
          <a:p>
            <a:pPr marL="0" indent="0">
              <a:buNone/>
            </a:pPr>
            <a:endParaRPr lang="en-US" sz="2600" dirty="0"/>
          </a:p>
        </p:txBody>
      </p:sp>
    </p:spTree>
    <p:extLst>
      <p:ext uri="{BB962C8B-B14F-4D97-AF65-F5344CB8AC3E}">
        <p14:creationId xmlns:p14="http://schemas.microsoft.com/office/powerpoint/2010/main" val="2984115601"/>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304800" y="381000"/>
            <a:ext cx="8382000" cy="6248400"/>
          </a:xfrm>
        </p:spPr>
        <p:style>
          <a:lnRef idx="0">
            <a:scrgbClr r="0" g="0" b="0"/>
          </a:lnRef>
          <a:fillRef idx="1003">
            <a:schemeClr val="lt2"/>
          </a:fillRef>
          <a:effectRef idx="0">
            <a:scrgbClr r="0" g="0" b="0"/>
          </a:effectRef>
          <a:fontRef idx="major"/>
        </p:style>
      </p:pic>
    </p:spTree>
    <p:extLst>
      <p:ext uri="{BB962C8B-B14F-4D97-AF65-F5344CB8AC3E}">
        <p14:creationId xmlns:p14="http://schemas.microsoft.com/office/powerpoint/2010/main" val="2767526175"/>
      </p:ext>
    </p:extLst>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55370" y="560070"/>
            <a:ext cx="7033260" cy="5737860"/>
          </a:xfrm>
        </p:spPr>
        <p:style>
          <a:lnRef idx="0">
            <a:scrgbClr r="0" g="0" b="0"/>
          </a:lnRef>
          <a:fillRef idx="1003">
            <a:schemeClr val="lt2"/>
          </a:fillRef>
          <a:effectRef idx="0">
            <a:scrgbClr r="0" g="0" b="0"/>
          </a:effectRef>
          <a:fontRef idx="major"/>
        </p:style>
      </p:pic>
    </p:spTree>
    <p:extLst>
      <p:ext uri="{BB962C8B-B14F-4D97-AF65-F5344CB8AC3E}">
        <p14:creationId xmlns:p14="http://schemas.microsoft.com/office/powerpoint/2010/main" val="847952057"/>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135380" y="594360"/>
            <a:ext cx="6873240" cy="5669280"/>
          </a:xfrm>
        </p:spPr>
        <p:style>
          <a:lnRef idx="0">
            <a:scrgbClr r="0" g="0" b="0"/>
          </a:lnRef>
          <a:fillRef idx="1003">
            <a:schemeClr val="lt2"/>
          </a:fillRef>
          <a:effectRef idx="0">
            <a:scrgbClr r="0" g="0" b="0"/>
          </a:effectRef>
          <a:fontRef idx="major"/>
        </p:style>
      </p:pic>
    </p:spTree>
    <p:extLst>
      <p:ext uri="{BB962C8B-B14F-4D97-AF65-F5344CB8AC3E}">
        <p14:creationId xmlns:p14="http://schemas.microsoft.com/office/powerpoint/2010/main" val="3121433913"/>
      </p:ext>
    </p:extLst>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40130" y="601980"/>
            <a:ext cx="7063740" cy="5654040"/>
          </a:xfrm>
        </p:spPr>
        <p:style>
          <a:lnRef idx="0">
            <a:scrgbClr r="0" g="0" b="0"/>
          </a:lnRef>
          <a:fillRef idx="1003">
            <a:schemeClr val="lt2"/>
          </a:fillRef>
          <a:effectRef idx="0">
            <a:scrgbClr r="0" g="0" b="0"/>
          </a:effectRef>
          <a:fontRef idx="major"/>
        </p:style>
      </p:pic>
    </p:spTree>
    <p:extLst>
      <p:ext uri="{BB962C8B-B14F-4D97-AF65-F5344CB8AC3E}">
        <p14:creationId xmlns:p14="http://schemas.microsoft.com/office/powerpoint/2010/main" val="2294658507"/>
      </p:ext>
    </p:extLst>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59180" y="590550"/>
            <a:ext cx="7025640" cy="5676900"/>
          </a:xfrm>
        </p:spPr>
        <p:style>
          <a:lnRef idx="0">
            <a:scrgbClr r="0" g="0" b="0"/>
          </a:lnRef>
          <a:fillRef idx="1003">
            <a:schemeClr val="lt2"/>
          </a:fillRef>
          <a:effectRef idx="0">
            <a:scrgbClr r="0" g="0" b="0"/>
          </a:effectRef>
          <a:fontRef idx="major"/>
        </p:style>
      </p:pic>
    </p:spTree>
    <p:extLst>
      <p:ext uri="{BB962C8B-B14F-4D97-AF65-F5344CB8AC3E}">
        <p14:creationId xmlns:p14="http://schemas.microsoft.com/office/powerpoint/2010/main" val="2841817124"/>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1"/>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062990" y="758190"/>
            <a:ext cx="7018020" cy="5341620"/>
          </a:xfrm>
        </p:spPr>
        <p:style>
          <a:lnRef idx="0">
            <a:scrgbClr r="0" g="0" b="0"/>
          </a:lnRef>
          <a:fillRef idx="1003">
            <a:schemeClr val="lt2"/>
          </a:fillRef>
          <a:effectRef idx="0">
            <a:scrgbClr r="0" g="0" b="0"/>
          </a:effectRef>
          <a:fontRef idx="major"/>
        </p:style>
      </p:pic>
    </p:spTree>
    <p:extLst>
      <p:ext uri="{BB962C8B-B14F-4D97-AF65-F5344CB8AC3E}">
        <p14:creationId xmlns:p14="http://schemas.microsoft.com/office/powerpoint/2010/main" val="3189818647"/>
      </p:ext>
    </p:extLst>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52400"/>
            <a:ext cx="8229600" cy="6553200"/>
          </a:xfrm>
        </p:spPr>
        <p:style>
          <a:lnRef idx="0">
            <a:scrgbClr r="0" g="0" b="0"/>
          </a:lnRef>
          <a:fillRef idx="1003">
            <a:schemeClr val="lt2"/>
          </a:fillRef>
          <a:effectRef idx="0">
            <a:scrgbClr r="0" g="0" b="0"/>
          </a:effectRef>
          <a:fontRef idx="major"/>
        </p:style>
        <p:txBody>
          <a:bodyPr>
            <a:normAutofit/>
          </a:bodyPr>
          <a:lstStyle/>
          <a:p>
            <a:pPr marL="0" indent="0">
              <a:buNone/>
            </a:pPr>
            <a:endParaRPr lang="en-US" sz="4800" dirty="0" smtClean="0">
              <a:latin typeface="Comic Sans MS" pitchFamily="66" charset="0"/>
            </a:endParaRPr>
          </a:p>
          <a:p>
            <a:pPr marL="0" indent="0">
              <a:buNone/>
            </a:pPr>
            <a:r>
              <a:rPr lang="en-US" sz="4800" dirty="0" smtClean="0">
                <a:latin typeface="Comic Sans MS" pitchFamily="66" charset="0"/>
              </a:rPr>
              <a:t>If </a:t>
            </a:r>
            <a:r>
              <a:rPr lang="en-US" sz="4800" dirty="0">
                <a:latin typeface="Comic Sans MS" pitchFamily="66" charset="0"/>
              </a:rPr>
              <a:t>you have any questions about </a:t>
            </a:r>
            <a:r>
              <a:rPr lang="en-US" sz="4800" dirty="0" smtClean="0">
                <a:latin typeface="Comic Sans MS" pitchFamily="66" charset="0"/>
              </a:rPr>
              <a:t>our ESP  </a:t>
            </a:r>
            <a:r>
              <a:rPr lang="en-US" sz="4800" dirty="0">
                <a:latin typeface="Comic Sans MS" pitchFamily="66" charset="0"/>
              </a:rPr>
              <a:t>please feel free to talk with Laine Stambaugh, our Director of Human </a:t>
            </a:r>
            <a:r>
              <a:rPr lang="en-US" sz="4800" dirty="0" smtClean="0">
                <a:latin typeface="Comic Sans MS" pitchFamily="66" charset="0"/>
              </a:rPr>
              <a:t>Resources</a:t>
            </a:r>
          </a:p>
        </p:txBody>
      </p:sp>
    </p:spTree>
    <p:extLst>
      <p:ext uri="{BB962C8B-B14F-4D97-AF65-F5344CB8AC3E}">
        <p14:creationId xmlns:p14="http://schemas.microsoft.com/office/powerpoint/2010/main" val="495914538"/>
      </p:ext>
    </p:extLst>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457200"/>
            <a:ext cx="8229600" cy="5943600"/>
          </a:xfrm>
        </p:spPr>
        <p:style>
          <a:lnRef idx="1">
            <a:schemeClr val="accent2"/>
          </a:lnRef>
          <a:fillRef idx="2">
            <a:schemeClr val="accent2"/>
          </a:fillRef>
          <a:effectRef idx="1">
            <a:schemeClr val="accent2"/>
          </a:effectRef>
          <a:fontRef idx="minor">
            <a:schemeClr val="dk1"/>
          </a:fontRef>
        </p:style>
        <p:txBody>
          <a:bodyPr>
            <a:normAutofit/>
          </a:bodyPr>
          <a:lstStyle/>
          <a:p>
            <a:pPr marL="0" indent="0" algn="ctr">
              <a:buNone/>
            </a:pPr>
            <a:endParaRPr lang="en-US" sz="8000" dirty="0" smtClean="0">
              <a:latin typeface="Comic Sans MS" pitchFamily="66" charset="0"/>
            </a:endParaRPr>
          </a:p>
          <a:p>
            <a:pPr marL="0" indent="0" algn="ctr">
              <a:buNone/>
            </a:pPr>
            <a:r>
              <a:rPr lang="en-US" sz="8000" dirty="0" smtClean="0">
                <a:latin typeface="Comic Sans MS" pitchFamily="66" charset="0"/>
              </a:rPr>
              <a:t>Now for David’s viewpoint……</a:t>
            </a:r>
            <a:endParaRPr lang="en-US" sz="8000" dirty="0">
              <a:latin typeface="Comic Sans MS" pitchFamily="66" charset="0"/>
            </a:endParaRPr>
          </a:p>
        </p:txBody>
      </p:sp>
    </p:spTree>
    <p:extLst>
      <p:ext uri="{BB962C8B-B14F-4D97-AF65-F5344CB8AC3E}">
        <p14:creationId xmlns:p14="http://schemas.microsoft.com/office/powerpoint/2010/main" val="254232216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685800" y="1295400"/>
            <a:ext cx="8763000" cy="3886200"/>
          </a:xfrm>
        </p:spPr>
        <p:txBody>
          <a:bodyPr>
            <a:normAutofit/>
          </a:bodyPr>
          <a:lstStyle/>
          <a:p>
            <a:pPr algn="ctr"/>
            <a:r>
              <a:rPr lang="en-US" sz="2200" dirty="0" smtClean="0"/>
              <a:t>University of Oregon Employee Satisfaction Program:</a:t>
            </a:r>
          </a:p>
          <a:p>
            <a:pPr algn="ctr"/>
            <a:endParaRPr lang="en-US" sz="2200" dirty="0" smtClean="0"/>
          </a:p>
          <a:p>
            <a:pPr algn="ctr"/>
            <a:r>
              <a:rPr lang="en-US" sz="2200" dirty="0" smtClean="0"/>
              <a:t>Which aspects were particularly useful and what could be improved</a:t>
            </a:r>
          </a:p>
          <a:p>
            <a:pPr algn="ctr"/>
            <a:endParaRPr lang="en-US" dirty="0"/>
          </a:p>
          <a:p>
            <a:pPr algn="ctr"/>
            <a:endParaRPr lang="en-US" dirty="0" smtClean="0"/>
          </a:p>
          <a:p>
            <a:pPr algn="ctr"/>
            <a:endParaRPr lang="en-US" dirty="0"/>
          </a:p>
          <a:p>
            <a:pPr algn="ctr"/>
            <a:endParaRPr lang="en-US" dirty="0"/>
          </a:p>
          <a:p>
            <a:pPr algn="ctr"/>
            <a:r>
              <a:rPr lang="en-US" sz="1700" dirty="0" smtClean="0"/>
              <a:t>David Ketchum</a:t>
            </a:r>
          </a:p>
          <a:p>
            <a:pPr algn="ctr"/>
            <a:r>
              <a:rPr lang="en-US" sz="1700" dirty="0" smtClean="0">
                <a:solidFill>
                  <a:schemeClr val="accent1">
                    <a:lumMod val="40000"/>
                    <a:lumOff val="60000"/>
                  </a:schemeClr>
                </a:solidFill>
              </a:rPr>
              <a:t>dketchum@uoregon.edu</a:t>
            </a:r>
          </a:p>
          <a:p>
            <a:endParaRPr lang="en-US" dirty="0"/>
          </a:p>
        </p:txBody>
      </p:sp>
    </p:spTree>
    <p:extLst>
      <p:ext uri="{BB962C8B-B14F-4D97-AF65-F5344CB8AC3E}">
        <p14:creationId xmlns:p14="http://schemas.microsoft.com/office/powerpoint/2010/main" val="2927296039"/>
      </p:ext>
    </p:extLst>
  </p:cSld>
  <p:clrMapOvr>
    <a:masterClrMapping/>
  </p:clrMapOvr>
  <mc:AlternateContent xmlns:mc="http://schemas.openxmlformats.org/markup-compatibility/2006" xmlns:p14="http://schemas.microsoft.com/office/powerpoint/2010/main">
    <mc:Choice Requires="p14">
      <p:transition spd="slow" p14:dur="4000">
        <p14:vortex dir="r"/>
      </p:transition>
    </mc:Choice>
    <mc:Fallback xmlns="">
      <p:transition spd="slow">
        <p:fade/>
      </p:transition>
    </mc:Fallback>
  </mc:AlternateContent>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76800" y="304800"/>
            <a:ext cx="3810000" cy="262128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26" name="Picture 2" descr="C:\Users\dketchum\AppData\Local\Microsoft\Windows\Temporary Internet Files\Content.IE5\2K9NH2HZ\MP900433069[1].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27114" y="3385545"/>
            <a:ext cx="5099372" cy="3069336"/>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1371600" y="609600"/>
            <a:ext cx="3429000" cy="4154984"/>
          </a:xfrm>
          <a:prstGeom prst="rect">
            <a:avLst/>
          </a:prstGeom>
        </p:spPr>
        <p:txBody>
          <a:bodyPr wrap="square">
            <a:spAutoFit/>
          </a:bodyPr>
          <a:lstStyle/>
          <a:p>
            <a:r>
              <a:rPr lang="en-US" sz="4400" b="1" dirty="0" smtClean="0">
                <a:ln w="900" cmpd="sng">
                  <a:solidFill>
                    <a:schemeClr val="accent1">
                      <a:satMod val="190000"/>
                      <a:alpha val="55000"/>
                    </a:schemeClr>
                  </a:solidFill>
                  <a:prstDash val="solid"/>
                </a:ln>
                <a:solidFill>
                  <a:schemeClr val="accent1">
                    <a:satMod val="200000"/>
                    <a:tint val="3000"/>
                  </a:schemeClr>
                </a:solidFill>
                <a:effectLst>
                  <a:innerShdw blurRad="63500" dist="50800" dir="2700000">
                    <a:prstClr val="black">
                      <a:alpha val="50000"/>
                    </a:prstClr>
                  </a:innerShdw>
                </a:effectLst>
              </a:rPr>
              <a:t>Flexibility</a:t>
            </a:r>
          </a:p>
          <a:p>
            <a:endParaRPr lang="en-US" sz="4400" b="1" dirty="0">
              <a:ln w="900" cmpd="sng">
                <a:solidFill>
                  <a:schemeClr val="accent1">
                    <a:satMod val="190000"/>
                    <a:alpha val="55000"/>
                  </a:schemeClr>
                </a:solidFill>
                <a:prstDash val="solid"/>
              </a:ln>
              <a:solidFill>
                <a:schemeClr val="accent1">
                  <a:satMod val="200000"/>
                  <a:tint val="3000"/>
                </a:schemeClr>
              </a:solidFill>
              <a:effectLst>
                <a:innerShdw blurRad="63500" dist="50800" dir="2700000">
                  <a:prstClr val="black">
                    <a:alpha val="50000"/>
                  </a:prstClr>
                </a:innerShdw>
              </a:effectLst>
            </a:endParaRPr>
          </a:p>
          <a:p>
            <a:r>
              <a:rPr lang="en-US" sz="4400" b="1" dirty="0" smtClean="0">
                <a:ln w="900" cmpd="sng">
                  <a:solidFill>
                    <a:schemeClr val="accent1">
                      <a:satMod val="190000"/>
                      <a:alpha val="55000"/>
                    </a:schemeClr>
                  </a:solidFill>
                  <a:prstDash val="solid"/>
                </a:ln>
                <a:solidFill>
                  <a:schemeClr val="accent1">
                    <a:satMod val="200000"/>
                    <a:tint val="3000"/>
                  </a:schemeClr>
                </a:solidFill>
                <a:effectLst>
                  <a:innerShdw blurRad="63500" dist="50800" dir="2700000">
                    <a:prstClr val="black">
                      <a:alpha val="50000"/>
                    </a:prstClr>
                  </a:innerShdw>
                </a:effectLst>
              </a:rPr>
              <a:t>Adaptability</a:t>
            </a:r>
          </a:p>
          <a:p>
            <a:endParaRPr lang="en-US" sz="4400" b="1" dirty="0" smtClean="0">
              <a:ln w="900" cmpd="sng">
                <a:solidFill>
                  <a:schemeClr val="accent1">
                    <a:satMod val="190000"/>
                    <a:alpha val="55000"/>
                  </a:schemeClr>
                </a:solidFill>
                <a:prstDash val="solid"/>
              </a:ln>
              <a:solidFill>
                <a:schemeClr val="accent1">
                  <a:satMod val="200000"/>
                  <a:tint val="3000"/>
                </a:schemeClr>
              </a:solidFill>
              <a:effectLst>
                <a:innerShdw blurRad="63500" dist="50800" dir="2700000">
                  <a:prstClr val="black">
                    <a:alpha val="50000"/>
                  </a:prstClr>
                </a:innerShdw>
              </a:effectLst>
            </a:endParaRPr>
          </a:p>
          <a:p>
            <a:r>
              <a:rPr lang="en-US" sz="4400" b="1" dirty="0" smtClean="0">
                <a:ln w="900" cmpd="sng">
                  <a:solidFill>
                    <a:schemeClr val="accent1">
                      <a:satMod val="190000"/>
                      <a:alpha val="55000"/>
                    </a:schemeClr>
                  </a:solidFill>
                  <a:prstDash val="solid"/>
                </a:ln>
                <a:solidFill>
                  <a:schemeClr val="accent1">
                    <a:satMod val="200000"/>
                    <a:tint val="3000"/>
                  </a:schemeClr>
                </a:solidFill>
                <a:effectLst>
                  <a:innerShdw blurRad="63500" dist="50800" dir="2700000">
                    <a:prstClr val="black">
                      <a:alpha val="50000"/>
                    </a:prstClr>
                  </a:innerShdw>
                </a:effectLst>
              </a:rPr>
              <a:t>Willingness to Change </a:t>
            </a:r>
            <a:endParaRPr lang="en-US" sz="4400" dirty="0">
              <a:effectLst>
                <a:innerShdw blurRad="63500" dist="50800" dir="2700000">
                  <a:prstClr val="black">
                    <a:alpha val="50000"/>
                  </a:prstClr>
                </a:innerShdw>
              </a:effectLst>
            </a:endParaRPr>
          </a:p>
        </p:txBody>
      </p:sp>
    </p:spTree>
    <p:extLst>
      <p:ext uri="{BB962C8B-B14F-4D97-AF65-F5344CB8AC3E}">
        <p14:creationId xmlns:p14="http://schemas.microsoft.com/office/powerpoint/2010/main" val="2696612776"/>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1447800" y="1702255"/>
            <a:ext cx="7064306" cy="2585323"/>
          </a:xfrm>
          <a:prstGeom prst="rect">
            <a:avLst/>
          </a:prstGeom>
          <a:noFill/>
        </p:spPr>
        <p:txBody>
          <a:bodyPr wrap="none" lIns="91440" tIns="45720" rIns="91440" bIns="45720">
            <a:spAutoFit/>
            <a:scene3d>
              <a:camera prst="orthographicFront"/>
              <a:lightRig rig="threePt" dir="t"/>
            </a:scene3d>
            <a:sp3d extrusionH="57150">
              <a:bevelT w="38100" h="38100" prst="angle"/>
            </a:sp3d>
          </a:bodyPr>
          <a:lstStyle/>
          <a:p>
            <a:pPr algn="ctr"/>
            <a:r>
              <a:rPr lang="en-US" sz="5400" b="1" cap="none" spc="0" dirty="0" smtClean="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rPr>
              <a:t>Orientation Program</a:t>
            </a:r>
          </a:p>
          <a:p>
            <a:pPr algn="ctr"/>
            <a:r>
              <a:rPr lang="en-US" sz="5400" b="1" dirty="0" smtClean="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rPr>
              <a:t>Vs.</a:t>
            </a:r>
          </a:p>
          <a:p>
            <a:pPr algn="ctr"/>
            <a:r>
              <a:rPr lang="en-US" sz="5400" b="1" cap="none" spc="0" dirty="0" smtClean="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rPr>
              <a:t>Training Program</a:t>
            </a:r>
            <a:endParaRPr lang="en-US" sz="5400" b="1" cap="none" spc="0"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endParaRPr>
          </a:p>
        </p:txBody>
      </p:sp>
    </p:spTree>
    <p:extLst>
      <p:ext uri="{BB962C8B-B14F-4D97-AF65-F5344CB8AC3E}">
        <p14:creationId xmlns:p14="http://schemas.microsoft.com/office/powerpoint/2010/main" val="2732772482"/>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1447800" y="1702255"/>
            <a:ext cx="7064306" cy="2585323"/>
          </a:xfrm>
          <a:prstGeom prst="rect">
            <a:avLst/>
          </a:prstGeom>
          <a:noFill/>
        </p:spPr>
        <p:txBody>
          <a:bodyPr wrap="none" lIns="91440" tIns="45720" rIns="91440" bIns="45720">
            <a:spAutoFit/>
            <a:scene3d>
              <a:camera prst="orthographicFront"/>
              <a:lightRig rig="threePt" dir="t"/>
            </a:scene3d>
            <a:sp3d extrusionH="57150">
              <a:bevelT w="38100" h="38100" prst="angle"/>
            </a:sp3d>
          </a:bodyPr>
          <a:lstStyle/>
          <a:p>
            <a:pPr algn="ctr"/>
            <a:r>
              <a:rPr lang="en-US" sz="5400" b="1" cap="none" spc="0" dirty="0" smtClean="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rPr>
              <a:t>Orientation Program</a:t>
            </a:r>
          </a:p>
          <a:p>
            <a:pPr algn="ctr"/>
            <a:r>
              <a:rPr lang="en-US" sz="5400" b="1" dirty="0" smtClean="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rPr>
              <a:t>Vs.</a:t>
            </a:r>
          </a:p>
          <a:p>
            <a:pPr algn="ctr"/>
            <a:r>
              <a:rPr lang="en-US" sz="5400" b="1" cap="none" spc="0" dirty="0" smtClean="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rPr>
              <a:t>Training Program</a:t>
            </a:r>
            <a:endParaRPr lang="en-US" sz="5400" b="1" cap="none" spc="0"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endParaRPr>
          </a:p>
        </p:txBody>
      </p:sp>
      <p:sp>
        <p:nvSpPr>
          <p:cNvPr id="2" name="&quot;No&quot; Symbol 1"/>
          <p:cNvSpPr/>
          <p:nvPr/>
        </p:nvSpPr>
        <p:spPr>
          <a:xfrm>
            <a:off x="2209800" y="685800"/>
            <a:ext cx="5410200" cy="4953000"/>
          </a:xfrm>
          <a:prstGeom prst="noSmoking">
            <a:avLst>
              <a:gd name="adj" fmla="val 8027"/>
            </a:avLst>
          </a:prstGeom>
          <a:solidFill>
            <a:schemeClr val="accent1">
              <a:lumMod val="20000"/>
              <a:lumOff val="80000"/>
            </a:schemeClr>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978496932"/>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Diagram 4"/>
          <p:cNvGraphicFramePr/>
          <p:nvPr>
            <p:extLst>
              <p:ext uri="{D42A27DB-BD31-4B8C-83A1-F6EECF244321}">
                <p14:modId xmlns:p14="http://schemas.microsoft.com/office/powerpoint/2010/main" val="2284849564"/>
              </p:ext>
            </p:extLst>
          </p:nvPr>
        </p:nvGraphicFramePr>
        <p:xfrm>
          <a:off x="1371600" y="762000"/>
          <a:ext cx="7239000" cy="53340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1406943566"/>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1" name="Picture 3" descr="C:\Users\dketchum\AppData\Local\Microsoft\Windows\Temporary Internet Files\Content.IE5\I38LBH2Y\MP900422950[1].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981200" y="571500"/>
            <a:ext cx="5664771" cy="5715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80405840"/>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80" name="Picture 8" descr="http://www.academicladder.com/gblog/uploaded_images/Calendar-776487.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513012" y="131881"/>
            <a:ext cx="4714875" cy="5905501"/>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rot="21279748">
            <a:off x="4572000" y="2957711"/>
            <a:ext cx="381000" cy="112832"/>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5334000" y="2901296"/>
            <a:ext cx="381000" cy="112831"/>
          </a:xfrm>
          <a:prstGeom prst="rect">
            <a:avLst/>
          </a:prstGeom>
          <a:solidFill>
            <a:schemeClr val="bg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247351029"/>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100" name="Picture 4" descr="http://www.caribunitedfc.com/img/mentor.gif"/>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79477" y="1155318"/>
            <a:ext cx="5791200" cy="454736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89351388"/>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rot="1970641">
            <a:off x="4085170" y="1481438"/>
            <a:ext cx="2821671" cy="152560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8" name="Picture 4" descr="http://www.vectorstock.com/i/composite/41,90/cover-white-book-with-blank-vector-844190.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95400" y="0"/>
            <a:ext cx="6248400" cy="6577263"/>
          </a:xfrm>
          <a:prstGeom prst="rect">
            <a:avLst/>
          </a:prstGeom>
          <a:noFill/>
          <a:extLst>
            <a:ext uri="{909E8E84-426E-40DD-AFC4-6F175D3DCCD1}">
              <a14:hiddenFill xmlns:a14="http://schemas.microsoft.com/office/drawing/2010/main">
                <a:solidFill>
                  <a:srgbClr val="FFFFFF"/>
                </a:solidFill>
              </a14:hiddenFill>
            </a:ext>
          </a:extLst>
        </p:spPr>
      </p:pic>
      <p:sp>
        <p:nvSpPr>
          <p:cNvPr id="3" name="Rectangle 2"/>
          <p:cNvSpPr/>
          <p:nvPr/>
        </p:nvSpPr>
        <p:spPr>
          <a:xfrm rot="20820696">
            <a:off x="2358732" y="1689066"/>
            <a:ext cx="3768980" cy="1754326"/>
          </a:xfrm>
          <a:prstGeom prst="rect">
            <a:avLst/>
          </a:prstGeom>
          <a:noFill/>
          <a:effectLst>
            <a:outerShdw blurRad="76200" dist="12700" dir="8100000" sy="-23000" kx="800400" algn="br" rotWithShape="0">
              <a:prstClr val="black">
                <a:alpha val="20000"/>
              </a:prstClr>
            </a:outerShdw>
          </a:effectLst>
        </p:spPr>
        <p:txBody>
          <a:bodyPr wrap="none" lIns="91440" tIns="45720" rIns="91440" bIns="45720">
            <a:spAutoFit/>
          </a:bodyPr>
          <a:lstStyle/>
          <a:p>
            <a:pPr algn="ctr"/>
            <a:r>
              <a:rPr lang="en-US" sz="3600" b="1" cap="none" spc="100" dirty="0" smtClean="0">
                <a:ln w="18000">
                  <a:solidFill>
                    <a:schemeClr val="accent1">
                      <a:satMod val="200000"/>
                      <a:tint val="72000"/>
                    </a:schemeClr>
                  </a:solidFill>
                  <a:prstDash val="solid"/>
                </a:ln>
                <a:solidFill>
                  <a:schemeClr val="accent1">
                    <a:satMod val="280000"/>
                    <a:tint val="100000"/>
                    <a:alpha val="5700"/>
                  </a:schemeClr>
                </a:solidFill>
                <a:effectLst>
                  <a:innerShdw blurRad="63500" dist="50800" dir="13500000">
                    <a:prstClr val="black">
                      <a:alpha val="50000"/>
                    </a:prstClr>
                  </a:innerShdw>
                </a:effectLst>
              </a:rPr>
              <a:t>Expectations &amp; </a:t>
            </a:r>
          </a:p>
          <a:p>
            <a:pPr algn="ctr"/>
            <a:r>
              <a:rPr lang="en-US" sz="3600" b="1" cap="none" spc="100" dirty="0" smtClean="0">
                <a:ln w="18000">
                  <a:solidFill>
                    <a:schemeClr val="accent1">
                      <a:satMod val="200000"/>
                      <a:tint val="72000"/>
                    </a:schemeClr>
                  </a:solidFill>
                  <a:prstDash val="solid"/>
                </a:ln>
                <a:solidFill>
                  <a:schemeClr val="accent1">
                    <a:satMod val="280000"/>
                    <a:tint val="100000"/>
                    <a:alpha val="5700"/>
                  </a:schemeClr>
                </a:solidFill>
                <a:effectLst>
                  <a:innerShdw blurRad="63500" dist="50800" dir="13500000">
                    <a:prstClr val="black">
                      <a:alpha val="50000"/>
                    </a:prstClr>
                  </a:innerShdw>
                </a:effectLst>
              </a:rPr>
              <a:t>Guidelines</a:t>
            </a:r>
          </a:p>
          <a:p>
            <a:pPr algn="ctr"/>
            <a:r>
              <a:rPr lang="en-US" sz="3600" b="1" spc="100" dirty="0" smtClean="0">
                <a:ln w="18000">
                  <a:solidFill>
                    <a:schemeClr val="accent1">
                      <a:satMod val="200000"/>
                      <a:tint val="72000"/>
                    </a:schemeClr>
                  </a:solidFill>
                  <a:prstDash val="solid"/>
                </a:ln>
                <a:solidFill>
                  <a:schemeClr val="accent1">
                    <a:satMod val="280000"/>
                    <a:tint val="100000"/>
                    <a:alpha val="5700"/>
                  </a:schemeClr>
                </a:solidFill>
                <a:effectLst>
                  <a:innerShdw blurRad="63500" dist="50800" dir="13500000">
                    <a:prstClr val="black">
                      <a:alpha val="50000"/>
                    </a:prstClr>
                  </a:innerShdw>
                </a:effectLst>
              </a:rPr>
              <a:t>For Mentors</a:t>
            </a:r>
            <a:endParaRPr lang="en-US" sz="3600" b="1" cap="none" spc="100" dirty="0">
              <a:ln w="18000">
                <a:solidFill>
                  <a:schemeClr val="accent1">
                    <a:satMod val="200000"/>
                    <a:tint val="72000"/>
                  </a:schemeClr>
                </a:solidFill>
                <a:prstDash val="solid"/>
              </a:ln>
              <a:solidFill>
                <a:schemeClr val="accent1">
                  <a:satMod val="280000"/>
                  <a:tint val="100000"/>
                  <a:alpha val="5700"/>
                </a:schemeClr>
              </a:solidFill>
              <a:effectLst>
                <a:innerShdw blurRad="63500" dist="50800" dir="13500000">
                  <a:prstClr val="black">
                    <a:alpha val="50000"/>
                  </a:prstClr>
                </a:innerShdw>
              </a:effectLst>
            </a:endParaRPr>
          </a:p>
        </p:txBody>
      </p:sp>
    </p:spTree>
    <p:extLst>
      <p:ext uri="{BB962C8B-B14F-4D97-AF65-F5344CB8AC3E}">
        <p14:creationId xmlns:p14="http://schemas.microsoft.com/office/powerpoint/2010/main" val="1059546839"/>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http://cdn.wetfeet.com/upload/ONJ_workfriends_orig.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98107" y="1676400"/>
            <a:ext cx="5174510" cy="27813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70112448"/>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95400" y="762000"/>
            <a:ext cx="7694777" cy="487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22754281"/>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org chart"/>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482827" y="133106"/>
            <a:ext cx="3308374" cy="664075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4229981"/>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441056" y="3244334"/>
            <a:ext cx="3322704" cy="369332"/>
          </a:xfrm>
          <a:prstGeom prst="rect">
            <a:avLst/>
          </a:prstGeom>
        </p:spPr>
        <p:txBody>
          <a:bodyPr wrap="none">
            <a:spAutoFit/>
          </a:bodyPr>
          <a:lstStyle/>
          <a:p>
            <a:r>
              <a:rPr lang="en-US" b="1" dirty="0"/>
              <a:t>antidisestablishmentarianism</a:t>
            </a:r>
            <a:endParaRPr lang="en-US" dirty="0"/>
          </a:p>
        </p:txBody>
      </p:sp>
      <p:sp>
        <p:nvSpPr>
          <p:cNvPr id="3" name="Rectangle 2"/>
          <p:cNvSpPr/>
          <p:nvPr/>
        </p:nvSpPr>
        <p:spPr>
          <a:xfrm>
            <a:off x="1983106" y="2155566"/>
            <a:ext cx="2946640" cy="369332"/>
          </a:xfrm>
          <a:prstGeom prst="rect">
            <a:avLst/>
          </a:prstGeom>
        </p:spPr>
        <p:txBody>
          <a:bodyPr wrap="none">
            <a:spAutoFit/>
          </a:bodyPr>
          <a:lstStyle/>
          <a:p>
            <a:r>
              <a:rPr lang="en-US" b="1" dirty="0" err="1"/>
              <a:t>honorificabilitudinitatibus</a:t>
            </a:r>
            <a:endParaRPr lang="en-US" dirty="0"/>
          </a:p>
        </p:txBody>
      </p:sp>
      <p:sp>
        <p:nvSpPr>
          <p:cNvPr id="4" name="Rectangle 3"/>
          <p:cNvSpPr/>
          <p:nvPr/>
        </p:nvSpPr>
        <p:spPr>
          <a:xfrm>
            <a:off x="3916680" y="3788718"/>
            <a:ext cx="2954655" cy="369332"/>
          </a:xfrm>
          <a:prstGeom prst="rect">
            <a:avLst/>
          </a:prstGeom>
        </p:spPr>
        <p:txBody>
          <a:bodyPr wrap="none">
            <a:spAutoFit/>
          </a:bodyPr>
          <a:lstStyle/>
          <a:p>
            <a:r>
              <a:rPr lang="en-US" b="1" dirty="0"/>
              <a:t>floccinaucinihilipilification</a:t>
            </a:r>
            <a:endParaRPr lang="en-US" dirty="0"/>
          </a:p>
        </p:txBody>
      </p:sp>
      <p:sp>
        <p:nvSpPr>
          <p:cNvPr id="5" name="Rectangle 4"/>
          <p:cNvSpPr/>
          <p:nvPr/>
        </p:nvSpPr>
        <p:spPr>
          <a:xfrm>
            <a:off x="1231307" y="5421868"/>
            <a:ext cx="3766416" cy="369332"/>
          </a:xfrm>
          <a:prstGeom prst="rect">
            <a:avLst/>
          </a:prstGeom>
        </p:spPr>
        <p:txBody>
          <a:bodyPr wrap="none">
            <a:spAutoFit/>
          </a:bodyPr>
          <a:lstStyle/>
          <a:p>
            <a:r>
              <a:rPr lang="en-US" b="1" dirty="0"/>
              <a:t>hippopotomonstrosesquipedalian</a:t>
            </a:r>
            <a:endParaRPr lang="en-US" dirty="0"/>
          </a:p>
        </p:txBody>
      </p:sp>
      <p:sp>
        <p:nvSpPr>
          <p:cNvPr id="6" name="Rectangle 5"/>
          <p:cNvSpPr/>
          <p:nvPr/>
        </p:nvSpPr>
        <p:spPr>
          <a:xfrm>
            <a:off x="1983106" y="4333101"/>
            <a:ext cx="3867149" cy="369332"/>
          </a:xfrm>
          <a:prstGeom prst="rect">
            <a:avLst/>
          </a:prstGeom>
        </p:spPr>
        <p:txBody>
          <a:bodyPr wrap="none">
            <a:spAutoFit/>
          </a:bodyPr>
          <a:lstStyle/>
          <a:p>
            <a:r>
              <a:rPr lang="en-US" b="1" dirty="0" err="1"/>
              <a:t>pseudopseudohypoparathyroidism</a:t>
            </a:r>
            <a:endParaRPr lang="en-US" dirty="0"/>
          </a:p>
        </p:txBody>
      </p:sp>
      <p:sp>
        <p:nvSpPr>
          <p:cNvPr id="7" name="Rectangle 6"/>
          <p:cNvSpPr/>
          <p:nvPr/>
        </p:nvSpPr>
        <p:spPr>
          <a:xfrm>
            <a:off x="2807151" y="2699950"/>
            <a:ext cx="6086207" cy="369332"/>
          </a:xfrm>
          <a:prstGeom prst="rect">
            <a:avLst/>
          </a:prstGeom>
        </p:spPr>
        <p:txBody>
          <a:bodyPr wrap="square">
            <a:spAutoFit/>
          </a:bodyPr>
          <a:lstStyle/>
          <a:p>
            <a:r>
              <a:rPr lang="en-US" b="1" dirty="0" err="1"/>
              <a:t>aequeosalinocalcalinosetaceoaluminosocupreovitriolic</a:t>
            </a:r>
            <a:endParaRPr lang="en-US" dirty="0"/>
          </a:p>
        </p:txBody>
      </p:sp>
      <p:sp>
        <p:nvSpPr>
          <p:cNvPr id="8" name="Rectangle 7"/>
          <p:cNvSpPr/>
          <p:nvPr/>
        </p:nvSpPr>
        <p:spPr>
          <a:xfrm>
            <a:off x="2438400" y="4877484"/>
            <a:ext cx="6362291" cy="369332"/>
          </a:xfrm>
          <a:prstGeom prst="rect">
            <a:avLst/>
          </a:prstGeom>
        </p:spPr>
        <p:txBody>
          <a:bodyPr wrap="square">
            <a:spAutoFit/>
          </a:bodyPr>
          <a:lstStyle/>
          <a:p>
            <a:r>
              <a:rPr lang="en-US" b="1" dirty="0" err="1"/>
              <a:t>asseocarnisanguineoviscericartilaginonervomedullary</a:t>
            </a:r>
            <a:endParaRPr lang="en-US" dirty="0"/>
          </a:p>
        </p:txBody>
      </p:sp>
      <p:sp>
        <p:nvSpPr>
          <p:cNvPr id="9" name="Rectangle 8"/>
          <p:cNvSpPr/>
          <p:nvPr/>
        </p:nvSpPr>
        <p:spPr>
          <a:xfrm>
            <a:off x="1441056" y="1611183"/>
            <a:ext cx="5638800" cy="369332"/>
          </a:xfrm>
          <a:prstGeom prst="rect">
            <a:avLst/>
          </a:prstGeom>
        </p:spPr>
        <p:txBody>
          <a:bodyPr wrap="square">
            <a:spAutoFit/>
          </a:bodyPr>
          <a:lstStyle/>
          <a:p>
            <a:r>
              <a:rPr lang="en-US" b="1" dirty="0" err="1"/>
              <a:t>pneumonoultramicroscopicsilicovolcanoconiosis</a:t>
            </a:r>
            <a:endParaRPr lang="en-US" dirty="0"/>
          </a:p>
        </p:txBody>
      </p:sp>
      <p:sp>
        <p:nvSpPr>
          <p:cNvPr id="10" name="Rectangle 9"/>
          <p:cNvSpPr/>
          <p:nvPr/>
        </p:nvSpPr>
        <p:spPr>
          <a:xfrm>
            <a:off x="3483158" y="1066800"/>
            <a:ext cx="5410200" cy="369332"/>
          </a:xfrm>
          <a:prstGeom prst="rect">
            <a:avLst/>
          </a:prstGeom>
        </p:spPr>
        <p:txBody>
          <a:bodyPr wrap="square">
            <a:spAutoFit/>
          </a:bodyPr>
          <a:lstStyle/>
          <a:p>
            <a:r>
              <a:rPr lang="en-US" b="1" dirty="0" err="1"/>
              <a:t>hepaticocholangiocholecystenterostomies</a:t>
            </a:r>
            <a:endParaRPr lang="en-US" dirty="0"/>
          </a:p>
        </p:txBody>
      </p:sp>
    </p:spTree>
    <p:extLst>
      <p:ext uri="{BB962C8B-B14F-4D97-AF65-F5344CB8AC3E}">
        <p14:creationId xmlns:p14="http://schemas.microsoft.com/office/powerpoint/2010/main" val="3630255739"/>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1228948" y="751344"/>
            <a:ext cx="7979172" cy="5355312"/>
          </a:xfrm>
          <a:prstGeom prst="rect">
            <a:avLst/>
          </a:prstGeom>
        </p:spPr>
        <p:txBody>
          <a:bodyPr wrap="none">
            <a:spAutoFit/>
          </a:bodyPr>
          <a:lstStyle/>
          <a:p>
            <a:r>
              <a:rPr lang="en-US" b="1" i="1" u="sng" dirty="0" smtClean="0">
                <a:solidFill>
                  <a:schemeClr val="bg2">
                    <a:lumMod val="50000"/>
                  </a:schemeClr>
                </a:solidFill>
              </a:rPr>
              <a:t>What Was Particularly Useful</a:t>
            </a:r>
          </a:p>
          <a:p>
            <a:pPr marL="285750" indent="-285750">
              <a:buFont typeface="Wingdings" pitchFamily="2" charset="2"/>
              <a:buChar char="v"/>
            </a:pPr>
            <a:r>
              <a:rPr lang="en-US" b="1" dirty="0" smtClean="0">
                <a:solidFill>
                  <a:schemeClr val="bg2">
                    <a:lumMod val="50000"/>
                  </a:schemeClr>
                </a:solidFill>
              </a:rPr>
              <a:t>Adaptable, Flexible Orientation Program</a:t>
            </a:r>
          </a:p>
          <a:p>
            <a:pPr marL="285750" indent="-285750">
              <a:buFont typeface="Wingdings" pitchFamily="2" charset="2"/>
              <a:buChar char="v"/>
            </a:pPr>
            <a:r>
              <a:rPr lang="en-US" b="1" dirty="0" smtClean="0">
                <a:solidFill>
                  <a:schemeClr val="bg2">
                    <a:lumMod val="50000"/>
                  </a:schemeClr>
                </a:solidFill>
              </a:rPr>
              <a:t>Library/Campus Tours</a:t>
            </a:r>
          </a:p>
          <a:p>
            <a:pPr marL="285750" indent="-285750">
              <a:buFont typeface="Wingdings" pitchFamily="2" charset="2"/>
              <a:buChar char="v"/>
            </a:pPr>
            <a:r>
              <a:rPr lang="en-US" b="1" dirty="0" smtClean="0">
                <a:solidFill>
                  <a:schemeClr val="bg2">
                    <a:lumMod val="50000"/>
                  </a:schemeClr>
                </a:solidFill>
              </a:rPr>
              <a:t>Colleague Introductions</a:t>
            </a:r>
          </a:p>
          <a:p>
            <a:pPr marL="285750" indent="-285750">
              <a:buFont typeface="Wingdings" pitchFamily="2" charset="2"/>
              <a:buChar char="v"/>
            </a:pPr>
            <a:r>
              <a:rPr lang="en-US" b="1" dirty="0" smtClean="0">
                <a:solidFill>
                  <a:schemeClr val="bg2">
                    <a:lumMod val="50000"/>
                  </a:schemeClr>
                </a:solidFill>
              </a:rPr>
              <a:t>Populating Calendars with Regularly-Scheduled Meetings</a:t>
            </a:r>
          </a:p>
          <a:p>
            <a:pPr marL="285750" indent="-285750">
              <a:buFont typeface="Wingdings" pitchFamily="2" charset="2"/>
              <a:buChar char="v"/>
            </a:pPr>
            <a:r>
              <a:rPr lang="en-US" b="1" dirty="0" smtClean="0">
                <a:solidFill>
                  <a:schemeClr val="bg2">
                    <a:lumMod val="50000"/>
                  </a:schemeClr>
                </a:solidFill>
              </a:rPr>
              <a:t>Mentorship Program with Strategically-Chosen Mentors</a:t>
            </a:r>
          </a:p>
          <a:p>
            <a:pPr marL="285750" indent="-285750">
              <a:buFont typeface="Wingdings" pitchFamily="2" charset="2"/>
              <a:buChar char="v"/>
            </a:pPr>
            <a:r>
              <a:rPr lang="en-US" b="1" dirty="0" smtClean="0">
                <a:solidFill>
                  <a:schemeClr val="bg2">
                    <a:lumMod val="50000"/>
                  </a:schemeClr>
                </a:solidFill>
              </a:rPr>
              <a:t>Vocabulary List</a:t>
            </a:r>
          </a:p>
          <a:p>
            <a:pPr marL="285750" indent="-285750">
              <a:buFont typeface="Wingdings" pitchFamily="2" charset="2"/>
              <a:buChar char="v"/>
            </a:pPr>
            <a:endParaRPr lang="en-US" b="1" dirty="0">
              <a:solidFill>
                <a:schemeClr val="bg2">
                  <a:lumMod val="50000"/>
                </a:schemeClr>
              </a:solidFill>
            </a:endParaRPr>
          </a:p>
          <a:p>
            <a:pPr marL="285750" indent="-285750">
              <a:buFont typeface="Wingdings" pitchFamily="2" charset="2"/>
              <a:buChar char="v"/>
            </a:pPr>
            <a:endParaRPr lang="en-US" b="1" dirty="0" smtClean="0">
              <a:solidFill>
                <a:schemeClr val="bg2">
                  <a:lumMod val="50000"/>
                </a:schemeClr>
              </a:solidFill>
            </a:endParaRPr>
          </a:p>
          <a:p>
            <a:endParaRPr lang="en-US" b="1" dirty="0">
              <a:solidFill>
                <a:schemeClr val="bg2">
                  <a:lumMod val="50000"/>
                </a:schemeClr>
              </a:solidFill>
            </a:endParaRPr>
          </a:p>
          <a:p>
            <a:r>
              <a:rPr lang="en-US" b="1" i="1" u="sng" dirty="0" smtClean="0">
                <a:solidFill>
                  <a:schemeClr val="bg2">
                    <a:lumMod val="50000"/>
                  </a:schemeClr>
                </a:solidFill>
              </a:rPr>
              <a:t>What Could Be Improved</a:t>
            </a:r>
          </a:p>
          <a:p>
            <a:pPr marL="285750" indent="-285750">
              <a:buFont typeface="Wingdings" pitchFamily="2" charset="2"/>
              <a:buChar char="v"/>
            </a:pPr>
            <a:r>
              <a:rPr lang="en-US" b="1" dirty="0" smtClean="0">
                <a:solidFill>
                  <a:schemeClr val="bg2">
                    <a:lumMod val="50000"/>
                  </a:schemeClr>
                </a:solidFill>
              </a:rPr>
              <a:t>Comprehensive Orientation &amp; Training Program, Not Separate</a:t>
            </a:r>
          </a:p>
          <a:p>
            <a:pPr marL="285750" indent="-285750">
              <a:buFont typeface="Wingdings" pitchFamily="2" charset="2"/>
              <a:buChar char="v"/>
            </a:pPr>
            <a:r>
              <a:rPr lang="en-US" b="1" dirty="0" smtClean="0">
                <a:solidFill>
                  <a:schemeClr val="bg2">
                    <a:lumMod val="50000"/>
                  </a:schemeClr>
                </a:solidFill>
              </a:rPr>
              <a:t>Organize Tours &amp; Colleague Introductions for New Employee</a:t>
            </a:r>
          </a:p>
          <a:p>
            <a:pPr marL="285750" indent="-285750">
              <a:buFont typeface="Wingdings" pitchFamily="2" charset="2"/>
              <a:buChar char="v"/>
            </a:pPr>
            <a:r>
              <a:rPr lang="en-US" b="1" dirty="0" smtClean="0">
                <a:solidFill>
                  <a:schemeClr val="bg2">
                    <a:lumMod val="50000"/>
                  </a:schemeClr>
                </a:solidFill>
              </a:rPr>
              <a:t>Offer to Escort New Employee</a:t>
            </a:r>
          </a:p>
          <a:p>
            <a:pPr marL="285750" indent="-285750">
              <a:buFont typeface="Wingdings" pitchFamily="2" charset="2"/>
              <a:buChar char="v"/>
            </a:pPr>
            <a:r>
              <a:rPr lang="en-US" b="1" dirty="0" smtClean="0">
                <a:solidFill>
                  <a:schemeClr val="bg2">
                    <a:lumMod val="50000"/>
                  </a:schemeClr>
                </a:solidFill>
              </a:rPr>
              <a:t>Assign a Social Mentor</a:t>
            </a:r>
          </a:p>
          <a:p>
            <a:pPr marL="285750" indent="-285750">
              <a:buFont typeface="Wingdings" pitchFamily="2" charset="2"/>
              <a:buChar char="v"/>
            </a:pPr>
            <a:r>
              <a:rPr lang="en-US" b="1" dirty="0" smtClean="0">
                <a:solidFill>
                  <a:schemeClr val="bg2">
                    <a:lumMod val="50000"/>
                  </a:schemeClr>
                </a:solidFill>
              </a:rPr>
              <a:t>Provide Mentors with Expectations &amp; Guidelines</a:t>
            </a:r>
          </a:p>
          <a:p>
            <a:pPr marL="285750" indent="-285750">
              <a:buFont typeface="Wingdings" pitchFamily="2" charset="2"/>
              <a:buChar char="v"/>
            </a:pPr>
            <a:r>
              <a:rPr lang="en-US" b="1" dirty="0" smtClean="0">
                <a:solidFill>
                  <a:schemeClr val="bg2">
                    <a:lumMod val="50000"/>
                  </a:schemeClr>
                </a:solidFill>
              </a:rPr>
              <a:t>Create a Group for Newly-Hired Employees</a:t>
            </a:r>
          </a:p>
          <a:p>
            <a:pPr marL="285750" indent="-285750">
              <a:buFont typeface="Wingdings" pitchFamily="2" charset="2"/>
              <a:buChar char="v"/>
            </a:pPr>
            <a:r>
              <a:rPr lang="en-US" b="1" dirty="0" smtClean="0">
                <a:solidFill>
                  <a:schemeClr val="bg2">
                    <a:lumMod val="50000"/>
                  </a:schemeClr>
                </a:solidFill>
              </a:rPr>
              <a:t>Provide New Employees With a Comprehensive Organizational Chart</a:t>
            </a:r>
          </a:p>
          <a:p>
            <a:endParaRPr lang="en-US" dirty="0">
              <a:solidFill>
                <a:schemeClr val="bg2">
                  <a:lumMod val="50000"/>
                </a:schemeClr>
              </a:solidFill>
            </a:endParaRPr>
          </a:p>
        </p:txBody>
      </p:sp>
    </p:spTree>
    <p:extLst>
      <p:ext uri="{BB962C8B-B14F-4D97-AF65-F5344CB8AC3E}">
        <p14:creationId xmlns:p14="http://schemas.microsoft.com/office/powerpoint/2010/main" val="4155654985"/>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890386" y="2336393"/>
            <a:ext cx="3363228" cy="2185214"/>
          </a:xfrm>
          <a:prstGeom prst="rect">
            <a:avLst/>
          </a:prstGeom>
          <a:noFill/>
        </p:spPr>
        <p:txBody>
          <a:bodyPr wrap="none" lIns="91440" tIns="45720" rIns="91440" bIns="45720">
            <a:spAutoFit/>
            <a:scene3d>
              <a:camera prst="orthographicFront"/>
              <a:lightRig rig="balanced" dir="t">
                <a:rot lat="0" lon="0" rev="2100000"/>
              </a:lightRig>
            </a:scene3d>
            <a:sp3d extrusionH="57150" prstMaterial="metal">
              <a:bevelT w="38100" h="25400"/>
              <a:contourClr>
                <a:schemeClr val="bg2"/>
              </a:contourClr>
            </a:sp3d>
          </a:bodyPr>
          <a:lstStyle/>
          <a:p>
            <a:pPr algn="ctr"/>
            <a:r>
              <a:rPr lang="en-US" sz="4400" b="1" dirty="0" smtClean="0">
                <a:ln w="50800"/>
                <a:solidFill>
                  <a:schemeClr val="bg2">
                    <a:lumMod val="50000"/>
                  </a:schemeClr>
                </a:solidFill>
                <a:latin typeface="Calibri" pitchFamily="34" charset="0"/>
                <a:cs typeface="Calibri" pitchFamily="34" charset="0"/>
              </a:rPr>
              <a:t>Thank You</a:t>
            </a:r>
          </a:p>
          <a:p>
            <a:pPr algn="ctr"/>
            <a:endParaRPr lang="en-US" sz="4400" b="1" dirty="0">
              <a:ln w="50800"/>
              <a:solidFill>
                <a:schemeClr val="bg2">
                  <a:lumMod val="50000"/>
                </a:schemeClr>
              </a:solidFill>
              <a:latin typeface="Calibri" pitchFamily="34" charset="0"/>
              <a:cs typeface="Calibri" pitchFamily="34" charset="0"/>
            </a:endParaRPr>
          </a:p>
          <a:p>
            <a:pPr algn="ctr"/>
            <a:r>
              <a:rPr lang="en-US" sz="2400" b="1" dirty="0" smtClean="0">
                <a:ln w="50800"/>
                <a:solidFill>
                  <a:schemeClr val="bg2">
                    <a:lumMod val="50000"/>
                  </a:schemeClr>
                </a:solidFill>
                <a:latin typeface="Calibri" pitchFamily="34" charset="0"/>
                <a:cs typeface="Calibri" pitchFamily="34" charset="0"/>
              </a:rPr>
              <a:t>dketchum@uoregon.edu</a:t>
            </a:r>
          </a:p>
          <a:p>
            <a:pPr algn="ctr"/>
            <a:r>
              <a:rPr lang="en-US" sz="2400" b="1" dirty="0" smtClean="0">
                <a:ln w="50800"/>
                <a:solidFill>
                  <a:schemeClr val="bg2">
                    <a:lumMod val="50000"/>
                  </a:schemeClr>
                </a:solidFill>
                <a:latin typeface="Calibri" pitchFamily="34" charset="0"/>
                <a:cs typeface="Calibri" pitchFamily="34" charset="0"/>
              </a:rPr>
              <a:t>chappell@uoregon.edu</a:t>
            </a:r>
          </a:p>
        </p:txBody>
      </p:sp>
    </p:spTree>
    <p:extLst>
      <p:ext uri="{BB962C8B-B14F-4D97-AF65-F5344CB8AC3E}">
        <p14:creationId xmlns:p14="http://schemas.microsoft.com/office/powerpoint/2010/main" val="3537820996"/>
      </p:ext>
    </p:extLst>
  </p:cSld>
  <p:clrMapOvr>
    <a:masterClrMapping/>
  </p:clrMapOvr>
  <mc:AlternateContent xmlns:mc="http://schemas.openxmlformats.org/markup-compatibility/2006" xmlns:p14="http://schemas.microsoft.com/office/powerpoint/2010/main">
    <mc:Choice Requires="p14">
      <p:transition spd="slow" p14:dur="4000">
        <p14:vortex dir="r"/>
      </p:transition>
    </mc:Choice>
    <mc:Fallback xmlns="">
      <p:transition spd="slow">
        <p:fade/>
      </p:transition>
    </mc:Fallback>
  </mc:AlternateContent>
  <p:timing>
    <p:tnLst>
      <p:par>
        <p:cTn id="1" dur="indefinite" restart="never" nodeType="tmRoot"/>
      </p:par>
    </p:tnLst>
  </p:timing>
</p:sld>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ffice Theme">
  <a:themeElements>
    <a:clrScheme name="Adjacency">
      <a:dk1>
        <a:srgbClr val="2F2B20"/>
      </a:dk1>
      <a:lt1>
        <a:srgbClr val="FFFFFF"/>
      </a:lt1>
      <a:dk2>
        <a:srgbClr val="675E47"/>
      </a:dk2>
      <a:lt2>
        <a:srgbClr val="DFDCB7"/>
      </a:lt2>
      <a:accent1>
        <a:srgbClr val="A9A57C"/>
      </a:accent1>
      <a:accent2>
        <a:srgbClr val="9CBEBD"/>
      </a:accent2>
      <a:accent3>
        <a:srgbClr val="D2CB6C"/>
      </a:accent3>
      <a:accent4>
        <a:srgbClr val="95A39D"/>
      </a:accent4>
      <a:accent5>
        <a:srgbClr val="C89F5D"/>
      </a:accent5>
      <a:accent6>
        <a:srgbClr val="B1A089"/>
      </a:accent6>
      <a:hlink>
        <a:srgbClr val="D25814"/>
      </a:hlink>
      <a:folHlink>
        <a:srgbClr val="849A0A"/>
      </a:folHlink>
    </a:clrScheme>
    <a:fontScheme name="Office Classic">
      <a:majorFont>
        <a:latin typeface="Arial"/>
        <a:ea typeface=""/>
        <a:cs typeface=""/>
        <a:font script="Jpan" typeface="ＭＳ Ｐゴシック"/>
        <a:font script="Hang" typeface="돋움"/>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Times New Roman"/>
        <a:ea typeface=""/>
        <a:cs typeface=""/>
        <a:font script="Jpan" typeface="ＭＳ Ｐ明朝"/>
        <a:font script="Hang" typeface="바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Solstice">
  <a:themeElements>
    <a:clrScheme name="Solstice">
      <a:dk1>
        <a:sysClr val="windowText" lastClr="000000"/>
      </a:dk1>
      <a:lt1>
        <a:sysClr val="window" lastClr="FFFFFF"/>
      </a:lt1>
      <a:dk2>
        <a:srgbClr val="4F271C"/>
      </a:dk2>
      <a:lt2>
        <a:srgbClr val="E7DEC9"/>
      </a:lt2>
      <a:accent1>
        <a:srgbClr val="3891A7"/>
      </a:accent1>
      <a:accent2>
        <a:srgbClr val="FEB80A"/>
      </a:accent2>
      <a:accent3>
        <a:srgbClr val="C32D2E"/>
      </a:accent3>
      <a:accent4>
        <a:srgbClr val="84AA33"/>
      </a:accent4>
      <a:accent5>
        <a:srgbClr val="964305"/>
      </a:accent5>
      <a:accent6>
        <a:srgbClr val="475A8D"/>
      </a:accent6>
      <a:hlink>
        <a:srgbClr val="8DC765"/>
      </a:hlink>
      <a:folHlink>
        <a:srgbClr val="AA8A14"/>
      </a:folHlink>
    </a:clrScheme>
    <a:fontScheme name="Solstice">
      <a:majorFont>
        <a:latin typeface="Gill Sans MT"/>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Gill Sans MT"/>
        <a:ea typeface=""/>
        <a:cs typeface=""/>
        <a:font script="Grek" typeface="Corbel"/>
        <a:font script="Cyrl" typeface="Corbel"/>
        <a:font script="Jpan" typeface="HGｺﾞｼｯｸE"/>
        <a:font script="Hang" typeface="HY엽서L"/>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Solstice">
      <a:fillStyleLst>
        <a:solidFill>
          <a:schemeClr val="phClr"/>
        </a:solidFill>
        <a:gradFill rotWithShape="1">
          <a:gsLst>
            <a:gs pos="0">
              <a:schemeClr val="phClr">
                <a:tint val="35000"/>
                <a:satMod val="253000"/>
              </a:schemeClr>
            </a:gs>
            <a:gs pos="50000">
              <a:schemeClr val="phClr">
                <a:tint val="42000"/>
                <a:satMod val="255000"/>
              </a:schemeClr>
            </a:gs>
            <a:gs pos="97000">
              <a:schemeClr val="phClr">
                <a:tint val="53000"/>
                <a:satMod val="260000"/>
              </a:schemeClr>
            </a:gs>
            <a:gs pos="100000">
              <a:schemeClr val="phClr">
                <a:tint val="56000"/>
                <a:satMod val="275000"/>
              </a:schemeClr>
            </a:gs>
          </a:gsLst>
          <a:path path="circle">
            <a:fillToRect l="50000" t="50000" r="50000" b="50000"/>
          </a:path>
        </a:gradFill>
        <a:gradFill rotWithShape="1">
          <a:gsLst>
            <a:gs pos="0">
              <a:schemeClr val="phClr">
                <a:tint val="92000"/>
                <a:satMod val="170000"/>
              </a:schemeClr>
            </a:gs>
            <a:gs pos="15000">
              <a:schemeClr val="phClr">
                <a:tint val="92000"/>
                <a:shade val="99000"/>
                <a:satMod val="170000"/>
              </a:schemeClr>
            </a:gs>
            <a:gs pos="62000">
              <a:schemeClr val="phClr">
                <a:tint val="96000"/>
                <a:shade val="80000"/>
                <a:satMod val="170000"/>
              </a:schemeClr>
            </a:gs>
            <a:gs pos="97000">
              <a:schemeClr val="phClr">
                <a:tint val="98000"/>
                <a:shade val="63000"/>
                <a:satMod val="170000"/>
              </a:schemeClr>
            </a:gs>
            <a:gs pos="100000">
              <a:schemeClr val="phClr">
                <a:shade val="62000"/>
                <a:satMod val="170000"/>
              </a:schemeClr>
            </a:gs>
          </a:gsLst>
          <a:path path="circle">
            <a:fillToRect l="50000" t="50000" r="50000" b="50000"/>
          </a:path>
        </a:gradFill>
      </a:fillStyleLst>
      <a:lnStyleLst>
        <a:ln w="9525" cap="flat" cmpd="sng" algn="ctr">
          <a:solidFill>
            <a:schemeClr val="phClr"/>
          </a:solidFill>
          <a:prstDash val="solid"/>
        </a:ln>
        <a:ln w="25400" cap="flat" cmpd="sng" algn="ctr">
          <a:solidFill>
            <a:schemeClr val="phClr"/>
          </a:solidFill>
          <a:prstDash val="solid"/>
        </a:ln>
        <a:ln w="25400" cap="flat" cmpd="sng" algn="ctr">
          <a:solidFill>
            <a:schemeClr val="phClr"/>
          </a:solidFill>
          <a:prstDash val="solid"/>
        </a:ln>
      </a:lnStyleLst>
      <a:effectStyleLst>
        <a:effectStyle>
          <a:effectLst>
            <a:outerShdw blurRad="63500" dist="25400" dir="5400000" rotWithShape="0">
              <a:srgbClr val="000000">
                <a:alpha val="43137"/>
              </a:srgbClr>
            </a:outerShdw>
          </a:effectLst>
        </a:effectStyle>
        <a:effectStyle>
          <a:effectLst>
            <a:outerShdw blurRad="63500" dist="25400" dir="5400000" rotWithShape="0">
              <a:srgbClr val="000000">
                <a:alpha val="43137"/>
              </a:srgbClr>
            </a:outerShdw>
          </a:effectLst>
          <a:scene3d>
            <a:camera prst="orthographicFront" fov="0">
              <a:rot lat="0" lon="0" rev="0"/>
            </a:camera>
            <a:lightRig rig="brightRoom" dir="tl">
              <a:rot lat="0" lon="0" rev="8700000"/>
            </a:lightRig>
          </a:scene3d>
          <a:sp3d contourW="12700">
            <a:bevelT w="0" h="0"/>
            <a:contourClr>
              <a:schemeClr val="phClr">
                <a:shade val="80000"/>
              </a:schemeClr>
            </a:contourClr>
          </a:sp3d>
        </a:effectStyle>
        <a:effectStyle>
          <a:effectLst>
            <a:outerShdw blurRad="63500" dist="25400" dir="5400000" rotWithShape="0">
              <a:srgbClr val="000000">
                <a:alpha val="43137"/>
              </a:srgbClr>
            </a:outerShdw>
          </a:effectLst>
          <a:scene3d>
            <a:camera prst="orthographicFront" fov="0">
              <a:rot lat="0" lon="0" rev="0"/>
            </a:camera>
            <a:lightRig rig="brightRoom" dir="tl">
              <a:rot lat="0" lon="0" rev="5400000"/>
            </a:lightRig>
          </a:scene3d>
          <a:sp3d contourW="12700">
            <a:bevelT w="25400" h="50800" prst="angle"/>
            <a:contourClr>
              <a:schemeClr val="phClr"/>
            </a:contourClr>
          </a:sp3d>
        </a:effectStyle>
      </a:effectStyleLst>
      <a:bgFillStyleLst>
        <a:solidFill>
          <a:schemeClr val="phClr"/>
        </a:solidFill>
        <a:gradFill rotWithShape="1">
          <a:gsLst>
            <a:gs pos="0">
              <a:schemeClr val="phClr">
                <a:tint val="60000"/>
                <a:satMod val="355000"/>
              </a:schemeClr>
            </a:gs>
            <a:gs pos="40000">
              <a:schemeClr val="phClr">
                <a:tint val="85000"/>
                <a:satMod val="320000"/>
              </a:schemeClr>
            </a:gs>
            <a:gs pos="100000">
              <a:schemeClr val="phClr">
                <a:shade val="55000"/>
                <a:satMod val="300000"/>
              </a:schemeClr>
            </a:gs>
          </a:gsLst>
          <a:path path="circle">
            <a:fillToRect l="-24500" t="-20000" r="124500" b="120000"/>
          </a:path>
        </a:gradFill>
        <a:blipFill>
          <a:blip xmlns:r="http://schemas.openxmlformats.org/officeDocument/2006/relationships" r:embed="rId1">
            <a:duotone>
              <a:schemeClr val="phClr">
                <a:shade val="9000"/>
                <a:satMod val="300000"/>
              </a:schemeClr>
              <a:schemeClr val="phClr">
                <a:tint val="90000"/>
                <a:satMod val="225000"/>
              </a:schemeClr>
            </a:duotone>
          </a:blip>
          <a:tile tx="0" ty="0" sx="90000" sy="90000" flip="xy" algn="tl"/>
        </a:blip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906</TotalTime>
  <Words>4538</Words>
  <Application>Microsoft Office PowerPoint</Application>
  <PresentationFormat>On-screen Show (4:3)</PresentationFormat>
  <Paragraphs>691</Paragraphs>
  <Slides>68</Slides>
  <Notes>53</Notes>
  <HiddenSlides>0</HiddenSlides>
  <MMClips>1</MMClips>
  <ScaleCrop>false</ScaleCrop>
  <HeadingPairs>
    <vt:vector size="4" baseType="variant">
      <vt:variant>
        <vt:lpstr>Theme</vt:lpstr>
      </vt:variant>
      <vt:variant>
        <vt:i4>2</vt:i4>
      </vt:variant>
      <vt:variant>
        <vt:lpstr>Slide Titles</vt:lpstr>
      </vt:variant>
      <vt:variant>
        <vt:i4>68</vt:i4>
      </vt:variant>
    </vt:vector>
  </HeadingPairs>
  <TitlesOfParts>
    <vt:vector size="70" baseType="lpstr">
      <vt:lpstr>Office Theme</vt:lpstr>
      <vt:lpstr>Solstice</vt:lpstr>
      <vt:lpstr>Northwest Interlibrary Loan and Resource Sharing Conference September 13, 2012  ESP Employee Satisfaction Program  Designing an Employee Onboarding Program at the UO  Presentation by  Shirien Chappell and David Ketchum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Library</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NW ILL Conference: 2012  ESP:  Employee Satisfaction Program: Designing an Employee Onboarding Program at the UO  Presentation by Shirien Chappell and David Ketchum</dc:title>
  <dc:creator>chappell</dc:creator>
  <cp:lastModifiedBy>chappell</cp:lastModifiedBy>
  <cp:revision>53</cp:revision>
  <cp:lastPrinted>2012-08-28T12:36:55Z</cp:lastPrinted>
  <dcterms:created xsi:type="dcterms:W3CDTF">2012-08-13T21:16:22Z</dcterms:created>
  <dcterms:modified xsi:type="dcterms:W3CDTF">2012-09-10T10:03:50Z</dcterms:modified>
</cp:coreProperties>
</file>