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handoutMasterIdLst>
    <p:handoutMasterId r:id="rId32"/>
  </p:handoutMasterIdLst>
  <p:sldIdLst>
    <p:sldId id="256" r:id="rId3"/>
    <p:sldId id="295" r:id="rId4"/>
    <p:sldId id="334" r:id="rId5"/>
    <p:sldId id="307" r:id="rId6"/>
    <p:sldId id="306" r:id="rId7"/>
    <p:sldId id="318" r:id="rId8"/>
    <p:sldId id="319" r:id="rId9"/>
    <p:sldId id="320" r:id="rId10"/>
    <p:sldId id="321" r:id="rId11"/>
    <p:sldId id="322" r:id="rId12"/>
    <p:sldId id="327" r:id="rId13"/>
    <p:sldId id="328" r:id="rId14"/>
    <p:sldId id="329" r:id="rId15"/>
    <p:sldId id="330" r:id="rId16"/>
    <p:sldId id="331" r:id="rId17"/>
    <p:sldId id="336" r:id="rId18"/>
    <p:sldId id="337" r:id="rId19"/>
    <p:sldId id="348" r:id="rId20"/>
    <p:sldId id="346" r:id="rId21"/>
    <p:sldId id="347" r:id="rId22"/>
    <p:sldId id="338" r:id="rId23"/>
    <p:sldId id="340" r:id="rId24"/>
    <p:sldId id="339" r:id="rId25"/>
    <p:sldId id="341" r:id="rId26"/>
    <p:sldId id="342" r:id="rId27"/>
    <p:sldId id="343" r:id="rId28"/>
    <p:sldId id="344" r:id="rId29"/>
    <p:sldId id="345" r:id="rId30"/>
  </p:sldIdLst>
  <p:sldSz cx="9144000" cy="6858000" type="screen4x3"/>
  <p:notesSz cx="9309100" cy="6954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09" autoAdjust="0"/>
    <p:restoredTop sz="94660"/>
  </p:normalViewPr>
  <p:slideViewPr>
    <p:cSldViewPr>
      <p:cViewPr varScale="1">
        <p:scale>
          <a:sx n="70" d="100"/>
          <a:sy n="70" d="100"/>
        </p:scale>
        <p:origin x="966" y="72"/>
      </p:cViewPr>
      <p:guideLst>
        <p:guide orient="horz" pos="2160"/>
        <p:guide pos="2880"/>
      </p:guideLst>
    </p:cSldViewPr>
  </p:slideViewPr>
  <p:notesTextViewPr>
    <p:cViewPr>
      <p:scale>
        <a:sx n="1" d="1"/>
        <a:sy n="1" d="1"/>
      </p:scale>
      <p:origin x="0" y="0"/>
    </p:cViewPr>
  </p:notesTextViewPr>
  <p:sorterViewPr>
    <p:cViewPr>
      <p:scale>
        <a:sx n="100" d="100"/>
        <a:sy n="100" d="100"/>
      </p:scale>
      <p:origin x="0" y="-5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774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47742"/>
          </a:xfrm>
          <a:prstGeom prst="rect">
            <a:avLst/>
          </a:prstGeom>
        </p:spPr>
        <p:txBody>
          <a:bodyPr vert="horz" lIns="92930" tIns="46465" rIns="92930" bIns="46465" rtlCol="0"/>
          <a:lstStyle>
            <a:lvl1pPr algn="r">
              <a:defRPr sz="1200"/>
            </a:lvl1pPr>
          </a:lstStyle>
          <a:p>
            <a:fld id="{CA5E5F11-3A70-4670-BFF6-CFA16F16F39B}" type="datetimeFigureOut">
              <a:rPr lang="en-US" smtClean="0"/>
              <a:t>4/28/2015</a:t>
            </a:fld>
            <a:endParaRPr lang="en-US"/>
          </a:p>
        </p:txBody>
      </p:sp>
      <p:sp>
        <p:nvSpPr>
          <p:cNvPr id="4" name="Footer Placeholder 3"/>
          <p:cNvSpPr>
            <a:spLocks noGrp="1"/>
          </p:cNvSpPr>
          <p:nvPr>
            <p:ph type="ftr" sz="quarter" idx="2"/>
          </p:nvPr>
        </p:nvSpPr>
        <p:spPr>
          <a:xfrm>
            <a:off x="0" y="6605889"/>
            <a:ext cx="4033943" cy="347742"/>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05889"/>
            <a:ext cx="4033943" cy="347742"/>
          </a:xfrm>
          <a:prstGeom prst="rect">
            <a:avLst/>
          </a:prstGeom>
        </p:spPr>
        <p:txBody>
          <a:bodyPr vert="horz" lIns="92930" tIns="46465" rIns="92930" bIns="46465" rtlCol="0" anchor="b"/>
          <a:lstStyle>
            <a:lvl1pPr algn="r">
              <a:defRPr sz="1200"/>
            </a:lvl1pPr>
          </a:lstStyle>
          <a:p>
            <a:fld id="{B7822124-FBBD-4B00-8507-E6FA6A57288A}" type="slidenum">
              <a:rPr lang="en-US" smtClean="0"/>
              <a:t>‹#›</a:t>
            </a:fld>
            <a:endParaRPr lang="en-US"/>
          </a:p>
        </p:txBody>
      </p:sp>
    </p:spTree>
    <p:extLst>
      <p:ext uri="{BB962C8B-B14F-4D97-AF65-F5344CB8AC3E}">
        <p14:creationId xmlns:p14="http://schemas.microsoft.com/office/powerpoint/2010/main" val="719763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774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5273003" y="0"/>
            <a:ext cx="4033943" cy="347742"/>
          </a:xfrm>
          <a:prstGeom prst="rect">
            <a:avLst/>
          </a:prstGeom>
        </p:spPr>
        <p:txBody>
          <a:bodyPr vert="horz" lIns="92930" tIns="46465" rIns="92930" bIns="46465" rtlCol="0"/>
          <a:lstStyle>
            <a:lvl1pPr algn="r">
              <a:defRPr sz="1200"/>
            </a:lvl1pPr>
          </a:lstStyle>
          <a:p>
            <a:fld id="{169BEC67-97EF-4F4D-97CD-3A2A519EF5AC}" type="datetimeFigureOut">
              <a:rPr lang="en-US" smtClean="0"/>
              <a:t>4/28/2015</a:t>
            </a:fld>
            <a:endParaRPr lang="en-US"/>
          </a:p>
        </p:txBody>
      </p:sp>
      <p:sp>
        <p:nvSpPr>
          <p:cNvPr id="4" name="Slide Image Placeholder 3"/>
          <p:cNvSpPr>
            <a:spLocks noGrp="1" noRot="1" noChangeAspect="1"/>
          </p:cNvSpPr>
          <p:nvPr>
            <p:ph type="sldImg" idx="2"/>
          </p:nvPr>
        </p:nvSpPr>
        <p:spPr>
          <a:xfrm>
            <a:off x="2917825" y="522288"/>
            <a:ext cx="3475038" cy="2606675"/>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930910" y="3303548"/>
            <a:ext cx="7447280" cy="3129677"/>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05889"/>
            <a:ext cx="4033943" cy="347742"/>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05889"/>
            <a:ext cx="4033943" cy="347742"/>
          </a:xfrm>
          <a:prstGeom prst="rect">
            <a:avLst/>
          </a:prstGeom>
        </p:spPr>
        <p:txBody>
          <a:bodyPr vert="horz" lIns="92930" tIns="46465" rIns="92930" bIns="46465" rtlCol="0" anchor="b"/>
          <a:lstStyle>
            <a:lvl1pPr algn="r">
              <a:defRPr sz="1200"/>
            </a:lvl1pPr>
          </a:lstStyle>
          <a:p>
            <a:fld id="{5A17052C-7070-40C7-9C35-099436738466}" type="slidenum">
              <a:rPr lang="en-US" smtClean="0"/>
              <a:t>‹#›</a:t>
            </a:fld>
            <a:endParaRPr lang="en-US"/>
          </a:p>
        </p:txBody>
      </p:sp>
    </p:spTree>
    <p:extLst>
      <p:ext uri="{BB962C8B-B14F-4D97-AF65-F5344CB8AC3E}">
        <p14:creationId xmlns:p14="http://schemas.microsoft.com/office/powerpoint/2010/main" val="2964148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1</a:t>
            </a:fld>
            <a:endParaRPr lang="en-US"/>
          </a:p>
        </p:txBody>
      </p:sp>
    </p:spTree>
    <p:extLst>
      <p:ext uri="{BB962C8B-B14F-4D97-AF65-F5344CB8AC3E}">
        <p14:creationId xmlns:p14="http://schemas.microsoft.com/office/powerpoint/2010/main" val="1070011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10</a:t>
            </a:fld>
            <a:endParaRPr lang="en-US"/>
          </a:p>
        </p:txBody>
      </p:sp>
    </p:spTree>
    <p:extLst>
      <p:ext uri="{BB962C8B-B14F-4D97-AF65-F5344CB8AC3E}">
        <p14:creationId xmlns:p14="http://schemas.microsoft.com/office/powerpoint/2010/main" val="2490128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737E9A-33D9-4A1E-ABBF-0997785E4386}" type="slidenum">
              <a:rPr lang="en-US" smtClean="0"/>
              <a:t>11</a:t>
            </a:fld>
            <a:endParaRPr lang="en-US"/>
          </a:p>
        </p:txBody>
      </p:sp>
    </p:spTree>
    <p:extLst>
      <p:ext uri="{BB962C8B-B14F-4D97-AF65-F5344CB8AC3E}">
        <p14:creationId xmlns:p14="http://schemas.microsoft.com/office/powerpoint/2010/main" val="2034361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12</a:t>
            </a:fld>
            <a:endParaRPr lang="en-US"/>
          </a:p>
        </p:txBody>
      </p:sp>
    </p:spTree>
    <p:extLst>
      <p:ext uri="{BB962C8B-B14F-4D97-AF65-F5344CB8AC3E}">
        <p14:creationId xmlns:p14="http://schemas.microsoft.com/office/powerpoint/2010/main" val="3004748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13</a:t>
            </a:fld>
            <a:endParaRPr lang="en-US"/>
          </a:p>
        </p:txBody>
      </p:sp>
    </p:spTree>
    <p:extLst>
      <p:ext uri="{BB962C8B-B14F-4D97-AF65-F5344CB8AC3E}">
        <p14:creationId xmlns:p14="http://schemas.microsoft.com/office/powerpoint/2010/main" val="1386834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737E9A-33D9-4A1E-ABBF-0997785E4386}" type="slidenum">
              <a:rPr lang="en-US" smtClean="0"/>
              <a:t>14</a:t>
            </a:fld>
            <a:endParaRPr lang="en-US"/>
          </a:p>
        </p:txBody>
      </p:sp>
    </p:spTree>
    <p:extLst>
      <p:ext uri="{BB962C8B-B14F-4D97-AF65-F5344CB8AC3E}">
        <p14:creationId xmlns:p14="http://schemas.microsoft.com/office/powerpoint/2010/main" val="1459323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15</a:t>
            </a:fld>
            <a:endParaRPr lang="en-US"/>
          </a:p>
        </p:txBody>
      </p:sp>
    </p:spTree>
    <p:extLst>
      <p:ext uri="{BB962C8B-B14F-4D97-AF65-F5344CB8AC3E}">
        <p14:creationId xmlns:p14="http://schemas.microsoft.com/office/powerpoint/2010/main" val="1161342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16</a:t>
            </a:fld>
            <a:endParaRPr lang="en-US"/>
          </a:p>
        </p:txBody>
      </p:sp>
    </p:spTree>
    <p:extLst>
      <p:ext uri="{BB962C8B-B14F-4D97-AF65-F5344CB8AC3E}">
        <p14:creationId xmlns:p14="http://schemas.microsoft.com/office/powerpoint/2010/main" val="1017876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17</a:t>
            </a:fld>
            <a:endParaRPr lang="en-US"/>
          </a:p>
        </p:txBody>
      </p:sp>
    </p:spTree>
    <p:extLst>
      <p:ext uri="{BB962C8B-B14F-4D97-AF65-F5344CB8AC3E}">
        <p14:creationId xmlns:p14="http://schemas.microsoft.com/office/powerpoint/2010/main" val="4220369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18</a:t>
            </a:fld>
            <a:endParaRPr lang="en-US"/>
          </a:p>
        </p:txBody>
      </p:sp>
    </p:spTree>
    <p:extLst>
      <p:ext uri="{BB962C8B-B14F-4D97-AF65-F5344CB8AC3E}">
        <p14:creationId xmlns:p14="http://schemas.microsoft.com/office/powerpoint/2010/main" val="1281931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737E9A-33D9-4A1E-ABBF-0997785E4386}" type="slidenum">
              <a:rPr lang="en-US" smtClean="0"/>
              <a:t>19</a:t>
            </a:fld>
            <a:endParaRPr lang="en-US"/>
          </a:p>
        </p:txBody>
      </p:sp>
    </p:spTree>
    <p:extLst>
      <p:ext uri="{BB962C8B-B14F-4D97-AF65-F5344CB8AC3E}">
        <p14:creationId xmlns:p14="http://schemas.microsoft.com/office/powerpoint/2010/main" val="538407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2</a:t>
            </a:fld>
            <a:endParaRPr lang="en-US"/>
          </a:p>
        </p:txBody>
      </p:sp>
    </p:spTree>
    <p:extLst>
      <p:ext uri="{BB962C8B-B14F-4D97-AF65-F5344CB8AC3E}">
        <p14:creationId xmlns:p14="http://schemas.microsoft.com/office/powerpoint/2010/main" val="4253596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20</a:t>
            </a:fld>
            <a:endParaRPr lang="en-US"/>
          </a:p>
        </p:txBody>
      </p:sp>
    </p:spTree>
    <p:extLst>
      <p:ext uri="{BB962C8B-B14F-4D97-AF65-F5344CB8AC3E}">
        <p14:creationId xmlns:p14="http://schemas.microsoft.com/office/powerpoint/2010/main" val="1045131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21</a:t>
            </a:fld>
            <a:endParaRPr lang="en-US"/>
          </a:p>
        </p:txBody>
      </p:sp>
    </p:spTree>
    <p:extLst>
      <p:ext uri="{BB962C8B-B14F-4D97-AF65-F5344CB8AC3E}">
        <p14:creationId xmlns:p14="http://schemas.microsoft.com/office/powerpoint/2010/main" val="3731778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22</a:t>
            </a:fld>
            <a:endParaRPr lang="en-US"/>
          </a:p>
        </p:txBody>
      </p:sp>
    </p:spTree>
    <p:extLst>
      <p:ext uri="{BB962C8B-B14F-4D97-AF65-F5344CB8AC3E}">
        <p14:creationId xmlns:p14="http://schemas.microsoft.com/office/powerpoint/2010/main" val="4026155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23</a:t>
            </a:fld>
            <a:endParaRPr lang="en-US"/>
          </a:p>
        </p:txBody>
      </p:sp>
    </p:spTree>
    <p:extLst>
      <p:ext uri="{BB962C8B-B14F-4D97-AF65-F5344CB8AC3E}">
        <p14:creationId xmlns:p14="http://schemas.microsoft.com/office/powerpoint/2010/main" val="1746423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24</a:t>
            </a:fld>
            <a:endParaRPr lang="en-US"/>
          </a:p>
        </p:txBody>
      </p:sp>
    </p:spTree>
    <p:extLst>
      <p:ext uri="{BB962C8B-B14F-4D97-AF65-F5344CB8AC3E}">
        <p14:creationId xmlns:p14="http://schemas.microsoft.com/office/powerpoint/2010/main" val="1909721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25</a:t>
            </a:fld>
            <a:endParaRPr lang="en-US"/>
          </a:p>
        </p:txBody>
      </p:sp>
    </p:spTree>
    <p:extLst>
      <p:ext uri="{BB962C8B-B14F-4D97-AF65-F5344CB8AC3E}">
        <p14:creationId xmlns:p14="http://schemas.microsoft.com/office/powerpoint/2010/main" val="3196925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26</a:t>
            </a:fld>
            <a:endParaRPr lang="en-US"/>
          </a:p>
        </p:txBody>
      </p:sp>
    </p:spTree>
    <p:extLst>
      <p:ext uri="{BB962C8B-B14F-4D97-AF65-F5344CB8AC3E}">
        <p14:creationId xmlns:p14="http://schemas.microsoft.com/office/powerpoint/2010/main" val="2289071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27</a:t>
            </a:fld>
            <a:endParaRPr lang="en-US"/>
          </a:p>
        </p:txBody>
      </p:sp>
    </p:spTree>
    <p:extLst>
      <p:ext uri="{BB962C8B-B14F-4D97-AF65-F5344CB8AC3E}">
        <p14:creationId xmlns:p14="http://schemas.microsoft.com/office/powerpoint/2010/main" val="4088100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28</a:t>
            </a:fld>
            <a:endParaRPr lang="en-US"/>
          </a:p>
        </p:txBody>
      </p:sp>
    </p:spTree>
    <p:extLst>
      <p:ext uri="{BB962C8B-B14F-4D97-AF65-F5344CB8AC3E}">
        <p14:creationId xmlns:p14="http://schemas.microsoft.com/office/powerpoint/2010/main" val="1646542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3</a:t>
            </a:fld>
            <a:endParaRPr lang="en-US"/>
          </a:p>
        </p:txBody>
      </p:sp>
    </p:spTree>
    <p:extLst>
      <p:ext uri="{BB962C8B-B14F-4D97-AF65-F5344CB8AC3E}">
        <p14:creationId xmlns:p14="http://schemas.microsoft.com/office/powerpoint/2010/main" val="2207955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4</a:t>
            </a:fld>
            <a:endParaRPr lang="en-US"/>
          </a:p>
        </p:txBody>
      </p:sp>
    </p:spTree>
    <p:extLst>
      <p:ext uri="{BB962C8B-B14F-4D97-AF65-F5344CB8AC3E}">
        <p14:creationId xmlns:p14="http://schemas.microsoft.com/office/powerpoint/2010/main" val="2673252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5</a:t>
            </a:fld>
            <a:endParaRPr lang="en-US"/>
          </a:p>
        </p:txBody>
      </p:sp>
    </p:spTree>
    <p:extLst>
      <p:ext uri="{BB962C8B-B14F-4D97-AF65-F5344CB8AC3E}">
        <p14:creationId xmlns:p14="http://schemas.microsoft.com/office/powerpoint/2010/main" val="4110434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6</a:t>
            </a:fld>
            <a:endParaRPr lang="en-US"/>
          </a:p>
        </p:txBody>
      </p:sp>
    </p:spTree>
    <p:extLst>
      <p:ext uri="{BB962C8B-B14F-4D97-AF65-F5344CB8AC3E}">
        <p14:creationId xmlns:p14="http://schemas.microsoft.com/office/powerpoint/2010/main" val="375785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7</a:t>
            </a:fld>
            <a:endParaRPr lang="en-US"/>
          </a:p>
        </p:txBody>
      </p:sp>
    </p:spTree>
    <p:extLst>
      <p:ext uri="{BB962C8B-B14F-4D97-AF65-F5344CB8AC3E}">
        <p14:creationId xmlns:p14="http://schemas.microsoft.com/office/powerpoint/2010/main" val="1750025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8</a:t>
            </a:fld>
            <a:endParaRPr lang="en-US"/>
          </a:p>
        </p:txBody>
      </p:sp>
    </p:spTree>
    <p:extLst>
      <p:ext uri="{BB962C8B-B14F-4D97-AF65-F5344CB8AC3E}">
        <p14:creationId xmlns:p14="http://schemas.microsoft.com/office/powerpoint/2010/main" val="520997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9</a:t>
            </a:fld>
            <a:endParaRPr lang="en-US"/>
          </a:p>
        </p:txBody>
      </p:sp>
    </p:spTree>
    <p:extLst>
      <p:ext uri="{BB962C8B-B14F-4D97-AF65-F5344CB8AC3E}">
        <p14:creationId xmlns:p14="http://schemas.microsoft.com/office/powerpoint/2010/main" val="3965557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07E17B-A61C-4620-BF93-2DED594AED28}"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371053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7E17B-A61C-4620-BF93-2DED594AED28}"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278158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7E17B-A61C-4620-BF93-2DED594AED28}"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4070572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F07E17B-A61C-4620-BF93-2DED594AED28}" type="datetimeFigureOut">
              <a:rPr lang="en-US" smtClean="0"/>
              <a:t>4/28/2015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7BCF763-D859-40C6-A6FD-698DA226E7C4}"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07E17B-A61C-4620-BF93-2DED594AED28}"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07E17B-A61C-4620-BF93-2DED594AED28}"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7BCF763-D859-40C6-A6FD-698DA226E7C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07E17B-A61C-4620-BF93-2DED594AED28}"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07E17B-A61C-4620-BF93-2DED594AED28}" type="datetimeFigureOut">
              <a:rPr lang="en-US" smtClean="0"/>
              <a:t>4/28/2015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07E17B-A61C-4620-BF93-2DED594AED28}" type="datetimeFigureOut">
              <a:rPr lang="en-US" smtClean="0"/>
              <a:t>4/28/2015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7E17B-A61C-4620-BF93-2DED594AED28}" type="datetimeFigureOut">
              <a:rPr lang="en-US" smtClean="0"/>
              <a:t>4/28/2015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07E17B-A61C-4620-BF93-2DED594AED28}"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7E17B-A61C-4620-BF93-2DED594AED28}"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945086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07E17B-A61C-4620-BF93-2DED594AED28}"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07E17B-A61C-4620-BF93-2DED594AED28}"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07E17B-A61C-4620-BF93-2DED594AED28}"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07E17B-A61C-4620-BF93-2DED594AED28}"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2179926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07E17B-A61C-4620-BF93-2DED594AED28}"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175537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07E17B-A61C-4620-BF93-2DED594AED28}" type="datetimeFigureOut">
              <a:rPr lang="en-US" smtClean="0"/>
              <a:t>4/28/2015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245117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07E17B-A61C-4620-BF93-2DED594AED28}" type="datetimeFigureOut">
              <a:rPr lang="en-US" smtClean="0"/>
              <a:t>4/28/2015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1544085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7E17B-A61C-4620-BF93-2DED594AED28}" type="datetimeFigureOut">
              <a:rPr lang="en-US" smtClean="0"/>
              <a:t>4/28/2015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128778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07E17B-A61C-4620-BF93-2DED594AED28}"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1736755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07E17B-A61C-4620-BF93-2DED594AED28}"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272978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7E17B-A61C-4620-BF93-2DED594AED28}" type="datetimeFigureOut">
              <a:rPr lang="en-US" smtClean="0"/>
              <a:t>4/28/2015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CF763-D859-40C6-A6FD-698DA226E7C4}" type="slidenum">
              <a:rPr lang="en-US" smtClean="0"/>
              <a:t>‹#›</a:t>
            </a:fld>
            <a:endParaRPr lang="en-US"/>
          </a:p>
        </p:txBody>
      </p:sp>
    </p:spTree>
    <p:extLst>
      <p:ext uri="{BB962C8B-B14F-4D97-AF65-F5344CB8AC3E}">
        <p14:creationId xmlns:p14="http://schemas.microsoft.com/office/powerpoint/2010/main" val="2944090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F07E17B-A61C-4620-BF93-2DED594AED28}" type="datetimeFigureOut">
              <a:rPr lang="en-US" smtClean="0"/>
              <a:t>4/28/2015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7BCF763-D859-40C6-A6FD-698DA226E7C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ages.uoregon.edu/dapope/350midtermessays.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pbs.org/thisfarbyfaith/people/denmark_vesey.html" TargetMode="External"/><Relationship Id="rId3" Type="http://schemas.openxmlformats.org/officeDocument/2006/relationships/hyperlink" Target="http://abolition.e2bn.org/resistance.html" TargetMode="External"/><Relationship Id="rId7" Type="http://schemas.openxmlformats.org/officeDocument/2006/relationships/hyperlink" Target="http://www.pbs.org/wgbh/aia/part3/3p1576.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pbs.org/independentlens/natturner/" TargetMode="External"/><Relationship Id="rId5" Type="http://schemas.openxmlformats.org/officeDocument/2006/relationships/hyperlink" Target="http://www.folklife.si.edu/resources/maroon/presentation.htm" TargetMode="External"/><Relationship Id="rId10" Type="http://schemas.openxmlformats.org/officeDocument/2006/relationships/hyperlink" Target="http://teachingamericanhistory.org/library/document/what-to-the-slave-is-the-fourth-of-july/" TargetMode="External"/><Relationship Id="rId4" Type="http://schemas.openxmlformats.org/officeDocument/2006/relationships/hyperlink" Target="http://www.diaspora.illinois.edu/news0307/news0307-5.pdf" TargetMode="External"/><Relationship Id="rId9" Type="http://schemas.openxmlformats.org/officeDocument/2006/relationships/hyperlink" Target="https://bayareaintifada.wordpress.com/2015/04/22/6547/"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docsouth.unc.edu/nc/walker/menu.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533400"/>
            <a:ext cx="8229600" cy="3200400"/>
          </a:xfrm>
        </p:spPr>
        <p:txBody>
          <a:bodyPr>
            <a:normAutofit/>
          </a:bodyPr>
          <a:lstStyle/>
          <a:p>
            <a:r>
              <a:rPr lang="en-US" dirty="0" smtClean="0"/>
              <a:t>Nat turner: Uprising and Aftermath</a:t>
            </a:r>
            <a:endParaRPr lang="en-US" dirty="0"/>
          </a:p>
        </p:txBody>
      </p:sp>
      <p:sp>
        <p:nvSpPr>
          <p:cNvPr id="3" name="Subtitle 2"/>
          <p:cNvSpPr>
            <a:spLocks noGrp="1"/>
          </p:cNvSpPr>
          <p:nvPr>
            <p:ph type="subTitle" idx="1"/>
          </p:nvPr>
        </p:nvSpPr>
        <p:spPr>
          <a:xfrm>
            <a:off x="1371600" y="4191000"/>
            <a:ext cx="6400800" cy="1524000"/>
          </a:xfrm>
        </p:spPr>
        <p:txBody>
          <a:bodyPr/>
          <a:lstStyle/>
          <a:p>
            <a:pPr algn="r"/>
            <a:r>
              <a:rPr lang="en-US" dirty="0" smtClean="0"/>
              <a:t>History 350</a:t>
            </a:r>
          </a:p>
          <a:p>
            <a:pPr algn="r"/>
            <a:r>
              <a:rPr lang="en-US" dirty="0" smtClean="0"/>
              <a:t>April 28, 2015</a:t>
            </a:r>
            <a:endParaRPr lang="en-US" dirty="0"/>
          </a:p>
        </p:txBody>
      </p:sp>
    </p:spTree>
    <p:extLst>
      <p:ext uri="{BB962C8B-B14F-4D97-AF65-F5344CB8AC3E}">
        <p14:creationId xmlns:p14="http://schemas.microsoft.com/office/powerpoint/2010/main" val="1332323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Roadside Turner</a:t>
            </a: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329" r="2460"/>
          <a:stretch/>
        </p:blipFill>
        <p:spPr bwMode="auto">
          <a:xfrm>
            <a:off x="3886200" y="1600200"/>
            <a:ext cx="488088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2667" r="6667"/>
          <a:stretch/>
        </p:blipFill>
        <p:spPr bwMode="auto">
          <a:xfrm>
            <a:off x="-152400" y="1780309"/>
            <a:ext cx="4846320"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6578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Nat Turner</a:t>
            </a:r>
            <a:endParaRPr lang="en-US" dirty="0"/>
          </a:p>
        </p:txBody>
      </p:sp>
      <p:sp>
        <p:nvSpPr>
          <p:cNvPr id="7" name="Content Placeholder 6"/>
          <p:cNvSpPr>
            <a:spLocks noGrp="1"/>
          </p:cNvSpPr>
          <p:nvPr>
            <p:ph sz="half" idx="1"/>
          </p:nvPr>
        </p:nvSpPr>
        <p:spPr/>
        <p:txBody>
          <a:bodyPr>
            <a:normAutofit fontScale="92500" lnSpcReduction="10000"/>
          </a:bodyPr>
          <a:lstStyle/>
          <a:p>
            <a:r>
              <a:rPr lang="en-US" dirty="0" smtClean="0"/>
              <a:t>Childhood and before</a:t>
            </a:r>
            <a:endParaRPr lang="en-US" dirty="0"/>
          </a:p>
          <a:p>
            <a:r>
              <a:rPr lang="en-US" dirty="0" smtClean="0"/>
              <a:t>Preparing for greatness? “Having soon discovered [myself] to be great, I must appear so, and therefore studiously avoided mixing in society, and wrapped myself in mystery, devoting myself to fasting and prayer.”</a:t>
            </a:r>
          </a:p>
          <a:p>
            <a:r>
              <a:rPr lang="en-US" dirty="0" smtClean="0"/>
              <a:t>Turner as preacher</a:t>
            </a:r>
          </a:p>
        </p:txBody>
      </p:sp>
      <p:pic>
        <p:nvPicPr>
          <p:cNvPr id="2050" name="Picture 2"/>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800600" y="1676400"/>
            <a:ext cx="438912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953000" y="5486400"/>
            <a:ext cx="3657600" cy="369332"/>
          </a:xfrm>
          <a:prstGeom prst="rect">
            <a:avLst/>
          </a:prstGeom>
          <a:noFill/>
        </p:spPr>
        <p:txBody>
          <a:bodyPr wrap="square" rtlCol="0">
            <a:spAutoFit/>
          </a:bodyPr>
          <a:lstStyle/>
          <a:p>
            <a:r>
              <a:rPr lang="en-US" dirty="0" smtClean="0"/>
              <a:t>          Image of Turner preaching</a:t>
            </a:r>
            <a:endParaRPr lang="en-US" dirty="0"/>
          </a:p>
        </p:txBody>
      </p:sp>
    </p:spTree>
    <p:extLst>
      <p:ext uri="{BB962C8B-B14F-4D97-AF65-F5344CB8AC3E}">
        <p14:creationId xmlns:p14="http://schemas.microsoft.com/office/powerpoint/2010/main" val="2492397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Turner’s Goals</a:t>
            </a:r>
            <a:endParaRPr lang="en-US" dirty="0"/>
          </a:p>
        </p:txBody>
      </p:sp>
      <p:sp>
        <p:nvSpPr>
          <p:cNvPr id="7" name="Content Placeholder 6"/>
          <p:cNvSpPr>
            <a:spLocks noGrp="1"/>
          </p:cNvSpPr>
          <p:nvPr>
            <p:ph idx="1"/>
          </p:nvPr>
        </p:nvSpPr>
        <p:spPr/>
        <p:txBody>
          <a:bodyPr>
            <a:normAutofit lnSpcReduction="10000"/>
          </a:bodyPr>
          <a:lstStyle/>
          <a:p>
            <a:r>
              <a:rPr lang="en-US" dirty="0" smtClean="0"/>
              <a:t>Vengeance?</a:t>
            </a:r>
          </a:p>
          <a:p>
            <a:r>
              <a:rPr lang="en-US" dirty="0" smtClean="0"/>
              <a:t>Escape?</a:t>
            </a:r>
          </a:p>
          <a:p>
            <a:r>
              <a:rPr lang="en-US" dirty="0" smtClean="0"/>
              <a:t>Overthrow?</a:t>
            </a:r>
          </a:p>
          <a:p>
            <a:pPr marL="0" indent="0">
              <a:buNone/>
            </a:pPr>
            <a:r>
              <a:rPr lang="en-US" dirty="0" smtClean="0"/>
              <a:t>“The Spirit instantly appeared to me and said the Serpent was loosened…and that I should take [Christ’s yoke] on and fight against the serpent, for the time was fast approaching when the first should be last and the last should be first.”</a:t>
            </a:r>
            <a:endParaRPr lang="en-US" dirty="0"/>
          </a:p>
        </p:txBody>
      </p:sp>
    </p:spTree>
    <p:extLst>
      <p:ext uri="{BB962C8B-B14F-4D97-AF65-F5344CB8AC3E}">
        <p14:creationId xmlns:p14="http://schemas.microsoft.com/office/powerpoint/2010/main" val="1698340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Revolt</a:t>
            </a:r>
            <a:endParaRPr lang="en-US" dirty="0"/>
          </a:p>
        </p:txBody>
      </p:sp>
      <p:sp>
        <p:nvSpPr>
          <p:cNvPr id="3" name="Content Placeholder 2"/>
          <p:cNvSpPr>
            <a:spLocks noGrp="1"/>
          </p:cNvSpPr>
          <p:nvPr>
            <p:ph idx="1"/>
          </p:nvPr>
        </p:nvSpPr>
        <p:spPr>
          <a:xfrm>
            <a:off x="457200" y="1143000"/>
            <a:ext cx="8229600" cy="5638800"/>
          </a:xfrm>
        </p:spPr>
        <p:txBody>
          <a:bodyPr>
            <a:normAutofit fontScale="77500" lnSpcReduction="20000"/>
          </a:bodyPr>
          <a:lstStyle/>
          <a:p>
            <a:r>
              <a:rPr lang="en-US" sz="3400" dirty="0" smtClean="0"/>
              <a:t>Preparation and recruitment</a:t>
            </a:r>
          </a:p>
          <a:p>
            <a:r>
              <a:rPr lang="en-US" sz="3400" dirty="0" smtClean="0"/>
              <a:t>Timing</a:t>
            </a:r>
          </a:p>
          <a:p>
            <a:r>
              <a:rPr lang="en-US" sz="3400" dirty="0" smtClean="0"/>
              <a:t>Strategy and Tactics</a:t>
            </a:r>
          </a:p>
          <a:p>
            <a:pPr lvl="1"/>
            <a:r>
              <a:rPr lang="en-US" sz="3400" dirty="0" smtClean="0"/>
              <a:t>A famous historian has written: “…Revolutionaries …must conclude that they will have no prospects until the cost of collaboration rises to the level of the cost of rebellion…. And it serves no purpose to pretend that ‘innocent’—personally inoffensive and politically neutral—people should be spared. The oppressor needs nothing so much as political neutrality to do business as usual…. He who wills liberation in a context that does not permit peaceful change wills revolutionary terror. No slave revolt that hesitated to invoke terror had a chance.”</a:t>
            </a:r>
          </a:p>
          <a:p>
            <a:pPr lvl="1"/>
            <a:r>
              <a:rPr lang="en-US" sz="3400" dirty="0" smtClean="0"/>
              <a:t>Another famous historian (who’s on the political left) wrote that Turner was “quite possibly mad.”</a:t>
            </a:r>
          </a:p>
        </p:txBody>
      </p:sp>
    </p:spTree>
    <p:extLst>
      <p:ext uri="{BB962C8B-B14F-4D97-AF65-F5344CB8AC3E}">
        <p14:creationId xmlns:p14="http://schemas.microsoft.com/office/powerpoint/2010/main" val="3889101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Turner’s Revolt Defeated</a:t>
            </a:r>
            <a:endParaRPr lang="en-US" dirty="0"/>
          </a:p>
        </p:txBody>
      </p:sp>
      <p:sp>
        <p:nvSpPr>
          <p:cNvPr id="4" name="Content Placeholder 3"/>
          <p:cNvSpPr>
            <a:spLocks noGrp="1"/>
          </p:cNvSpPr>
          <p:nvPr>
            <p:ph sz="half" idx="1"/>
          </p:nvPr>
        </p:nvSpPr>
        <p:spPr/>
        <p:txBody>
          <a:bodyPr/>
          <a:lstStyle/>
          <a:p>
            <a:r>
              <a:rPr lang="en-US" dirty="0" smtClean="0"/>
              <a:t>Capture, trial and execution</a:t>
            </a:r>
          </a:p>
          <a:p>
            <a:pPr lvl="1"/>
            <a:r>
              <a:rPr lang="en-US" dirty="0" smtClean="0"/>
              <a:t>At right: sketch of Turner’s capture</a:t>
            </a:r>
          </a:p>
          <a:p>
            <a:r>
              <a:rPr lang="en-US" dirty="0" smtClean="0"/>
              <a:t>Repressive violence</a:t>
            </a:r>
          </a:p>
          <a:p>
            <a:r>
              <a:rPr lang="en-US" dirty="0" smtClean="0"/>
              <a:t>Thomas Gray’s “The Confessions of Nat Turner”</a:t>
            </a:r>
            <a:endParaRPr lang="en-US"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114789" y="1600185"/>
            <a:ext cx="4988911" cy="374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701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Aftermath: Emancipation or Repression?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Virginia Debates Slavery</a:t>
            </a:r>
          </a:p>
          <a:p>
            <a:pPr lvl="1"/>
            <a:r>
              <a:rPr lang="en-US" dirty="0" smtClean="0"/>
              <a:t>Governor Floyd: </a:t>
            </a:r>
            <a:r>
              <a:rPr lang="en-US" dirty="0"/>
              <a:t>: "Before I leave this government, I will have contrived to have a law passed gradually abolishing slavery in this state, or at all events to </a:t>
            </a:r>
            <a:r>
              <a:rPr lang="en-US" dirty="0" smtClean="0"/>
              <a:t>begin the </a:t>
            </a:r>
            <a:r>
              <a:rPr lang="en-US" dirty="0"/>
              <a:t>work by prohibiting slavery west of the blue ridge Mountains</a:t>
            </a:r>
            <a:r>
              <a:rPr lang="en-US" dirty="0" smtClean="0"/>
              <a:t>.“</a:t>
            </a:r>
          </a:p>
          <a:p>
            <a:pPr lvl="1"/>
            <a:r>
              <a:rPr lang="en-US" dirty="0" smtClean="0"/>
              <a:t>In the end, slave codes were strengthened; prohibitions on schools, religious gatherings and preaching.</a:t>
            </a:r>
          </a:p>
          <a:p>
            <a:pPr lvl="1"/>
            <a:r>
              <a:rPr lang="en-US" dirty="0" smtClean="0"/>
              <a:t>Thomas Dew and the Positive Good Defense of Slavery: “No insurrection of this kind can occur where the blacks are as much civilized as they are in the United States….[T]he negro of the United States has imbibed the principles, the sentiments, and feelings of the white; in one word, he is civilized—at least comparatively.”</a:t>
            </a:r>
            <a:endParaRPr lang="en-US" dirty="0"/>
          </a:p>
        </p:txBody>
      </p:sp>
    </p:spTree>
    <p:extLst>
      <p:ext uri="{BB962C8B-B14F-4D97-AF65-F5344CB8AC3E}">
        <p14:creationId xmlns:p14="http://schemas.microsoft.com/office/powerpoint/2010/main" val="3781381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Alabama Slave Code: 1833</a:t>
            </a:r>
            <a:endParaRPr lang="en-US" dirty="0"/>
          </a:p>
        </p:txBody>
      </p:sp>
      <p:sp>
        <p:nvSpPr>
          <p:cNvPr id="3" name="Content Placeholder 2"/>
          <p:cNvSpPr>
            <a:spLocks noGrp="1"/>
          </p:cNvSpPr>
          <p:nvPr>
            <p:ph idx="1"/>
          </p:nvPr>
        </p:nvSpPr>
        <p:spPr>
          <a:xfrm>
            <a:off x="457200" y="1600200"/>
            <a:ext cx="8229600" cy="5105400"/>
          </a:xfrm>
        </p:spPr>
        <p:txBody>
          <a:bodyPr>
            <a:normAutofit fontScale="47500" lnSpcReduction="20000"/>
          </a:bodyPr>
          <a:lstStyle/>
          <a:p>
            <a:r>
              <a:rPr lang="en-US" sz="5100" dirty="0" smtClean="0"/>
              <a:t>Here are some parts of Alabama’s “slave code”, laws enacted two years after the Turner revolt:</a:t>
            </a:r>
          </a:p>
          <a:p>
            <a:pPr marL="0" indent="0">
              <a:buNone/>
            </a:pPr>
            <a:endParaRPr lang="en-US" sz="5100" dirty="0" smtClean="0"/>
          </a:p>
          <a:p>
            <a:pPr lvl="1"/>
            <a:r>
              <a:rPr lang="en-US" sz="4400" dirty="0"/>
              <a:t>S31. Any person who shall attempt to teach any free person of color, or slave, to spell, read or write, shall, upon conviction thereof by indictment, be fined in a sum not less than two hundred fifty dollars, nor more than five hundred dollars. 	</a:t>
            </a:r>
          </a:p>
          <a:p>
            <a:pPr lvl="1"/>
            <a:r>
              <a:rPr lang="en-US" sz="4400" dirty="0"/>
              <a:t>S10. If any white person, free negro, or mulatto, shall at any time be found in company with slaves, at any unlawful meeting, such person being thereof convicted before any justice of the peace, shall forfeit and pay twenty dollars for any such offence, to the informer, recoverable with costs before such justice</a:t>
            </a:r>
            <a:r>
              <a:rPr lang="en-US" sz="4400" dirty="0" smtClean="0"/>
              <a:t>.</a:t>
            </a:r>
          </a:p>
          <a:p>
            <a:pPr lvl="1"/>
            <a:r>
              <a:rPr lang="en-US" sz="4400" dirty="0"/>
              <a:t>S37. It shall not be lawful for more than five male slaves, either with or without passes, to assemble together at any place off the proper plantation to which they belong; and if any slaves do so assemble together, the same shall be deemed an unlawful assembly. </a:t>
            </a:r>
            <a:endParaRPr lang="en-US" sz="4400" dirty="0" smtClean="0"/>
          </a:p>
        </p:txBody>
      </p:sp>
    </p:spTree>
    <p:extLst>
      <p:ext uri="{BB962C8B-B14F-4D97-AF65-F5344CB8AC3E}">
        <p14:creationId xmlns:p14="http://schemas.microsoft.com/office/powerpoint/2010/main" val="613421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Alabama Slave Code (continued)</a:t>
            </a:r>
            <a:endParaRPr lang="en-US" dirty="0"/>
          </a:p>
        </p:txBody>
      </p:sp>
      <p:sp>
        <p:nvSpPr>
          <p:cNvPr id="3" name="Content Placeholder 2"/>
          <p:cNvSpPr>
            <a:spLocks noGrp="1"/>
          </p:cNvSpPr>
          <p:nvPr>
            <p:ph idx="1"/>
          </p:nvPr>
        </p:nvSpPr>
        <p:spPr>
          <a:xfrm>
            <a:off x="457200" y="1417638"/>
            <a:ext cx="8229600" cy="5211762"/>
          </a:xfrm>
        </p:spPr>
        <p:txBody>
          <a:bodyPr>
            <a:normAutofit/>
          </a:bodyPr>
          <a:lstStyle/>
          <a:p>
            <a:pPr marL="342900" lvl="1" indent="-342900">
              <a:buFont typeface="Arial" pitchFamily="34" charset="0"/>
              <a:buChar char="•"/>
            </a:pPr>
            <a:r>
              <a:rPr lang="en-US" sz="2400" dirty="0"/>
              <a:t>S42. If any slave or free person of color shall preach to, exhort, or harangue any slave or slaves, or free persons of color, unless in the presence of five respectable slave-holders, any such slave or free person of color so offending, shall, on conviction before any justice of the peace, receive, by order of said justice of the peace, thirty-nine lashes for the first offence, and fifty lashes for every offence thereafter; and any person may arrest any such slave or free person of color, and take him before a justice of the peace for trial: </a:t>
            </a:r>
          </a:p>
          <a:p>
            <a:r>
              <a:rPr lang="en-US" sz="2400" dirty="0"/>
              <a:t>S4. No slave shall be admitted a witness against any person, in any matter, cause, or thing whatsoever, civil or criminal, except in criminal cases, in which the evidence of one slave shall be admitted for or against the evidence of another slave.</a:t>
            </a:r>
          </a:p>
        </p:txBody>
      </p:sp>
    </p:spTree>
    <p:extLst>
      <p:ext uri="{BB962C8B-B14F-4D97-AF65-F5344CB8AC3E}">
        <p14:creationId xmlns:p14="http://schemas.microsoft.com/office/powerpoint/2010/main" val="1586413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Aftermath: Anti-Slavery Responses</a:t>
            </a:r>
            <a:endParaRPr lang="en-US" dirty="0"/>
          </a:p>
        </p:txBody>
      </p:sp>
      <p:sp>
        <p:nvSpPr>
          <p:cNvPr id="3" name="Content Placeholder 2"/>
          <p:cNvSpPr>
            <a:spLocks noGrp="1"/>
          </p:cNvSpPr>
          <p:nvPr>
            <p:ph idx="1"/>
          </p:nvPr>
        </p:nvSpPr>
        <p:spPr>
          <a:xfrm>
            <a:off x="457200" y="1143000"/>
            <a:ext cx="8229600" cy="5334000"/>
          </a:xfrm>
        </p:spPr>
        <p:txBody>
          <a:bodyPr>
            <a:normAutofit fontScale="92500" lnSpcReduction="20000"/>
          </a:bodyPr>
          <a:lstStyle/>
          <a:p>
            <a:r>
              <a:rPr lang="en-US" dirty="0" smtClean="0"/>
              <a:t>William Lloyd Garrison: “We are horror-struck at the late tidings….” [but]:</a:t>
            </a:r>
          </a:p>
          <a:p>
            <a:pPr lvl="1"/>
            <a:r>
              <a:rPr lang="en-US" dirty="0"/>
              <a:t>“I do not justify the slaves in their rebellion; yet I do not condemn </a:t>
            </a:r>
            <a:r>
              <a:rPr lang="en-US" i="1" dirty="0"/>
              <a:t>them </a:t>
            </a:r>
            <a:r>
              <a:rPr lang="en-US" dirty="0"/>
              <a:t>and applaud similar conduct in </a:t>
            </a:r>
            <a:r>
              <a:rPr lang="en-US" i="1" dirty="0"/>
              <a:t>white men</a:t>
            </a:r>
            <a:r>
              <a:rPr lang="en-US" dirty="0"/>
              <a:t>. I deny the right of any people to fight for their liberty….Of all men living, however, our slaves have the best reason to assert their rights by violent means.”</a:t>
            </a:r>
          </a:p>
          <a:p>
            <a:r>
              <a:rPr lang="en-US" dirty="0"/>
              <a:t>An African American newspaper in Albany, NY: “Their struggle for freedom is the same in principle as the struggle of our fathers in ‘76. I hope they may achieve their liberty eventually by fair and honorable means, in a brave and manly conflict with their masters.” </a:t>
            </a:r>
          </a:p>
        </p:txBody>
      </p:sp>
    </p:spTree>
    <p:extLst>
      <p:ext uri="{BB962C8B-B14F-4D97-AF65-F5344CB8AC3E}">
        <p14:creationId xmlns:p14="http://schemas.microsoft.com/office/powerpoint/2010/main" val="4206665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 Turner in Memory and Imagination</a:t>
            </a:r>
            <a:endParaRPr lang="en-US" dirty="0"/>
          </a:p>
        </p:txBody>
      </p:sp>
      <p:sp>
        <p:nvSpPr>
          <p:cNvPr id="3" name="Content Placeholder 2"/>
          <p:cNvSpPr>
            <a:spLocks noGrp="1"/>
          </p:cNvSpPr>
          <p:nvPr>
            <p:ph sz="half" idx="1"/>
          </p:nvPr>
        </p:nvSpPr>
        <p:spPr/>
        <p:txBody>
          <a:bodyPr>
            <a:normAutofit/>
          </a:bodyPr>
          <a:lstStyle/>
          <a:p>
            <a:r>
              <a:rPr lang="en-US" dirty="0" smtClean="0"/>
              <a:t>Turner as inspiration: African American journalist T. Thomas Fortune writes in 1889: “Nat Turner was a black hero. He preferred death to slavery. He ought to have a monument.”</a:t>
            </a:r>
          </a:p>
        </p:txBody>
      </p:sp>
      <p:sp>
        <p:nvSpPr>
          <p:cNvPr id="4" name="Content Placeholder 3"/>
          <p:cNvSpPr>
            <a:spLocks noGrp="1"/>
          </p:cNvSpPr>
          <p:nvPr>
            <p:ph sz="half" idx="2"/>
          </p:nvPr>
        </p:nvSpPr>
        <p:spPr/>
        <p:txBody>
          <a:bodyPr>
            <a:normAutofit/>
          </a:bodyPr>
          <a:lstStyle/>
          <a:p>
            <a:r>
              <a:rPr lang="en-US" dirty="0"/>
              <a:t>William Styron and </a:t>
            </a:r>
            <a:r>
              <a:rPr lang="en-US" i="1" dirty="0"/>
              <a:t>The Confessions of Nat </a:t>
            </a:r>
            <a:r>
              <a:rPr lang="en-US" i="1" dirty="0" smtClean="0"/>
              <a:t>Turner </a:t>
            </a:r>
            <a:r>
              <a:rPr lang="en-US" dirty="0" smtClean="0"/>
              <a:t>(published 1967)</a:t>
            </a:r>
            <a:endParaRPr lang="en-US" dirty="0"/>
          </a:p>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6527" y="3048000"/>
            <a:ext cx="2205616"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599" y="3048000"/>
            <a:ext cx="2011682"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205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762000"/>
          </a:xfrm>
        </p:spPr>
        <p:txBody>
          <a:bodyPr/>
          <a:lstStyle/>
          <a:p>
            <a:r>
              <a:rPr lang="en-US" dirty="0" smtClean="0"/>
              <a:t>Reminders and Announcements</a:t>
            </a:r>
            <a:endParaRPr lang="en-US" dirty="0"/>
          </a:p>
        </p:txBody>
      </p:sp>
      <p:sp>
        <p:nvSpPr>
          <p:cNvPr id="5" name="Content Placeholder 4"/>
          <p:cNvSpPr>
            <a:spLocks noGrp="1"/>
          </p:cNvSpPr>
          <p:nvPr>
            <p:ph idx="1"/>
          </p:nvPr>
        </p:nvSpPr>
        <p:spPr>
          <a:xfrm>
            <a:off x="0" y="914400"/>
            <a:ext cx="9144000" cy="5638800"/>
          </a:xfrm>
          <a:noFill/>
        </p:spPr>
        <p:txBody>
          <a:bodyPr>
            <a:noAutofit/>
          </a:bodyPr>
          <a:lstStyle/>
          <a:p>
            <a:r>
              <a:rPr lang="en-US" sz="2400" dirty="0" smtClean="0"/>
              <a:t>Navigating around History 350</a:t>
            </a:r>
          </a:p>
          <a:p>
            <a:pPr lvl="1"/>
            <a:r>
              <a:rPr lang="en-US" sz="2000" dirty="0" smtClean="0"/>
              <a:t>Syllabus is the first item in Blackboard Documents</a:t>
            </a:r>
          </a:p>
          <a:p>
            <a:pPr lvl="1"/>
            <a:r>
              <a:rPr lang="en-US" sz="2000" dirty="0" smtClean="0"/>
              <a:t>Links to PowerPoints will be posted on the syllabus before each class. Scroll down to the date of the class and click on the date. The syllabus will also lead you to some readings, assignment information, etc.</a:t>
            </a:r>
          </a:p>
          <a:p>
            <a:pPr lvl="1"/>
            <a:r>
              <a:rPr lang="en-US" sz="2000" dirty="0" smtClean="0">
                <a:sym typeface="Wingdings" panose="05000000000000000000" pitchFamily="2" charset="2"/>
              </a:rPr>
              <a:t>The second Discussion Forum (on Nat Turner’s revolt) is now online. Deadline is May 12. Deadline for your post to the first forum (on Paine) is </a:t>
            </a:r>
            <a:r>
              <a:rPr lang="en-US" sz="2400" dirty="0" smtClean="0">
                <a:solidFill>
                  <a:schemeClr val="accent4">
                    <a:lumMod val="75000"/>
                  </a:schemeClr>
                </a:solidFill>
                <a:effectLst>
                  <a:outerShdw blurRad="38100" dist="38100" dir="2700000" algn="tl">
                    <a:srgbClr val="000000">
                      <a:alpha val="43137"/>
                    </a:srgbClr>
                  </a:outerShdw>
                </a:effectLst>
                <a:sym typeface="Wingdings" panose="05000000000000000000" pitchFamily="2" charset="2"/>
              </a:rPr>
              <a:t>midnight tonight</a:t>
            </a:r>
            <a:r>
              <a:rPr lang="en-US" sz="2400" dirty="0" smtClean="0">
                <a:solidFill>
                  <a:schemeClr val="accent4">
                    <a:lumMod val="75000"/>
                  </a:schemeClr>
                </a:solidFill>
                <a:sym typeface="Wingdings" panose="05000000000000000000" pitchFamily="2" charset="2"/>
              </a:rPr>
              <a:t>.</a:t>
            </a:r>
          </a:p>
          <a:p>
            <a:pPr lvl="1"/>
            <a:r>
              <a:rPr lang="en-US" sz="2000" dirty="0" smtClean="0">
                <a:sym typeface="Wingdings" panose="05000000000000000000" pitchFamily="2" charset="2"/>
              </a:rPr>
              <a:t>There will be four forums during the term. You need to respond to three of them.</a:t>
            </a:r>
          </a:p>
          <a:p>
            <a:pPr lvl="1"/>
            <a:r>
              <a:rPr lang="en-US" sz="2000" dirty="0" smtClean="0">
                <a:sym typeface="Wingdings" panose="05000000000000000000" pitchFamily="2" charset="2"/>
              </a:rPr>
              <a:t>Instructions and options for the short paper due May 26 are in the Assignments section of Blackboard. I recommend that you look them over fairly soon.</a:t>
            </a:r>
          </a:p>
        </p:txBody>
      </p:sp>
    </p:spTree>
    <p:extLst>
      <p:ext uri="{BB962C8B-B14F-4D97-AF65-F5344CB8AC3E}">
        <p14:creationId xmlns:p14="http://schemas.microsoft.com/office/powerpoint/2010/main" val="3274203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280160"/>
            <a:ext cx="7024333" cy="557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603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Garrison, Pacifism and Anti-Slavery</a:t>
            </a:r>
            <a:endParaRPr lang="en-US" dirty="0"/>
          </a:p>
        </p:txBody>
      </p:sp>
      <p:sp>
        <p:nvSpPr>
          <p:cNvPr id="3" name="Content Placeholder 2"/>
          <p:cNvSpPr>
            <a:spLocks noGrp="1"/>
          </p:cNvSpPr>
          <p:nvPr>
            <p:ph idx="1"/>
          </p:nvPr>
        </p:nvSpPr>
        <p:spPr/>
        <p:txBody>
          <a:bodyPr/>
          <a:lstStyle/>
          <a:p>
            <a:r>
              <a:rPr lang="en-US" dirty="0" smtClean="0"/>
              <a:t>Garrison: “This nation is destined to perish because in wading through blood and carnage to independence, it at the outset discarded the Prince of Peace, and elected George Washington to be its Savior….It is a fruitless attempt at self-government, totally distinct from the government of God in Jesus Christ….”</a:t>
            </a:r>
          </a:p>
          <a:p>
            <a:r>
              <a:rPr lang="en-US" dirty="0" smtClean="0"/>
              <a:t>Moral suasion, anti-slavery and anti-racism</a:t>
            </a:r>
            <a:endParaRPr lang="en-US" dirty="0"/>
          </a:p>
        </p:txBody>
      </p:sp>
    </p:spTree>
    <p:extLst>
      <p:ext uri="{BB962C8B-B14F-4D97-AF65-F5344CB8AC3E}">
        <p14:creationId xmlns:p14="http://schemas.microsoft.com/office/powerpoint/2010/main" val="2175877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prstClr val="black"/>
                </a:solidFill>
              </a:rPr>
              <a:t>Anti-Slavery: Frederick Douglass, Violence and </a:t>
            </a:r>
            <a:r>
              <a:rPr lang="en-US" sz="3600" dirty="0" smtClean="0">
                <a:solidFill>
                  <a:prstClr val="black"/>
                </a:solidFill>
              </a:rPr>
              <a:t>Resistance </a:t>
            </a:r>
            <a:r>
              <a:rPr lang="en-US" sz="3600" dirty="0">
                <a:solidFill>
                  <a:prstClr val="black"/>
                </a:solidFill>
              </a:rPr>
              <a:t>to Slavery</a:t>
            </a:r>
            <a:endParaRPr lang="en-US" dirty="0"/>
          </a:p>
        </p:txBody>
      </p:sp>
      <p:pic>
        <p:nvPicPr>
          <p:cNvPr id="5" name="Content Placeholder 4"/>
          <p:cNvPicPr>
            <a:picLocks noGrp="1" noChangeAspect="1"/>
          </p:cNvPicPr>
          <p:nvPr>
            <p:ph sz="half" idx="1"/>
          </p:nvPr>
        </p:nvPicPr>
        <p:blipFill>
          <a:blip r:embed="rId3"/>
          <a:stretch>
            <a:fillRect/>
          </a:stretch>
        </p:blipFill>
        <p:spPr>
          <a:xfrm>
            <a:off x="-5" y="1600196"/>
            <a:ext cx="4619625" cy="4129945"/>
          </a:xfrm>
          <a:prstGeom prst="rect">
            <a:avLst/>
          </a:prstGeom>
        </p:spPr>
      </p:pic>
      <p:sp>
        <p:nvSpPr>
          <p:cNvPr id="4" name="Content Placeholder 3"/>
          <p:cNvSpPr>
            <a:spLocks noGrp="1"/>
          </p:cNvSpPr>
          <p:nvPr>
            <p:ph sz="half" idx="2"/>
          </p:nvPr>
        </p:nvSpPr>
        <p:spPr/>
        <p:txBody>
          <a:bodyPr>
            <a:normAutofit fontScale="92500"/>
          </a:bodyPr>
          <a:lstStyle/>
          <a:p>
            <a:r>
              <a:rPr lang="en-US" dirty="0"/>
              <a:t>“Slaveholders have no rights more than any other thief or pirate. They have forfeited even the right to live, and if the slave should put every one of them to the sword tomorrow, who dare pronounce the penalty disproportionate to the crime?”</a:t>
            </a:r>
          </a:p>
          <a:p>
            <a:endParaRPr lang="en-US" dirty="0"/>
          </a:p>
        </p:txBody>
      </p:sp>
    </p:spTree>
    <p:extLst>
      <p:ext uri="{BB962C8B-B14F-4D97-AF65-F5344CB8AC3E}">
        <p14:creationId xmlns:p14="http://schemas.microsoft.com/office/powerpoint/2010/main" val="314458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600" dirty="0" smtClean="0"/>
              <a:t>Anti-Slavery: Frederick Douglass on Violence as a Failing Strategy</a:t>
            </a:r>
            <a:endParaRPr lang="en-US" sz="3600" dirty="0"/>
          </a:p>
        </p:txBody>
      </p:sp>
      <p:sp>
        <p:nvSpPr>
          <p:cNvPr id="3" name="Content Placeholder 2"/>
          <p:cNvSpPr>
            <a:spLocks noGrp="1"/>
          </p:cNvSpPr>
          <p:nvPr>
            <p:ph idx="1"/>
          </p:nvPr>
        </p:nvSpPr>
        <p:spPr>
          <a:xfrm>
            <a:off x="457200" y="1524000"/>
            <a:ext cx="8229600" cy="4953000"/>
          </a:xfrm>
        </p:spPr>
        <p:txBody>
          <a:bodyPr>
            <a:normAutofit lnSpcReduction="10000"/>
          </a:bodyPr>
          <a:lstStyle/>
          <a:p>
            <a:r>
              <a:rPr lang="en-US" dirty="0" smtClean="0"/>
              <a:t>1847 “The slave is in the minority, a small minority, the oppressors are an overwhelming majority….The one is weak; the other is strong….With the facts of our condition before us,  it is impossible for us to contemplate any appeal to the slave to take vengeance on his guilty master, but with the utmost reprobation. Your committee regard any counsel of this sort as the perfection of folly, suicidal in the extreme, and abominably wicked.”</a:t>
            </a:r>
          </a:p>
        </p:txBody>
      </p:sp>
    </p:spTree>
    <p:extLst>
      <p:ext uri="{BB962C8B-B14F-4D97-AF65-F5344CB8AC3E}">
        <p14:creationId xmlns:p14="http://schemas.microsoft.com/office/powerpoint/2010/main" val="3282747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“Slave Power” and the Extension of Slavery’s Reach</a:t>
            </a:r>
            <a:endParaRPr lang="en-US" dirty="0"/>
          </a:p>
        </p:txBody>
      </p:sp>
      <p:sp>
        <p:nvSpPr>
          <p:cNvPr id="3" name="Content Placeholder 2"/>
          <p:cNvSpPr>
            <a:spLocks noGrp="1"/>
          </p:cNvSpPr>
          <p:nvPr>
            <p:ph idx="1"/>
          </p:nvPr>
        </p:nvSpPr>
        <p:spPr>
          <a:xfrm>
            <a:off x="457200" y="1524000"/>
            <a:ext cx="8229600" cy="4678363"/>
          </a:xfrm>
        </p:spPr>
        <p:txBody>
          <a:bodyPr>
            <a:noAutofit/>
          </a:bodyPr>
          <a:lstStyle/>
          <a:p>
            <a:r>
              <a:rPr lang="en-US" sz="2200" dirty="0" smtClean="0"/>
              <a:t>In the forty years before the Civil War, conflict over the expansion of slavery in the West threatened national unity. Before 1861, political compromises patched up the controversies. </a:t>
            </a:r>
          </a:p>
          <a:p>
            <a:r>
              <a:rPr lang="en-US" sz="2200" dirty="0" smtClean="0"/>
              <a:t>Fearing they were under antislavery attack, Southern slaveholders became more aggressive in seeking protections for slavery and opportunities to expand. </a:t>
            </a:r>
          </a:p>
          <a:p>
            <a:r>
              <a:rPr lang="en-US" sz="2200" dirty="0" smtClean="0"/>
              <a:t>This in turn ignited Northern fears that the entire nation would come under the domination of slaveholders—the “Slave Power.” This led in 1854 to the formation of the Republican Party, committed to slowing or stopping the spread of slavery.</a:t>
            </a:r>
          </a:p>
          <a:p>
            <a:r>
              <a:rPr lang="en-US" sz="2200" dirty="0" smtClean="0"/>
              <a:t>In 1850, a Congressional compromise led to a strengthened Fugitive Slave Act, making it easier for slaveholders to capture escaped slaves and return them to bondage. </a:t>
            </a:r>
            <a:endParaRPr lang="en-US" sz="2200" dirty="0"/>
          </a:p>
        </p:txBody>
      </p:sp>
    </p:spTree>
    <p:extLst>
      <p:ext uri="{BB962C8B-B14F-4D97-AF65-F5344CB8AC3E}">
        <p14:creationId xmlns:p14="http://schemas.microsoft.com/office/powerpoint/2010/main" val="1088829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Resisting the Recapture of Fugitives: Anthony Burns, Boston 1854</a:t>
            </a:r>
            <a:endParaRPr lang="en-US" dirty="0"/>
          </a:p>
        </p:txBody>
      </p:sp>
      <p:sp>
        <p:nvSpPr>
          <p:cNvPr id="3" name="Content Placeholder 2"/>
          <p:cNvSpPr>
            <a:spLocks noGrp="1"/>
          </p:cNvSpPr>
          <p:nvPr>
            <p:ph sz="half" idx="1"/>
          </p:nvPr>
        </p:nvSpPr>
        <p:spPr/>
        <p:txBody>
          <a:bodyPr/>
          <a:lstStyle/>
          <a:p>
            <a:r>
              <a:rPr lang="en-US" dirty="0" smtClean="0"/>
              <a:t>Anthony Burns had escaped from Virginia to Boston in 1854. When he was recaptured, a large crowd attempted to rescue him but failed. Reportedly, 50,000 Bostonians watched him returned to slavery.</a:t>
            </a:r>
            <a:endParaRPr lang="en-US" dirty="0"/>
          </a:p>
        </p:txBody>
      </p:sp>
      <p:pic>
        <p:nvPicPr>
          <p:cNvPr id="5" name="Content Placeholder 4"/>
          <p:cNvPicPr>
            <a:picLocks noGrp="1" noChangeAspect="1"/>
          </p:cNvPicPr>
          <p:nvPr>
            <p:ph sz="half" idx="2"/>
          </p:nvPr>
        </p:nvPicPr>
        <p:blipFill rotWithShape="1">
          <a:blip r:embed="rId3"/>
          <a:srcRect b="8420"/>
          <a:stretch/>
        </p:blipFill>
        <p:spPr>
          <a:xfrm>
            <a:off x="4876798" y="1600198"/>
            <a:ext cx="3450431" cy="5236415"/>
          </a:xfrm>
          <a:prstGeom prst="rect">
            <a:avLst/>
          </a:prstGeom>
        </p:spPr>
      </p:pic>
    </p:spTree>
    <p:extLst>
      <p:ext uri="{BB962C8B-B14F-4D97-AF65-F5344CB8AC3E}">
        <p14:creationId xmlns:p14="http://schemas.microsoft.com/office/powerpoint/2010/main" val="2807326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Douglass: “The True Remedy for the Fugitive Slave Bill”</a:t>
            </a:r>
            <a:endParaRPr lang="en-US" dirty="0"/>
          </a:p>
        </p:txBody>
      </p:sp>
      <p:sp>
        <p:nvSpPr>
          <p:cNvPr id="6" name="Content Placeholder 5"/>
          <p:cNvSpPr>
            <a:spLocks noGrp="1"/>
          </p:cNvSpPr>
          <p:nvPr>
            <p:ph idx="1"/>
          </p:nvPr>
        </p:nvSpPr>
        <p:spPr/>
        <p:txBody>
          <a:bodyPr>
            <a:normAutofit lnSpcReduction="10000"/>
          </a:bodyPr>
          <a:lstStyle/>
          <a:p>
            <a:r>
              <a:rPr lang="en-US" dirty="0" smtClean="0"/>
              <a:t>Following the Anthony Burns recapture, 1854:</a:t>
            </a:r>
          </a:p>
          <a:p>
            <a:pPr lvl="1"/>
            <a:r>
              <a:rPr lang="en-US" dirty="0" smtClean="0"/>
              <a:t>“A good revolver, a steady hand, and a determination to shoot down any man attempting to kidnap. Let every colored man make up his mind to this and live by it, and if needs be, die by it. This will put an end to kidnapping and to slaveholding, too.”</a:t>
            </a:r>
          </a:p>
          <a:p>
            <a:pPr lvl="1"/>
            <a:r>
              <a:rPr lang="en-US" dirty="0" smtClean="0"/>
              <a:t>“Oh! That we had a little more of the manly indifference to death which characterized the Heroes of the American Revolution.”</a:t>
            </a:r>
            <a:endParaRPr lang="en-US" dirty="0"/>
          </a:p>
        </p:txBody>
      </p:sp>
    </p:spTree>
    <p:extLst>
      <p:ext uri="{BB962C8B-B14F-4D97-AF65-F5344CB8AC3E}">
        <p14:creationId xmlns:p14="http://schemas.microsoft.com/office/powerpoint/2010/main" val="729766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John Brown and the Harper’s Ferry Raid 1859</a:t>
            </a:r>
            <a:endParaRPr lang="en-US" dirty="0"/>
          </a:p>
        </p:txBody>
      </p:sp>
      <p:sp>
        <p:nvSpPr>
          <p:cNvPr id="5" name="Content Placeholder 4"/>
          <p:cNvSpPr>
            <a:spLocks noGrp="1"/>
          </p:cNvSpPr>
          <p:nvPr>
            <p:ph sz="half" idx="1"/>
          </p:nvPr>
        </p:nvSpPr>
        <p:spPr/>
        <p:txBody>
          <a:bodyPr>
            <a:normAutofit fontScale="85000" lnSpcReduction="20000"/>
          </a:bodyPr>
          <a:lstStyle/>
          <a:p>
            <a:r>
              <a:rPr lang="en-US" dirty="0" smtClean="0"/>
              <a:t>John Brown’s longstanding hatred of slavery grew into a conviction that it was his duty to attempt to launch and lead a slave revolution.</a:t>
            </a:r>
          </a:p>
          <a:p>
            <a:r>
              <a:rPr lang="en-US" dirty="0" smtClean="0"/>
              <a:t>Despite his personal eccentricities, he convinced some leading opponents of slavery to support him, though he didn’t reveal his plan’s specifics to them.</a:t>
            </a:r>
          </a:p>
          <a:p>
            <a:r>
              <a:rPr lang="en-US" dirty="0" smtClean="0"/>
              <a:t>Frederick Douglass was one of the “Secret Six” who backed Brown.</a:t>
            </a:r>
            <a:endParaRPr lang="en-US" dirty="0"/>
          </a:p>
        </p:txBody>
      </p:sp>
      <p:pic>
        <p:nvPicPr>
          <p:cNvPr id="7" name="Content Placeholder 6"/>
          <p:cNvPicPr>
            <a:picLocks noGrp="1" noChangeAspect="1"/>
          </p:cNvPicPr>
          <p:nvPr>
            <p:ph sz="half" idx="2"/>
          </p:nvPr>
        </p:nvPicPr>
        <p:blipFill>
          <a:blip r:embed="rId3"/>
          <a:stretch>
            <a:fillRect/>
          </a:stretch>
        </p:blipFill>
        <p:spPr>
          <a:xfrm>
            <a:off x="4891872" y="1600200"/>
            <a:ext cx="3551256" cy="4525963"/>
          </a:xfrm>
          <a:prstGeom prst="rect">
            <a:avLst/>
          </a:prstGeom>
        </p:spPr>
      </p:pic>
    </p:spTree>
    <p:extLst>
      <p:ext uri="{BB962C8B-B14F-4D97-AF65-F5344CB8AC3E}">
        <p14:creationId xmlns:p14="http://schemas.microsoft.com/office/powerpoint/2010/main" val="682764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John Brown and the Harper’s Ferry Raid 1859</a:t>
            </a:r>
          </a:p>
        </p:txBody>
      </p:sp>
      <p:sp>
        <p:nvSpPr>
          <p:cNvPr id="3" name="Content Placeholder 2"/>
          <p:cNvSpPr>
            <a:spLocks noGrp="1"/>
          </p:cNvSpPr>
          <p:nvPr>
            <p:ph sz="half" idx="1"/>
          </p:nvPr>
        </p:nvSpPr>
        <p:spPr>
          <a:xfrm>
            <a:off x="0" y="1129352"/>
            <a:ext cx="4343400" cy="5486400"/>
          </a:xfrm>
        </p:spPr>
        <p:txBody>
          <a:bodyPr>
            <a:normAutofit fontScale="85000" lnSpcReduction="20000"/>
          </a:bodyPr>
          <a:lstStyle/>
          <a:p>
            <a:r>
              <a:rPr lang="en-US" dirty="0" smtClean="0"/>
              <a:t>In October 1859, Brown and a handful of associates launched a raid on a U.S. armory in northern Virginia, hoping to provoke a slave uprising.</a:t>
            </a:r>
          </a:p>
          <a:p>
            <a:r>
              <a:rPr lang="en-US" dirty="0" smtClean="0"/>
              <a:t>In about two days, U.S. troops crushed the uprising and captured Brown.</a:t>
            </a:r>
          </a:p>
          <a:p>
            <a:r>
              <a:rPr lang="en-US" dirty="0" smtClean="0"/>
              <a:t>Before Brown was executed, he became a hero to many in the North for his display of courage and commitment in opposing the “slave power.”</a:t>
            </a:r>
          </a:p>
          <a:p>
            <a:r>
              <a:rPr lang="en-US" dirty="0" smtClean="0"/>
              <a:t>A year later, Abraham Lincoln was elected President. Eleven states seceded and the Civil War began in April 1861.</a:t>
            </a:r>
            <a:endParaRPr lang="en-US" dirty="0"/>
          </a:p>
        </p:txBody>
      </p:sp>
      <p:pic>
        <p:nvPicPr>
          <p:cNvPr id="5" name="Content Placeholder 4"/>
          <p:cNvPicPr>
            <a:picLocks noGrp="1" noChangeAspect="1"/>
          </p:cNvPicPr>
          <p:nvPr>
            <p:ph sz="half" idx="2"/>
          </p:nvPr>
        </p:nvPicPr>
        <p:blipFill>
          <a:blip r:embed="rId3"/>
          <a:stretch>
            <a:fillRect/>
          </a:stretch>
        </p:blipFill>
        <p:spPr>
          <a:xfrm>
            <a:off x="4376737" y="1155510"/>
            <a:ext cx="4767263" cy="3155061"/>
          </a:xfrm>
          <a:prstGeom prst="rect">
            <a:avLst/>
          </a:prstGeom>
        </p:spPr>
      </p:pic>
      <p:sp>
        <p:nvSpPr>
          <p:cNvPr id="4" name="TextBox 3"/>
          <p:cNvSpPr txBox="1"/>
          <p:nvPr/>
        </p:nvSpPr>
        <p:spPr>
          <a:xfrm>
            <a:off x="4495800" y="4754881"/>
            <a:ext cx="4648199" cy="923330"/>
          </a:xfrm>
          <a:prstGeom prst="rect">
            <a:avLst/>
          </a:prstGeom>
          <a:noFill/>
        </p:spPr>
        <p:txBody>
          <a:bodyPr wrap="square" rtlCol="0">
            <a:spAutoFit/>
          </a:bodyPr>
          <a:lstStyle/>
          <a:p>
            <a:r>
              <a:rPr lang="en-US" dirty="0" smtClean="0"/>
              <a:t>U.S. Marines led by Colonel Robert E. Lee smash down the entrance to the arsenal where</a:t>
            </a:r>
          </a:p>
          <a:p>
            <a:r>
              <a:rPr lang="en-US" dirty="0" smtClean="0"/>
              <a:t>John Brown and the other raiders had seized.</a:t>
            </a:r>
            <a:endParaRPr lang="en-US" dirty="0"/>
          </a:p>
        </p:txBody>
      </p:sp>
    </p:spTree>
    <p:extLst>
      <p:ext uri="{BB962C8B-B14F-4D97-AF65-F5344CB8AC3E}">
        <p14:creationId xmlns:p14="http://schemas.microsoft.com/office/powerpoint/2010/main" val="3474748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Announcements: </a:t>
            </a:r>
            <a:r>
              <a:rPr lang="en-US" i="1" dirty="0" smtClean="0"/>
              <a:t>Nat Turner: A Troublesome Property</a:t>
            </a:r>
            <a:endParaRPr lang="en-US" i="1" dirty="0"/>
          </a:p>
        </p:txBody>
      </p:sp>
      <p:sp>
        <p:nvSpPr>
          <p:cNvPr id="3" name="Content Placeholder 2"/>
          <p:cNvSpPr>
            <a:spLocks noGrp="1"/>
          </p:cNvSpPr>
          <p:nvPr>
            <p:ph idx="1"/>
          </p:nvPr>
        </p:nvSpPr>
        <p:spPr/>
        <p:txBody>
          <a:bodyPr>
            <a:normAutofit fontScale="92500" lnSpcReduction="20000"/>
          </a:bodyPr>
          <a:lstStyle/>
          <a:p>
            <a:r>
              <a:rPr lang="en-US" i="1" dirty="0" smtClean="0"/>
              <a:t>Nat Turner: A Troublesome Property</a:t>
            </a:r>
            <a:r>
              <a:rPr lang="en-US" dirty="0" smtClean="0"/>
              <a:t> is a “docudrama” about the most famous U.S. slave rebellion leader. I’ll show it in class </a:t>
            </a:r>
            <a:r>
              <a:rPr lang="en-US" dirty="0" err="1" smtClean="0"/>
              <a:t>thisThursday</a:t>
            </a:r>
            <a:r>
              <a:rPr lang="en-US" dirty="0" smtClean="0"/>
              <a:t>, April 30. I’ve put a copy of the DVD on reserve: If you miss that class, I strongly recommend that you watch it in the Knight Library AV room, on the third floor. It’s about sixty minutes long.</a:t>
            </a:r>
          </a:p>
          <a:p>
            <a:r>
              <a:rPr lang="en-US" dirty="0" smtClean="0"/>
              <a:t>In the remaining class time on April 30 (and maybe for a few minutes more), I’ll hold a brief midterm exam review session. Attendance at the review is optional.</a:t>
            </a:r>
            <a:endParaRPr lang="en-US" dirty="0"/>
          </a:p>
        </p:txBody>
      </p:sp>
    </p:spTree>
    <p:extLst>
      <p:ext uri="{BB962C8B-B14F-4D97-AF65-F5344CB8AC3E}">
        <p14:creationId xmlns:p14="http://schemas.microsoft.com/office/powerpoint/2010/main" val="1004299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Announcements: Midterm Exam </a:t>
            </a:r>
            <a:br>
              <a:rPr lang="en-US" dirty="0" smtClean="0"/>
            </a:br>
            <a:r>
              <a:rPr lang="en-US" dirty="0" smtClean="0"/>
              <a:t>May 5</a:t>
            </a:r>
            <a:endParaRPr lang="en-US" dirty="0"/>
          </a:p>
        </p:txBody>
      </p:sp>
      <p:sp>
        <p:nvSpPr>
          <p:cNvPr id="3" name="Content Placeholder 2"/>
          <p:cNvSpPr>
            <a:spLocks noGrp="1"/>
          </p:cNvSpPr>
          <p:nvPr>
            <p:ph idx="1"/>
          </p:nvPr>
        </p:nvSpPr>
        <p:spPr/>
        <p:txBody>
          <a:bodyPr>
            <a:normAutofit/>
          </a:bodyPr>
          <a:lstStyle/>
          <a:p>
            <a:r>
              <a:rPr lang="en-US" dirty="0" smtClean="0">
                <a:sym typeface="Wingdings" panose="05000000000000000000" pitchFamily="2" charset="2"/>
              </a:rPr>
              <a:t>I’ve posted the instructions and possible essay questions for the </a:t>
            </a:r>
            <a:r>
              <a:rPr lang="en-US" dirty="0">
                <a:sym typeface="Wingdings" panose="05000000000000000000" pitchFamily="2" charset="2"/>
              </a:rPr>
              <a:t>midterm exam at </a:t>
            </a:r>
            <a:r>
              <a:rPr lang="en-US" dirty="0">
                <a:sym typeface="Wingdings" panose="05000000000000000000" pitchFamily="2" charset="2"/>
                <a:hlinkClick r:id="rId3"/>
              </a:rPr>
              <a:t>http://</a:t>
            </a:r>
            <a:r>
              <a:rPr lang="en-US" dirty="0" smtClean="0">
                <a:sym typeface="Wingdings" panose="05000000000000000000" pitchFamily="2" charset="2"/>
                <a:hlinkClick r:id="rId3"/>
              </a:rPr>
              <a:t>pages.uoregon.edu/dapope/350midtermessays.htm</a:t>
            </a:r>
            <a:r>
              <a:rPr lang="en-US" dirty="0" smtClean="0">
                <a:sym typeface="Wingdings" panose="05000000000000000000" pitchFamily="2" charset="2"/>
              </a:rPr>
              <a:t>. </a:t>
            </a:r>
          </a:p>
          <a:p>
            <a:pPr marL="0" indent="0">
              <a:buNone/>
            </a:pPr>
            <a:endParaRPr lang="en-US" dirty="0"/>
          </a:p>
        </p:txBody>
      </p:sp>
    </p:spTree>
    <p:extLst>
      <p:ext uri="{BB962C8B-B14F-4D97-AF65-F5344CB8AC3E}">
        <p14:creationId xmlns:p14="http://schemas.microsoft.com/office/powerpoint/2010/main" val="4107954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Websites of Interest: Slave Revolts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Abolition Project” section </a:t>
            </a:r>
            <a:r>
              <a:rPr lang="en-US" dirty="0" smtClean="0">
                <a:hlinkClick r:id="rId3"/>
              </a:rPr>
              <a:t>on slave resistance</a:t>
            </a:r>
            <a:endParaRPr lang="en-US" dirty="0" smtClean="0"/>
          </a:p>
          <a:p>
            <a:r>
              <a:rPr lang="en-US" dirty="0" smtClean="0">
                <a:hlinkClick r:id="rId4"/>
              </a:rPr>
              <a:t>Archeology of the </a:t>
            </a:r>
            <a:r>
              <a:rPr lang="en-US" dirty="0" err="1" smtClean="0">
                <a:hlinkClick r:id="rId4"/>
              </a:rPr>
              <a:t>Quilombo</a:t>
            </a:r>
            <a:r>
              <a:rPr lang="en-US" dirty="0" smtClean="0">
                <a:hlinkClick r:id="rId4"/>
              </a:rPr>
              <a:t> dos </a:t>
            </a:r>
            <a:r>
              <a:rPr lang="en-US" dirty="0" err="1" smtClean="0">
                <a:hlinkClick r:id="rId4"/>
              </a:rPr>
              <a:t>Palmares</a:t>
            </a:r>
            <a:r>
              <a:rPr lang="en-US" dirty="0" smtClean="0"/>
              <a:t>, African-Brazilian rebel community</a:t>
            </a:r>
          </a:p>
          <a:p>
            <a:r>
              <a:rPr lang="en-US" dirty="0" smtClean="0">
                <a:hlinkClick r:id="rId5"/>
              </a:rPr>
              <a:t>Creativity and Resistance</a:t>
            </a:r>
            <a:r>
              <a:rPr lang="en-US" dirty="0" smtClean="0"/>
              <a:t>—Smithsonian Institution exhibit on Maroon (escaped slave) colonies in the Americas</a:t>
            </a:r>
          </a:p>
          <a:p>
            <a:r>
              <a:rPr lang="en-US" dirty="0" smtClean="0"/>
              <a:t>Website for </a:t>
            </a:r>
            <a:r>
              <a:rPr lang="en-US" dirty="0" smtClean="0">
                <a:hlinkClick r:id="rId6"/>
              </a:rPr>
              <a:t>Nat Turner: A Troublesome Property</a:t>
            </a:r>
            <a:r>
              <a:rPr lang="en-US" dirty="0" smtClean="0"/>
              <a:t> (film we’ll see on May 1)</a:t>
            </a:r>
          </a:p>
          <a:p>
            <a:r>
              <a:rPr lang="en-US" dirty="0" smtClean="0"/>
              <a:t>Brief description and documents on </a:t>
            </a:r>
            <a:r>
              <a:rPr lang="en-US" dirty="0" smtClean="0">
                <a:hlinkClick r:id="rId7"/>
              </a:rPr>
              <a:t>Gabriel Prosser’s conspiracy</a:t>
            </a:r>
            <a:r>
              <a:rPr lang="en-US" dirty="0" smtClean="0"/>
              <a:t>, Richmond, 1800</a:t>
            </a:r>
          </a:p>
          <a:p>
            <a:r>
              <a:rPr lang="en-US" dirty="0" smtClean="0"/>
              <a:t>Religion and </a:t>
            </a:r>
            <a:r>
              <a:rPr lang="en-US" dirty="0" smtClean="0">
                <a:hlinkClick r:id="rId8"/>
              </a:rPr>
              <a:t>Denmark Vesey’s rebellion</a:t>
            </a:r>
            <a:r>
              <a:rPr lang="en-US" dirty="0" smtClean="0"/>
              <a:t>, Charleston, SC, 1822</a:t>
            </a:r>
          </a:p>
          <a:p>
            <a:r>
              <a:rPr lang="en-US" dirty="0" smtClean="0"/>
              <a:t>A recent online article on </a:t>
            </a:r>
            <a:r>
              <a:rPr lang="en-US" dirty="0" smtClean="0">
                <a:hlinkClick r:id="rId9"/>
              </a:rPr>
              <a:t>“The Five Greatest Slave Rebellions in U.S. History”.</a:t>
            </a:r>
            <a:endParaRPr lang="en-US" dirty="0" smtClean="0"/>
          </a:p>
          <a:p>
            <a:r>
              <a:rPr lang="en-US" dirty="0" smtClean="0"/>
              <a:t>Frederick Douglass’s great 1852 speech: </a:t>
            </a:r>
            <a:r>
              <a:rPr lang="en-US" dirty="0" smtClean="0">
                <a:hlinkClick r:id="rId10"/>
              </a:rPr>
              <a:t>“What, to the Slave, is the Fourth of July?”</a:t>
            </a:r>
            <a:endParaRPr lang="en-US" dirty="0"/>
          </a:p>
        </p:txBody>
      </p:sp>
    </p:spTree>
    <p:extLst>
      <p:ext uri="{BB962C8B-B14F-4D97-AF65-F5344CB8AC3E}">
        <p14:creationId xmlns:p14="http://schemas.microsoft.com/office/powerpoint/2010/main" val="3626294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dirty="0" smtClean="0"/>
              <a:t>The Setting: David Walker’s </a:t>
            </a:r>
            <a:r>
              <a:rPr lang="en-US" i="1" dirty="0" smtClean="0"/>
              <a:t>Appeal</a:t>
            </a:r>
            <a:endParaRPr lang="en-US" i="1" dirty="0"/>
          </a:p>
        </p:txBody>
      </p:sp>
      <p:sp>
        <p:nvSpPr>
          <p:cNvPr id="4" name="Content Placeholder 3"/>
          <p:cNvSpPr>
            <a:spLocks noGrp="1"/>
          </p:cNvSpPr>
          <p:nvPr>
            <p:ph idx="1"/>
          </p:nvPr>
        </p:nvSpPr>
        <p:spPr>
          <a:xfrm>
            <a:off x="457200" y="1600200"/>
            <a:ext cx="8229600" cy="5105400"/>
          </a:xfrm>
        </p:spPr>
        <p:txBody>
          <a:bodyPr>
            <a:normAutofit fontScale="77500" lnSpcReduction="20000"/>
          </a:bodyPr>
          <a:lstStyle/>
          <a:p>
            <a:r>
              <a:rPr lang="en-US" dirty="0" smtClean="0"/>
              <a:t>Walker, born in North Carolina, was a free African American living in Boston</a:t>
            </a:r>
          </a:p>
          <a:p>
            <a:r>
              <a:rPr lang="en-US" dirty="0" smtClean="0"/>
              <a:t>His </a:t>
            </a:r>
            <a:r>
              <a:rPr lang="en-US" i="1" dirty="0" smtClean="0"/>
              <a:t>Appeal to the Colored Citizens of the World</a:t>
            </a:r>
            <a:r>
              <a:rPr lang="en-US" dirty="0" smtClean="0"/>
              <a:t>,  published 1829</a:t>
            </a:r>
          </a:p>
          <a:p>
            <a:r>
              <a:rPr lang="en-US" dirty="0" smtClean="0"/>
              <a:t>"</a:t>
            </a:r>
            <a:r>
              <a:rPr lang="en-US" dirty="0"/>
              <a:t>America is as much our country, as it is yours.--Treat us like men, and there is no danger but we will all live in peace and happiness." </a:t>
            </a:r>
            <a:endParaRPr lang="en-US" dirty="0" smtClean="0"/>
          </a:p>
          <a:p>
            <a:r>
              <a:rPr lang="en-US" dirty="0" smtClean="0"/>
              <a:t>“I </a:t>
            </a:r>
            <a:r>
              <a:rPr lang="en-US" dirty="0"/>
              <a:t>ask you, had you not rather be killed than to be a slave to a tyrant, who takes the life of your mother, wife, and dear little children? Look upon your mother, wife and children, and answer God Almighty; and believe this, that it is no more harm for you to kill a man, who is trying to kill you, than it is for you to take a drink of water when thirsty; in fact, the man who will stand still and let another murder him, is worse than an </a:t>
            </a:r>
            <a:r>
              <a:rPr lang="en-US" dirty="0" smtClean="0"/>
              <a:t>infidel….”</a:t>
            </a:r>
          </a:p>
          <a:p>
            <a:endParaRPr lang="en-US" dirty="0"/>
          </a:p>
        </p:txBody>
      </p:sp>
      <p:sp>
        <p:nvSpPr>
          <p:cNvPr id="3" name="Text Placeholder 2"/>
          <p:cNvSpPr>
            <a:spLocks noGrp="1"/>
          </p:cNvSpPr>
          <p:nvPr>
            <p:ph type="body" idx="4294967295"/>
          </p:nvPr>
        </p:nvSpPr>
        <p:spPr>
          <a:xfrm>
            <a:off x="0" y="1066801"/>
            <a:ext cx="4040188" cy="457200"/>
          </a:xfrm>
        </p:spPr>
        <p:txBody>
          <a:bodyPr>
            <a:normAutofit/>
          </a:bodyPr>
          <a:lstStyle/>
          <a:p>
            <a:pPr marL="0" indent="0">
              <a:buNone/>
            </a:pPr>
            <a:r>
              <a:rPr lang="en-US" sz="2200" dirty="0" smtClean="0">
                <a:hlinkClick r:id="rId3"/>
              </a:rPr>
              <a:t>Link to Walker’s appeal</a:t>
            </a:r>
            <a:endParaRPr lang="en-US" sz="2200" dirty="0"/>
          </a:p>
        </p:txBody>
      </p:sp>
    </p:spTree>
    <p:extLst>
      <p:ext uri="{BB962C8B-B14F-4D97-AF65-F5344CB8AC3E}">
        <p14:creationId xmlns:p14="http://schemas.microsoft.com/office/powerpoint/2010/main" val="3659310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Setting: Abolitionism and “Immediate Emancipation”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Shift from optimism that slavery would fade away to belief that slavery was a sinful institution that American whites needed to reject immediately.</a:t>
            </a:r>
          </a:p>
          <a:p>
            <a:r>
              <a:rPr lang="en-US" dirty="0" smtClean="0"/>
              <a:t>William Lloyd Garrison begins publication of </a:t>
            </a:r>
            <a:r>
              <a:rPr lang="en-US" i="1" dirty="0" smtClean="0"/>
              <a:t>The Liberator </a:t>
            </a:r>
            <a:r>
              <a:rPr lang="en-US" dirty="0"/>
              <a:t>January 1831: “I will be as harsh as truth, and uncompromising as justice... I am in earnest, I will not equivocate, I will not excuse, I will not retreat a single inch, and I will be heard</a:t>
            </a:r>
            <a:r>
              <a:rPr lang="en-US" dirty="0" smtClean="0"/>
              <a:t>.”</a:t>
            </a:r>
          </a:p>
          <a:p>
            <a:r>
              <a:rPr lang="en-US" dirty="0"/>
              <a:t>Rejection of schemes for colonization of former slaves outside the United States</a:t>
            </a:r>
          </a:p>
          <a:p>
            <a:r>
              <a:rPr lang="en-US" dirty="0"/>
              <a:t>Nonviolence—emancipation by “moral suasion”</a:t>
            </a:r>
          </a:p>
          <a:p>
            <a:endParaRPr lang="en-US" dirty="0"/>
          </a:p>
        </p:txBody>
      </p:sp>
    </p:spTree>
    <p:extLst>
      <p:ext uri="{BB962C8B-B14F-4D97-AF65-F5344CB8AC3E}">
        <p14:creationId xmlns:p14="http://schemas.microsoft.com/office/powerpoint/2010/main" val="1797869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David Walker’s Appeal/William Lloyd Garrison and </a:t>
            </a:r>
            <a:r>
              <a:rPr lang="en-US" i="1" dirty="0" smtClean="0"/>
              <a:t>The Liberator</a:t>
            </a:r>
            <a:endParaRPr lang="en-US" i="1" dirty="0"/>
          </a:p>
        </p:txBody>
      </p:sp>
      <p:sp>
        <p:nvSpPr>
          <p:cNvPr id="5" name="Content Placeholder 4"/>
          <p:cNvSpPr>
            <a:spLocks noGrp="1"/>
          </p:cNvSpPr>
          <p:nvPr>
            <p:ph sz="half" idx="1"/>
          </p:nvPr>
        </p:nvSpPr>
        <p:spPr/>
        <p:txBody>
          <a:bodyPr/>
          <a:lstStyle/>
          <a:p>
            <a:endParaRPr lang="en-US" dirty="0"/>
          </a:p>
        </p:txBody>
      </p:sp>
      <p:sp>
        <p:nvSpPr>
          <p:cNvPr id="6" name="Content Placeholder 5"/>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8" y="1577452"/>
            <a:ext cx="3768566" cy="4549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599" y="1541367"/>
            <a:ext cx="2811833" cy="3282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572000"/>
            <a:ext cx="4562475" cy="202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61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Setting: Southampton County, Virginia 1831</a:t>
            </a:r>
            <a:endParaRPr lang="en-US" dirty="0"/>
          </a:p>
        </p:txBody>
      </p:sp>
      <p:sp>
        <p:nvSpPr>
          <p:cNvPr id="5" name="Text Placeholder 4"/>
          <p:cNvSpPr>
            <a:spLocks noGrp="1"/>
          </p:cNvSpPr>
          <p:nvPr>
            <p:ph type="body" idx="1"/>
          </p:nvPr>
        </p:nvSpPr>
        <p:spPr/>
        <p:txBody>
          <a:bodyPr/>
          <a:lstStyle/>
          <a:p>
            <a:endParaRPr lang="en-US" dirty="0"/>
          </a:p>
        </p:txBody>
      </p:sp>
      <p:sp>
        <p:nvSpPr>
          <p:cNvPr id="6" name="Content Placeholder 5"/>
          <p:cNvSpPr>
            <a:spLocks noGrp="1"/>
          </p:cNvSpPr>
          <p:nvPr>
            <p:ph sz="half" idx="2"/>
          </p:nvPr>
        </p:nvSpPr>
        <p:spPr>
          <a:xfrm>
            <a:off x="457200" y="2174875"/>
            <a:ext cx="4040188" cy="3951288"/>
          </a:xfrm>
        </p:spPr>
        <p:txBody>
          <a:bodyPr>
            <a:normAutofit/>
          </a:bodyPr>
          <a:lstStyle/>
          <a:p>
            <a:r>
              <a:rPr lang="en-US" sz="2800" dirty="0" smtClean="0"/>
              <a:t>Population</a:t>
            </a:r>
          </a:p>
          <a:p>
            <a:r>
              <a:rPr lang="en-US" sz="2800" dirty="0" smtClean="0"/>
              <a:t>Slavery in Virginia</a:t>
            </a:r>
          </a:p>
          <a:p>
            <a:pPr lvl="1"/>
            <a:r>
              <a:rPr lang="en-US" sz="2400" dirty="0" smtClean="0"/>
              <a:t>Local conditions</a:t>
            </a:r>
          </a:p>
          <a:p>
            <a:r>
              <a:rPr lang="en-US" sz="2800" dirty="0" smtClean="0"/>
              <a:t>Free Black community</a:t>
            </a:r>
            <a:endParaRPr lang="en-US" sz="2800" dirty="0"/>
          </a:p>
        </p:txBody>
      </p:sp>
      <p:sp>
        <p:nvSpPr>
          <p:cNvPr id="7" name="Text Placeholder 6"/>
          <p:cNvSpPr>
            <a:spLocks noGrp="1"/>
          </p:cNvSpPr>
          <p:nvPr>
            <p:ph type="body" sz="quarter" idx="3"/>
          </p:nvPr>
        </p:nvSpPr>
        <p:spPr/>
        <p:txBody>
          <a:bodyPr/>
          <a:lstStyle/>
          <a:p>
            <a:pPr algn="r"/>
            <a:r>
              <a:rPr lang="en-US" dirty="0" smtClean="0"/>
              <a:t>Great Dismal Swamp </a:t>
            </a:r>
            <a:endParaRPr lang="en-US" dirty="0"/>
          </a:p>
        </p:txBody>
      </p:sp>
      <p:sp>
        <p:nvSpPr>
          <p:cNvPr id="8" name="Content Placeholder 7"/>
          <p:cNvSpPr>
            <a:spLocks noGrp="1"/>
          </p:cNvSpPr>
          <p:nvPr>
            <p:ph sz="quarter" idx="4"/>
          </p:nvPr>
        </p:nvSpPr>
        <p:spPr>
          <a:xfrm>
            <a:off x="5638800" y="2174875"/>
            <a:ext cx="3048000" cy="3951288"/>
          </a:xfrm>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888" y="1417638"/>
            <a:ext cx="4599146" cy="634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126605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2398</TotalTime>
  <Words>2280</Words>
  <Application>Microsoft Office PowerPoint</Application>
  <PresentationFormat>On-screen Show (4:3)</PresentationFormat>
  <Paragraphs>142</Paragraphs>
  <Slides>28</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Book Antiqua</vt:lpstr>
      <vt:lpstr>Calibri</vt:lpstr>
      <vt:lpstr>Lucida Sans</vt:lpstr>
      <vt:lpstr>Wingdings</vt:lpstr>
      <vt:lpstr>Wingdings 2</vt:lpstr>
      <vt:lpstr>Wingdings 3</vt:lpstr>
      <vt:lpstr>Office Theme</vt:lpstr>
      <vt:lpstr>Apex</vt:lpstr>
      <vt:lpstr>Nat turner: Uprising and Aftermath</vt:lpstr>
      <vt:lpstr>Reminders and Announcements</vt:lpstr>
      <vt:lpstr>Announcements: Nat Turner: A Troublesome Property</vt:lpstr>
      <vt:lpstr>Announcements: Midterm Exam  May 5</vt:lpstr>
      <vt:lpstr>Some Websites of Interest: Slave Revolts</vt:lpstr>
      <vt:lpstr>The Setting: David Walker’s Appeal</vt:lpstr>
      <vt:lpstr>The Setting: Abolitionism and “Immediate Emancipation”</vt:lpstr>
      <vt:lpstr>David Walker’s Appeal/William Lloyd Garrison and The Liberator</vt:lpstr>
      <vt:lpstr>The Setting: Southampton County, Virginia 1831</vt:lpstr>
      <vt:lpstr>Roadside Turner</vt:lpstr>
      <vt:lpstr>Making Nat Turner</vt:lpstr>
      <vt:lpstr>Turner’s Goals</vt:lpstr>
      <vt:lpstr>The Revolt</vt:lpstr>
      <vt:lpstr>Turner’s Revolt Defeated</vt:lpstr>
      <vt:lpstr>The Aftermath: Emancipation or Repression?</vt:lpstr>
      <vt:lpstr>Alabama Slave Code: 1833</vt:lpstr>
      <vt:lpstr>Alabama Slave Code (continued)</vt:lpstr>
      <vt:lpstr>The Aftermath: Anti-Slavery Responses</vt:lpstr>
      <vt:lpstr>Nat Turner in Memory and Imagination</vt:lpstr>
      <vt:lpstr>PowerPoint Presentation</vt:lpstr>
      <vt:lpstr>Garrison, Pacifism and Anti-Slavery</vt:lpstr>
      <vt:lpstr>Anti-Slavery: Frederick Douglass, Violence and Resistance to Slavery</vt:lpstr>
      <vt:lpstr>Anti-Slavery: Frederick Douglass on Violence as a Failing Strategy</vt:lpstr>
      <vt:lpstr>The “Slave Power” and the Extension of Slavery’s Reach</vt:lpstr>
      <vt:lpstr>Resisting the Recapture of Fugitives: Anthony Burns, Boston 1854</vt:lpstr>
      <vt:lpstr>Douglass: “The True Remedy for the Fugitive Slave Bill”</vt:lpstr>
      <vt:lpstr>John Brown and the Harper’s Ferry Raid 1859</vt:lpstr>
      <vt:lpstr>John Brown and the Harper’s Ferry Raid 1859</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dc:creator>
  <cp:lastModifiedBy>Daniel Pope</cp:lastModifiedBy>
  <cp:revision>70</cp:revision>
  <cp:lastPrinted>2013-04-15T19:54:30Z</cp:lastPrinted>
  <dcterms:created xsi:type="dcterms:W3CDTF">2013-04-09T19:18:35Z</dcterms:created>
  <dcterms:modified xsi:type="dcterms:W3CDTF">2015-04-28T20:38:14Z</dcterms:modified>
</cp:coreProperties>
</file>