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5" r:id="rId2"/>
    <p:sldMasterId id="2147483675" r:id="rId3"/>
  </p:sldMasterIdLst>
  <p:notesMasterIdLst>
    <p:notesMasterId r:id="rId33"/>
  </p:notesMasterIdLst>
  <p:sldIdLst>
    <p:sldId id="256" r:id="rId4"/>
    <p:sldId id="270" r:id="rId5"/>
    <p:sldId id="271" r:id="rId6"/>
    <p:sldId id="286" r:id="rId7"/>
    <p:sldId id="257" r:id="rId8"/>
    <p:sldId id="258" r:id="rId9"/>
    <p:sldId id="259" r:id="rId10"/>
    <p:sldId id="280" r:id="rId11"/>
    <p:sldId id="281" r:id="rId12"/>
    <p:sldId id="275" r:id="rId13"/>
    <p:sldId id="260" r:id="rId14"/>
    <p:sldId id="261" r:id="rId15"/>
    <p:sldId id="277" r:id="rId16"/>
    <p:sldId id="276" r:id="rId17"/>
    <p:sldId id="283" r:id="rId18"/>
    <p:sldId id="284" r:id="rId19"/>
    <p:sldId id="285" r:id="rId20"/>
    <p:sldId id="282" r:id="rId21"/>
    <p:sldId id="263" r:id="rId22"/>
    <p:sldId id="264" r:id="rId23"/>
    <p:sldId id="265" r:id="rId24"/>
    <p:sldId id="266" r:id="rId25"/>
    <p:sldId id="268" r:id="rId26"/>
    <p:sldId id="272" r:id="rId27"/>
    <p:sldId id="278" r:id="rId28"/>
    <p:sldId id="273" r:id="rId29"/>
    <p:sldId id="274" r:id="rId30"/>
    <p:sldId id="279" r:id="rId31"/>
    <p:sldId id="269" r:id="rId3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86424" autoAdjust="0"/>
  </p:normalViewPr>
  <p:slideViewPr>
    <p:cSldViewPr snapToGrid="0">
      <p:cViewPr varScale="1">
        <p:scale>
          <a:sx n="77" d="100"/>
          <a:sy n="77" d="100"/>
        </p:scale>
        <p:origin x="1637" y="67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FE39D-F708-49F3-B28F-A3B97DDB93DA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E65F69-2F9D-45ED-8013-FC1D5267F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361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>
            <a:extLst>
              <a:ext uri="{FF2B5EF4-FFF2-40B4-BE49-F238E27FC236}">
                <a16:creationId xmlns:a16="http://schemas.microsoft.com/office/drawing/2014/main" xmlns="" id="{26F5DA52-19FC-C049-A020-6EBE57B1E8C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8" name="Notes Placeholder 2">
            <a:extLst>
              <a:ext uri="{FF2B5EF4-FFF2-40B4-BE49-F238E27FC236}">
                <a16:creationId xmlns:a16="http://schemas.microsoft.com/office/drawing/2014/main" xmlns="" id="{6FD1DCEE-9825-5349-A017-F2555075E4F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4339" name="Slide Number Placeholder 3">
            <a:extLst>
              <a:ext uri="{FF2B5EF4-FFF2-40B4-BE49-F238E27FC236}">
                <a16:creationId xmlns:a16="http://schemas.microsoft.com/office/drawing/2014/main" xmlns="" id="{A3602DF2-6822-6140-BEB6-80D86BCD71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F3EFD8A-0DE5-604F-BD88-E49E8B6CC573}" type="slidenum">
              <a:rPr lang="en-US" altLang="en-US">
                <a:solidFill>
                  <a:prstClr val="black"/>
                </a:solidFill>
              </a:rPr>
              <a:pPr/>
              <a:t>9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376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>
            <a:extLst>
              <a:ext uri="{FF2B5EF4-FFF2-40B4-BE49-F238E27FC236}">
                <a16:creationId xmlns:a16="http://schemas.microsoft.com/office/drawing/2014/main" xmlns="" id="{26F5DA52-19FC-C049-A020-6EBE57B1E8C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8" name="Notes Placeholder 2">
            <a:extLst>
              <a:ext uri="{FF2B5EF4-FFF2-40B4-BE49-F238E27FC236}">
                <a16:creationId xmlns:a16="http://schemas.microsoft.com/office/drawing/2014/main" xmlns="" id="{6FD1DCEE-9825-5349-A017-F2555075E4F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Picture source: https://upload.wikimedia.org/wikipedia/commons/e/e3/Oviedo_-_Calle_Suarez_de_la_Riva.JPG</a:t>
            </a:r>
          </a:p>
        </p:txBody>
      </p:sp>
      <p:sp>
        <p:nvSpPr>
          <p:cNvPr id="14339" name="Slide Number Placeholder 3">
            <a:extLst>
              <a:ext uri="{FF2B5EF4-FFF2-40B4-BE49-F238E27FC236}">
                <a16:creationId xmlns:a16="http://schemas.microsoft.com/office/drawing/2014/main" xmlns="" id="{A3602DF2-6822-6140-BEB6-80D86BCD71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F3EFD8A-0DE5-604F-BD88-E49E8B6CC573}" type="slidenum">
              <a:rPr lang="en-US" altLang="en-US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8948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4D80A-BB67-4ECB-9B49-3460DCB9BAFA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7622C-CAE5-416D-B3E7-4AB8757E6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340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/>
                </a:solidFill>
              </a:rPr>
              <a:pPr/>
              <a:t>1/14/2020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873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/>
                </a:solidFill>
              </a:rPr>
              <a:pPr/>
              <a:t>1/14/2020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559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/>
                </a:solidFill>
              </a:rPr>
              <a:pPr/>
              <a:t>1/14/2020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772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/>
                </a:solidFill>
              </a:rPr>
              <a:pPr/>
              <a:t>1/14/2020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666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/>
                </a:solidFill>
              </a:rPr>
              <a:pPr/>
              <a:t>1/14/2020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281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/>
                </a:solidFill>
              </a:rPr>
              <a:pPr/>
              <a:t>1/14/2020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4461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/>
                </a:solidFill>
              </a:rPr>
              <a:pPr/>
              <a:t>1/14/2020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180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/>
                </a:solidFill>
              </a:rPr>
              <a:pPr/>
              <a:t>1/14/2020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9115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/>
                </a:solidFill>
              </a:rPr>
              <a:pPr/>
              <a:t>1/14/2020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2384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/>
                </a:solidFill>
              </a:rPr>
              <a:pPr/>
              <a:t>1/14/2020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760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46870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>
                <a:solidFill>
                  <a:srgbClr val="1247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24700">
                  <a:tint val="75000"/>
                </a:srgb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>
                <a:solidFill>
                  <a:srgbClr val="124700">
                    <a:tint val="75000"/>
                  </a:srgbClr>
                </a:solidFill>
              </a:rPr>
              <a:pPr/>
              <a:t>1/14/2020</a:t>
            </a:fld>
            <a:endParaRPr lang="en-US" dirty="0">
              <a:solidFill>
                <a:srgbClr val="1247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24700">
                  <a:tint val="75000"/>
                </a:srgbClr>
              </a:solidFill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-68263" y="-60117"/>
            <a:ext cx="9342438" cy="6918117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150" y="-92447"/>
            <a:ext cx="6534850" cy="2123658"/>
          </a:xfrm>
          <a:solidFill>
            <a:schemeClr val="bg2">
              <a:lumMod val="50000"/>
              <a:alpha val="80000"/>
            </a:schemeClr>
          </a:solidFill>
        </p:spPr>
        <p:txBody>
          <a:bodyPr wrap="square" lIns="457200">
            <a:spAutoFit/>
          </a:bodyPr>
          <a:lstStyle>
            <a:lvl1pPr algn="l">
              <a:defRPr cap="all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150" y="1146527"/>
            <a:ext cx="6400800" cy="699115"/>
          </a:xfrm>
        </p:spPr>
        <p:txBody>
          <a:bodyPr lIns="457200">
            <a:normAutofit/>
          </a:bodyPr>
          <a:lstStyle>
            <a:lvl1pPr marL="0" indent="0" algn="l">
              <a:buNone/>
              <a:defRPr sz="2400" b="0" i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 descr="GEO_horizontal_green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0" y="338157"/>
            <a:ext cx="1828799" cy="75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5178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110"/>
            <a:ext cx="8229600" cy="1143000"/>
          </a:xfrm>
        </p:spPr>
        <p:txBody>
          <a:bodyPr/>
          <a:lstStyle>
            <a:lvl1pPr>
              <a:defRPr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srgbClr val="124700">
                    <a:tint val="75000"/>
                  </a:srgbClr>
                </a:solidFill>
              </a:rPr>
              <a:pPr/>
              <a:t>1/14/2020</a:t>
            </a:fld>
            <a:endParaRPr lang="en-US">
              <a:solidFill>
                <a:srgbClr val="1247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247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srgbClr val="1247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24700">
                  <a:tint val="75000"/>
                </a:srgb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3206110"/>
            <a:ext cx="8229600" cy="1190625"/>
          </a:xfrm>
        </p:spPr>
        <p:txBody>
          <a:bodyPr>
            <a:noAutofit/>
          </a:bodyPr>
          <a:lstStyle>
            <a:lvl1pPr marL="0" indent="0" algn="ctr">
              <a:buNone/>
              <a:defRPr sz="2000" i="1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i="1"/>
            </a:lvl2pPr>
            <a:lvl3pPr marL="914400" indent="0">
              <a:buNone/>
              <a:defRPr sz="2000" i="1"/>
            </a:lvl3pPr>
            <a:lvl4pPr marL="1371600" indent="0">
              <a:buNone/>
              <a:defRPr sz="2000" i="1"/>
            </a:lvl4pPr>
            <a:lvl5pPr marL="1828800" indent="0">
              <a:buNone/>
              <a:defRPr sz="2000" i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GEO_horizontal_green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200" y="217923"/>
            <a:ext cx="2145675" cy="886721"/>
          </a:xfrm>
          <a:prstGeom prst="rect">
            <a:avLst/>
          </a:prstGeom>
        </p:spPr>
      </p:pic>
      <p:pic>
        <p:nvPicPr>
          <p:cNvPr id="9" name="Picture 8" descr="bottom_nodes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484" y="5511464"/>
            <a:ext cx="8787032" cy="146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0178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>
                <a:solidFill>
                  <a:srgbClr val="1247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24700">
                  <a:tint val="75000"/>
                </a:srgb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>
                <a:solidFill>
                  <a:srgbClr val="124700">
                    <a:tint val="75000"/>
                  </a:srgbClr>
                </a:solidFill>
              </a:rPr>
              <a:pPr/>
              <a:t>1/14/2020</a:t>
            </a:fld>
            <a:endParaRPr lang="en-US" dirty="0">
              <a:solidFill>
                <a:srgbClr val="1247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24700">
                  <a:tint val="75000"/>
                </a:srgbClr>
              </a:solidFill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-68263" y="-60117"/>
            <a:ext cx="9342438" cy="6918117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150" y="-92447"/>
            <a:ext cx="6534850" cy="2123658"/>
          </a:xfrm>
          <a:solidFill>
            <a:schemeClr val="bg2">
              <a:lumMod val="50000"/>
              <a:alpha val="80000"/>
            </a:schemeClr>
          </a:solidFill>
        </p:spPr>
        <p:txBody>
          <a:bodyPr wrap="square" lIns="457200">
            <a:spAutoFit/>
          </a:bodyPr>
          <a:lstStyle>
            <a:lvl1pPr algn="l">
              <a:defRPr cap="all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150" y="1146527"/>
            <a:ext cx="6400800" cy="699115"/>
          </a:xfrm>
        </p:spPr>
        <p:txBody>
          <a:bodyPr lIns="457200">
            <a:normAutofit/>
          </a:bodyPr>
          <a:lstStyle>
            <a:lvl1pPr marL="0" indent="0" algn="l">
              <a:buNone/>
              <a:defRPr sz="2400" b="0" i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 descr="GEO_horizontal_green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0" y="338157"/>
            <a:ext cx="1828799" cy="75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5562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4646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382514" y="0"/>
            <a:ext cx="3725688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977" y="278751"/>
            <a:ext cx="3578225" cy="1145620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srgbClr val="124700">
                    <a:tint val="75000"/>
                  </a:srgbClr>
                </a:solidFill>
              </a:rPr>
              <a:pPr/>
              <a:t>1/14/2020</a:t>
            </a:fld>
            <a:endParaRPr lang="en-US">
              <a:solidFill>
                <a:srgbClr val="1247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247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srgbClr val="1247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24700">
                  <a:tint val="75000"/>
                </a:srgb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29977" y="1502916"/>
            <a:ext cx="3578225" cy="4853434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453275" y="1675529"/>
            <a:ext cx="4377059" cy="3438680"/>
          </a:xfrm>
        </p:spPr>
        <p:txBody>
          <a:bodyPr/>
          <a:lstStyle/>
          <a:p>
            <a:endParaRPr lang="en-US"/>
          </a:p>
        </p:txBody>
      </p:sp>
      <p:pic>
        <p:nvPicPr>
          <p:cNvPr id="11" name="Picture 10" descr="Yellow_dotted_lin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846" y="1414524"/>
            <a:ext cx="5922264" cy="8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7152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4646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5033889" y="0"/>
            <a:ext cx="3725688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352" y="274637"/>
            <a:ext cx="3578225" cy="1153135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srgbClr val="124700">
                    <a:tint val="75000"/>
                  </a:srgbClr>
                </a:solidFill>
              </a:rPr>
              <a:pPr/>
              <a:t>1/14/2020</a:t>
            </a:fld>
            <a:endParaRPr lang="en-US">
              <a:solidFill>
                <a:srgbClr val="1247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247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srgbClr val="1247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24700">
                  <a:tint val="75000"/>
                </a:srgb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181352" y="1515326"/>
            <a:ext cx="3578225" cy="4938712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02270" y="1675529"/>
            <a:ext cx="4377059" cy="343868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3063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srgbClr val="124700">
                    <a:tint val="75000"/>
                  </a:srgbClr>
                </a:solidFill>
              </a:rPr>
              <a:pPr/>
              <a:t>1/14/2020</a:t>
            </a:fld>
            <a:endParaRPr lang="en-US" dirty="0">
              <a:solidFill>
                <a:srgbClr val="1247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247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srgbClr val="1247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24700">
                  <a:tint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0121" y="5578475"/>
            <a:ext cx="9264242" cy="1143000"/>
          </a:xfrm>
          <a:solidFill>
            <a:schemeClr val="bg2">
              <a:lumMod val="50000"/>
              <a:alpha val="80000"/>
            </a:schemeClr>
          </a:solidFill>
        </p:spPr>
        <p:txBody>
          <a:bodyPr lIns="548640" rIns="548640"/>
          <a:lstStyle>
            <a:lvl1pPr algn="l">
              <a:spcBef>
                <a:spcPts val="0"/>
              </a:spcBef>
              <a:spcAft>
                <a:spcPts val="0"/>
              </a:spcAft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77024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-63235"/>
            <a:ext cx="9144000" cy="6921235"/>
          </a:xfrm>
          <a:prstGeom prst="rect">
            <a:avLst/>
          </a:prstGeom>
          <a:solidFill>
            <a:schemeClr val="bg2">
              <a:lumMod val="50000"/>
              <a:alpha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ECB0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  <a:lvl2pPr>
              <a:defRPr sz="2400">
                <a:solidFill>
                  <a:srgbClr val="FFFFFF"/>
                </a:solidFill>
              </a:defRPr>
            </a:lvl2pPr>
            <a:lvl3pPr>
              <a:defRPr sz="2000">
                <a:solidFill>
                  <a:srgbClr val="FFFFFF"/>
                </a:solidFill>
              </a:defRPr>
            </a:lvl3pPr>
            <a:lvl4pPr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srgbClr val="124700">
                    <a:tint val="75000"/>
                  </a:srgbClr>
                </a:solidFill>
              </a:rPr>
              <a:pPr/>
              <a:t>1/14/2020</a:t>
            </a:fld>
            <a:endParaRPr lang="en-US">
              <a:solidFill>
                <a:srgbClr val="1247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247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srgbClr val="1247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24700">
                  <a:tint val="75000"/>
                </a:srgbClr>
              </a:solidFill>
            </a:endParaRPr>
          </a:p>
        </p:txBody>
      </p:sp>
      <p:pic>
        <p:nvPicPr>
          <p:cNvPr id="11" name="Picture 10" descr="Yellow_dotted_lin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091" y="1366319"/>
            <a:ext cx="7165939" cy="106954"/>
          </a:xfrm>
          <a:prstGeom prst="rect">
            <a:avLst/>
          </a:prstGeom>
        </p:spPr>
      </p:pic>
      <p:pic>
        <p:nvPicPr>
          <p:cNvPr id="12" name="Picture 11" descr="bottom_nodes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99" y="5520967"/>
            <a:ext cx="8772002" cy="146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2690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80362" y="274638"/>
            <a:ext cx="9484058" cy="1143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srgbClr val="124700">
                    <a:tint val="75000"/>
                  </a:srgbClr>
                </a:solidFill>
              </a:rPr>
              <a:pPr/>
              <a:t>1/14/2020</a:t>
            </a:fld>
            <a:endParaRPr lang="en-US">
              <a:solidFill>
                <a:srgbClr val="1247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247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srgbClr val="1247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247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3447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ontact Inf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1558168"/>
            <a:ext cx="7772400" cy="906617"/>
          </a:xfrm>
        </p:spPr>
        <p:txBody>
          <a:bodyPr anchor="t"/>
          <a:lstStyle>
            <a:lvl1pPr algn="l">
              <a:defRPr sz="4000" b="1" cap="all" baseline="0"/>
            </a:lvl1pPr>
          </a:lstStyle>
          <a:p>
            <a:r>
              <a:rPr lang="en-US" dirty="0"/>
              <a:t>CONTACT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772561"/>
            <a:ext cx="7772400" cy="1924056"/>
          </a:xfrm>
        </p:spPr>
        <p:txBody>
          <a:bodyPr lIns="9144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Enter contact information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>
                <a:solidFill>
                  <a:srgbClr val="124700">
                    <a:tint val="75000"/>
                  </a:srgbClr>
                </a:solidFill>
              </a:rPr>
              <a:pPr/>
              <a:t>1/14/2020</a:t>
            </a:fld>
            <a:endParaRPr lang="en-US">
              <a:solidFill>
                <a:srgbClr val="1247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247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>
                <a:solidFill>
                  <a:srgbClr val="1247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24700">
                  <a:tint val="75000"/>
                </a:srgbClr>
              </a:solidFill>
            </a:endParaRPr>
          </a:p>
        </p:txBody>
      </p:sp>
      <p:pic>
        <p:nvPicPr>
          <p:cNvPr id="7" name="Picture 6" descr="bottom_nodes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969" y="5515708"/>
            <a:ext cx="8802062" cy="1468826"/>
          </a:xfrm>
          <a:prstGeom prst="rect">
            <a:avLst/>
          </a:prstGeom>
        </p:spPr>
      </p:pic>
      <p:pic>
        <p:nvPicPr>
          <p:cNvPr id="8" name="Picture 7" descr="GEO_horizontal_green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313" y="225438"/>
            <a:ext cx="2803133" cy="115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6433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srgbClr val="124700">
                    <a:tint val="75000"/>
                  </a:srgbClr>
                </a:solidFill>
              </a:rPr>
              <a:pPr/>
              <a:t>1/14/2020</a:t>
            </a:fld>
            <a:endParaRPr lang="en-US">
              <a:solidFill>
                <a:srgbClr val="1247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247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srgbClr val="1247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247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715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/>
                </a:solidFill>
              </a:rPr>
              <a:pPr/>
              <a:t>1/14/2020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966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/>
                </a:solidFill>
              </a:rPr>
              <a:pPr/>
              <a:t>1/14/2020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421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/>
                </a:solidFill>
              </a:rPr>
              <a:pPr/>
              <a:t>1/14/2020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642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/>
                </a:solidFill>
              </a:rPr>
              <a:pPr/>
              <a:t>1/14/2020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48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/>
                </a:solidFill>
              </a:rPr>
              <a:pPr/>
              <a:t>1/14/2020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735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/>
                </a:solidFill>
              </a:rPr>
              <a:pPr/>
              <a:t>1/14/2020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546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/>
                </a:solidFill>
              </a:rPr>
              <a:pPr/>
              <a:t>1/14/2020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882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4D80A-BB67-4ECB-9B49-3460DCB9BAFA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7622C-CAE5-416D-B3E7-4AB8757E6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945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74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prstClr val="white"/>
                </a:solidFill>
              </a:rPr>
              <a:pPr defTabSz="457200"/>
              <a:t>1/14/2020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2397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ChangeAspect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8C2560D-EC28-3B41-86E8-18F1CE0113B4}" type="datetimeFigureOut">
              <a:rPr lang="en-US" smtClean="0">
                <a:solidFill>
                  <a:srgbClr val="124700">
                    <a:tint val="75000"/>
                  </a:srgbClr>
                </a:solidFill>
              </a:rPr>
              <a:pPr defTabSz="457200"/>
              <a:t>1/14/2020</a:t>
            </a:fld>
            <a:endParaRPr lang="en-US">
              <a:solidFill>
                <a:srgbClr val="1247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srgbClr val="1247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066355A-084C-D24E-9AD2-7E4FC41EA627}" type="slidenum">
              <a:rPr lang="en-US" smtClean="0">
                <a:solidFill>
                  <a:srgbClr val="124700">
                    <a:tint val="75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1247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803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liviahop.com/bolivian-amazon-pampas-vs-jungle-tours/" TargetMode="Externa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boliviahop.com/discounts/salt-flat-tours-and-discounts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repidtravel.com/adventures/your-guide-to-laguna-colorada-bolivia/" TargetMode="External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s://fineartamerica.com/featured/yellow-line-cable-cars-and-mt-illimani-la-paz-bolivia-james-brunker.html" TargetMode="Externa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sirejbolivia" TargetMode="External"/><Relationship Id="rId2" Type="http://schemas.openxmlformats.org/officeDocument/2006/relationships/hyperlink" Target="https://pages.uoregon.edu/dhindery/study%20abroad%20Bolivia/community%20projects%202019%20Bolivia%20study%20abroad.docx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ages.uoregon.edu/dhindery/study%20abroad%20Bolivia/video%20urubicha%20instituto%20coro%20orquesta%20pirates%20of%20caribbean%20YOUTUBE%20RES.mp4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Voiu6-GeBw" TargetMode="External"/><Relationship Id="rId2" Type="http://schemas.openxmlformats.org/officeDocument/2006/relationships/hyperlink" Target="https://www.youtube.com/watch?v=tRhxhEyRS6Y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vimeo.com/378907597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DFE726E-6A68-7C4C-B0C0-5BFBF1A928F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80999"/>
            <a:ext cx="9144000" cy="609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76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921E81BB-D9DB-9841-A0D0-6098E4EB4A0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4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bject 17">
            <a:extLst>
              <a:ext uri="{FF2B5EF4-FFF2-40B4-BE49-F238E27FC236}">
                <a16:creationId xmlns:a16="http://schemas.microsoft.com/office/drawing/2014/main" xmlns="" id="{39447259-838E-094C-8B95-3F587C15FE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852" y="551179"/>
            <a:ext cx="4853940" cy="2191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3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Pantanal Wetlands:</a:t>
            </a:r>
          </a:p>
          <a:p>
            <a:pPr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en-US" altLang="en-US" sz="2400" b="1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lnSpc>
                <a:spcPts val="2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of world's largest </a:t>
            </a:r>
            <a:r>
              <a:rPr lang="en-US" altLang="en-US" sz="2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wetlands</a:t>
            </a:r>
          </a:p>
          <a:p>
            <a:pPr marL="355600" indent="-342900">
              <a:lnSpc>
                <a:spcPts val="2000"/>
              </a:lnSpc>
              <a:spcBef>
                <a:spcPct val="0"/>
              </a:spcBef>
              <a:spcAft>
                <a:spcPts val="600"/>
              </a:spcAft>
            </a:pPr>
            <a:endParaRPr lang="en-US" altLang="en-US" sz="2400" b="1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lnSpc>
                <a:spcPts val="2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2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120 mammal species</a:t>
            </a:r>
          </a:p>
          <a:p>
            <a:pPr marL="355600" indent="-342900">
              <a:lnSpc>
                <a:spcPts val="2000"/>
              </a:lnSpc>
              <a:spcBef>
                <a:spcPct val="0"/>
              </a:spcBef>
              <a:spcAft>
                <a:spcPts val="600"/>
              </a:spcAft>
            </a:pPr>
            <a:endParaRPr lang="en-US" altLang="en-US" sz="2400" b="1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lnSpc>
                <a:spcPts val="2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2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650 bird species</a:t>
            </a:r>
          </a:p>
          <a:p>
            <a:pPr marL="355600" indent="-342900">
              <a:lnSpc>
                <a:spcPts val="2000"/>
              </a:lnSpc>
              <a:spcBef>
                <a:spcPct val="0"/>
              </a:spcBef>
              <a:spcAft>
                <a:spcPts val="600"/>
              </a:spcAft>
            </a:pPr>
            <a:endParaRPr lang="en-US" altLang="en-US" sz="2400" b="1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lnSpc>
                <a:spcPts val="2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2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reptile species</a:t>
            </a:r>
          </a:p>
          <a:p>
            <a:pPr marL="355600" indent="-342900">
              <a:lnSpc>
                <a:spcPts val="2000"/>
              </a:lnSpc>
              <a:spcBef>
                <a:spcPct val="0"/>
              </a:spcBef>
              <a:spcAft>
                <a:spcPts val="600"/>
              </a:spcAft>
            </a:pPr>
            <a:endParaRPr lang="en-US" altLang="en-US" sz="2400" b="1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lnSpc>
                <a:spcPts val="2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2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amphibian species</a:t>
            </a:r>
          </a:p>
          <a:p>
            <a:pPr marL="355600" indent="-342900">
              <a:lnSpc>
                <a:spcPts val="2000"/>
              </a:lnSpc>
              <a:spcBef>
                <a:spcPct val="0"/>
              </a:spcBef>
              <a:spcAft>
                <a:spcPts val="600"/>
              </a:spcAft>
            </a:pPr>
            <a:endParaRPr lang="en-US" altLang="en-US" sz="2400" b="1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lnSpc>
                <a:spcPts val="2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2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260 fish species</a:t>
            </a:r>
          </a:p>
          <a:p>
            <a:pPr marL="355600" indent="-342900">
              <a:lnSpc>
                <a:spcPts val="2000"/>
              </a:lnSpc>
              <a:spcBef>
                <a:spcPct val="0"/>
              </a:spcBef>
              <a:spcAft>
                <a:spcPts val="600"/>
              </a:spcAft>
            </a:pPr>
            <a:endParaRPr lang="en-US" altLang="en-US" sz="2400" b="1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lnSpc>
                <a:spcPts val="2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2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1030 butterfly species</a:t>
            </a:r>
          </a:p>
          <a:p>
            <a:pPr marL="355600" indent="-342900">
              <a:lnSpc>
                <a:spcPts val="2000"/>
              </a:lnSpc>
              <a:spcBef>
                <a:spcPct val="0"/>
              </a:spcBef>
              <a:spcAft>
                <a:spcPts val="600"/>
              </a:spcAft>
            </a:pPr>
            <a:endParaRPr lang="en-US" altLang="en-US" sz="2400" b="1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lnSpc>
                <a:spcPts val="2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2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1650 </a:t>
            </a:r>
            <a:r>
              <a:rPr lang="en-US" altLang="en-US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vascular </a:t>
            </a:r>
            <a:r>
              <a:rPr lang="en-US" altLang="en-US" sz="2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species</a:t>
            </a:r>
          </a:p>
          <a:p>
            <a:pPr>
              <a:lnSpc>
                <a:spcPts val="563"/>
              </a:lnSpc>
              <a:spcBef>
                <a:spcPct val="0"/>
              </a:spcBef>
              <a:buNone/>
            </a:pPr>
            <a:endParaRPr lang="en-US" alt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21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88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>
                <a:solidFill>
                  <a:srgbClr val="F9D230"/>
                </a:solidFill>
                <a:latin typeface="Kievit Pro" panose="020B0504020101020102" pitchFamily="34" charset="0"/>
              </a:rPr>
              <a:t>INDIGENOUS RIGHTS </a:t>
            </a:r>
            <a:br>
              <a:rPr lang="en-US" b="1">
                <a:solidFill>
                  <a:srgbClr val="F9D230"/>
                </a:solidFill>
                <a:latin typeface="Kievit Pro" panose="020B0504020101020102" pitchFamily="34" charset="0"/>
              </a:rPr>
            </a:br>
            <a:r>
              <a:rPr lang="en-US" sz="3200" b="1">
                <a:solidFill>
                  <a:srgbClr val="F9D230"/>
                </a:solidFill>
                <a:latin typeface="Kievit Pro" panose="020B0504020101020102" pitchFamily="34" charset="0"/>
              </a:rPr>
              <a:t>AND ENVIRONMENTAL JUSTICE IN BOLIVIA</a:t>
            </a:r>
            <a:endParaRPr lang="en-US" b="1" dirty="0">
              <a:solidFill>
                <a:srgbClr val="F9D23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2A24BB3-3A91-7F4C-AFB7-3B77311D581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32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>
                <a:solidFill>
                  <a:srgbClr val="F9D230"/>
                </a:solidFill>
                <a:latin typeface="Kievit Pro" panose="020B0504020101020102" pitchFamily="34" charset="0"/>
              </a:rPr>
              <a:t>INDIGENOUS RIGHTS </a:t>
            </a:r>
            <a:br>
              <a:rPr lang="en-US" b="1">
                <a:solidFill>
                  <a:srgbClr val="F9D230"/>
                </a:solidFill>
                <a:latin typeface="Kievit Pro" panose="020B0504020101020102" pitchFamily="34" charset="0"/>
              </a:rPr>
            </a:br>
            <a:r>
              <a:rPr lang="en-US" sz="3200" b="1">
                <a:solidFill>
                  <a:srgbClr val="F9D230"/>
                </a:solidFill>
                <a:latin typeface="Kievit Pro" panose="020B0504020101020102" pitchFamily="34" charset="0"/>
              </a:rPr>
              <a:t>AND ENVIRONMENTAL JUSTICE IN BOLIVIA</a:t>
            </a:r>
            <a:endParaRPr lang="en-US" b="1" dirty="0">
              <a:solidFill>
                <a:srgbClr val="F9D23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1882E09-E6A3-FD43-9FC4-9217D9FCAC0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1908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>
                <a:solidFill>
                  <a:srgbClr val="F9D230"/>
                </a:solidFill>
                <a:latin typeface="Kievit Pro" panose="020B0504020101020102" pitchFamily="34" charset="0"/>
              </a:rPr>
              <a:t>INDIGENOUS RIGHTS </a:t>
            </a:r>
            <a:br>
              <a:rPr lang="en-US" b="1">
                <a:solidFill>
                  <a:srgbClr val="F9D230"/>
                </a:solidFill>
                <a:latin typeface="Kievit Pro" panose="020B0504020101020102" pitchFamily="34" charset="0"/>
              </a:rPr>
            </a:br>
            <a:r>
              <a:rPr lang="en-US" sz="3200" b="1">
                <a:solidFill>
                  <a:srgbClr val="F9D230"/>
                </a:solidFill>
                <a:latin typeface="Kievit Pro" panose="020B0504020101020102" pitchFamily="34" charset="0"/>
              </a:rPr>
              <a:t>AND ENVIRONMENTAL JUSTICE IN BOLIVIA</a:t>
            </a:r>
            <a:endParaRPr lang="en-US" b="1" dirty="0">
              <a:solidFill>
                <a:srgbClr val="F9D23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pic>
        <p:nvPicPr>
          <p:cNvPr id="2051" name="Picture 3" descr="https://lh3.googleusercontent.com/uGR63HT8UztclaFzhyUoOAGcyftbWt06UL0XYWctItHz4us6u-XdlsizBMkMVRW-XmVcXkmrSmkpfGnvLdCMmWWsdy3YtFzZod1qB810AceeLZqSMhiz9O94mwxRwrhz2xnmmVdXEi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331023" y="2414190"/>
            <a:ext cx="5912623" cy="443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lh3.googleusercontent.com/XXtF5_TdNDkqL2qO4zV1QI7W7oH5sg4xD9WhkYI5BWiCOVv6PcL0xSVRplRYVcw-_F2uilmyEN5WspVNjaUQ296mKZp4zKUBMiRGX0T0I_PPqutvm8VFpWbOpXTL0YQMxXP-vzMZGFI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-1159" y="2405745"/>
            <a:ext cx="3332184" cy="444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lh4.googleusercontent.com/A933Uzulq9KAM0G7T5BsJ6yWUd-ss5o3rCbjIiqVT2fi9GWv7AXsQ-87OpBDwxGmCK0oEJF--Ll-uVJKBxPPrpw1nfMN-9bBzNvI6VpP8gDVFpHFlNhN1UWs2rIXQ17w1BLpdUHjyZQ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248399" y="76200"/>
            <a:ext cx="2995247" cy="232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53543" y="14378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u="sng" dirty="0">
                <a:solidFill>
                  <a:srgbClr val="000000"/>
                </a:solidFill>
                <a:latin typeface="Open Sans"/>
              </a:rPr>
              <a:t>Left to </a:t>
            </a:r>
            <a:r>
              <a:rPr lang="en-US" u="sng" dirty="0" smtClean="0">
                <a:solidFill>
                  <a:srgbClr val="000000"/>
                </a:solidFill>
                <a:latin typeface="Open Sans"/>
              </a:rPr>
              <a:t>Right</a:t>
            </a:r>
            <a:r>
              <a:rPr lang="en-US" u="sng" dirty="0">
                <a:solidFill>
                  <a:srgbClr val="000000"/>
                </a:solidFill>
                <a:latin typeface="Open Sans"/>
              </a:rPr>
              <a:t>:</a:t>
            </a:r>
            <a:endParaRPr lang="en-US" u="sng" dirty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000000"/>
                </a:solidFill>
                <a:latin typeface="Open Sans"/>
              </a:rPr>
              <a:t>First Class; 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000000"/>
                </a:solidFill>
                <a:latin typeface="Open Sans"/>
              </a:rPr>
              <a:t>Community Meeting; 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000000"/>
                </a:solidFill>
                <a:latin typeface="Open Sans"/>
              </a:rPr>
              <a:t>Leadership Discussion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250372" y="631101"/>
            <a:ext cx="4572000" cy="17338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600"/>
              </a:spcAft>
            </a:pPr>
            <a:r>
              <a:rPr lang="en-US" sz="2200" b="1" dirty="0" err="1">
                <a:solidFill>
                  <a:srgbClr val="695D46"/>
                </a:solidFill>
                <a:latin typeface="Open Sans"/>
              </a:rPr>
              <a:t>LomerÍo</a:t>
            </a:r>
            <a:r>
              <a:rPr lang="en-US" sz="2200" b="1" dirty="0">
                <a:solidFill>
                  <a:srgbClr val="695D46"/>
                </a:solidFill>
                <a:latin typeface="Open Sans"/>
              </a:rPr>
              <a:t> Territory:</a:t>
            </a:r>
            <a:endParaRPr lang="en-US" sz="2200" dirty="0"/>
          </a:p>
          <a:p>
            <a:pPr algn="ctr">
              <a:spcAft>
                <a:spcPts val="1600"/>
              </a:spcAft>
            </a:pPr>
            <a:r>
              <a:rPr lang="en-US" sz="2200" b="1" dirty="0">
                <a:solidFill>
                  <a:srgbClr val="695D46"/>
                </a:solidFill>
                <a:latin typeface="Open Sans"/>
              </a:rPr>
              <a:t> </a:t>
            </a:r>
            <a:r>
              <a:rPr lang="en-US" sz="2200" dirty="0">
                <a:solidFill>
                  <a:srgbClr val="000000"/>
                </a:solidFill>
                <a:latin typeface="Open Sans"/>
              </a:rPr>
              <a:t>Community Collaboration</a:t>
            </a:r>
            <a:endParaRPr lang="en-US" sz="2200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5057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9D230"/>
                </a:solidFill>
                <a:latin typeface="Kievit Pro" panose="020B0504020101020102" pitchFamily="34" charset="0"/>
              </a:rPr>
              <a:t>INDIGENOUS RIGHTS </a:t>
            </a:r>
            <a:br>
              <a:rPr lang="en-US" b="1" dirty="0">
                <a:solidFill>
                  <a:srgbClr val="F9D230"/>
                </a:solidFill>
                <a:latin typeface="Kievit Pro" panose="020B0504020101020102" pitchFamily="34" charset="0"/>
              </a:rPr>
            </a:br>
            <a:r>
              <a:rPr lang="en-US" sz="3200" b="1" dirty="0">
                <a:solidFill>
                  <a:srgbClr val="F9D230"/>
                </a:solidFill>
                <a:latin typeface="Kievit Pro" panose="020B0504020101020102" pitchFamily="34" charset="0"/>
              </a:rPr>
              <a:t>AND ENVIRONMENTAL JUSTICE IN BOLIVIA</a:t>
            </a:r>
            <a:endParaRPr lang="en-US" b="1" dirty="0">
              <a:solidFill>
                <a:srgbClr val="F9D23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8" name="Rectangle 7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pic>
        <p:nvPicPr>
          <p:cNvPr id="3077" name="Picture 5" descr="https://lh4.googleusercontent.com/NqvHJKsT49fmX_BrwD9ATiyzH6HlbUR1ucGua9MS-XaoUfpPtDZhT3w_ffyWBjm215BCXq9xxsKFH6aTfxBksRcSscIRNC1Qb7taVzxDakchp9r8jIebK6AII2IcCveXuMP8IOzWuK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lh4.googleusercontent.com/NmfMvdC5YS5nY-wDnYNDUgSKF3iJtaItVJVIdFn2J7wEcIi0OLRt1AndShpGGFlL_T37es02z32EmBU5ApPBb249nE1NChlCs0FinffSKhAaAGKMhjVyBAyUxI-RYuuoMtQ6G0n2P4Y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0462" y="4324350"/>
            <a:ext cx="3799288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lh4.googleusercontent.com/U-zgyW5PsGd2j9hHUOIaK7ApB-0dMepWOMATOL7tleLpcu2Dt3rJHa12Fx8gtSahEi2I9eVTqKQq1RsuB6kaTvr_U042qD3D-yMpIngIGcI-OGfrzPqc1w8G2LQX0I3fc2k3hAzK5SM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5707" y="4324350"/>
            <a:ext cx="3799288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lh6.googleusercontent.com/1mTeUt7DwjPTuSElBfcpALifEeF2v0-P0U11cu7uN6q2Y-GlOIT_EprhQVdtWrcX0Un4s8bxYE3DMuBPM7HzZj_ALy3_tmcqPesH_MekzjS-BtP6f1bDxDJpAIoLblptCxlhKWd96-4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298"/>
          <a:stretch/>
        </p:blipFill>
        <p:spPr bwMode="auto">
          <a:xfrm>
            <a:off x="9524" y="4324350"/>
            <a:ext cx="3142063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813706" y="85116"/>
            <a:ext cx="833029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err="1">
                <a:solidFill>
                  <a:schemeClr val="accent4"/>
                </a:solidFill>
              </a:rPr>
              <a:t>LomerÍo</a:t>
            </a:r>
            <a:r>
              <a:rPr lang="en-US" sz="2600" b="1" dirty="0">
                <a:solidFill>
                  <a:schemeClr val="accent4"/>
                </a:solidFill>
              </a:rPr>
              <a:t> </a:t>
            </a:r>
            <a:r>
              <a:rPr lang="en-US" sz="2600" b="1" dirty="0" smtClean="0">
                <a:solidFill>
                  <a:schemeClr val="accent4"/>
                </a:solidFill>
              </a:rPr>
              <a:t>Territory Community Projects (while in Bolivia and ongoing remote support):</a:t>
            </a:r>
          </a:p>
          <a:p>
            <a:endParaRPr lang="en-US" sz="800" b="1" dirty="0">
              <a:solidFill>
                <a:schemeClr val="accent4"/>
              </a:solidFill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Open Sans"/>
              </a:rPr>
              <a:t> Invasive species removal and plaza clean up</a:t>
            </a:r>
          </a:p>
          <a:p>
            <a:pPr fontAlgn="base">
              <a:buFont typeface="Arial" panose="020B0604020202020204" pitchFamily="34" charset="0"/>
              <a:buChar char="•"/>
            </a:pPr>
            <a:endParaRPr lang="en-US" sz="800" b="1" dirty="0" smtClean="0">
              <a:latin typeface="Open Sans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Open Sans"/>
              </a:rPr>
              <a:t> Website creation (Monkox Nation and Lomerio indigenous organization)</a:t>
            </a:r>
          </a:p>
          <a:p>
            <a:pPr fontAlgn="base">
              <a:buFont typeface="Arial" panose="020B0604020202020204" pitchFamily="34" charset="0"/>
              <a:buChar char="•"/>
            </a:pPr>
            <a:endParaRPr lang="en-US" sz="800" b="1" dirty="0" smtClean="0">
              <a:latin typeface="Open Sans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Open Sans"/>
              </a:rPr>
              <a:t> Amazon Fire relief fundraising</a:t>
            </a:r>
            <a:endParaRPr lang="en-US" sz="2200" b="1" dirty="0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72692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17685"/>
            <a:ext cx="7772400" cy="775597"/>
          </a:xfrm>
        </p:spPr>
        <p:txBody>
          <a:bodyPr/>
          <a:lstStyle/>
          <a:p>
            <a:pPr algn="ctr"/>
            <a:r>
              <a:rPr lang="en-US" sz="2800" b="1" dirty="0" smtClean="0"/>
              <a:t>Women’s handicraft cooperative in</a:t>
            </a:r>
            <a:br>
              <a:rPr lang="en-US" sz="2800" b="1" dirty="0" smtClean="0"/>
            </a:br>
            <a:r>
              <a:rPr lang="en-US" sz="2800" b="1" dirty="0" smtClean="0"/>
              <a:t>Lomerio indigenous territory</a:t>
            </a:r>
            <a:endParaRPr lang="en-US" sz="2800" b="1" dirty="0"/>
          </a:p>
        </p:txBody>
      </p:sp>
      <p:pic>
        <p:nvPicPr>
          <p:cNvPr id="4098" name="Picture 2" descr="https://lh5.googleusercontent.com/mbjdGXfm8kSYjUuH_0kAToe_SevSJrUOa3m_McBtWoULvCgiLyLiukUIwSxenr2npCCKgAeQ6y5u9MztQI37VDE23pW_XjuuIPtgWsNZNyGndPb2MJJ5UhOsAz8_qu3uWAfWYpOXduw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60095"/>
            <a:ext cx="9144000" cy="609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21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>
                <a:solidFill>
                  <a:srgbClr val="F9D230"/>
                </a:solidFill>
                <a:latin typeface="Kievit Pro" panose="020B0504020101020102" pitchFamily="34" charset="0"/>
              </a:rPr>
              <a:t>INDIGENOUS RIGHTS </a:t>
            </a:r>
            <a:br>
              <a:rPr lang="en-US" b="1">
                <a:solidFill>
                  <a:srgbClr val="F9D230"/>
                </a:solidFill>
                <a:latin typeface="Kievit Pro" panose="020B0504020101020102" pitchFamily="34" charset="0"/>
              </a:rPr>
            </a:br>
            <a:r>
              <a:rPr lang="en-US" sz="3200" b="1">
                <a:solidFill>
                  <a:srgbClr val="F9D230"/>
                </a:solidFill>
                <a:latin typeface="Kievit Pro" panose="020B0504020101020102" pitchFamily="34" charset="0"/>
              </a:rPr>
              <a:t>AND ENVIRONMENTAL JUSTICE IN BOLIVIA</a:t>
            </a:r>
            <a:endParaRPr lang="en-US" b="1" dirty="0">
              <a:solidFill>
                <a:srgbClr val="F9D230"/>
              </a:solidFill>
            </a:endParaRPr>
          </a:p>
        </p:txBody>
      </p:sp>
      <p:pic>
        <p:nvPicPr>
          <p:cNvPr id="1026" name="Picture 2" descr="https://lh3.googleusercontent.com/wJSxADNLWRCTj866ZR4cdUK3KJPFRURzgU-lvUkG6C-ovU1cRs0UPOC2J0vuJHaGyNzzZeIV1s0kVqHCn7BCzwXSup_9iECDJWabkX7xgClrUyOg8sz0rwN42ST2v9PH4ux4KE3rW4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33585" y="721220"/>
            <a:ext cx="70253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Chiquitano Dry Forest </a:t>
            </a:r>
          </a:p>
          <a:p>
            <a:pPr algn="ctr"/>
            <a:endParaRPr lang="en-US" sz="1000" b="1" dirty="0" smtClean="0"/>
          </a:p>
          <a:p>
            <a:pPr algn="ctr"/>
            <a:r>
              <a:rPr lang="en-US" sz="2400" b="1" dirty="0" smtClean="0"/>
              <a:t>The last best conserved dry tropical forest in the world</a:t>
            </a:r>
            <a:endParaRPr lang="en-US" sz="2400" b="1" dirty="0"/>
          </a:p>
          <a:p>
            <a:endParaRPr lang="en-US" b="1" dirty="0" smtClean="0">
              <a:solidFill>
                <a:srgbClr val="695D46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4354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FDA870A-C1F6-ED4B-A342-54ED39C75BE4}"/>
              </a:ext>
            </a:extLst>
          </p:cNvPr>
          <p:cNvSpPr/>
          <p:nvPr/>
        </p:nvSpPr>
        <p:spPr>
          <a:xfrm>
            <a:off x="1600200" y="1295400"/>
            <a:ext cx="4533900" cy="546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June 18 – July 9, 2019</a:t>
            </a:r>
          </a:p>
        </p:txBody>
      </p:sp>
    </p:spTree>
    <p:extLst>
      <p:ext uri="{BB962C8B-B14F-4D97-AF65-F5344CB8AC3E}">
        <p14:creationId xmlns:p14="http://schemas.microsoft.com/office/powerpoint/2010/main" val="410084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university of oregon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AutoShape 4" descr="https://upload.wikimedia.org/wikipedia/commons/1/19/UofOsign.JPG"/>
          <p:cNvSpPr>
            <a:spLocks noChangeAspect="1" noChangeArrowheads="1"/>
          </p:cNvSpPr>
          <p:nvPr/>
        </p:nvSpPr>
        <p:spPr bwMode="auto">
          <a:xfrm>
            <a:off x="116682" y="-1320404"/>
            <a:ext cx="6050756" cy="453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0" y="2209800"/>
            <a:ext cx="7772400" cy="24384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4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2362200" y="982176"/>
            <a:ext cx="4572000" cy="529375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600" dirty="0"/>
              <a:t>This study abroad program is part of broader collaboration between the University of Oregon and indigenous peoples of Bolivia, developed by Professor Hindery and indigenous leaders </a:t>
            </a:r>
            <a:r>
              <a:rPr lang="en-US" sz="2600" dirty="0" err="1"/>
              <a:t>Bienvenido</a:t>
            </a:r>
            <a:r>
              <a:rPr lang="en-US" sz="2600" dirty="0"/>
              <a:t> </a:t>
            </a:r>
            <a:r>
              <a:rPr lang="en-US" sz="2600" dirty="0" err="1"/>
              <a:t>Zacu</a:t>
            </a:r>
            <a:r>
              <a:rPr lang="en-US" sz="2600" dirty="0"/>
              <a:t> </a:t>
            </a:r>
            <a:r>
              <a:rPr lang="en-US" sz="2600" dirty="0" err="1"/>
              <a:t>Mborobainchi</a:t>
            </a:r>
            <a:r>
              <a:rPr lang="en-US" sz="2600" dirty="0"/>
              <a:t> (Guarayo leader), Carlos Cuasace (Chiquitano leader) and Waldo Mina </a:t>
            </a:r>
            <a:r>
              <a:rPr lang="en-US" sz="2600" dirty="0" err="1"/>
              <a:t>Quiroga</a:t>
            </a:r>
            <a:r>
              <a:rPr lang="en-US" sz="2600" dirty="0"/>
              <a:t>, Jose Martinez (Bolivian Sociology Professor), among others. </a:t>
            </a:r>
          </a:p>
        </p:txBody>
      </p:sp>
    </p:spTree>
    <p:extLst>
      <p:ext uri="{BB962C8B-B14F-4D97-AF65-F5344CB8AC3E}">
        <p14:creationId xmlns:p14="http://schemas.microsoft.com/office/powerpoint/2010/main" val="44406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2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86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05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40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28472"/>
            <a:ext cx="9144000" cy="609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8680" y="73152"/>
            <a:ext cx="7406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Optional wildlife </a:t>
            </a:r>
            <a:r>
              <a:rPr lang="en-US" sz="20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tours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in the Bolivian Amazon and the world famous </a:t>
            </a:r>
            <a:r>
              <a:rPr lang="en-US" sz="20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Salar de Uyuni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salt flats</a:t>
            </a:r>
          </a:p>
        </p:txBody>
      </p:sp>
    </p:spTree>
    <p:extLst>
      <p:ext uri="{BB962C8B-B14F-4D97-AF65-F5344CB8AC3E}">
        <p14:creationId xmlns:p14="http://schemas.microsoft.com/office/powerpoint/2010/main" val="296741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D57C6E-ACDD-7A42-829B-5304982BE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BD5733B5-50EB-BF44-938E-5AF2E42A71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09601"/>
            <a:ext cx="8297175" cy="5537200"/>
          </a:xfrm>
        </p:spPr>
      </p:pic>
    </p:spTree>
    <p:extLst>
      <p:ext uri="{BB962C8B-B14F-4D97-AF65-F5344CB8AC3E}">
        <p14:creationId xmlns:p14="http://schemas.microsoft.com/office/powerpoint/2010/main" val="79522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20" y="868680"/>
            <a:ext cx="9135872" cy="51389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66744" y="292608"/>
            <a:ext cx="3867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Salar de Uyuni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2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05072" y="292608"/>
            <a:ext cx="3867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La Paz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184" y="841248"/>
            <a:ext cx="8421624" cy="561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14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university of oregon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AutoShape 4" descr="https://upload.wikimedia.org/wikipedia/commons/1/19/UofOsign.JPG"/>
          <p:cNvSpPr>
            <a:spLocks noChangeAspect="1" noChangeArrowheads="1"/>
          </p:cNvSpPr>
          <p:nvPr/>
        </p:nvSpPr>
        <p:spPr bwMode="auto">
          <a:xfrm>
            <a:off x="116682" y="-1320404"/>
            <a:ext cx="6050756" cy="453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46594" y="326846"/>
            <a:ext cx="6048112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</a:rPr>
              <a:t>List of community projects carried out in 2019: </a:t>
            </a:r>
            <a:r>
              <a:rPr lang="en-US" sz="3200" u="sng" dirty="0">
                <a:solidFill>
                  <a:prstClr val="black"/>
                </a:solidFill>
                <a:hlinkClick r:id="rId2"/>
              </a:rPr>
              <a:t>link</a:t>
            </a:r>
            <a:endParaRPr lang="en-US" sz="3200" u="sng" dirty="0">
              <a:solidFill>
                <a:prstClr val="black"/>
              </a:solidFill>
            </a:endParaRPr>
          </a:p>
          <a:p>
            <a:pPr marL="457200" indent="-457200" defTabSz="457200">
              <a:buFont typeface="Arial" panose="020B0604020202020204" pitchFamily="34" charset="0"/>
              <a:buChar char="•"/>
            </a:pPr>
            <a:endParaRPr lang="en-US" sz="1000" u="sng" dirty="0">
              <a:solidFill>
                <a:prstClr val="black"/>
              </a:solidFill>
            </a:endParaRPr>
          </a:p>
          <a:p>
            <a:pPr marL="457200" indent="-457200" defTabSz="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</a:rPr>
              <a:t>Ongoing remote work is being carried out by </a:t>
            </a:r>
            <a:r>
              <a:rPr lang="en-US" sz="3200" dirty="0" smtClean="0">
                <a:solidFill>
                  <a:prstClr val="black"/>
                </a:solidFill>
                <a:hlinkClick r:id="rId3"/>
              </a:rPr>
              <a:t>Students for Indigenous Rights and Environmental Justice in Bolivia </a:t>
            </a:r>
            <a:r>
              <a:rPr lang="en-US" sz="3200" dirty="0" smtClean="0">
                <a:solidFill>
                  <a:prstClr val="black"/>
                </a:solidFill>
              </a:rPr>
              <a:t>(SIREJ, founded by 2019 University of Oregon Bolivia study abroad students)</a:t>
            </a:r>
          </a:p>
          <a:p>
            <a:pPr marL="457200" indent="-457200" defTabSz="457200">
              <a:buFont typeface="Arial" panose="020B0604020202020204" pitchFamily="34" charset="0"/>
              <a:buChar char="•"/>
            </a:pPr>
            <a:endParaRPr lang="en-US" sz="1000" dirty="0" smtClean="0">
              <a:solidFill>
                <a:prstClr val="black"/>
              </a:solidFill>
            </a:endParaRPr>
          </a:p>
          <a:p>
            <a:pPr marL="457200" indent="-457200" defTabSz="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2 minute clip of </a:t>
            </a:r>
            <a:r>
              <a:rPr lang="en-US" sz="3200" dirty="0" err="1">
                <a:solidFill>
                  <a:schemeClr val="bg1"/>
                </a:solidFill>
              </a:rPr>
              <a:t>Urubicha</a:t>
            </a:r>
            <a:r>
              <a:rPr lang="en-US" sz="3200" dirty="0">
                <a:solidFill>
                  <a:schemeClr val="bg1"/>
                </a:solidFill>
              </a:rPr>
              <a:t> music school students playing a Pirates of the Caribbean song: </a:t>
            </a:r>
            <a:r>
              <a:rPr lang="en-US" sz="3200" u="sng" dirty="0">
                <a:solidFill>
                  <a:schemeClr val="bg1"/>
                </a:solidFill>
                <a:hlinkClick r:id="rId4"/>
              </a:rPr>
              <a:t>link</a:t>
            </a:r>
            <a:endParaRPr lang="en-US" sz="3200" dirty="0">
              <a:solidFill>
                <a:schemeClr val="bg1"/>
              </a:solidFill>
            </a:endParaRPr>
          </a:p>
          <a:p>
            <a:pPr defTabSz="45720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41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university of oregon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AutoShape 4" descr="https://upload.wikimedia.org/wikipedia/commons/1/19/UofOsign.JPG"/>
          <p:cNvSpPr>
            <a:spLocks noChangeAspect="1" noChangeArrowheads="1"/>
          </p:cNvSpPr>
          <p:nvPr/>
        </p:nvSpPr>
        <p:spPr bwMode="auto">
          <a:xfrm>
            <a:off x="116682" y="-1320404"/>
            <a:ext cx="6050756" cy="453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67802" y="1259534"/>
            <a:ext cx="604811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</a:rPr>
              <a:t>Seven minute clip on the Chiquitano struggle for autonomy in </a:t>
            </a:r>
            <a:r>
              <a:rPr lang="en-US" sz="3200" dirty="0" err="1">
                <a:solidFill>
                  <a:prstClr val="black"/>
                </a:solidFill>
              </a:rPr>
              <a:t>Lomerío</a:t>
            </a:r>
            <a:r>
              <a:rPr lang="en-US" sz="3200" dirty="0">
                <a:solidFill>
                  <a:prstClr val="black"/>
                </a:solidFill>
              </a:rPr>
              <a:t>: </a:t>
            </a:r>
            <a:r>
              <a:rPr lang="en-US" sz="3200" u="sng" dirty="0">
                <a:solidFill>
                  <a:prstClr val="black"/>
                </a:solidFill>
                <a:hlinkClick r:id="rId2"/>
              </a:rPr>
              <a:t>link</a:t>
            </a:r>
            <a:endParaRPr lang="en-US" sz="3200" u="sng" dirty="0">
              <a:solidFill>
                <a:prstClr val="black"/>
              </a:solidFill>
            </a:endParaRPr>
          </a:p>
          <a:p>
            <a:pPr marL="457200" indent="-457200" defTabSz="457200">
              <a:buFont typeface="Arial" panose="020B0604020202020204" pitchFamily="34" charset="0"/>
              <a:buChar char="•"/>
            </a:pPr>
            <a:endParaRPr lang="en-US" sz="3200" u="sng" dirty="0">
              <a:solidFill>
                <a:prstClr val="black"/>
              </a:solidFill>
            </a:endParaRPr>
          </a:p>
          <a:p>
            <a:pPr marL="457200" indent="-457200" defTabSz="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</a:rPr>
              <a:t>3 minute video clip on </a:t>
            </a:r>
            <a:r>
              <a:rPr lang="en-US" sz="3200" dirty="0" err="1">
                <a:solidFill>
                  <a:prstClr val="black"/>
                </a:solidFill>
              </a:rPr>
              <a:t>Urubicha</a:t>
            </a:r>
            <a:r>
              <a:rPr lang="en-US" sz="3200" dirty="0">
                <a:solidFill>
                  <a:prstClr val="black"/>
                </a:solidFill>
              </a:rPr>
              <a:t> music, instrument-making and handicrafts: </a:t>
            </a:r>
            <a:r>
              <a:rPr lang="en-US" sz="3200" u="sng" dirty="0">
                <a:solidFill>
                  <a:prstClr val="black"/>
                </a:solidFill>
                <a:hlinkClick r:id="rId3"/>
              </a:rPr>
              <a:t>link</a:t>
            </a:r>
            <a:r>
              <a:rPr lang="en-US" sz="3200" dirty="0">
                <a:solidFill>
                  <a:prstClr val="black"/>
                </a:solidFill>
              </a:rPr>
              <a:t> (you can select “CC” and </a:t>
            </a:r>
            <a:r>
              <a:rPr lang="en-US" sz="3200" dirty="0" err="1">
                <a:solidFill>
                  <a:prstClr val="black"/>
                </a:solidFill>
              </a:rPr>
              <a:t>autotranslate</a:t>
            </a:r>
            <a:r>
              <a:rPr lang="en-US" sz="3200" dirty="0">
                <a:solidFill>
                  <a:prstClr val="black"/>
                </a:solidFill>
              </a:rPr>
              <a:t> captions from Spanish into English)</a:t>
            </a:r>
          </a:p>
          <a:p>
            <a:pPr defTabSz="45720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52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22218" y="216919"/>
            <a:ext cx="82978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Meeting with Dennis Galvan, Vice-Provost of Office of International Affairs, University of Oregon, Spring 2015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211" y="1301580"/>
            <a:ext cx="7054039" cy="469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92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22218" y="216919"/>
            <a:ext cx="829783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4 MINUTE VIDEO ABOUT THE PROGRAM:</a:t>
            </a:r>
          </a:p>
          <a:p>
            <a:pPr algn="ctr"/>
            <a:r>
              <a:rPr lang="en-US" sz="2400" dirty="0">
                <a:hlinkClick r:id="rId2"/>
              </a:rPr>
              <a:t>https://vimeo.com/378907597</a:t>
            </a:r>
            <a:endParaRPr lang="en-US" sz="2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587" t="19855" r="18587" b="17536"/>
          <a:stretch/>
        </p:blipFill>
        <p:spPr>
          <a:xfrm>
            <a:off x="1178888" y="1252330"/>
            <a:ext cx="6861869" cy="38464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4595" y="5249430"/>
            <a:ext cx="63948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Guarayo indigenous youth protesting logging truck in their territory in the Bolivian Amazon, advocating for music over environmental degradation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7134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>
                <a:solidFill>
                  <a:srgbClr val="F9D230"/>
                </a:solidFill>
                <a:latin typeface="Kievit Pro" panose="020B0504020101020102" pitchFamily="34" charset="0"/>
              </a:rPr>
              <a:t>INDIGENOUS RIGHTS </a:t>
            </a:r>
            <a:br>
              <a:rPr lang="en-US" b="1">
                <a:solidFill>
                  <a:srgbClr val="F9D230"/>
                </a:solidFill>
                <a:latin typeface="Kievit Pro" panose="020B0504020101020102" pitchFamily="34" charset="0"/>
              </a:rPr>
            </a:br>
            <a:r>
              <a:rPr lang="en-US" sz="3200" b="1">
                <a:solidFill>
                  <a:srgbClr val="F9D230"/>
                </a:solidFill>
                <a:latin typeface="Kievit Pro" panose="020B0504020101020102" pitchFamily="34" charset="0"/>
              </a:rPr>
              <a:t>AND ENVIRONMENTAL JUSTICE IN BOLIVIA</a:t>
            </a:r>
            <a:endParaRPr lang="en-US" b="1" dirty="0">
              <a:solidFill>
                <a:srgbClr val="F9D23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32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15794" y="4832502"/>
            <a:ext cx="28546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BO" sz="2000" b="1" dirty="0">
                <a:solidFill>
                  <a:srgbClr val="FFC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dhindery@uoregon.edu</a:t>
            </a:r>
            <a:endParaRPr lang="en-US" sz="2000" b="1" dirty="0">
              <a:solidFill>
                <a:srgbClr val="FFC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DC76D1D-8483-F647-A0A0-520092418240}"/>
              </a:ext>
            </a:extLst>
          </p:cNvPr>
          <p:cNvSpPr/>
          <p:nvPr/>
        </p:nvSpPr>
        <p:spPr>
          <a:xfrm>
            <a:off x="12032" y="1333500"/>
            <a:ext cx="3340768" cy="5524500"/>
          </a:xfrm>
          <a:prstGeom prst="rect">
            <a:avLst/>
          </a:prstGeom>
          <a:solidFill>
            <a:schemeClr val="tx1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ACB6488-5FD4-8348-88E4-DC6A1D02F57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314" y="1333500"/>
            <a:ext cx="1829446" cy="30607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E57A51D-13CF-4C4B-98BB-36997894C90E}"/>
              </a:ext>
            </a:extLst>
          </p:cNvPr>
          <p:cNvSpPr txBox="1"/>
          <p:nvPr/>
        </p:nvSpPr>
        <p:spPr>
          <a:xfrm>
            <a:off x="101600" y="4508500"/>
            <a:ext cx="3251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Helvetica" pitchFamily="2" charset="0"/>
              </a:rPr>
              <a:t>JOSE MARTINEZ</a:t>
            </a:r>
          </a:p>
          <a:p>
            <a:pPr algn="ctr"/>
            <a:endParaRPr lang="en-US" sz="2000" b="1" dirty="0">
              <a:solidFill>
                <a:schemeClr val="bg1"/>
              </a:solidFill>
              <a:latin typeface="Helvetica" pitchFamily="2" charset="0"/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Helvetica" pitchFamily="2" charset="0"/>
              </a:rPr>
              <a:t>Head of Sociology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Helvetica" pitchFamily="2" charset="0"/>
              </a:rPr>
              <a:t>Gabriel René Moreno Autonomous University (UAGRM)</a:t>
            </a:r>
          </a:p>
        </p:txBody>
      </p:sp>
    </p:spTree>
    <p:extLst>
      <p:ext uri="{BB962C8B-B14F-4D97-AF65-F5344CB8AC3E}">
        <p14:creationId xmlns:p14="http://schemas.microsoft.com/office/powerpoint/2010/main" val="134629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>
                <a:solidFill>
                  <a:srgbClr val="F9D230"/>
                </a:solidFill>
                <a:latin typeface="Kievit Pro" panose="020B0504020101020102" pitchFamily="34" charset="0"/>
              </a:rPr>
              <a:t>INDIGENOUS RIGHTS </a:t>
            </a:r>
            <a:br>
              <a:rPr lang="en-US" b="1">
                <a:solidFill>
                  <a:srgbClr val="F9D230"/>
                </a:solidFill>
                <a:latin typeface="Kievit Pro" panose="020B0504020101020102" pitchFamily="34" charset="0"/>
              </a:rPr>
            </a:br>
            <a:r>
              <a:rPr lang="en-US" sz="3200" b="1">
                <a:solidFill>
                  <a:srgbClr val="F9D230"/>
                </a:solidFill>
                <a:latin typeface="Kievit Pro" panose="020B0504020101020102" pitchFamily="34" charset="0"/>
              </a:rPr>
              <a:t>AND ENVIRONMENTAL JUSTICE IN BOLIVIA</a:t>
            </a:r>
            <a:endParaRPr lang="en-US" b="1" dirty="0">
              <a:solidFill>
                <a:srgbClr val="F9D23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E6BFA1D-8DC4-154C-88E2-0128CAB920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72" r="5550"/>
          <a:stretch/>
        </p:blipFill>
        <p:spPr>
          <a:xfrm>
            <a:off x="0" y="-9145"/>
            <a:ext cx="9144000" cy="686646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E028D72-FAD1-B244-AAE9-1AB72E6B1758}"/>
              </a:ext>
            </a:extLst>
          </p:cNvPr>
          <p:cNvSpPr/>
          <p:nvPr/>
        </p:nvSpPr>
        <p:spPr>
          <a:xfrm>
            <a:off x="0" y="-82296"/>
            <a:ext cx="9144000" cy="1524000"/>
          </a:xfrm>
          <a:prstGeom prst="rect">
            <a:avLst/>
          </a:prstGeom>
          <a:solidFill>
            <a:schemeClr val="tx1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accent4"/>
                </a:solidFill>
              </a:rPr>
              <a:t>Indigenous Rights and Environmental Justice </a:t>
            </a:r>
          </a:p>
          <a:p>
            <a:pPr algn="ctr"/>
            <a:r>
              <a:rPr lang="en-US" sz="3600" i="1" dirty="0">
                <a:solidFill>
                  <a:schemeClr val="accent4"/>
                </a:solidFill>
              </a:rPr>
              <a:t>in Bolivia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DDC9DA6-B384-3D42-A0FE-D9C6B5FD6012}"/>
              </a:ext>
            </a:extLst>
          </p:cNvPr>
          <p:cNvSpPr/>
          <p:nvPr/>
        </p:nvSpPr>
        <p:spPr>
          <a:xfrm>
            <a:off x="0" y="1450848"/>
            <a:ext cx="3505200" cy="5334000"/>
          </a:xfrm>
          <a:prstGeom prst="rect">
            <a:avLst/>
          </a:prstGeom>
          <a:solidFill>
            <a:schemeClr val="tx1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June 18 – July 9, 2020</a:t>
            </a:r>
          </a:p>
          <a:p>
            <a:pPr algn="ctr"/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Arrival in Santa Cruz, Bolivia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Stay in </a:t>
            </a:r>
            <a:r>
              <a:rPr lang="en-US" sz="2000" dirty="0" smtClean="0"/>
              <a:t>Chiquitano/Monkox indigenous community (Chiquitano Forest)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Stay in </a:t>
            </a:r>
            <a:r>
              <a:rPr lang="en-US" sz="2000" dirty="0" smtClean="0"/>
              <a:t>Guarayo indigenous community (Amazon forest)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Excursion to </a:t>
            </a:r>
            <a:r>
              <a:rPr lang="en-US" sz="2000" dirty="0" smtClean="0"/>
              <a:t>Pantanal Wetlands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dirty="0"/>
              <a:t>Tuition includes all meals, transportation, insurance, and cultural activities included in the program</a:t>
            </a:r>
          </a:p>
        </p:txBody>
      </p:sp>
    </p:spTree>
    <p:extLst>
      <p:ext uri="{BB962C8B-B14F-4D97-AF65-F5344CB8AC3E}">
        <p14:creationId xmlns:p14="http://schemas.microsoft.com/office/powerpoint/2010/main" val="103376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>
                <a:solidFill>
                  <a:srgbClr val="F9D230"/>
                </a:solidFill>
                <a:latin typeface="Kievit Pro" panose="020B0504020101020102" pitchFamily="34" charset="0"/>
              </a:rPr>
              <a:t>INDIGENOUS RIGHTS </a:t>
            </a:r>
            <a:br>
              <a:rPr lang="en-US" b="1">
                <a:solidFill>
                  <a:srgbClr val="F9D230"/>
                </a:solidFill>
                <a:latin typeface="Kievit Pro" panose="020B0504020101020102" pitchFamily="34" charset="0"/>
              </a:rPr>
            </a:br>
            <a:r>
              <a:rPr lang="en-US" sz="3200" b="1">
                <a:solidFill>
                  <a:srgbClr val="F9D230"/>
                </a:solidFill>
                <a:latin typeface="Kievit Pro" panose="020B0504020101020102" pitchFamily="34" charset="0"/>
              </a:rPr>
              <a:t>AND ENVIRONMENTAL JUSTICE IN BOLIVIA</a:t>
            </a:r>
            <a:endParaRPr lang="en-US" b="1" dirty="0">
              <a:solidFill>
                <a:srgbClr val="F9D23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20240" y="5751576"/>
            <a:ext cx="352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And various professional concentrations: ID</a:t>
            </a:r>
            <a:r>
              <a:rPr lang="en-US" dirty="0">
                <a:solidFill>
                  <a:schemeClr val="bg1"/>
                </a:solidFill>
              </a:rPr>
              <a:t>, IEI, ICAD, IDIR, IGH, IB, IEC, IGI, INPM, ITRS, ILHR, IJ, IMDR, ICR, </a:t>
            </a:r>
            <a:r>
              <a:rPr lang="en-US" dirty="0" smtClean="0">
                <a:solidFill>
                  <a:schemeClr val="bg1"/>
                </a:solidFill>
              </a:rPr>
              <a:t>ILAM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31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eastus1-mediap.svc.ms/transform/thumbnail?provider=spo&amp;inputFormat=jpg&amp;cs=fFNQTw&amp;docid=https%3A%2F%2Fuoregon-my.sharepoint.com%3A443%2F_api%2Fv2.0%2Fdrives%2Fb!6_Cj1E_JgUWtA2NCixl5smK_cJM6ht9MuwumMqvbEZP3YrEyCUdzQZpIBRRYKsJg%2Fitems%2F01FQLLCXHALPE2ROZHYBAL6WKQXIKKYO3A%3Fversion%3DPublished&amp;access_token=eyJ0eXAiOiJKV1QiLCJhbGciOiJub25lIn0.eyJhdWQiOiIwMDAwMDAwMy0wMDAwLTBmZjEtY2UwMC0wMDAwMDAwMDAwMDAvdW9yZWdvbi1teS5zaGFyZXBvaW50LmNvbUA4ZjBiMTk4Zi1mNDQ3LTRjZmUtYmEwMy01MjZiNDZjNjYxZjgiLCJpc3MiOiIwMDAwMDAwMy0wMDAwLTBmZjEtY2UwMC0wMDAwMDAwMDAwMDAiLCJuYmYiOiIxNTczNzQ4MzExIiwiZXhwIjoiMTU3Mzc2OTkxMSIsImVuZHBvaW50dXJsIjoic3RaQUpWa1ZjNkc2cHA3eDM0MmtJd0lZR1EwRVp6eDE4YzZEZlArc0FqVT0iLCJlbmRwb2ludHVybExlbmd0aCI6IjExNyIsImlzbG9vcGJhY2siOiJUcnVlIiwiY2lkIjoiTWpWalpURTNPV1l0TWpCa09TMDVNREF3TFRrek5qVXRObVUwTVRCbU9HTTVOVFkxIiwidmVyIjoiaGFzaGVkcHJvb2Z0b2tlbiIsInNpdGVpZCI6IlpEUmhNMll3WldJdFl6azBaaTAwTlRneExXRmtNRE10TmpNME1qaGlNVGszT1dJeSIsInNpZ25pbl9zdGF0ZSI6IltcImttc2lcIl0iLCJuYW1laWQiOiIwIy5mfG1lbWJlcnNoaXB8Y2dhbGFyemFAdW9yZWdvbi5lZHUiLCJuaWkiOiJtaWNyb3NvZnQuc2hhcmVwb2ludCIsImlzdXNlciI6InRydWUiLCJjYWNoZWtleSI6IjBoLmZ8bWVtYmVyc2hpcHwxMDAzMjAwMDM0YjI5YmNkQGxpdmUuY29tIiwidHQiOiIwIiwidXNlUGVyc2lzdGVudENvb2tpZSI6IjMifQ.TWp3MDlLK1lSVUc3Z3FORThqcmdRSEloWUtDMndmMk5LY1RBRXNvKzZQaz0&amp;encodeFailures=1&amp;srcWidth=&amp;srcHeight=&amp;width=1137&amp;height=853&amp;action=Acces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5769"/>
            <a:ext cx="9171708" cy="685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B1C5A68-1027-B548-9D55-C1B3A64A0691}"/>
              </a:ext>
            </a:extLst>
          </p:cNvPr>
          <p:cNvSpPr/>
          <p:nvPr/>
        </p:nvSpPr>
        <p:spPr>
          <a:xfrm>
            <a:off x="-10290" y="0"/>
            <a:ext cx="3708400" cy="6918117"/>
          </a:xfrm>
          <a:prstGeom prst="rect">
            <a:avLst/>
          </a:prstGeom>
          <a:solidFill>
            <a:srgbClr val="141415">
              <a:alpha val="5098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defTabSz="457200"/>
            <a:endParaRPr lang="en-US" sz="2000" dirty="0">
              <a:solidFill>
                <a:prstClr val="white"/>
              </a:solidFill>
            </a:endParaRPr>
          </a:p>
          <a:p>
            <a:pPr marL="457200" defTabSz="457200"/>
            <a:r>
              <a:rPr lang="en-US" sz="1600" b="1" dirty="0">
                <a:solidFill>
                  <a:prstClr val="white"/>
                </a:solidFill>
              </a:rPr>
              <a:t>PRIORITY DEADLINE </a:t>
            </a:r>
          </a:p>
          <a:p>
            <a:pPr marL="457200" defTabSz="457200"/>
            <a:r>
              <a:rPr lang="en-US" sz="1600" dirty="0">
                <a:solidFill>
                  <a:prstClr val="white"/>
                </a:solidFill>
              </a:rPr>
              <a:t>FEBRUARY 15, 2020</a:t>
            </a:r>
          </a:p>
          <a:p>
            <a:pPr marL="114300" defTabSz="457200"/>
            <a:endParaRPr lang="en-US" sz="1600" dirty="0">
              <a:solidFill>
                <a:prstClr val="white"/>
              </a:solidFill>
            </a:endParaRPr>
          </a:p>
          <a:p>
            <a:pPr marL="457200" indent="-342900" defTabSz="4572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white"/>
                </a:solidFill>
              </a:rPr>
              <a:t>Start an application </a:t>
            </a:r>
          </a:p>
          <a:p>
            <a:pPr marL="457200" indent="-342900" defTabSz="457200">
              <a:buFont typeface="Arial" panose="020B0604020202020204" pitchFamily="34" charset="0"/>
              <a:buChar char="•"/>
            </a:pPr>
            <a:endParaRPr lang="en-US" sz="1600" dirty="0">
              <a:solidFill>
                <a:prstClr val="white"/>
              </a:solidFill>
            </a:endParaRPr>
          </a:p>
          <a:p>
            <a:pPr marL="457200" indent="-342900" defTabSz="4572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white"/>
                </a:solidFill>
              </a:rPr>
              <a:t>Check financial aid and scholarship opportunities </a:t>
            </a:r>
          </a:p>
          <a:p>
            <a:pPr marL="457200" indent="-342900" defTabSz="457200">
              <a:buFont typeface="Arial" panose="020B0604020202020204" pitchFamily="34" charset="0"/>
              <a:buChar char="•"/>
            </a:pPr>
            <a:endParaRPr lang="en-US" sz="1600" dirty="0">
              <a:solidFill>
                <a:prstClr val="white"/>
              </a:solidFill>
            </a:endParaRPr>
          </a:p>
          <a:p>
            <a:pPr marL="457200" indent="-342900" defTabSz="4572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white"/>
                </a:solidFill>
              </a:rPr>
              <a:t>Visit drop-in hours or schedule an advising appointment</a:t>
            </a:r>
          </a:p>
          <a:p>
            <a:pPr defTabSz="457200"/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-68262" y="5769"/>
            <a:ext cx="9138372" cy="1327539"/>
          </a:xfrm>
          <a:prstGeom prst="rect">
            <a:avLst/>
          </a:prstGeom>
          <a:solidFill>
            <a:schemeClr val="bg2">
              <a:lumMod val="50000"/>
              <a:alpha val="80000"/>
            </a:schemeClr>
          </a:solidFill>
        </p:spPr>
        <p:txBody>
          <a:bodyPr vert="horz" lIns="548640" tIns="45720" rIns="548640" bIns="45720" rtlCol="0" anchor="ctr">
            <a:normAutofit/>
          </a:bodyPr>
          <a:lstStyle>
            <a:lvl1pPr algn="l" defTabSz="45720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4400" b="1" i="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ECB09"/>
                </a:solidFill>
              </a:rPr>
              <a:t>Application Process </a:t>
            </a:r>
          </a:p>
        </p:txBody>
      </p:sp>
      <p:sp>
        <p:nvSpPr>
          <p:cNvPr id="5" name="object 20">
            <a:extLst>
              <a:ext uri="{FF2B5EF4-FFF2-40B4-BE49-F238E27FC236}">
                <a16:creationId xmlns:a16="http://schemas.microsoft.com/office/drawing/2014/main" xmlns="" id="{4ACE3D37-DB4F-3D4A-8C73-8BBAD7B2B027}"/>
              </a:ext>
            </a:extLst>
          </p:cNvPr>
          <p:cNvSpPr txBox="1"/>
          <p:nvPr/>
        </p:nvSpPr>
        <p:spPr>
          <a:xfrm>
            <a:off x="546100" y="4906206"/>
            <a:ext cx="2857500" cy="323255"/>
          </a:xfrm>
          <a:prstGeom prst="rect">
            <a:avLst/>
          </a:prstGeom>
        </p:spPr>
        <p:txBody>
          <a:bodyPr lIns="0" tIns="0" rIns="0" bIns="0"/>
          <a:lstStyle/>
          <a:p>
            <a:pPr marL="7144" algn="ctr">
              <a:defRPr/>
            </a:pPr>
            <a:r>
              <a:rPr lang="en-US" sz="2000" b="1" spc="6" dirty="0">
                <a:solidFill>
                  <a:schemeClr val="accent1"/>
                </a:solidFill>
                <a:latin typeface="Arial"/>
                <a:cs typeface="Arial"/>
              </a:rPr>
              <a:t>Apply online: </a:t>
            </a:r>
            <a:r>
              <a:rPr lang="en-US" sz="2000" b="1" spc="6" dirty="0" err="1">
                <a:solidFill>
                  <a:schemeClr val="accent1"/>
                </a:solidFill>
                <a:cs typeface="Arial"/>
              </a:rPr>
              <a:t>geo.uoregon.edu</a:t>
            </a:r>
            <a:r>
              <a:rPr lang="en-US" sz="2000" b="1" spc="6" dirty="0">
                <a:solidFill>
                  <a:schemeClr val="accent1"/>
                </a:solidFill>
                <a:cs typeface="Arial"/>
              </a:rPr>
              <a:t>/scholarships</a:t>
            </a:r>
            <a:endParaRPr sz="2000" b="1" dirty="0">
              <a:solidFill>
                <a:schemeClr val="accent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796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2A24BB3-3A91-7F4C-AFB7-3B77311D581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3848ADF3-DDC0-2244-ADEF-3459BD661311}"/>
              </a:ext>
            </a:extLst>
          </p:cNvPr>
          <p:cNvSpPr/>
          <p:nvPr/>
        </p:nvSpPr>
        <p:spPr>
          <a:xfrm>
            <a:off x="0" y="1"/>
            <a:ext cx="3339548" cy="6858000"/>
          </a:xfrm>
          <a:prstGeom prst="rect">
            <a:avLst/>
          </a:prstGeom>
          <a:solidFill>
            <a:srgbClr val="141415">
              <a:alpha val="5098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en-US" sz="2000" dirty="0">
              <a:solidFill>
                <a:prstClr val="white"/>
              </a:solidFill>
            </a:endParaRPr>
          </a:p>
          <a:p>
            <a:pPr defTabSz="457200"/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10256" name="object 17">
            <a:extLst>
              <a:ext uri="{FF2B5EF4-FFF2-40B4-BE49-F238E27FC236}">
                <a16:creationId xmlns:a16="http://schemas.microsoft.com/office/drawing/2014/main" xmlns="" id="{39447259-838E-094C-8B95-3F587C15FE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059" y="1743404"/>
            <a:ext cx="3386282" cy="373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342900" defTabSz="457200">
              <a:lnSpc>
                <a:spcPts val="2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20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Most forms of financial aid </a:t>
            </a:r>
            <a:r>
              <a:rPr lang="en-US" altLang="en-US" sz="2000" dirty="0" smtClean="0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apply</a:t>
            </a:r>
          </a:p>
          <a:p>
            <a:pPr marL="457200" indent="-342900" defTabSz="457200">
              <a:lnSpc>
                <a:spcPts val="2000"/>
              </a:lnSpc>
              <a:spcBef>
                <a:spcPct val="0"/>
              </a:spcBef>
              <a:spcAft>
                <a:spcPts val="600"/>
              </a:spcAft>
            </a:pPr>
            <a:endParaRPr lang="en-US" altLang="en-US" sz="2000" dirty="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  <a:p>
            <a:pPr marL="457200" indent="-342900" defTabSz="457200">
              <a:lnSpc>
                <a:spcPts val="2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20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Program budget online </a:t>
            </a:r>
          </a:p>
          <a:p>
            <a:pPr marL="457200" indent="-342900" defTabSz="457200">
              <a:lnSpc>
                <a:spcPts val="2000"/>
              </a:lnSpc>
              <a:spcBef>
                <a:spcPct val="0"/>
              </a:spcBef>
              <a:spcAft>
                <a:spcPts val="600"/>
              </a:spcAft>
            </a:pPr>
            <a:endParaRPr lang="en-US" altLang="en-US" sz="2000" dirty="0" smtClean="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  <a:p>
            <a:pPr marL="457200" indent="-342900" defTabSz="457200">
              <a:lnSpc>
                <a:spcPts val="2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2000" dirty="0" smtClean="0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GEO </a:t>
            </a:r>
            <a:r>
              <a:rPr lang="en-US" altLang="en-US" sz="20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and external  scholarships available</a:t>
            </a:r>
          </a:p>
          <a:p>
            <a:pPr marL="457200" lvl="1" indent="-342900" defTabSz="457200">
              <a:lnSpc>
                <a:spcPts val="2000"/>
              </a:lnSpc>
              <a:spcBef>
                <a:spcPct val="0"/>
              </a:spcBef>
              <a:spcAft>
                <a:spcPts val="600"/>
              </a:spcAft>
            </a:pPr>
            <a:endParaRPr lang="en-US" altLang="en-US" sz="2000" dirty="0" smtClean="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  <a:p>
            <a:pPr marL="457200" lvl="1" indent="-342900" defTabSz="457200">
              <a:lnSpc>
                <a:spcPts val="2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2000" dirty="0" smtClean="0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Program </a:t>
            </a:r>
            <a:r>
              <a:rPr lang="en-US" altLang="en-US" sz="20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Funding</a:t>
            </a:r>
          </a:p>
          <a:p>
            <a:pPr marL="457200" lvl="1" indent="-342900" defTabSz="457200">
              <a:lnSpc>
                <a:spcPts val="2000"/>
              </a:lnSpc>
              <a:spcBef>
                <a:spcPct val="0"/>
              </a:spcBef>
              <a:spcAft>
                <a:spcPts val="600"/>
              </a:spcAft>
            </a:pPr>
            <a:endParaRPr lang="en-US" altLang="en-US" sz="2000" dirty="0" smtClean="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  <a:p>
            <a:pPr marL="457200" lvl="1" indent="-342900" defTabSz="457200">
              <a:lnSpc>
                <a:spcPts val="2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2000" dirty="0" smtClean="0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Gilman Scholarship</a:t>
            </a:r>
          </a:p>
          <a:p>
            <a:pPr marL="457200" lvl="1" indent="-342900" defTabSz="457200">
              <a:lnSpc>
                <a:spcPts val="2000"/>
              </a:lnSpc>
              <a:spcBef>
                <a:spcPct val="0"/>
              </a:spcBef>
              <a:spcAft>
                <a:spcPts val="600"/>
              </a:spcAft>
            </a:pPr>
            <a:endParaRPr lang="en-US" altLang="en-US" sz="2000" dirty="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  <a:p>
            <a:pPr marL="457200" lvl="1" indent="-342900" defTabSz="457200">
              <a:lnSpc>
                <a:spcPts val="2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2000" dirty="0" smtClean="0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Diversity abroad scholarships</a:t>
            </a:r>
            <a:endParaRPr lang="en-US" altLang="en-US" sz="2000" dirty="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  <a:p>
            <a:pPr defTabSz="457200">
              <a:lnSpc>
                <a:spcPts val="563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000" dirty="0">
              <a:solidFill>
                <a:prstClr val="white"/>
              </a:solidFill>
            </a:endParaRP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xmlns="" id="{44EDD17C-8C75-4040-9750-18719BB8E20B}"/>
              </a:ext>
            </a:extLst>
          </p:cNvPr>
          <p:cNvSpPr txBox="1">
            <a:spLocks/>
          </p:cNvSpPr>
          <p:nvPr/>
        </p:nvSpPr>
        <p:spPr>
          <a:xfrm>
            <a:off x="1" y="5769"/>
            <a:ext cx="9144000" cy="1327539"/>
          </a:xfrm>
          <a:prstGeom prst="rect">
            <a:avLst/>
          </a:prstGeom>
          <a:solidFill>
            <a:schemeClr val="bg2">
              <a:lumMod val="50000"/>
              <a:alpha val="58039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pc="-275" dirty="0">
                <a:solidFill>
                  <a:srgbClr val="FED103"/>
                </a:solidFill>
                <a:cs typeface="Arial" panose="020B0604020202020204" pitchFamily="34" charset="0"/>
              </a:rPr>
              <a:t>FUNDING YOUR EXPERIENCE ABROAD</a:t>
            </a:r>
            <a:endParaRPr lang="en-US" sz="4000" dirty="0">
              <a:solidFill>
                <a:srgbClr val="FECB0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86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3.xml><?xml version="1.0" encoding="utf-8"?>
<a:theme xmlns:a="http://schemas.openxmlformats.org/drawingml/2006/main" name="1_Office Theme">
  <a:themeElements>
    <a:clrScheme name="OIA Theme">
      <a:dk1>
        <a:srgbClr val="124700"/>
      </a:dk1>
      <a:lt1>
        <a:sysClr val="window" lastClr="FFFFFF"/>
      </a:lt1>
      <a:dk2>
        <a:srgbClr val="0D6828"/>
      </a:dk2>
      <a:lt2>
        <a:srgbClr val="CBCBCD"/>
      </a:lt2>
      <a:accent1>
        <a:srgbClr val="FECB09"/>
      </a:accent1>
      <a:accent2>
        <a:srgbClr val="0D6828"/>
      </a:accent2>
      <a:accent3>
        <a:srgbClr val="424449"/>
      </a:accent3>
      <a:accent4>
        <a:srgbClr val="073C5E"/>
      </a:accent4>
      <a:accent5>
        <a:srgbClr val="FEDD1C"/>
      </a:accent5>
      <a:accent6>
        <a:srgbClr val="D29B07"/>
      </a:accent6>
      <a:hlink>
        <a:srgbClr val="6FA1BC"/>
      </a:hlink>
      <a:folHlink>
        <a:srgbClr val="78302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107372</TotalTime>
  <Words>494</Words>
  <Application>Microsoft Office PowerPoint</Application>
  <PresentationFormat>On-screen Show (4:3)</PresentationFormat>
  <Paragraphs>112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</vt:lpstr>
      <vt:lpstr>Calibri</vt:lpstr>
      <vt:lpstr>Calibri Light</vt:lpstr>
      <vt:lpstr>Helvetica</vt:lpstr>
      <vt:lpstr>Kievit Pro</vt:lpstr>
      <vt:lpstr>Open Sans</vt:lpstr>
      <vt:lpstr>Times New Roman</vt:lpstr>
      <vt:lpstr>Office Theme</vt:lpstr>
      <vt:lpstr>Celestial</vt:lpstr>
      <vt:lpstr>1_Office Theme</vt:lpstr>
      <vt:lpstr>PowerPoint Presentation</vt:lpstr>
      <vt:lpstr>PowerPoint Presentation</vt:lpstr>
      <vt:lpstr>PowerPoint Presentation</vt:lpstr>
      <vt:lpstr>PowerPoint Presentation</vt:lpstr>
      <vt:lpstr>INDIGENOUS RIGHTS  AND ENVIRONMENTAL JUSTICE IN BOLIVIA</vt:lpstr>
      <vt:lpstr>INDIGENOUS RIGHTS  AND ENVIRONMENTAL JUSTICE IN BOLIVIA</vt:lpstr>
      <vt:lpstr>INDIGENOUS RIGHTS  AND ENVIRONMENTAL JUSTICE IN BOLIVIA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INDIGENOUS RIGHTS  AND ENVIRONMENTAL JUSTICE IN BOLIVIA</vt:lpstr>
      <vt:lpstr>INDIGENOUS RIGHTS  AND ENVIRONMENTAL JUSTICE IN BOLIVIA</vt:lpstr>
      <vt:lpstr>INDIGENOUS RIGHTS  AND ENVIRONMENTAL JUSTICE IN BOLIVIA</vt:lpstr>
      <vt:lpstr>INDIGENOUS RIGHTS  AND ENVIRONMENTAL JUSTICE IN BOLIVIA</vt:lpstr>
      <vt:lpstr>Women’s handicraft cooperative in Lomerio indigenous territory</vt:lpstr>
      <vt:lpstr>INDIGENOUS RIGHTS  AND ENVIRONMENTAL JUSTICE IN BOLIVIA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Windows 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Derrick Hindery</dc:creator>
  <cp:lastModifiedBy>Derrick Hindery</cp:lastModifiedBy>
  <cp:revision>29</cp:revision>
  <cp:lastPrinted>2019-02-21T22:51:00Z</cp:lastPrinted>
  <dcterms:created xsi:type="dcterms:W3CDTF">2018-11-06T20:02:30Z</dcterms:created>
  <dcterms:modified xsi:type="dcterms:W3CDTF">2020-01-14T21:38:56Z</dcterms:modified>
</cp:coreProperties>
</file>