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presProps.xml" ContentType="application/vnd.openxmlformats-officedocument.presentationml.presProps+xml"/>
  <Default Extension="jpeg" ContentType="image/jpeg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Default Extension="bin" ContentType="application/vnd.openxmlformats-officedocument.presentationml.printerSettings"/>
  <Default Extension="rels" ContentType="application/vnd.openxmlformats-package.relationships+xml"/>
  <Override PartName="/ppt/handoutMasters/handoutMaster1.xml" ContentType="application/vnd.openxmlformats-officedocument.presentationml.handoutMaster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43891200" cy="32918400"/>
  <p:notesSz cx="6858000" cy="92964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1900" b="1" u="sng" kern="1200">
        <a:solidFill>
          <a:srgbClr val="0099CC"/>
        </a:solidFill>
        <a:latin typeface="Gill Sans MT" pitchFamily="34" charset="0"/>
        <a:ea typeface="+mn-ea"/>
        <a:cs typeface="Arial" charset="0"/>
      </a:defRPr>
    </a:lvl1pPr>
    <a:lvl2pPr marL="457200" algn="ctr" rtl="0" eaLnBrk="0" fontAlgn="base" hangingPunct="0">
      <a:spcBef>
        <a:spcPct val="0"/>
      </a:spcBef>
      <a:spcAft>
        <a:spcPct val="0"/>
      </a:spcAft>
      <a:defRPr sz="1900" b="1" u="sng" kern="1200">
        <a:solidFill>
          <a:srgbClr val="0099CC"/>
        </a:solidFill>
        <a:latin typeface="Gill Sans MT" pitchFamily="34" charset="0"/>
        <a:ea typeface="+mn-ea"/>
        <a:cs typeface="Arial" charset="0"/>
      </a:defRPr>
    </a:lvl2pPr>
    <a:lvl3pPr marL="914400" algn="ctr" rtl="0" eaLnBrk="0" fontAlgn="base" hangingPunct="0">
      <a:spcBef>
        <a:spcPct val="0"/>
      </a:spcBef>
      <a:spcAft>
        <a:spcPct val="0"/>
      </a:spcAft>
      <a:defRPr sz="1900" b="1" u="sng" kern="1200">
        <a:solidFill>
          <a:srgbClr val="0099CC"/>
        </a:solidFill>
        <a:latin typeface="Gill Sans MT" pitchFamily="34" charset="0"/>
        <a:ea typeface="+mn-ea"/>
        <a:cs typeface="Arial" charset="0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1900" b="1" u="sng" kern="1200">
        <a:solidFill>
          <a:srgbClr val="0099CC"/>
        </a:solidFill>
        <a:latin typeface="Gill Sans MT" pitchFamily="34" charset="0"/>
        <a:ea typeface="+mn-ea"/>
        <a:cs typeface="Arial" charset="0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1900" b="1" u="sng" kern="1200">
        <a:solidFill>
          <a:srgbClr val="0099CC"/>
        </a:solidFill>
        <a:latin typeface="Gill Sans MT" pitchFamily="34" charset="0"/>
        <a:ea typeface="+mn-ea"/>
        <a:cs typeface="Arial" charset="0"/>
      </a:defRPr>
    </a:lvl5pPr>
    <a:lvl6pPr marL="2286000" algn="l" defTabSz="914400" rtl="0" eaLnBrk="1" latinLnBrk="0" hangingPunct="1">
      <a:defRPr sz="1900" b="1" u="sng" kern="1200">
        <a:solidFill>
          <a:srgbClr val="0099CC"/>
        </a:solidFill>
        <a:latin typeface="Gill Sans MT" pitchFamily="34" charset="0"/>
        <a:ea typeface="+mn-ea"/>
        <a:cs typeface="Arial" charset="0"/>
      </a:defRPr>
    </a:lvl6pPr>
    <a:lvl7pPr marL="2743200" algn="l" defTabSz="914400" rtl="0" eaLnBrk="1" latinLnBrk="0" hangingPunct="1">
      <a:defRPr sz="1900" b="1" u="sng" kern="1200">
        <a:solidFill>
          <a:srgbClr val="0099CC"/>
        </a:solidFill>
        <a:latin typeface="Gill Sans MT" pitchFamily="34" charset="0"/>
        <a:ea typeface="+mn-ea"/>
        <a:cs typeface="Arial" charset="0"/>
      </a:defRPr>
    </a:lvl7pPr>
    <a:lvl8pPr marL="3200400" algn="l" defTabSz="914400" rtl="0" eaLnBrk="1" latinLnBrk="0" hangingPunct="1">
      <a:defRPr sz="1900" b="1" u="sng" kern="1200">
        <a:solidFill>
          <a:srgbClr val="0099CC"/>
        </a:solidFill>
        <a:latin typeface="Gill Sans MT" pitchFamily="34" charset="0"/>
        <a:ea typeface="+mn-ea"/>
        <a:cs typeface="Arial" charset="0"/>
      </a:defRPr>
    </a:lvl8pPr>
    <a:lvl9pPr marL="3657600" algn="l" defTabSz="914400" rtl="0" eaLnBrk="1" latinLnBrk="0" hangingPunct="1">
      <a:defRPr sz="1900" b="1" u="sng" kern="1200">
        <a:solidFill>
          <a:srgbClr val="0099CC"/>
        </a:solidFill>
        <a:latin typeface="Gill Sans MT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clrMode="gray" scaleToFitPaper="1"/>
  <p:clrMru>
    <a:srgbClr val="5B0705"/>
    <a:srgbClr val="930707"/>
    <a:srgbClr val="990000"/>
    <a:srgbClr val="A50021"/>
    <a:srgbClr val="FFFFFF"/>
    <a:srgbClr val="800000"/>
    <a:srgbClr val="FCF1BA"/>
    <a:srgbClr val="99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vertBarState="minimized" horzBarState="maximized">
    <p:restoredLeft sz="15620"/>
    <p:restoredTop sz="98743" autoAdjust="0"/>
  </p:normalViewPr>
  <p:slideViewPr>
    <p:cSldViewPr snapToGrid="0">
      <p:cViewPr>
        <p:scale>
          <a:sx n="25" d="100"/>
          <a:sy n="25" d="100"/>
        </p:scale>
        <p:origin x="-664" y="-88"/>
      </p:cViewPr>
      <p:guideLst>
        <p:guide orient="horz" pos="3552"/>
        <p:guide orient="horz" pos="20285"/>
        <p:guide pos="437"/>
        <p:guide pos="6725"/>
        <p:guide pos="7238"/>
        <p:guide pos="13526"/>
        <p:guide pos="14030"/>
        <p:guide pos="20318"/>
        <p:guide pos="20837"/>
        <p:guide pos="2712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4" Type="http://schemas.openxmlformats.org/officeDocument/2006/relationships/handoutMaster" Target="handoutMasters/handoutMaster1.xml"/><Relationship Id="rId5" Type="http://schemas.openxmlformats.org/officeDocument/2006/relationships/printerSettings" Target="printerSettings/printerSettings1.bin"/><Relationship Id="rId7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9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6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 b="0" u="none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 u="none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 b="0" u="none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 u="none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E060C140-1835-4D34-A237-E5DC57C7BA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 b="0" u="none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 u="none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6488" y="698500"/>
            <a:ext cx="4645025" cy="348297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416425"/>
            <a:ext cx="548640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 b="0" u="none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 u="none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FF90FE52-C87F-4D62-8DAB-90631EBFCE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pitchFamily="-65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pitchFamily="-65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pitchFamily="-65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pitchFamily="-65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pitchFamily="-65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8EFC107-6073-4A7B-9212-A34735EA0FFC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2475" y="10226675"/>
            <a:ext cx="37306250" cy="70548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363" y="18653125"/>
            <a:ext cx="30724475" cy="84137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2337375" y="1273175"/>
            <a:ext cx="10547350" cy="309292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3738" y="1273175"/>
            <a:ext cx="31491237" cy="309292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0" y="21153438"/>
            <a:ext cx="37307838" cy="653732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0" y="13952538"/>
            <a:ext cx="37307838" cy="72009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3738" y="5638800"/>
            <a:ext cx="4910137" cy="265636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56275" y="5638800"/>
            <a:ext cx="4911725" cy="265636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3925" y="1317625"/>
            <a:ext cx="39503350" cy="5486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3925" y="7369175"/>
            <a:ext cx="19392900" cy="30702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3925" y="10439400"/>
            <a:ext cx="19392900" cy="189658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438" y="7369175"/>
            <a:ext cx="19400837" cy="30702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438" y="10439400"/>
            <a:ext cx="19400837" cy="189658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3925" y="1311275"/>
            <a:ext cx="14439900" cy="557688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875" y="1311275"/>
            <a:ext cx="24536400" cy="2809398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3925" y="6888163"/>
            <a:ext cx="14439900" cy="225171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2663" y="23042563"/>
            <a:ext cx="26335037" cy="27209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2663" y="2941638"/>
            <a:ext cx="26335037" cy="1975008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2663" y="25763538"/>
            <a:ext cx="26335037" cy="3862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1588" y="1588"/>
            <a:ext cx="43888025" cy="4797425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defRPr/>
            </a:pPr>
            <a:endParaRPr lang="en-US" sz="2900" b="0" u="none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695325" y="5640388"/>
            <a:ext cx="9971088" cy="26560462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defRPr/>
            </a:pPr>
            <a:endParaRPr lang="en-US" sz="2900" b="0" u="none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4800600"/>
            <a:ext cx="43891200" cy="130175"/>
          </a:xfrm>
          <a:prstGeom prst="rect">
            <a:avLst/>
          </a:prstGeom>
          <a:solidFill>
            <a:srgbClr val="66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defRPr/>
            </a:pPr>
            <a:endParaRPr lang="en-US" sz="2900" b="0" u="none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609600" y="32445325"/>
            <a:ext cx="2514600" cy="315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488" tIns="46038" rIns="90488" bIns="46038">
            <a:spAutoFit/>
          </a:bodyPr>
          <a:lstStyle/>
          <a:p>
            <a:pPr algn="l">
              <a:lnSpc>
                <a:spcPct val="65000"/>
              </a:lnSpc>
              <a:spcBef>
                <a:spcPct val="50000"/>
              </a:spcBef>
              <a:defRPr/>
            </a:pPr>
            <a:r>
              <a:rPr lang="en-US" sz="500" u="none">
                <a:solidFill>
                  <a:schemeClr val="bg2"/>
                </a:solidFill>
                <a:latin typeface="Arial" charset="0"/>
              </a:rPr>
              <a:t>TEMPLATE DESIGN © 2007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  <a:defRPr/>
            </a:pPr>
            <a:r>
              <a:rPr lang="en-US" sz="1000" u="none">
                <a:solidFill>
                  <a:schemeClr val="bg2"/>
                </a:solidFill>
                <a:latin typeface="Arial" charset="0"/>
              </a:rPr>
              <a:t>www.PosterPresentations.com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960438" y="1273175"/>
            <a:ext cx="41924287" cy="2201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488" tIns="46038" rIns="90488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38" y="5638800"/>
            <a:ext cx="9974262" cy="26563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7200" tIns="457200" rIns="457200" bIns="4572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4763" y="4763"/>
            <a:ext cx="43881675" cy="32908875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defRPr/>
            </a:pPr>
            <a:endParaRPr lang="en-US" sz="2900" b="0" u="none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11491913" y="5640388"/>
            <a:ext cx="9979025" cy="26560462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defRPr/>
            </a:pPr>
            <a:endParaRPr lang="en-US" sz="2900" b="0" u="none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22274213" y="5640388"/>
            <a:ext cx="9979025" cy="26560462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defRPr/>
            </a:pPr>
            <a:endParaRPr lang="en-US" sz="2900" b="0" u="none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33080325" y="5640388"/>
            <a:ext cx="9979025" cy="26560462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defRPr/>
            </a:pPr>
            <a:endParaRPr lang="en-US" sz="2900" b="0" u="none">
              <a:solidFill>
                <a:schemeClr val="tx1"/>
              </a:solidFill>
              <a:latin typeface="Arial Narrow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8600">
          <a:solidFill>
            <a:schemeClr val="tx2"/>
          </a:solidFill>
          <a:latin typeface="+mj-lt"/>
          <a:ea typeface="Arial" pitchFamily="-65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8600">
          <a:solidFill>
            <a:schemeClr val="tx2"/>
          </a:solidFill>
          <a:latin typeface="Arial Black" pitchFamily="34" charset="0"/>
          <a:ea typeface="Arial" pitchFamily="-65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8600">
          <a:solidFill>
            <a:schemeClr val="tx2"/>
          </a:solidFill>
          <a:latin typeface="Arial Black" pitchFamily="34" charset="0"/>
          <a:ea typeface="Arial" pitchFamily="-65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8600">
          <a:solidFill>
            <a:schemeClr val="tx2"/>
          </a:solidFill>
          <a:latin typeface="Arial Black" pitchFamily="34" charset="0"/>
          <a:ea typeface="Arial" pitchFamily="-65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8600">
          <a:solidFill>
            <a:schemeClr val="tx2"/>
          </a:solidFill>
          <a:latin typeface="Arial Black" pitchFamily="34" charset="0"/>
          <a:ea typeface="Arial" pitchFamily="-65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8600">
          <a:solidFill>
            <a:schemeClr val="tx2"/>
          </a:solidFill>
          <a:latin typeface="Arial Black" pitchFamily="34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600">
          <a:solidFill>
            <a:schemeClr val="tx2"/>
          </a:solidFill>
          <a:latin typeface="Arial Black" pitchFamily="34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600">
          <a:solidFill>
            <a:schemeClr val="tx2"/>
          </a:solidFill>
          <a:latin typeface="Arial Black" pitchFamily="34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600">
          <a:solidFill>
            <a:schemeClr val="tx2"/>
          </a:solidFill>
          <a:latin typeface="Arial Black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900">
          <a:solidFill>
            <a:schemeClr val="tx1"/>
          </a:solidFill>
          <a:latin typeface="+mn-lt"/>
          <a:ea typeface="Arial" pitchFamily="-65" charset="0"/>
          <a:cs typeface="+mn-cs"/>
        </a:defRPr>
      </a:lvl1pPr>
      <a:lvl2pPr marL="739775" indent="-282575" algn="l" rtl="0" eaLnBrk="0" fontAlgn="base" hangingPunct="0">
        <a:spcBef>
          <a:spcPct val="20000"/>
        </a:spcBef>
        <a:spcAft>
          <a:spcPct val="0"/>
        </a:spcAft>
        <a:buChar char="–"/>
        <a:defRPr sz="2900">
          <a:solidFill>
            <a:schemeClr val="tx1"/>
          </a:solidFill>
          <a:latin typeface="+mn-lt"/>
          <a:ea typeface="Arial" pitchFamily="-65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Arial" pitchFamily="-65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900">
          <a:solidFill>
            <a:schemeClr val="tx1"/>
          </a:solidFill>
          <a:latin typeface="+mn-lt"/>
          <a:ea typeface="Arial" pitchFamily="-65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  <a:ea typeface="Arial" pitchFamily="-65" charset="0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884238" y="457200"/>
            <a:ext cx="42305287" cy="33554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488" tIns="46038" rIns="90488" bIns="46038">
            <a:spAutoFit/>
          </a:bodyPr>
          <a:lstStyle/>
          <a:p>
            <a:r>
              <a:rPr lang="en-US" sz="8000" u="none" dirty="0" smtClean="0">
                <a:solidFill>
                  <a:schemeClr val="tx1"/>
                </a:solidFill>
                <a:latin typeface="+mj-lt"/>
              </a:rPr>
              <a:t>Dissociation, High Betrayal Child Sexual Abuse, and Hallucinations</a:t>
            </a:r>
          </a:p>
          <a:p>
            <a:pPr eaLnBrk="1" hangingPunct="1">
              <a:spcBef>
                <a:spcPct val="50000"/>
              </a:spcBef>
            </a:pPr>
            <a:r>
              <a:rPr lang="en-US" sz="4800" u="none" dirty="0" smtClean="0">
                <a:solidFill>
                  <a:schemeClr val="tx1"/>
                </a:solidFill>
                <a:latin typeface="Arial Black" pitchFamily="34" charset="0"/>
              </a:rPr>
              <a:t>Jennifer </a:t>
            </a:r>
            <a:r>
              <a:rPr lang="en-US" sz="4800" u="none" dirty="0">
                <a:solidFill>
                  <a:schemeClr val="tx1"/>
                </a:solidFill>
                <a:latin typeface="Arial Black" pitchFamily="34" charset="0"/>
              </a:rPr>
              <a:t>M. </a:t>
            </a:r>
            <a:r>
              <a:rPr lang="en-US" sz="4800" u="none" dirty="0" err="1">
                <a:solidFill>
                  <a:schemeClr val="tx1"/>
                </a:solidFill>
                <a:latin typeface="Arial Black" pitchFamily="34" charset="0"/>
              </a:rPr>
              <a:t>Gómez</a:t>
            </a:r>
            <a:r>
              <a:rPr lang="en-US" sz="4800" u="none" dirty="0">
                <a:solidFill>
                  <a:schemeClr val="tx1"/>
                </a:solidFill>
                <a:latin typeface="Arial Black" pitchFamily="34" charset="0"/>
              </a:rPr>
              <a:t>,</a:t>
            </a:r>
            <a:r>
              <a:rPr lang="en-US" sz="4800" u="none" dirty="0" smtClean="0">
                <a:solidFill>
                  <a:schemeClr val="tx1"/>
                </a:solidFill>
                <a:latin typeface="Arial Black" pitchFamily="34" charset="0"/>
              </a:rPr>
              <a:t> M.S. &amp; Jennifer J. </a:t>
            </a:r>
            <a:r>
              <a:rPr lang="en-US" sz="4800" u="none" dirty="0" err="1" smtClean="0">
                <a:solidFill>
                  <a:schemeClr val="tx1"/>
                </a:solidFill>
                <a:latin typeface="Arial Black" pitchFamily="34" charset="0"/>
              </a:rPr>
              <a:t>Freyd</a:t>
            </a:r>
            <a:r>
              <a:rPr lang="en-US" sz="4800" u="none" dirty="0" smtClean="0">
                <a:solidFill>
                  <a:schemeClr val="tx1"/>
                </a:solidFill>
                <a:latin typeface="Arial Black" pitchFamily="34" charset="0"/>
              </a:rPr>
              <a:t>, Ph.D.</a:t>
            </a:r>
          </a:p>
          <a:p>
            <a:pPr eaLnBrk="1" hangingPunct="1">
              <a:spcBef>
                <a:spcPct val="50000"/>
              </a:spcBef>
            </a:pPr>
            <a:r>
              <a:rPr lang="en-US" sz="4000" u="none" dirty="0" smtClean="0">
                <a:solidFill>
                  <a:schemeClr val="tx1"/>
                </a:solidFill>
                <a:latin typeface="Arial Black" pitchFamily="34" charset="0"/>
              </a:rPr>
              <a:t>University of Oregon</a:t>
            </a:r>
            <a:endParaRPr lang="en-US" sz="4000" u="none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647700" y="5448300"/>
            <a:ext cx="10397258" cy="708528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square" lIns="90488" tIns="46038" rIns="90488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u="none" dirty="0">
                <a:solidFill>
                  <a:srgbClr val="F8F8F8"/>
                </a:solidFill>
                <a:latin typeface="Gill Sans"/>
                <a:cs typeface="Gill Sans"/>
              </a:rPr>
              <a:t>INTRODUCTION</a:t>
            </a: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593725" y="6389688"/>
            <a:ext cx="10034588" cy="124033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457200" tIns="457200" rIns="457200" bIns="457200">
            <a:spAutoFit/>
          </a:bodyPr>
          <a:lstStyle/>
          <a:p>
            <a:pPr algn="l" defTabSz="4389438" eaLnBrk="1" hangingPunct="1"/>
            <a:r>
              <a:rPr lang="en-US" sz="3600" dirty="0" smtClean="0">
                <a:solidFill>
                  <a:schemeClr val="tx1"/>
                </a:solidFill>
                <a:latin typeface="Gill Sans"/>
                <a:cs typeface="Gill Sans"/>
              </a:rPr>
              <a:t>Background</a:t>
            </a:r>
            <a:endParaRPr lang="en-US" sz="3600" u="none" dirty="0" smtClean="0">
              <a:solidFill>
                <a:schemeClr val="tx1"/>
              </a:solidFill>
              <a:latin typeface="Gill Sans"/>
              <a:cs typeface="Gill Sans"/>
            </a:endParaRPr>
          </a:p>
          <a:p>
            <a:pPr algn="l" defTabSz="4389438" eaLnBrk="1" hangingPunct="1"/>
            <a:r>
              <a:rPr lang="en-US" sz="2800" u="none" dirty="0" smtClean="0">
                <a:solidFill>
                  <a:schemeClr val="tx1"/>
                </a:solidFill>
                <a:latin typeface="Gill Sans"/>
                <a:cs typeface="Gill Sans"/>
              </a:rPr>
              <a:t>Betrayal Trauma Theory (</a:t>
            </a:r>
            <a:r>
              <a:rPr lang="en-US" sz="2800" i="1" u="none" dirty="0" smtClean="0">
                <a:solidFill>
                  <a:schemeClr val="tx1"/>
                </a:solidFill>
                <a:latin typeface="Gill Sans"/>
                <a:cs typeface="Gill Sans"/>
              </a:rPr>
              <a:t>1</a:t>
            </a:r>
            <a:r>
              <a:rPr lang="en-US" sz="2800" u="none" dirty="0" smtClean="0">
                <a:solidFill>
                  <a:schemeClr val="tx1"/>
                </a:solidFill>
                <a:latin typeface="Gill Sans"/>
                <a:cs typeface="Gill Sans"/>
              </a:rPr>
              <a:t>)</a:t>
            </a:r>
            <a:endParaRPr lang="en-US" sz="2000" u="none" dirty="0" smtClean="0">
              <a:solidFill>
                <a:schemeClr val="tx1"/>
              </a:solidFill>
              <a:latin typeface="Gill Sans"/>
              <a:cs typeface="Gill Sans"/>
            </a:endParaRPr>
          </a:p>
          <a:p>
            <a:pPr algn="l" defTabSz="4389438" eaLnBrk="1" hangingPunct="1">
              <a:buFont typeface="Wingdings" pitchFamily="2" charset="2"/>
              <a:buChar char="v"/>
            </a:pPr>
            <a:r>
              <a:rPr lang="en-US" sz="3000" b="0" u="none" dirty="0" smtClean="0">
                <a:solidFill>
                  <a:schemeClr val="tx1"/>
                </a:solidFill>
                <a:latin typeface="Gill Sans"/>
                <a:cs typeface="Gill Sans"/>
              </a:rPr>
              <a:t> High betrayal trauma is perpetrated by a trusted or depended upon other.</a:t>
            </a:r>
          </a:p>
          <a:p>
            <a:pPr algn="l" defTabSz="4389438" eaLnBrk="1" hangingPunct="1">
              <a:buFont typeface="Wingdings" pitchFamily="2" charset="2"/>
              <a:buChar char="v"/>
            </a:pPr>
            <a:r>
              <a:rPr lang="en-US" sz="3000" b="0" u="none" dirty="0" smtClean="0">
                <a:solidFill>
                  <a:schemeClr val="tx1"/>
                </a:solidFill>
                <a:latin typeface="Gill Sans"/>
                <a:cs typeface="Gill Sans"/>
              </a:rPr>
              <a:t> This betrayal may lead to </a:t>
            </a:r>
            <a:r>
              <a:rPr lang="en-US" sz="3000" b="0" i="1" u="none" dirty="0" smtClean="0">
                <a:solidFill>
                  <a:schemeClr val="tx1"/>
                </a:solidFill>
                <a:latin typeface="Gill Sans"/>
                <a:cs typeface="Gill Sans"/>
              </a:rPr>
              <a:t>betrayal blindness</a:t>
            </a:r>
            <a:r>
              <a:rPr lang="en-US" sz="3000" b="0" u="none" dirty="0" smtClean="0">
                <a:solidFill>
                  <a:schemeClr val="tx1"/>
                </a:solidFill>
                <a:latin typeface="Gill Sans"/>
                <a:cs typeface="Gill Sans"/>
              </a:rPr>
              <a:t>—</a:t>
            </a:r>
            <a:r>
              <a:rPr lang="en-US" sz="3000" b="0" i="1" u="none" dirty="0" smtClean="0">
                <a:solidFill>
                  <a:schemeClr val="tx1"/>
                </a:solidFill>
                <a:latin typeface="Gill Sans"/>
                <a:cs typeface="Gill Sans"/>
              </a:rPr>
              <a:t> </a:t>
            </a:r>
            <a:r>
              <a:rPr lang="en-US" sz="3000" b="0" u="none" dirty="0" smtClean="0">
                <a:solidFill>
                  <a:schemeClr val="tx1"/>
                </a:solidFill>
                <a:latin typeface="Gill Sans"/>
                <a:cs typeface="Gill Sans"/>
              </a:rPr>
              <a:t>unawareness of the abuse in order to protect the needed relationship with the </a:t>
            </a:r>
            <a:r>
              <a:rPr lang="en-US" sz="3000" b="0" u="none" dirty="0" err="1" smtClean="0">
                <a:solidFill>
                  <a:schemeClr val="tx1"/>
                </a:solidFill>
                <a:latin typeface="Gill Sans"/>
                <a:cs typeface="Gill Sans"/>
              </a:rPr>
              <a:t>perpetrator(s</a:t>
            </a:r>
            <a:r>
              <a:rPr lang="en-US" sz="3000" b="0" u="none" dirty="0" smtClean="0">
                <a:solidFill>
                  <a:schemeClr val="tx1"/>
                </a:solidFill>
                <a:latin typeface="Gill Sans"/>
                <a:cs typeface="Gill Sans"/>
              </a:rPr>
              <a:t>). </a:t>
            </a:r>
          </a:p>
          <a:p>
            <a:pPr algn="l" defTabSz="4389438" eaLnBrk="1" hangingPunct="1">
              <a:buFont typeface="Wingdings" pitchFamily="2" charset="2"/>
              <a:buChar char="v"/>
            </a:pPr>
            <a:r>
              <a:rPr lang="en-US" altLang="ko-KR" sz="3000" b="0" u="none" dirty="0" smtClean="0">
                <a:solidFill>
                  <a:srgbClr val="000000"/>
                </a:solidFill>
                <a:latin typeface="Gill Sans"/>
                <a:ea typeface="굴림" pitchFamily="-111" charset="-127"/>
                <a:cs typeface="Gill Sans"/>
              </a:rPr>
              <a:t> High betrayal trauma exposure predicts negative outcomes.</a:t>
            </a:r>
          </a:p>
          <a:p>
            <a:pPr algn="l" defTabSz="4389438" eaLnBrk="1" hangingPunct="1"/>
            <a:endParaRPr lang="en-US" altLang="ko-KR" sz="2800" b="0" u="none" dirty="0" smtClean="0">
              <a:solidFill>
                <a:srgbClr val="000000"/>
              </a:solidFill>
              <a:latin typeface="Gill Sans"/>
              <a:ea typeface="굴림" pitchFamily="-111" charset="-127"/>
              <a:cs typeface="Gill Sans"/>
            </a:endParaRPr>
          </a:p>
          <a:p>
            <a:pPr algn="l" defTabSz="4389438" eaLnBrk="1" hangingPunct="1"/>
            <a:r>
              <a:rPr lang="en-US" sz="2800" u="none" dirty="0" smtClean="0">
                <a:solidFill>
                  <a:schemeClr val="tx1"/>
                </a:solidFill>
                <a:latin typeface="Gill Sans"/>
                <a:cs typeface="Gill Sans"/>
              </a:rPr>
              <a:t>High Betrayal Child Sexual Abuse</a:t>
            </a:r>
            <a:endParaRPr lang="en-US" altLang="ko-KR" sz="2800" b="0" u="none" dirty="0" smtClean="0">
              <a:latin typeface="Gill Sans"/>
              <a:ea typeface="굴림" pitchFamily="-111" charset="-127"/>
              <a:cs typeface="Gill Sans"/>
            </a:endParaRPr>
          </a:p>
          <a:p>
            <a:pPr algn="l" defTabSz="4389438" eaLnBrk="1" hangingPunct="1">
              <a:buFont typeface="Wingdings" pitchFamily="2" charset="2"/>
              <a:buChar char="v"/>
            </a:pPr>
            <a:r>
              <a:rPr lang="en-US" sz="2800" b="0" u="none" dirty="0" smtClean="0">
                <a:solidFill>
                  <a:schemeClr val="tx1"/>
                </a:solidFill>
                <a:latin typeface="Gill Sans"/>
                <a:ea typeface="굴림" pitchFamily="-111" charset="-127"/>
                <a:cs typeface="Gill Sans"/>
              </a:rPr>
              <a:t> </a:t>
            </a:r>
            <a:r>
              <a:rPr lang="en-US" sz="3000" b="0" u="none" dirty="0" smtClean="0">
                <a:solidFill>
                  <a:schemeClr val="tx1"/>
                </a:solidFill>
                <a:latin typeface="Gill Sans"/>
                <a:ea typeface="굴림" pitchFamily="-111" charset="-127"/>
                <a:cs typeface="Gill Sans"/>
              </a:rPr>
              <a:t>High betrayal child sexual abuse is associated with dissociation (</a:t>
            </a:r>
            <a:r>
              <a:rPr lang="en-US" sz="3000" b="0" i="1" u="none" dirty="0" smtClean="0">
                <a:solidFill>
                  <a:schemeClr val="tx1"/>
                </a:solidFill>
                <a:latin typeface="Gill Sans"/>
                <a:ea typeface="굴림" pitchFamily="-111" charset="-127"/>
                <a:cs typeface="Gill Sans"/>
              </a:rPr>
              <a:t>2</a:t>
            </a:r>
            <a:r>
              <a:rPr lang="en-US" sz="3000" b="0" u="none" dirty="0" smtClean="0">
                <a:solidFill>
                  <a:schemeClr val="tx1"/>
                </a:solidFill>
                <a:latin typeface="Gill Sans"/>
                <a:ea typeface="굴림" pitchFamily="-111" charset="-127"/>
                <a:cs typeface="Gill Sans"/>
              </a:rPr>
              <a:t>) and hallucinations (</a:t>
            </a:r>
            <a:r>
              <a:rPr lang="en-US" sz="3000" b="0" i="1" u="none" dirty="0" smtClean="0">
                <a:solidFill>
                  <a:schemeClr val="tx1"/>
                </a:solidFill>
                <a:latin typeface="Gill Sans"/>
                <a:ea typeface="굴림" pitchFamily="-111" charset="-127"/>
                <a:cs typeface="Gill Sans"/>
              </a:rPr>
              <a:t>3</a:t>
            </a:r>
            <a:r>
              <a:rPr lang="en-US" sz="3000" b="0" u="none" dirty="0" smtClean="0">
                <a:solidFill>
                  <a:schemeClr val="tx1"/>
                </a:solidFill>
                <a:latin typeface="Gill Sans"/>
                <a:ea typeface="굴림" pitchFamily="-111" charset="-127"/>
                <a:cs typeface="Gill Sans"/>
              </a:rPr>
              <a:t>). </a:t>
            </a:r>
            <a:endParaRPr lang="en-US" sz="3000" b="0" u="none" dirty="0" smtClean="0">
              <a:solidFill>
                <a:schemeClr val="tx1"/>
              </a:solidFill>
              <a:latin typeface="Gill Sans"/>
              <a:cs typeface="Gill Sans"/>
            </a:endParaRPr>
          </a:p>
          <a:p>
            <a:pPr algn="l" defTabSz="4389438" eaLnBrk="1" hangingPunct="1"/>
            <a:endParaRPr lang="en-US" sz="2600" b="0" u="none" dirty="0" smtClean="0">
              <a:solidFill>
                <a:schemeClr val="tx1"/>
              </a:solidFill>
              <a:latin typeface="Gill Sans"/>
              <a:cs typeface="Gill Sans"/>
            </a:endParaRPr>
          </a:p>
          <a:p>
            <a:pPr algn="l" defTabSz="4389438" eaLnBrk="1" hangingPunct="1"/>
            <a:r>
              <a:rPr lang="en-US" sz="2800" u="none" dirty="0" smtClean="0">
                <a:solidFill>
                  <a:schemeClr val="tx1"/>
                </a:solidFill>
                <a:latin typeface="Gill Sans"/>
                <a:cs typeface="Gill Sans"/>
              </a:rPr>
              <a:t>Hallucinations &amp; Dissociation</a:t>
            </a:r>
            <a:r>
              <a:rPr lang="en-US" sz="2600" u="none" dirty="0" smtClean="0">
                <a:solidFill>
                  <a:schemeClr val="tx1"/>
                </a:solidFill>
                <a:latin typeface="Gill Sans"/>
                <a:cs typeface="Gill Sans"/>
              </a:rPr>
              <a:t> </a:t>
            </a:r>
          </a:p>
          <a:p>
            <a:pPr algn="l" defTabSz="4389438" eaLnBrk="1" hangingPunct="1">
              <a:buFont typeface="Wingdings" pitchFamily="2" charset="2"/>
              <a:buChar char="v"/>
            </a:pPr>
            <a:r>
              <a:rPr lang="en-US" sz="3000" b="0" u="none" dirty="0" smtClean="0">
                <a:solidFill>
                  <a:schemeClr val="tx1"/>
                </a:solidFill>
                <a:latin typeface="Gill Sans"/>
                <a:cs typeface="Gill Sans"/>
              </a:rPr>
              <a:t> Dissociation is related to hallucinations (</a:t>
            </a:r>
            <a:r>
              <a:rPr lang="en-US" sz="3000" b="0" i="1" u="none" dirty="0" smtClean="0">
                <a:solidFill>
                  <a:schemeClr val="tx1"/>
                </a:solidFill>
                <a:latin typeface="Gill Sans"/>
                <a:cs typeface="Gill Sans"/>
              </a:rPr>
              <a:t>4</a:t>
            </a:r>
            <a:r>
              <a:rPr lang="en-US" sz="3000" b="0" u="none" dirty="0" smtClean="0">
                <a:solidFill>
                  <a:schemeClr val="tx1"/>
                </a:solidFill>
                <a:latin typeface="Gill Sans"/>
                <a:cs typeface="Gill Sans"/>
              </a:rPr>
              <a:t>) and may contribute to the etiology of hallucinations (</a:t>
            </a:r>
            <a:r>
              <a:rPr lang="en-US" sz="3000" b="0" i="1" u="none" dirty="0" smtClean="0">
                <a:solidFill>
                  <a:schemeClr val="tx1"/>
                </a:solidFill>
                <a:latin typeface="Gill Sans"/>
                <a:cs typeface="Gill Sans"/>
              </a:rPr>
              <a:t>5</a:t>
            </a:r>
            <a:r>
              <a:rPr lang="en-US" sz="3000" b="0" u="none" dirty="0" smtClean="0">
                <a:solidFill>
                  <a:schemeClr val="tx1"/>
                </a:solidFill>
                <a:latin typeface="Gill Sans"/>
                <a:cs typeface="Gill Sans"/>
              </a:rPr>
              <a:t>). </a:t>
            </a:r>
            <a:endParaRPr lang="en-US" sz="3000" b="0" i="1" u="none" dirty="0" smtClean="0">
              <a:solidFill>
                <a:schemeClr val="tx1"/>
              </a:solidFill>
              <a:latin typeface="Gill Sans"/>
              <a:cs typeface="Gill Sans"/>
            </a:endParaRPr>
          </a:p>
          <a:p>
            <a:pPr algn="l" defTabSz="4389438" eaLnBrk="1" hangingPunct="1"/>
            <a:endParaRPr lang="en-US" sz="2600" dirty="0" smtClean="0">
              <a:solidFill>
                <a:schemeClr val="tx1"/>
              </a:solidFill>
              <a:latin typeface="Gill Sans"/>
              <a:cs typeface="Gill Sans"/>
            </a:endParaRPr>
          </a:p>
          <a:p>
            <a:pPr algn="l" defTabSz="4389438" eaLnBrk="1" hangingPunct="1"/>
            <a:r>
              <a:rPr lang="en-US" sz="3600" dirty="0">
                <a:solidFill>
                  <a:schemeClr val="tx1"/>
                </a:solidFill>
                <a:latin typeface="Gill Sans"/>
                <a:cs typeface="Gill Sans"/>
              </a:rPr>
              <a:t>Purpose of the Study</a:t>
            </a:r>
            <a:endParaRPr lang="en-US" sz="3600" dirty="0" smtClean="0">
              <a:solidFill>
                <a:schemeClr val="tx1"/>
              </a:solidFill>
              <a:latin typeface="Gill Sans"/>
              <a:cs typeface="Gill Sans"/>
            </a:endParaRPr>
          </a:p>
          <a:p>
            <a:pPr algn="l" defTabSz="4389438" eaLnBrk="1" hangingPunct="1">
              <a:buFont typeface="Wingdings" pitchFamily="2" charset="2"/>
              <a:buChar char="v"/>
            </a:pPr>
            <a:r>
              <a:rPr lang="en-US" sz="3000" b="0" u="none" dirty="0" smtClean="0">
                <a:solidFill>
                  <a:schemeClr val="tx1"/>
                </a:solidFill>
                <a:latin typeface="Gill Sans"/>
                <a:cs typeface="Gill Sans"/>
              </a:rPr>
              <a:t> High betrayal child sexual abuse, dissociation, and hallucinations are associated with one another (</a:t>
            </a:r>
            <a:r>
              <a:rPr lang="en-US" sz="3000" b="0" i="1" u="none" dirty="0" smtClean="0">
                <a:solidFill>
                  <a:schemeClr val="tx1"/>
                </a:solidFill>
                <a:latin typeface="Gill Sans"/>
                <a:cs typeface="Gill Sans"/>
              </a:rPr>
              <a:t>2, 3, 4</a:t>
            </a:r>
            <a:r>
              <a:rPr lang="en-US" sz="3000" b="0" u="none" dirty="0" smtClean="0">
                <a:solidFill>
                  <a:schemeClr val="tx1"/>
                </a:solidFill>
                <a:latin typeface="Gill Sans"/>
                <a:cs typeface="Gill Sans"/>
              </a:rPr>
              <a:t>).</a:t>
            </a:r>
          </a:p>
          <a:p>
            <a:pPr algn="l" defTabSz="4389438" eaLnBrk="1" hangingPunct="1">
              <a:buFont typeface="Wingdings" pitchFamily="2" charset="2"/>
              <a:buChar char="v"/>
            </a:pPr>
            <a:r>
              <a:rPr lang="en-US" sz="3000" b="0" u="none" dirty="0" smtClean="0">
                <a:solidFill>
                  <a:schemeClr val="tx1"/>
                </a:solidFill>
                <a:latin typeface="Gill Sans"/>
                <a:cs typeface="Gill Sans"/>
              </a:rPr>
              <a:t> Dissociation may contribute to hallucinations (</a:t>
            </a:r>
            <a:r>
              <a:rPr lang="en-US" sz="3000" b="0" i="1" u="none" dirty="0" smtClean="0">
                <a:solidFill>
                  <a:schemeClr val="tx1"/>
                </a:solidFill>
                <a:latin typeface="Gill Sans"/>
                <a:cs typeface="Gill Sans"/>
              </a:rPr>
              <a:t>5</a:t>
            </a:r>
            <a:r>
              <a:rPr lang="en-US" sz="3000" b="0" u="none" dirty="0" smtClean="0">
                <a:solidFill>
                  <a:schemeClr val="tx1"/>
                </a:solidFill>
                <a:latin typeface="Gill Sans"/>
                <a:cs typeface="Gill Sans"/>
              </a:rPr>
              <a:t>). </a:t>
            </a:r>
          </a:p>
          <a:p>
            <a:pPr algn="l" defTabSz="4389438" eaLnBrk="1" hangingPunct="1">
              <a:buFont typeface="Wingdings" pitchFamily="2" charset="2"/>
              <a:buChar char="v"/>
            </a:pPr>
            <a:r>
              <a:rPr lang="en-US" sz="3000" b="0" u="none" dirty="0" smtClean="0">
                <a:solidFill>
                  <a:schemeClr val="tx1"/>
                </a:solidFill>
                <a:latin typeface="Gill Sans"/>
                <a:cs typeface="Gill Sans"/>
              </a:rPr>
              <a:t> Therefore</a:t>
            </a:r>
            <a:r>
              <a:rPr lang="en-US" sz="3000" b="0" u="none" dirty="0">
                <a:solidFill>
                  <a:schemeClr val="tx1"/>
                </a:solidFill>
                <a:latin typeface="Gill Sans"/>
                <a:cs typeface="Gill Sans"/>
              </a:rPr>
              <a:t>,</a:t>
            </a:r>
            <a:r>
              <a:rPr lang="en-US" sz="3000" b="0" u="none" dirty="0" smtClean="0">
                <a:solidFill>
                  <a:schemeClr val="tx1"/>
                </a:solidFill>
                <a:latin typeface="Gill Sans"/>
                <a:cs typeface="Gill Sans"/>
              </a:rPr>
              <a:t> we asked whether there would be an indirect effect of high betrayal child sexual abuse on hallucinations through dissociation.</a:t>
            </a:r>
          </a:p>
        </p:txBody>
      </p:sp>
      <p:sp>
        <p:nvSpPr>
          <p:cNvPr id="2053" name="Rectangle 10"/>
          <p:cNvSpPr>
            <a:spLocks noChangeArrowheads="1"/>
          </p:cNvSpPr>
          <p:nvPr/>
        </p:nvSpPr>
        <p:spPr bwMode="auto">
          <a:xfrm>
            <a:off x="12452349" y="17548783"/>
            <a:ext cx="18411957" cy="708528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square" lIns="90488" tIns="46038" rIns="90488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u="none" dirty="0">
                <a:solidFill>
                  <a:srgbClr val="FFFFFF"/>
                </a:solidFill>
                <a:latin typeface="Gill Sans"/>
                <a:cs typeface="Gill Sans"/>
              </a:rPr>
              <a:t>RESULTS</a:t>
            </a:r>
          </a:p>
        </p:txBody>
      </p:sp>
      <p:sp>
        <p:nvSpPr>
          <p:cNvPr id="2054" name="Rectangle 17"/>
          <p:cNvSpPr>
            <a:spLocks noChangeArrowheads="1"/>
          </p:cNvSpPr>
          <p:nvPr/>
        </p:nvSpPr>
        <p:spPr bwMode="auto">
          <a:xfrm>
            <a:off x="12430387" y="19472992"/>
            <a:ext cx="18433919" cy="1324081"/>
          </a:xfrm>
          <a:prstGeom prst="rect">
            <a:avLst/>
          </a:prstGeom>
          <a:solidFill>
            <a:srgbClr val="5B0705"/>
          </a:solidFill>
          <a:ln w="9525">
            <a:noFill/>
            <a:miter lim="800000"/>
            <a:headEnd/>
            <a:tailEnd/>
          </a:ln>
        </p:spPr>
        <p:txBody>
          <a:bodyPr wrap="square" lIns="90488" tIns="46038" rIns="90488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u="none" dirty="0" smtClean="0">
                <a:solidFill>
                  <a:srgbClr val="FFFFFF"/>
                </a:solidFill>
                <a:latin typeface="Gill Sans"/>
                <a:cs typeface="Gill Sans"/>
              </a:rPr>
              <a:t>INDIRECT EFFECT Of HIGH BETRAYAL CHILD SEXUAL ABUSE ON HALLUCINATIONS THROUGH DISSOCIATION</a:t>
            </a:r>
            <a:endParaRPr lang="en-US" sz="4000" u="none" dirty="0">
              <a:solidFill>
                <a:srgbClr val="FFFFFF"/>
              </a:solidFill>
              <a:latin typeface="Gill Sans"/>
              <a:cs typeface="Gill Sans"/>
            </a:endParaRPr>
          </a:p>
        </p:txBody>
      </p:sp>
      <p:sp>
        <p:nvSpPr>
          <p:cNvPr id="2055" name="Rectangle 76"/>
          <p:cNvSpPr>
            <a:spLocks noChangeArrowheads="1"/>
          </p:cNvSpPr>
          <p:nvPr/>
        </p:nvSpPr>
        <p:spPr bwMode="auto">
          <a:xfrm>
            <a:off x="32300863" y="5456238"/>
            <a:ext cx="11033125" cy="708528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lIns="90488" tIns="46038" rIns="90488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u="none" dirty="0">
                <a:solidFill>
                  <a:srgbClr val="F8F8F8"/>
                </a:solidFill>
                <a:latin typeface="Gill Sans"/>
                <a:cs typeface="Gill Sans"/>
              </a:rPr>
              <a:t>DISCUSSION</a:t>
            </a:r>
          </a:p>
        </p:txBody>
      </p:sp>
      <p:sp>
        <p:nvSpPr>
          <p:cNvPr id="2056" name="Rectangle 77"/>
          <p:cNvSpPr>
            <a:spLocks noChangeArrowheads="1"/>
          </p:cNvSpPr>
          <p:nvPr/>
        </p:nvSpPr>
        <p:spPr bwMode="auto">
          <a:xfrm>
            <a:off x="32410400" y="19710400"/>
            <a:ext cx="10769599" cy="708528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square" lIns="90488" tIns="46038" rIns="90488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u="none" dirty="0" smtClean="0">
                <a:solidFill>
                  <a:srgbClr val="FFFFFF"/>
                </a:solidFill>
                <a:latin typeface="Gill Sans"/>
                <a:cs typeface="Gill Sans"/>
              </a:rPr>
              <a:t>REFERENCES</a:t>
            </a:r>
            <a:endParaRPr lang="en-US" sz="4000" u="none" dirty="0">
              <a:solidFill>
                <a:srgbClr val="FFFFFF"/>
              </a:solidFill>
              <a:latin typeface="Gill Sans"/>
              <a:cs typeface="Gill Sans"/>
            </a:endParaRPr>
          </a:p>
        </p:txBody>
      </p:sp>
      <p:sp>
        <p:nvSpPr>
          <p:cNvPr id="2057" name="Rectangle 78"/>
          <p:cNvSpPr>
            <a:spLocks noChangeArrowheads="1"/>
          </p:cNvSpPr>
          <p:nvPr/>
        </p:nvSpPr>
        <p:spPr bwMode="auto">
          <a:xfrm>
            <a:off x="654232" y="29363423"/>
            <a:ext cx="10390726" cy="708527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square" lIns="90488" tIns="46038" rIns="90488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u="none" dirty="0">
                <a:solidFill>
                  <a:srgbClr val="F8F8F8"/>
                </a:solidFill>
                <a:latin typeface="Gill Sans"/>
                <a:cs typeface="Gill Sans"/>
              </a:rPr>
              <a:t>CONTACT INFORMATION</a:t>
            </a:r>
          </a:p>
        </p:txBody>
      </p:sp>
      <p:sp>
        <p:nvSpPr>
          <p:cNvPr id="2097" name="Line 84"/>
          <p:cNvSpPr>
            <a:spLocks noChangeShapeType="1"/>
          </p:cNvSpPr>
          <p:nvPr/>
        </p:nvSpPr>
        <p:spPr bwMode="auto">
          <a:xfrm>
            <a:off x="1196975" y="27051000"/>
            <a:ext cx="9982200" cy="0"/>
          </a:xfrm>
          <a:prstGeom prst="line">
            <a:avLst/>
          </a:prstGeom>
          <a:noFill/>
          <a:ln w="9525">
            <a:noFill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2098" name="Line 85"/>
          <p:cNvSpPr>
            <a:spLocks noChangeShapeType="1"/>
          </p:cNvSpPr>
          <p:nvPr/>
        </p:nvSpPr>
        <p:spPr bwMode="auto">
          <a:xfrm>
            <a:off x="1196975" y="31930975"/>
            <a:ext cx="5040313" cy="0"/>
          </a:xfrm>
          <a:prstGeom prst="line">
            <a:avLst/>
          </a:prstGeom>
          <a:noFill/>
          <a:ln w="9525">
            <a:noFill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2099" name="Line 86"/>
          <p:cNvSpPr>
            <a:spLocks noChangeShapeType="1"/>
          </p:cNvSpPr>
          <p:nvPr/>
        </p:nvSpPr>
        <p:spPr bwMode="auto">
          <a:xfrm>
            <a:off x="1196975" y="27051000"/>
            <a:ext cx="0" cy="1612900"/>
          </a:xfrm>
          <a:prstGeom prst="line">
            <a:avLst/>
          </a:prstGeom>
          <a:noFill/>
          <a:ln w="9525">
            <a:noFill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2100" name="Line 87"/>
          <p:cNvSpPr>
            <a:spLocks noChangeShapeType="1"/>
          </p:cNvSpPr>
          <p:nvPr/>
        </p:nvSpPr>
        <p:spPr bwMode="auto">
          <a:xfrm>
            <a:off x="11179175" y="27051000"/>
            <a:ext cx="0" cy="1612900"/>
          </a:xfrm>
          <a:prstGeom prst="line">
            <a:avLst/>
          </a:prstGeom>
          <a:noFill/>
          <a:ln w="9525">
            <a:noFill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2101" name="Line 88"/>
          <p:cNvSpPr>
            <a:spLocks noChangeShapeType="1"/>
          </p:cNvSpPr>
          <p:nvPr/>
        </p:nvSpPr>
        <p:spPr bwMode="auto">
          <a:xfrm>
            <a:off x="1196975" y="28663900"/>
            <a:ext cx="0" cy="3267075"/>
          </a:xfrm>
          <a:prstGeom prst="line">
            <a:avLst/>
          </a:prstGeom>
          <a:noFill/>
          <a:ln w="9525">
            <a:noFill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2102" name="Line 89"/>
          <p:cNvSpPr>
            <a:spLocks noChangeShapeType="1"/>
          </p:cNvSpPr>
          <p:nvPr/>
        </p:nvSpPr>
        <p:spPr bwMode="auto">
          <a:xfrm>
            <a:off x="6237288" y="31930975"/>
            <a:ext cx="4941887" cy="0"/>
          </a:xfrm>
          <a:prstGeom prst="line">
            <a:avLst/>
          </a:prstGeom>
          <a:noFill/>
          <a:ln w="9525">
            <a:noFill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2103" name="Line 90"/>
          <p:cNvSpPr>
            <a:spLocks noChangeShapeType="1"/>
          </p:cNvSpPr>
          <p:nvPr/>
        </p:nvSpPr>
        <p:spPr bwMode="auto">
          <a:xfrm>
            <a:off x="11179175" y="28663900"/>
            <a:ext cx="0" cy="3267075"/>
          </a:xfrm>
          <a:prstGeom prst="line">
            <a:avLst/>
          </a:prstGeom>
          <a:noFill/>
          <a:ln w="9525">
            <a:noFill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2059" name="Rectangle 338"/>
          <p:cNvSpPr>
            <a:spLocks noChangeArrowheads="1"/>
          </p:cNvSpPr>
          <p:nvPr/>
        </p:nvSpPr>
        <p:spPr bwMode="auto">
          <a:xfrm>
            <a:off x="36513" y="12387263"/>
            <a:ext cx="6080125" cy="0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l" eaLnBrk="1" hangingPunct="1"/>
            <a:endParaRPr lang="en-US" sz="2900" b="0" u="none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2060" name="Rectangle 349"/>
          <p:cNvSpPr>
            <a:spLocks noChangeArrowheads="1"/>
          </p:cNvSpPr>
          <p:nvPr/>
        </p:nvSpPr>
        <p:spPr bwMode="auto">
          <a:xfrm>
            <a:off x="36513" y="12387263"/>
            <a:ext cx="6080125" cy="0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l" eaLnBrk="1" hangingPunct="1"/>
            <a:endParaRPr lang="en-US" sz="2900" b="0" u="none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2061" name="Rectangle 358"/>
          <p:cNvSpPr>
            <a:spLocks noChangeArrowheads="1"/>
          </p:cNvSpPr>
          <p:nvPr/>
        </p:nvSpPr>
        <p:spPr bwMode="auto">
          <a:xfrm>
            <a:off x="36513" y="12387263"/>
            <a:ext cx="6080125" cy="0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l" eaLnBrk="1" hangingPunct="1"/>
            <a:endParaRPr lang="en-US" sz="2900" b="0" u="none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2062" name="Rectangle 476"/>
          <p:cNvSpPr>
            <a:spLocks noChangeArrowheads="1"/>
          </p:cNvSpPr>
          <p:nvPr/>
        </p:nvSpPr>
        <p:spPr bwMode="auto">
          <a:xfrm>
            <a:off x="2551113" y="20119975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pPr algn="l" eaLnBrk="1" hangingPunct="1">
              <a:tabLst>
                <a:tab pos="228600" algn="l"/>
              </a:tabLst>
            </a:pPr>
            <a:endParaRPr lang="en-US" sz="1800" b="0" u="none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063" name="Rectangle 620"/>
          <p:cNvSpPr>
            <a:spLocks noChangeArrowheads="1"/>
          </p:cNvSpPr>
          <p:nvPr/>
        </p:nvSpPr>
        <p:spPr bwMode="auto">
          <a:xfrm>
            <a:off x="12452350" y="6224588"/>
            <a:ext cx="18416588" cy="130189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57200" tIns="457200" rIns="457200" bIns="457200">
            <a:spAutoFit/>
          </a:bodyPr>
          <a:lstStyle/>
          <a:p>
            <a:pPr algn="l" defTabSz="4389438" eaLnBrk="1" hangingPunct="1"/>
            <a:r>
              <a:rPr lang="en-US" sz="3600" dirty="0" smtClean="0">
                <a:solidFill>
                  <a:srgbClr val="000000"/>
                </a:solidFill>
                <a:latin typeface="Gill Sans"/>
                <a:cs typeface="Gill Sans"/>
              </a:rPr>
              <a:t>Measures</a:t>
            </a:r>
          </a:p>
          <a:p>
            <a:pPr algn="l" defTabSz="4389438" eaLnBrk="1" hangingPunct="1"/>
            <a:r>
              <a:rPr lang="en-US" sz="3200" u="none" dirty="0" smtClean="0">
                <a:solidFill>
                  <a:srgbClr val="000000"/>
                </a:solidFill>
                <a:latin typeface="Gill Sans"/>
                <a:cs typeface="Gill Sans"/>
              </a:rPr>
              <a:t>High Betrayal Child Sexual Abuse. </a:t>
            </a:r>
            <a:r>
              <a:rPr lang="en-US" sz="3200" i="1" u="none" dirty="0" smtClean="0">
                <a:solidFill>
                  <a:schemeClr val="accent2"/>
                </a:solidFill>
                <a:latin typeface="Gill Sans"/>
                <a:cs typeface="Gill Sans"/>
              </a:rPr>
              <a:t>Sexual Experiences Survey—Modified </a:t>
            </a:r>
            <a:r>
              <a:rPr lang="en-US" sz="3200" b="0" u="none" dirty="0" smtClean="0">
                <a:solidFill>
                  <a:srgbClr val="000000"/>
                </a:solidFill>
                <a:latin typeface="Gill Sans"/>
                <a:cs typeface="Gill Sans"/>
              </a:rPr>
              <a:t>(</a:t>
            </a:r>
            <a:r>
              <a:rPr lang="en-US" sz="3000" b="0" i="1" u="none" dirty="0" smtClean="0">
                <a:solidFill>
                  <a:srgbClr val="000000"/>
                </a:solidFill>
                <a:latin typeface="Gill Sans"/>
                <a:cs typeface="Gill Sans"/>
              </a:rPr>
              <a:t>6</a:t>
            </a:r>
            <a:r>
              <a:rPr lang="en-US" sz="3000" b="0" u="none" dirty="0" smtClean="0">
                <a:solidFill>
                  <a:srgbClr val="000000"/>
                </a:solidFill>
                <a:latin typeface="Gill Sans"/>
                <a:cs typeface="Gill Sans"/>
              </a:rPr>
              <a:t>), a 14-item questionnaire, assesses high betrayal child sexual abuse retrospectively. </a:t>
            </a:r>
            <a:r>
              <a:rPr lang="en-US" sz="3000" b="0" u="none" dirty="0" err="1" smtClean="0">
                <a:solidFill>
                  <a:srgbClr val="000000"/>
                </a:solidFill>
                <a:latin typeface="Gill Sans"/>
                <a:cs typeface="Gill Sans"/>
              </a:rPr>
              <a:t>Likert</a:t>
            </a:r>
            <a:r>
              <a:rPr lang="en-US" sz="3000" b="0" u="none" dirty="0" smtClean="0">
                <a:solidFill>
                  <a:srgbClr val="000000"/>
                </a:solidFill>
                <a:latin typeface="Gill Sans"/>
                <a:cs typeface="Gill Sans"/>
              </a:rPr>
              <a:t> Scale</a:t>
            </a:r>
            <a:r>
              <a:rPr lang="en-US" sz="3000" b="0" i="1" u="none" dirty="0" smtClean="0">
                <a:solidFill>
                  <a:srgbClr val="000000"/>
                </a:solidFill>
                <a:latin typeface="Gill Sans"/>
                <a:cs typeface="Gill Sans"/>
              </a:rPr>
              <a:t>: 1-never, 5-almost always. </a:t>
            </a:r>
            <a:r>
              <a:rPr lang="en-US" sz="3000" b="0" u="none" dirty="0" smtClean="0">
                <a:solidFill>
                  <a:srgbClr val="000000"/>
                </a:solidFill>
                <a:latin typeface="Gill Sans"/>
                <a:cs typeface="Gill Sans"/>
              </a:rPr>
              <a:t>Sample item:</a:t>
            </a:r>
            <a:r>
              <a:rPr lang="en-US" sz="3000" b="0" i="1" u="none" dirty="0" smtClean="0">
                <a:solidFill>
                  <a:srgbClr val="000000"/>
                </a:solidFill>
                <a:latin typeface="Gill Sans"/>
                <a:cs typeface="Gill Sans"/>
              </a:rPr>
              <a:t> “Before the age of 13</a:t>
            </a:r>
            <a:r>
              <a:rPr lang="en-US" sz="3000" b="0" i="1" u="none" dirty="0" smtClean="0">
                <a:solidFill>
                  <a:srgbClr val="FFFF00"/>
                </a:solidFill>
                <a:latin typeface="Gill Sans"/>
                <a:cs typeface="Gill Sans"/>
              </a:rPr>
              <a:t>, </a:t>
            </a:r>
            <a:r>
              <a:rPr lang="en-US" sz="3000" b="0" i="1" u="none" dirty="0" smtClean="0">
                <a:solidFill>
                  <a:srgbClr val="000000"/>
                </a:solidFill>
                <a:latin typeface="Gill Sans"/>
                <a:cs typeface="Gill Sans"/>
              </a:rPr>
              <a:t>you have had sexual intercourse with a trusted or depended upon other because they used some degree of physical force (twisting your arm, holding you down, etc.).” </a:t>
            </a:r>
            <a:r>
              <a:rPr lang="en-US" sz="3000" i="1" u="none" dirty="0" smtClean="0">
                <a:solidFill>
                  <a:schemeClr val="accent2"/>
                </a:solidFill>
                <a:latin typeface="Gill Sans"/>
                <a:cs typeface="Gill Sans"/>
              </a:rPr>
              <a:t>Brief Betrayal Trauma Survey—Modified </a:t>
            </a:r>
            <a:r>
              <a:rPr lang="en-US" sz="3000" b="0" u="none" dirty="0" smtClean="0">
                <a:solidFill>
                  <a:srgbClr val="000000"/>
                </a:solidFill>
                <a:latin typeface="Gill Sans"/>
                <a:cs typeface="Gill Sans"/>
              </a:rPr>
              <a:t>(</a:t>
            </a:r>
            <a:r>
              <a:rPr lang="en-US" sz="3000" b="0" i="1" u="none" dirty="0" smtClean="0">
                <a:solidFill>
                  <a:srgbClr val="000000"/>
                </a:solidFill>
                <a:latin typeface="Gill Sans"/>
                <a:cs typeface="Gill Sans"/>
              </a:rPr>
              <a:t>7</a:t>
            </a:r>
            <a:r>
              <a:rPr lang="en-US" sz="3000" b="0" u="none" dirty="0" smtClean="0">
                <a:solidFill>
                  <a:srgbClr val="000000"/>
                </a:solidFill>
                <a:latin typeface="Gill Sans"/>
                <a:cs typeface="Gill Sans"/>
              </a:rPr>
              <a:t>) is 1-item that assesses high betrayal child sexual abuse retrospectively. </a:t>
            </a:r>
            <a:r>
              <a:rPr lang="en-US" sz="3000" b="0" u="none" dirty="0" err="1" smtClean="0">
                <a:solidFill>
                  <a:srgbClr val="000000"/>
                </a:solidFill>
                <a:latin typeface="Gill Sans"/>
                <a:cs typeface="Gill Sans"/>
              </a:rPr>
              <a:t>Likert</a:t>
            </a:r>
            <a:r>
              <a:rPr lang="en-US" sz="3000" b="0" u="none" dirty="0" smtClean="0">
                <a:solidFill>
                  <a:srgbClr val="000000"/>
                </a:solidFill>
                <a:latin typeface="Gill Sans"/>
                <a:cs typeface="Gill Sans"/>
              </a:rPr>
              <a:t> Scale: </a:t>
            </a:r>
            <a:r>
              <a:rPr lang="en-US" sz="3000" b="0" i="1" u="none" dirty="0" smtClean="0">
                <a:solidFill>
                  <a:srgbClr val="000000"/>
                </a:solidFill>
                <a:latin typeface="Gill Sans"/>
                <a:cs typeface="Gill Sans"/>
              </a:rPr>
              <a:t>1-never, 5-almost always. </a:t>
            </a:r>
            <a:r>
              <a:rPr lang="en-US" sz="3000" b="0" u="none" dirty="0" smtClean="0">
                <a:solidFill>
                  <a:srgbClr val="000000"/>
                </a:solidFill>
                <a:latin typeface="Gill Sans"/>
                <a:cs typeface="Gill Sans"/>
              </a:rPr>
              <a:t>Sample item:</a:t>
            </a:r>
            <a:r>
              <a:rPr lang="en-US" sz="3000" b="0" i="1" u="none" dirty="0" smtClean="0">
                <a:solidFill>
                  <a:srgbClr val="000000"/>
                </a:solidFill>
                <a:latin typeface="Gill Sans"/>
                <a:cs typeface="Gill Sans"/>
              </a:rPr>
              <a:t> “Before the age of 13, you were made to have some form of sexual contact, such as touching or penetration, by someone with whom you were very close.”</a:t>
            </a:r>
            <a:endParaRPr lang="en-US" sz="3000" b="0" dirty="0" smtClean="0">
              <a:solidFill>
                <a:srgbClr val="000000"/>
              </a:solidFill>
              <a:latin typeface="Gill Sans"/>
              <a:cs typeface="Gill Sans"/>
            </a:endParaRPr>
          </a:p>
          <a:p>
            <a:pPr algn="l" defTabSz="4389438" eaLnBrk="1" hangingPunct="1"/>
            <a:endParaRPr lang="en-US" sz="3200" b="0" i="1" u="none" dirty="0" smtClean="0">
              <a:solidFill>
                <a:schemeClr val="tx1"/>
              </a:solidFill>
              <a:latin typeface="Gill Sans"/>
              <a:cs typeface="Gill Sans"/>
            </a:endParaRPr>
          </a:p>
          <a:p>
            <a:pPr algn="l" defTabSz="4389438" eaLnBrk="1" hangingPunct="1"/>
            <a:r>
              <a:rPr lang="en-US" sz="3200" u="none" dirty="0" smtClean="0">
                <a:solidFill>
                  <a:srgbClr val="000000"/>
                </a:solidFill>
                <a:latin typeface="Gill Sans"/>
                <a:cs typeface="Gill Sans"/>
              </a:rPr>
              <a:t>Dissociation. </a:t>
            </a:r>
            <a:r>
              <a:rPr lang="en-US" sz="3200" i="1" u="none" dirty="0" smtClean="0">
                <a:solidFill>
                  <a:schemeClr val="accent2"/>
                </a:solidFill>
                <a:latin typeface="Gill Sans"/>
                <a:cs typeface="Gill Sans"/>
              </a:rPr>
              <a:t>Curious Experiences Survey </a:t>
            </a:r>
            <a:r>
              <a:rPr lang="en-US" sz="3000" b="0" u="none" dirty="0" smtClean="0">
                <a:solidFill>
                  <a:srgbClr val="000000"/>
                </a:solidFill>
                <a:latin typeface="Gill Sans"/>
                <a:cs typeface="Gill Sans"/>
              </a:rPr>
              <a:t>(</a:t>
            </a:r>
            <a:r>
              <a:rPr lang="en-US" sz="3000" b="0" i="1" u="none" dirty="0" smtClean="0">
                <a:solidFill>
                  <a:srgbClr val="000000"/>
                </a:solidFill>
                <a:latin typeface="Gill Sans"/>
                <a:cs typeface="Gill Sans"/>
              </a:rPr>
              <a:t>8</a:t>
            </a:r>
            <a:r>
              <a:rPr lang="en-US" sz="3000" b="0" u="none" dirty="0" smtClean="0">
                <a:solidFill>
                  <a:srgbClr val="000000"/>
                </a:solidFill>
                <a:latin typeface="Gill Sans"/>
                <a:cs typeface="Gill Sans"/>
              </a:rPr>
              <a:t>), a 31-item questionnaire, assesses dissociative experiences. </a:t>
            </a:r>
            <a:r>
              <a:rPr lang="en-US" sz="3000" b="0" u="none" dirty="0" err="1" smtClean="0">
                <a:solidFill>
                  <a:srgbClr val="000000"/>
                </a:solidFill>
                <a:latin typeface="Gill Sans"/>
                <a:cs typeface="Gill Sans"/>
              </a:rPr>
              <a:t>Likert</a:t>
            </a:r>
            <a:r>
              <a:rPr lang="en-US" sz="3000" b="0" u="none" dirty="0" smtClean="0">
                <a:solidFill>
                  <a:srgbClr val="000000"/>
                </a:solidFill>
                <a:latin typeface="Gill Sans"/>
                <a:cs typeface="Gill Sans"/>
              </a:rPr>
              <a:t> Scale:</a:t>
            </a:r>
            <a:r>
              <a:rPr lang="en-US" sz="3000" b="0" i="1" u="none" dirty="0" smtClean="0">
                <a:solidFill>
                  <a:srgbClr val="000000"/>
                </a:solidFill>
                <a:latin typeface="Gill Sans"/>
                <a:cs typeface="Gill Sans"/>
              </a:rPr>
              <a:t> 1-never, 5-almost always. </a:t>
            </a:r>
            <a:r>
              <a:rPr lang="en-US" sz="3000" b="0" u="none" dirty="0" smtClean="0">
                <a:solidFill>
                  <a:srgbClr val="000000"/>
                </a:solidFill>
                <a:latin typeface="Gill Sans"/>
                <a:cs typeface="Gill Sans"/>
              </a:rPr>
              <a:t>Sample item:</a:t>
            </a:r>
            <a:r>
              <a:rPr lang="en-US" sz="3000" b="0" i="1" u="none" dirty="0" smtClean="0">
                <a:solidFill>
                  <a:srgbClr val="000000"/>
                </a:solidFill>
                <a:latin typeface="Gill Sans"/>
                <a:cs typeface="Gill Sans"/>
              </a:rPr>
              <a:t> “Found that I could not remember whether I had done something or had just thought about doing that thing.”</a:t>
            </a:r>
            <a:endParaRPr lang="en-US" sz="3000" i="1" u="none" dirty="0" smtClean="0">
              <a:solidFill>
                <a:schemeClr val="accent2"/>
              </a:solidFill>
              <a:latin typeface="Gill Sans"/>
              <a:cs typeface="Gill Sans"/>
            </a:endParaRPr>
          </a:p>
          <a:p>
            <a:pPr algn="l" defTabSz="4389438" eaLnBrk="1" hangingPunct="1"/>
            <a:endParaRPr lang="en-US" sz="3200" u="none" dirty="0" smtClean="0">
              <a:solidFill>
                <a:srgbClr val="000000"/>
              </a:solidFill>
              <a:latin typeface="Gill Sans"/>
              <a:cs typeface="Gill Sans"/>
            </a:endParaRPr>
          </a:p>
          <a:p>
            <a:pPr algn="l" defTabSz="4389438" eaLnBrk="1" hangingPunct="1"/>
            <a:r>
              <a:rPr lang="en-US" sz="3200" u="none" dirty="0" smtClean="0">
                <a:solidFill>
                  <a:srgbClr val="000000"/>
                </a:solidFill>
                <a:latin typeface="Gill Sans"/>
                <a:cs typeface="Gill Sans"/>
              </a:rPr>
              <a:t>Hallucinations. </a:t>
            </a:r>
            <a:r>
              <a:rPr lang="en-US" sz="3200" i="1" u="none" dirty="0" smtClean="0">
                <a:solidFill>
                  <a:schemeClr val="accent2"/>
                </a:solidFill>
                <a:latin typeface="Gill Sans"/>
                <a:cs typeface="Gill Sans"/>
              </a:rPr>
              <a:t>Composite International Diagnostic Interview: ‘Beliefs and Experiences Module’ </a:t>
            </a:r>
            <a:r>
              <a:rPr lang="en-US" sz="3000" b="0" u="none" dirty="0" smtClean="0">
                <a:solidFill>
                  <a:srgbClr val="000000"/>
                </a:solidFill>
                <a:latin typeface="Gill Sans"/>
                <a:cs typeface="Gill Sans"/>
              </a:rPr>
              <a:t>(</a:t>
            </a:r>
            <a:r>
              <a:rPr lang="en-US" sz="3000" b="0" i="1" u="none" dirty="0" smtClean="0">
                <a:solidFill>
                  <a:srgbClr val="000000"/>
                </a:solidFill>
                <a:latin typeface="Gill Sans"/>
                <a:cs typeface="Gill Sans"/>
              </a:rPr>
              <a:t>9</a:t>
            </a:r>
            <a:r>
              <a:rPr lang="en-US" sz="3000" b="0" u="none" dirty="0" smtClean="0">
                <a:solidFill>
                  <a:srgbClr val="000000"/>
                </a:solidFill>
                <a:latin typeface="Gill Sans"/>
                <a:cs typeface="Gill Sans"/>
              </a:rPr>
              <a:t>),  3-item module, assesses tactile, visual, and auditory hallucinations. </a:t>
            </a:r>
            <a:r>
              <a:rPr lang="en-US" sz="3000" b="0" u="none" dirty="0" err="1" smtClean="0">
                <a:solidFill>
                  <a:srgbClr val="000000"/>
                </a:solidFill>
                <a:latin typeface="Gill Sans"/>
                <a:cs typeface="Gill Sans"/>
              </a:rPr>
              <a:t>Likert</a:t>
            </a:r>
            <a:r>
              <a:rPr lang="en-US" sz="3000" b="0" u="none" dirty="0" smtClean="0">
                <a:solidFill>
                  <a:srgbClr val="000000"/>
                </a:solidFill>
                <a:latin typeface="Gill Sans"/>
                <a:cs typeface="Gill Sans"/>
              </a:rPr>
              <a:t> Scale:</a:t>
            </a:r>
            <a:r>
              <a:rPr lang="en-US" sz="3000" b="0" i="1" u="none" dirty="0" smtClean="0">
                <a:solidFill>
                  <a:srgbClr val="000000"/>
                </a:solidFill>
                <a:latin typeface="Gill Sans"/>
                <a:cs typeface="Gill Sans"/>
              </a:rPr>
              <a:t> 1-never, 5-almost always. </a:t>
            </a:r>
            <a:r>
              <a:rPr lang="en-US" sz="3000" b="0" u="none" dirty="0" smtClean="0">
                <a:solidFill>
                  <a:srgbClr val="000000"/>
                </a:solidFill>
                <a:latin typeface="Gill Sans"/>
                <a:cs typeface="Gill Sans"/>
              </a:rPr>
              <a:t>Sample item:</a:t>
            </a:r>
            <a:r>
              <a:rPr lang="en-US" sz="3000" b="0" i="1" u="none" dirty="0" smtClean="0">
                <a:solidFill>
                  <a:srgbClr val="000000"/>
                </a:solidFill>
                <a:latin typeface="Gill Sans"/>
                <a:cs typeface="Gill Sans"/>
              </a:rPr>
              <a:t> “Have you ever seen things, objects or persons which other people can’t see?” </a:t>
            </a:r>
            <a:r>
              <a:rPr lang="en-US" sz="3000" i="1" u="none" dirty="0" smtClean="0">
                <a:solidFill>
                  <a:schemeClr val="accent2"/>
                </a:solidFill>
                <a:latin typeface="Gill Sans"/>
                <a:cs typeface="Gill Sans"/>
              </a:rPr>
              <a:t>Items designed to assess hallucinations </a:t>
            </a:r>
            <a:r>
              <a:rPr lang="en-US" sz="3000" b="0" u="none" dirty="0" smtClean="0">
                <a:solidFill>
                  <a:srgbClr val="000000"/>
                </a:solidFill>
                <a:latin typeface="Gill Sans"/>
                <a:cs typeface="Gill Sans"/>
              </a:rPr>
              <a:t>(</a:t>
            </a:r>
            <a:r>
              <a:rPr lang="en-US" sz="3000" b="0" i="1" u="none" dirty="0" smtClean="0">
                <a:solidFill>
                  <a:srgbClr val="000000"/>
                </a:solidFill>
                <a:latin typeface="Gill Sans"/>
                <a:cs typeface="Gill Sans"/>
              </a:rPr>
              <a:t>10</a:t>
            </a:r>
            <a:r>
              <a:rPr lang="en-US" sz="3000" b="0" u="none" dirty="0" smtClean="0">
                <a:solidFill>
                  <a:srgbClr val="000000"/>
                </a:solidFill>
                <a:latin typeface="Gill Sans"/>
                <a:cs typeface="Gill Sans"/>
              </a:rPr>
              <a:t>), including 6-items, were created for the cited study to assess hallucinations. </a:t>
            </a:r>
            <a:r>
              <a:rPr lang="en-US" sz="3000" b="0" u="none" dirty="0" err="1" smtClean="0">
                <a:solidFill>
                  <a:srgbClr val="000000"/>
                </a:solidFill>
                <a:latin typeface="Gill Sans"/>
                <a:cs typeface="Gill Sans"/>
              </a:rPr>
              <a:t>Likert</a:t>
            </a:r>
            <a:r>
              <a:rPr lang="en-US" sz="3000" b="0" u="none" dirty="0" smtClean="0">
                <a:solidFill>
                  <a:srgbClr val="000000"/>
                </a:solidFill>
                <a:latin typeface="Gill Sans"/>
                <a:cs typeface="Gill Sans"/>
              </a:rPr>
              <a:t> Scale:</a:t>
            </a:r>
            <a:r>
              <a:rPr lang="en-US" sz="3000" b="0" i="1" u="none" dirty="0" smtClean="0">
                <a:solidFill>
                  <a:srgbClr val="000000"/>
                </a:solidFill>
                <a:latin typeface="Gill Sans"/>
                <a:cs typeface="Gill Sans"/>
              </a:rPr>
              <a:t> 1-never, 5-almost always. </a:t>
            </a:r>
            <a:r>
              <a:rPr lang="en-US" sz="3000" b="0" u="none" dirty="0" smtClean="0">
                <a:solidFill>
                  <a:srgbClr val="000000"/>
                </a:solidFill>
                <a:latin typeface="Gill Sans"/>
                <a:cs typeface="Gill Sans"/>
              </a:rPr>
              <a:t>Sample item:</a:t>
            </a:r>
            <a:r>
              <a:rPr lang="en-US" sz="3000" b="0" i="1" u="none" dirty="0" smtClean="0">
                <a:solidFill>
                  <a:srgbClr val="000000"/>
                </a:solidFill>
                <a:latin typeface="Gill Sans"/>
                <a:cs typeface="Gill Sans"/>
              </a:rPr>
              <a:t> “Have you ever had the experience of hearing things other people could not hear, such as noises or a voice?”</a:t>
            </a:r>
          </a:p>
          <a:p>
            <a:pPr algn="l" defTabSz="4389438" eaLnBrk="1" hangingPunct="1"/>
            <a:endParaRPr lang="en-US" sz="2800" b="0" dirty="0" smtClean="0">
              <a:solidFill>
                <a:srgbClr val="000000"/>
              </a:solidFill>
              <a:latin typeface="Gill Sans"/>
              <a:cs typeface="Gill Sans"/>
            </a:endParaRPr>
          </a:p>
          <a:p>
            <a:pPr defTabSz="4389438" eaLnBrk="1" hangingPunct="1"/>
            <a:r>
              <a:rPr lang="en-US" sz="3000" b="0" dirty="0" smtClean="0">
                <a:solidFill>
                  <a:srgbClr val="000000"/>
                </a:solidFill>
                <a:latin typeface="Gill Sans"/>
                <a:cs typeface="Gill Sans"/>
              </a:rPr>
              <a:t>Mean scores of each construct were created to form three continuous variables: </a:t>
            </a:r>
          </a:p>
          <a:p>
            <a:pPr defTabSz="4389438" eaLnBrk="1" hangingPunct="1"/>
            <a:r>
              <a:rPr lang="en-US" sz="3000" b="0" dirty="0" smtClean="0">
                <a:solidFill>
                  <a:srgbClr val="000000"/>
                </a:solidFill>
                <a:latin typeface="Gill Sans"/>
                <a:cs typeface="Gill Sans"/>
              </a:rPr>
              <a:t>high betrayal child sexual abuse, dissociation, and hallucinations.</a:t>
            </a:r>
            <a:endParaRPr lang="en-US" sz="3000" b="0" i="1" u="none" dirty="0" smtClean="0">
              <a:solidFill>
                <a:srgbClr val="000000"/>
              </a:solidFill>
              <a:latin typeface="Gill Sans"/>
              <a:cs typeface="Gill Sans"/>
            </a:endParaRPr>
          </a:p>
          <a:p>
            <a:pPr algn="l" defTabSz="4389438" eaLnBrk="1" hangingPunct="1"/>
            <a:endParaRPr lang="en-US" sz="3200" b="0" i="1" u="none" dirty="0" smtClean="0">
              <a:solidFill>
                <a:srgbClr val="FFFF00"/>
              </a:solidFill>
              <a:latin typeface="Gill Sans"/>
              <a:cs typeface="Gill Sans"/>
            </a:endParaRPr>
          </a:p>
          <a:p>
            <a:pPr algn="l" defTabSz="4389438" eaLnBrk="1" hangingPunct="1"/>
            <a:endParaRPr lang="en-US" sz="3200" dirty="0" smtClean="0">
              <a:solidFill>
                <a:srgbClr val="000000"/>
              </a:solidFill>
              <a:latin typeface="Arial" charset="0"/>
              <a:cs typeface="Times New Roman" pitchFamily="18" charset="0"/>
            </a:endParaRPr>
          </a:p>
          <a:p>
            <a:pPr algn="l" defTabSz="4389438" eaLnBrk="1" hangingPunct="1"/>
            <a:endParaRPr lang="en-US" sz="3000" b="0" i="1" u="none" dirty="0">
              <a:solidFill>
                <a:schemeClr val="tx1"/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2064" name="Rectangle 623"/>
          <p:cNvSpPr>
            <a:spLocks noChangeArrowheads="1"/>
          </p:cNvSpPr>
          <p:nvPr/>
        </p:nvSpPr>
        <p:spPr bwMode="auto">
          <a:xfrm>
            <a:off x="12787313" y="15217775"/>
            <a:ext cx="1216025" cy="0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l" eaLnBrk="1" hangingPunct="1"/>
            <a:endParaRPr lang="en-US" sz="2900" b="0" u="none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2065" name="Rectangle 988"/>
          <p:cNvSpPr>
            <a:spLocks noChangeArrowheads="1"/>
          </p:cNvSpPr>
          <p:nvPr/>
        </p:nvSpPr>
        <p:spPr bwMode="auto">
          <a:xfrm>
            <a:off x="12466638" y="17954828"/>
            <a:ext cx="18210212" cy="1323439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1" hangingPunct="1"/>
            <a:endParaRPr lang="en-US" sz="4000" b="0" u="none" dirty="0" smtClean="0">
              <a:solidFill>
                <a:schemeClr val="tx1"/>
              </a:solidFill>
              <a:latin typeface="Arial Narrow" pitchFamily="34" charset="0"/>
            </a:endParaRPr>
          </a:p>
          <a:p>
            <a:pPr eaLnBrk="1" hangingPunct="1"/>
            <a:r>
              <a:rPr lang="en-US" sz="4000" b="0" u="none" dirty="0" smtClean="0">
                <a:solidFill>
                  <a:schemeClr val="tx1"/>
                </a:solidFill>
                <a:latin typeface="Gill Sans"/>
                <a:cs typeface="Gill Sans"/>
              </a:rPr>
              <a:t>Indirect Effect: Bootstrapping Analysis (</a:t>
            </a:r>
            <a:r>
              <a:rPr lang="en-US" sz="4000" b="0" i="1" u="none" dirty="0" smtClean="0">
                <a:solidFill>
                  <a:schemeClr val="tx1"/>
                </a:solidFill>
                <a:latin typeface="Gill Sans"/>
                <a:cs typeface="Gill Sans"/>
              </a:rPr>
              <a:t>11</a:t>
            </a:r>
            <a:r>
              <a:rPr lang="en-US" sz="4000" b="0" u="none" dirty="0" smtClean="0">
                <a:solidFill>
                  <a:schemeClr val="tx1"/>
                </a:solidFill>
                <a:latin typeface="Gill Sans"/>
                <a:cs typeface="Gill Sans"/>
              </a:rPr>
              <a:t>)</a:t>
            </a:r>
            <a:endParaRPr lang="en-US" sz="4000" b="0" u="none" dirty="0">
              <a:solidFill>
                <a:schemeClr val="tx1"/>
              </a:solidFill>
              <a:latin typeface="Gill Sans"/>
              <a:cs typeface="Gill Sans"/>
            </a:endParaRPr>
          </a:p>
        </p:txBody>
      </p:sp>
      <p:sp>
        <p:nvSpPr>
          <p:cNvPr id="2066" name="Rectangle 1013"/>
          <p:cNvSpPr>
            <a:spLocks noChangeArrowheads="1"/>
          </p:cNvSpPr>
          <p:nvPr/>
        </p:nvSpPr>
        <p:spPr bwMode="auto">
          <a:xfrm>
            <a:off x="32391350" y="6229531"/>
            <a:ext cx="11499850" cy="138191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457200" tIns="457200" rIns="457200" bIns="457200">
            <a:spAutoFit/>
          </a:bodyPr>
          <a:lstStyle/>
          <a:p>
            <a:pPr algn="l" defTabSz="4389438" eaLnBrk="1" hangingPunct="1">
              <a:buFont typeface="Wingdings" pitchFamily="2" charset="2"/>
              <a:buNone/>
            </a:pPr>
            <a:r>
              <a:rPr lang="en-US" sz="3600" dirty="0">
                <a:solidFill>
                  <a:srgbClr val="000000"/>
                </a:solidFill>
                <a:latin typeface="Gill Sans"/>
                <a:cs typeface="Gill Sans"/>
              </a:rPr>
              <a:t>Results</a:t>
            </a:r>
          </a:p>
          <a:p>
            <a:pPr algn="l" defTabSz="4389438" eaLnBrk="1" hangingPunct="1">
              <a:buFont typeface="Wingdings" pitchFamily="2" charset="2"/>
              <a:buChar char="v"/>
            </a:pPr>
            <a:r>
              <a:rPr lang="en-US" sz="3000" b="0" u="none" dirty="0" smtClean="0">
                <a:solidFill>
                  <a:schemeClr val="tx1"/>
                </a:solidFill>
                <a:latin typeface="Gill Sans"/>
                <a:cs typeface="Gill Sans"/>
              </a:rPr>
              <a:t> The current study replicates previous findings:</a:t>
            </a:r>
          </a:p>
          <a:p>
            <a:pPr lvl="1" algn="l" defTabSz="4389438" eaLnBrk="1" hangingPunct="1">
              <a:buFont typeface="Wingdings" pitchFamily="2" charset="2"/>
              <a:buChar char="v"/>
            </a:pPr>
            <a:r>
              <a:rPr lang="en-US" sz="3000" b="0" u="none" dirty="0" smtClean="0">
                <a:solidFill>
                  <a:schemeClr val="tx1"/>
                </a:solidFill>
                <a:latin typeface="Gill Sans"/>
                <a:cs typeface="Gill Sans"/>
              </a:rPr>
              <a:t> High betrayal child sexual abuse was related to hallucinations (</a:t>
            </a:r>
            <a:r>
              <a:rPr lang="en-US" sz="3000" b="0" i="1" u="none" dirty="0" smtClean="0">
                <a:solidFill>
                  <a:schemeClr val="tx1"/>
                </a:solidFill>
                <a:latin typeface="Gill Sans"/>
                <a:cs typeface="Gill Sans"/>
              </a:rPr>
              <a:t>3</a:t>
            </a:r>
            <a:r>
              <a:rPr lang="en-US" sz="3000" b="0" u="none" dirty="0" smtClean="0">
                <a:solidFill>
                  <a:schemeClr val="tx1"/>
                </a:solidFill>
                <a:latin typeface="Gill Sans"/>
                <a:cs typeface="Gill Sans"/>
              </a:rPr>
              <a:t>). </a:t>
            </a:r>
          </a:p>
          <a:p>
            <a:pPr lvl="1" algn="l" defTabSz="4389438" eaLnBrk="1" hangingPunct="1">
              <a:buFont typeface="Wingdings" pitchFamily="2" charset="2"/>
              <a:buChar char="v"/>
            </a:pPr>
            <a:r>
              <a:rPr lang="en-US" sz="3000" b="0" u="none" dirty="0" smtClean="0">
                <a:solidFill>
                  <a:schemeClr val="tx1"/>
                </a:solidFill>
                <a:latin typeface="Gill Sans"/>
                <a:cs typeface="Gill Sans"/>
              </a:rPr>
              <a:t> High betrayal child sexual abuse was related to dissociation (</a:t>
            </a:r>
            <a:r>
              <a:rPr lang="en-US" sz="3000" b="0" i="1" u="none" dirty="0" smtClean="0">
                <a:solidFill>
                  <a:schemeClr val="tx1"/>
                </a:solidFill>
                <a:latin typeface="Gill Sans"/>
                <a:cs typeface="Gill Sans"/>
              </a:rPr>
              <a:t>2</a:t>
            </a:r>
            <a:r>
              <a:rPr lang="en-US" sz="3000" b="0" u="none" dirty="0" smtClean="0">
                <a:solidFill>
                  <a:schemeClr val="tx1"/>
                </a:solidFill>
                <a:latin typeface="Gill Sans"/>
                <a:cs typeface="Gill Sans"/>
              </a:rPr>
              <a:t>).</a:t>
            </a:r>
          </a:p>
          <a:p>
            <a:pPr lvl="1" algn="l" defTabSz="4389438" eaLnBrk="1" hangingPunct="1">
              <a:buFont typeface="Wingdings" pitchFamily="2" charset="2"/>
              <a:buChar char="v"/>
            </a:pPr>
            <a:r>
              <a:rPr lang="en-US" sz="3000" b="0" u="none" dirty="0" smtClean="0">
                <a:solidFill>
                  <a:schemeClr val="tx1"/>
                </a:solidFill>
                <a:latin typeface="Gill Sans"/>
                <a:cs typeface="Gill Sans"/>
              </a:rPr>
              <a:t> Dissociation was related to hallucinations (</a:t>
            </a:r>
            <a:r>
              <a:rPr lang="en-US" sz="3000" b="0" i="1" u="none" dirty="0" smtClean="0">
                <a:solidFill>
                  <a:srgbClr val="000000"/>
                </a:solidFill>
                <a:latin typeface="Gill Sans"/>
                <a:cs typeface="Gill Sans"/>
              </a:rPr>
              <a:t>4). </a:t>
            </a:r>
            <a:endParaRPr lang="en-US" sz="3000" b="0" u="none" dirty="0" smtClean="0">
              <a:solidFill>
                <a:schemeClr val="tx1"/>
              </a:solidFill>
              <a:latin typeface="Gill Sans"/>
              <a:cs typeface="Gill Sans"/>
            </a:endParaRPr>
          </a:p>
          <a:p>
            <a:pPr algn="l" defTabSz="4389438" eaLnBrk="1" hangingPunct="1">
              <a:buFont typeface="Wingdings" pitchFamily="2" charset="2"/>
              <a:buChar char="v"/>
            </a:pPr>
            <a:r>
              <a:rPr lang="en-US" sz="3000" b="0" u="none" dirty="0" smtClean="0">
                <a:solidFill>
                  <a:schemeClr val="tx1"/>
                </a:solidFill>
                <a:latin typeface="Gill Sans"/>
                <a:cs typeface="Gill Sans"/>
              </a:rPr>
              <a:t> The current study’s findings extend the literature:</a:t>
            </a:r>
          </a:p>
          <a:p>
            <a:pPr lvl="1" algn="l" defTabSz="4389438" eaLnBrk="1" hangingPunct="1">
              <a:buFont typeface="Wingdings" pitchFamily="2" charset="2"/>
              <a:buChar char="v"/>
            </a:pPr>
            <a:r>
              <a:rPr lang="en-US" sz="3000" b="0" u="none" dirty="0" smtClean="0">
                <a:solidFill>
                  <a:schemeClr val="tx1"/>
                </a:solidFill>
                <a:latin typeface="Gill Sans"/>
                <a:cs typeface="Gill Sans"/>
              </a:rPr>
              <a:t> There was an indirect effect of high betrayal child sexual abuse on hallucinations through dissociation.</a:t>
            </a:r>
          </a:p>
          <a:p>
            <a:pPr algn="l" defTabSz="4389438" eaLnBrk="1" hangingPunct="1">
              <a:buFont typeface="Wingdings" pitchFamily="2" charset="2"/>
              <a:buChar char="v"/>
            </a:pPr>
            <a:endParaRPr lang="en-US" sz="2600" b="0" u="none" dirty="0" smtClean="0">
              <a:solidFill>
                <a:schemeClr val="tx1"/>
              </a:solidFill>
              <a:latin typeface="Gill Sans"/>
              <a:cs typeface="Gill Sans"/>
            </a:endParaRPr>
          </a:p>
          <a:p>
            <a:pPr algn="l" defTabSz="4389438" eaLnBrk="1" hangingPunct="1">
              <a:buFont typeface="Wingdings" pitchFamily="2" charset="2"/>
              <a:buNone/>
            </a:pPr>
            <a:r>
              <a:rPr lang="en-US" sz="3600" dirty="0" smtClean="0">
                <a:solidFill>
                  <a:schemeClr val="tx1"/>
                </a:solidFill>
                <a:latin typeface="Gill Sans"/>
                <a:cs typeface="Gill Sans"/>
              </a:rPr>
              <a:t>Implications</a:t>
            </a:r>
          </a:p>
          <a:p>
            <a:pPr algn="l" defTabSz="4389438" eaLnBrk="1" hangingPunct="1">
              <a:buFont typeface="Wingdings" pitchFamily="2" charset="2"/>
              <a:buChar char="v"/>
            </a:pPr>
            <a:r>
              <a:rPr lang="en-US" sz="3000" b="0" u="none" dirty="0" smtClean="0">
                <a:solidFill>
                  <a:schemeClr val="tx1"/>
                </a:solidFill>
                <a:latin typeface="Gill Sans"/>
                <a:cs typeface="Gill Sans"/>
              </a:rPr>
              <a:t> Betrayal in abuse predicts outcomes, including dissociation and hallucinations.</a:t>
            </a:r>
          </a:p>
          <a:p>
            <a:pPr lvl="0" algn="l" defTabSz="4389438" eaLnBrk="1" hangingPunct="1">
              <a:buFont typeface="Wingdings" charset="2"/>
              <a:buChar char="v"/>
            </a:pPr>
            <a:r>
              <a:rPr lang="en-US" sz="3000" b="0" u="none" dirty="0" smtClean="0">
                <a:solidFill>
                  <a:schemeClr val="tx1"/>
                </a:solidFill>
                <a:latin typeface="Gill Sans"/>
                <a:cs typeface="Gill Sans"/>
              </a:rPr>
              <a:t> Clinical interventions should employ relational models of healing in working with victims of high betrayal child sexual abuse (</a:t>
            </a:r>
            <a:r>
              <a:rPr lang="en-US" sz="3000" b="0" i="1" u="none" dirty="0" smtClean="0">
                <a:solidFill>
                  <a:schemeClr val="tx1"/>
                </a:solidFill>
                <a:latin typeface="Gill Sans"/>
                <a:cs typeface="Gill Sans"/>
              </a:rPr>
              <a:t>12</a:t>
            </a:r>
            <a:r>
              <a:rPr lang="en-US" sz="3000" b="0" u="none" dirty="0" smtClean="0">
                <a:solidFill>
                  <a:schemeClr val="tx1"/>
                </a:solidFill>
                <a:latin typeface="Gill Sans"/>
                <a:cs typeface="Gill Sans"/>
              </a:rPr>
              <a:t>). </a:t>
            </a:r>
          </a:p>
          <a:p>
            <a:pPr algn="l" defTabSz="4389438" eaLnBrk="1" hangingPunct="1">
              <a:buFont typeface="Wingdings" pitchFamily="2" charset="2"/>
              <a:buChar char="v"/>
            </a:pPr>
            <a:r>
              <a:rPr lang="en-US" sz="3000" b="0" u="none" dirty="0" smtClean="0">
                <a:solidFill>
                  <a:schemeClr val="tx1"/>
                </a:solidFill>
                <a:latin typeface="Gill Sans"/>
                <a:cs typeface="Gill Sans"/>
              </a:rPr>
              <a:t> Clinicians should address dissociation in conjunction with hallucinations as vestiges of trauma (1</a:t>
            </a:r>
            <a:r>
              <a:rPr lang="en-US" sz="3000" b="0" i="1" u="none" dirty="0" smtClean="0">
                <a:solidFill>
                  <a:schemeClr val="tx1"/>
                </a:solidFill>
                <a:latin typeface="Gill Sans"/>
                <a:cs typeface="Gill Sans"/>
              </a:rPr>
              <a:t>3</a:t>
            </a:r>
            <a:r>
              <a:rPr lang="en-US" sz="3000" b="0" u="none" dirty="0" smtClean="0">
                <a:solidFill>
                  <a:schemeClr val="tx1"/>
                </a:solidFill>
                <a:latin typeface="Gill Sans"/>
                <a:cs typeface="Gill Sans"/>
              </a:rPr>
              <a:t>). </a:t>
            </a:r>
          </a:p>
          <a:p>
            <a:pPr algn="l" defTabSz="4389438" eaLnBrk="1" hangingPunct="1"/>
            <a:endParaRPr lang="en-US" sz="2600" b="0" u="none" dirty="0" smtClean="0">
              <a:solidFill>
                <a:schemeClr val="tx1"/>
              </a:solidFill>
              <a:latin typeface="Gill Sans"/>
              <a:cs typeface="Gill Sans"/>
            </a:endParaRPr>
          </a:p>
          <a:p>
            <a:pPr algn="l" defTabSz="4389438" eaLnBrk="1" hangingPunct="1">
              <a:buFont typeface="Wingdings" pitchFamily="2" charset="2"/>
              <a:buNone/>
            </a:pPr>
            <a:r>
              <a:rPr lang="en-US" sz="3600" dirty="0">
                <a:solidFill>
                  <a:schemeClr val="tx1"/>
                </a:solidFill>
                <a:latin typeface="Gill Sans"/>
                <a:cs typeface="Gill Sans"/>
              </a:rPr>
              <a:t>Future </a:t>
            </a:r>
            <a:r>
              <a:rPr lang="en-US" sz="3600" dirty="0" smtClean="0">
                <a:solidFill>
                  <a:schemeClr val="tx1"/>
                </a:solidFill>
                <a:latin typeface="Gill Sans"/>
                <a:cs typeface="Gill Sans"/>
              </a:rPr>
              <a:t>Directions</a:t>
            </a:r>
            <a:endParaRPr lang="en-US" sz="2600" b="0" u="none" dirty="0" smtClean="0">
              <a:solidFill>
                <a:srgbClr val="000000"/>
              </a:solidFill>
              <a:latin typeface="Gill Sans"/>
              <a:cs typeface="Gill Sans"/>
            </a:endParaRPr>
          </a:p>
          <a:p>
            <a:pPr algn="l" defTabSz="4389438" eaLnBrk="1" hangingPunct="1">
              <a:buFont typeface="Wingdings" pitchFamily="2" charset="2"/>
              <a:buChar char="v"/>
            </a:pPr>
            <a:r>
              <a:rPr lang="en-US" sz="2600" b="0" u="none" dirty="0">
                <a:solidFill>
                  <a:srgbClr val="000000"/>
                </a:solidFill>
                <a:latin typeface="Gill Sans"/>
                <a:cs typeface="Gill Sans"/>
              </a:rPr>
              <a:t> </a:t>
            </a:r>
            <a:r>
              <a:rPr lang="en-US" sz="3000" b="0" u="none" dirty="0">
                <a:solidFill>
                  <a:srgbClr val="000000"/>
                </a:solidFill>
                <a:latin typeface="Gill Sans"/>
                <a:cs typeface="Gill Sans"/>
              </a:rPr>
              <a:t>Future research should examine </a:t>
            </a:r>
            <a:r>
              <a:rPr lang="en-US" sz="3000" b="0" u="none" dirty="0" smtClean="0">
                <a:solidFill>
                  <a:srgbClr val="000000"/>
                </a:solidFill>
                <a:latin typeface="Gill Sans"/>
                <a:cs typeface="Gill Sans"/>
              </a:rPr>
              <a:t>whether this indirect effect occurs in more ethnically and functionally diverse populations. </a:t>
            </a:r>
          </a:p>
          <a:p>
            <a:pPr algn="l" defTabSz="4389438" eaLnBrk="1" hangingPunct="1">
              <a:buFont typeface="Wingdings" pitchFamily="2" charset="2"/>
              <a:buChar char="v"/>
            </a:pPr>
            <a:r>
              <a:rPr lang="en-US" sz="3000" b="0" u="none" dirty="0" smtClean="0">
                <a:solidFill>
                  <a:srgbClr val="000000"/>
                </a:solidFill>
                <a:latin typeface="Gill Sans"/>
                <a:cs typeface="Gill Sans"/>
              </a:rPr>
              <a:t> Longitudinal </a:t>
            </a:r>
            <a:r>
              <a:rPr lang="en-US" sz="3000" b="0" u="none" dirty="0">
                <a:solidFill>
                  <a:srgbClr val="000000"/>
                </a:solidFill>
                <a:latin typeface="Gill Sans"/>
                <a:cs typeface="Gill Sans"/>
              </a:rPr>
              <a:t>studies should</a:t>
            </a:r>
            <a:r>
              <a:rPr lang="en-US" sz="3000" b="0" u="none" dirty="0" smtClean="0">
                <a:solidFill>
                  <a:srgbClr val="000000"/>
                </a:solidFill>
                <a:latin typeface="Gill Sans"/>
                <a:cs typeface="Gill Sans"/>
              </a:rPr>
              <a:t> explore the onset and temporal precedence of dissociation and hallucinations for victims of high betrayal child sexual abuse. </a:t>
            </a:r>
          </a:p>
          <a:p>
            <a:pPr algn="l" defTabSz="4389438" eaLnBrk="1" hangingPunct="1"/>
            <a:endParaRPr lang="en-US" sz="2600" b="0" u="none" dirty="0" smtClean="0">
              <a:solidFill>
                <a:srgbClr val="FFFF00"/>
              </a:solidFill>
              <a:latin typeface="Gill Sans"/>
              <a:cs typeface="Gill Sans"/>
            </a:endParaRPr>
          </a:p>
          <a:p>
            <a:pPr algn="l" defTabSz="4389438" eaLnBrk="1" hangingPunct="1">
              <a:buFont typeface="Wingdings" pitchFamily="2" charset="2"/>
              <a:buChar char="v"/>
            </a:pPr>
            <a:endParaRPr lang="en-US" sz="2600" b="0" u="none" dirty="0" smtClean="0">
              <a:solidFill>
                <a:schemeClr val="tx1"/>
              </a:solidFill>
              <a:latin typeface="Arial Narrow" pitchFamily="34" charset="0"/>
            </a:endParaRPr>
          </a:p>
          <a:p>
            <a:pPr algn="l" defTabSz="4389438" eaLnBrk="1" hangingPunct="1">
              <a:buFont typeface="Wingdings" pitchFamily="2" charset="2"/>
              <a:buNone/>
            </a:pPr>
            <a:endParaRPr lang="en-US" sz="2600" b="0" u="none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2067" name="Rectangle 6"/>
          <p:cNvSpPr>
            <a:spLocks noChangeArrowheads="1"/>
          </p:cNvSpPr>
          <p:nvPr/>
        </p:nvSpPr>
        <p:spPr bwMode="auto">
          <a:xfrm>
            <a:off x="0" y="0"/>
            <a:ext cx="438912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 eaLnBrk="1" hangingPunct="1"/>
            <a:endParaRPr lang="en-US" sz="2900" b="0" u="none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2068" name="Rectangle 10"/>
          <p:cNvSpPr>
            <a:spLocks noChangeArrowheads="1"/>
          </p:cNvSpPr>
          <p:nvPr/>
        </p:nvSpPr>
        <p:spPr bwMode="auto">
          <a:xfrm>
            <a:off x="0" y="0"/>
            <a:ext cx="438912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 eaLnBrk="1" hangingPunct="1"/>
            <a:endParaRPr lang="en-US" sz="2900" b="0" u="none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2069" name="Rectangle 14"/>
          <p:cNvSpPr>
            <a:spLocks noChangeArrowheads="1"/>
          </p:cNvSpPr>
          <p:nvPr/>
        </p:nvSpPr>
        <p:spPr bwMode="auto">
          <a:xfrm>
            <a:off x="0" y="0"/>
            <a:ext cx="438912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 eaLnBrk="1" hangingPunct="1"/>
            <a:endParaRPr lang="en-US" sz="2900" b="0" u="none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2070" name="Rectangle 19"/>
          <p:cNvSpPr>
            <a:spLocks noChangeArrowheads="1"/>
          </p:cNvSpPr>
          <p:nvPr/>
        </p:nvSpPr>
        <p:spPr bwMode="auto">
          <a:xfrm>
            <a:off x="0" y="0"/>
            <a:ext cx="438912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 eaLnBrk="1" hangingPunct="1"/>
            <a:endParaRPr lang="en-US" sz="2900" b="0" u="none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2071" name="Rectangle 6"/>
          <p:cNvSpPr>
            <a:spLocks noChangeArrowheads="1"/>
          </p:cNvSpPr>
          <p:nvPr/>
        </p:nvSpPr>
        <p:spPr bwMode="auto">
          <a:xfrm>
            <a:off x="0" y="0"/>
            <a:ext cx="438912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 eaLnBrk="1" hangingPunct="1"/>
            <a:endParaRPr lang="en-US" sz="2900" b="0" u="none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2073" name="Rectangle 2357"/>
          <p:cNvSpPr>
            <a:spLocks noChangeArrowheads="1"/>
          </p:cNvSpPr>
          <p:nvPr/>
        </p:nvSpPr>
        <p:spPr bwMode="auto">
          <a:xfrm>
            <a:off x="12430388" y="20935390"/>
            <a:ext cx="18395435" cy="11334925"/>
          </a:xfrm>
          <a:prstGeom prst="rect">
            <a:avLst/>
          </a:prstGeom>
          <a:noFill/>
          <a:ln w="101600" cmpd="thickThin">
            <a:solidFill>
              <a:schemeClr val="accent2"/>
            </a:solidFill>
            <a:miter lim="800000"/>
            <a:headEnd/>
            <a:tailEnd/>
          </a:ln>
        </p:spPr>
        <p:txBody>
          <a:bodyPr wrap="none" lIns="91426" tIns="45710" rIns="91426" bIns="45710" anchor="ctr"/>
          <a:lstStyle/>
          <a:p>
            <a:pPr algn="l"/>
            <a:endParaRPr lang="en-US" sz="7200">
              <a:latin typeface="Broadway" pitchFamily="82" charset="0"/>
            </a:endParaRPr>
          </a:p>
        </p:txBody>
      </p:sp>
      <p:sp>
        <p:nvSpPr>
          <p:cNvPr id="2074" name="Text Box 216"/>
          <p:cNvSpPr txBox="1">
            <a:spLocks noChangeArrowheads="1"/>
          </p:cNvSpPr>
          <p:nvPr/>
        </p:nvSpPr>
        <p:spPr bwMode="auto">
          <a:xfrm rot="-3089961">
            <a:off x="14131925" y="19997738"/>
            <a:ext cx="625475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>
            <a:spAutoFit/>
          </a:bodyPr>
          <a:lstStyle/>
          <a:p>
            <a:pPr algn="l" eaLnBrk="1" hangingPunct="1">
              <a:spcBef>
                <a:spcPct val="50000"/>
              </a:spcBef>
            </a:pPr>
            <a:endParaRPr lang="en-US" sz="2900" b="0" u="none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2075" name="Text Box 217"/>
          <p:cNvSpPr txBox="1">
            <a:spLocks noChangeArrowheads="1"/>
          </p:cNvSpPr>
          <p:nvPr/>
        </p:nvSpPr>
        <p:spPr bwMode="auto">
          <a:xfrm>
            <a:off x="16503650" y="23502938"/>
            <a:ext cx="28321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600" b="0" u="none" dirty="0" err="1">
                <a:solidFill>
                  <a:schemeClr val="tx1"/>
                </a:solidFill>
                <a:latin typeface="Gill Sans"/>
                <a:cs typeface="Gill Sans"/>
              </a:rPr>
              <a:t>ß</a:t>
            </a:r>
            <a:r>
              <a:rPr lang="en-US" sz="3600" b="0" u="none" dirty="0">
                <a:solidFill>
                  <a:schemeClr val="tx1"/>
                </a:solidFill>
                <a:latin typeface="Gill Sans"/>
                <a:cs typeface="Gill Sans"/>
              </a:rPr>
              <a:t> = </a:t>
            </a:r>
            <a:r>
              <a:rPr lang="en-US" sz="3600" b="0" u="none" dirty="0" smtClean="0">
                <a:solidFill>
                  <a:schemeClr val="tx1"/>
                </a:solidFill>
                <a:latin typeface="Gill Sans"/>
                <a:cs typeface="Gill Sans"/>
              </a:rPr>
              <a:t>.50***</a:t>
            </a:r>
          </a:p>
        </p:txBody>
      </p:sp>
      <p:sp>
        <p:nvSpPr>
          <p:cNvPr id="2076" name="Text Box 218"/>
          <p:cNvSpPr txBox="1">
            <a:spLocks noChangeArrowheads="1"/>
          </p:cNvSpPr>
          <p:nvPr/>
        </p:nvSpPr>
        <p:spPr bwMode="auto">
          <a:xfrm>
            <a:off x="24139525" y="23474363"/>
            <a:ext cx="27813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600" b="0" u="none" dirty="0" err="1">
                <a:solidFill>
                  <a:schemeClr val="tx1"/>
                </a:solidFill>
                <a:latin typeface="Gill Sans"/>
                <a:cs typeface="Gill Sans"/>
              </a:rPr>
              <a:t>ß</a:t>
            </a:r>
            <a:r>
              <a:rPr lang="en-US" sz="3600" b="0" u="none" dirty="0">
                <a:solidFill>
                  <a:schemeClr val="tx1"/>
                </a:solidFill>
                <a:latin typeface="Gill Sans"/>
                <a:cs typeface="Gill Sans"/>
              </a:rPr>
              <a:t> = </a:t>
            </a:r>
            <a:r>
              <a:rPr lang="en-US" sz="3600" b="0" u="none" dirty="0" smtClean="0">
                <a:solidFill>
                  <a:schemeClr val="tx1"/>
                </a:solidFill>
                <a:latin typeface="Gill Sans"/>
                <a:cs typeface="Gill Sans"/>
              </a:rPr>
              <a:t>.75***  </a:t>
            </a:r>
            <a:endParaRPr lang="en-US" sz="3600" b="0" u="none" dirty="0">
              <a:solidFill>
                <a:schemeClr val="tx1"/>
              </a:solidFill>
              <a:latin typeface="Gill Sans"/>
              <a:cs typeface="Gill Sans"/>
            </a:endParaRPr>
          </a:p>
        </p:txBody>
      </p:sp>
      <p:sp>
        <p:nvSpPr>
          <p:cNvPr id="2077" name="Text Box 219"/>
          <p:cNvSpPr txBox="1">
            <a:spLocks noChangeArrowheads="1"/>
          </p:cNvSpPr>
          <p:nvPr/>
        </p:nvSpPr>
        <p:spPr bwMode="auto">
          <a:xfrm>
            <a:off x="18959513" y="26904950"/>
            <a:ext cx="520541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600" b="0" u="none" dirty="0" err="1">
                <a:solidFill>
                  <a:schemeClr val="tx1"/>
                </a:solidFill>
                <a:latin typeface="Gill Sans"/>
                <a:cs typeface="Gill Sans"/>
              </a:rPr>
              <a:t>ß</a:t>
            </a:r>
            <a:r>
              <a:rPr lang="en-US" sz="3600" b="0" u="none" dirty="0">
                <a:solidFill>
                  <a:schemeClr val="tx1"/>
                </a:solidFill>
                <a:latin typeface="Gill Sans"/>
                <a:cs typeface="Gill Sans"/>
              </a:rPr>
              <a:t> = </a:t>
            </a:r>
            <a:r>
              <a:rPr lang="en-US" sz="3600" b="0" u="none" dirty="0" smtClean="0">
                <a:solidFill>
                  <a:schemeClr val="tx1"/>
                </a:solidFill>
                <a:latin typeface="Gill Sans"/>
                <a:cs typeface="Gill Sans"/>
              </a:rPr>
              <a:t>.41***</a:t>
            </a:r>
            <a:endParaRPr lang="en-US" sz="3600" b="0" u="none" dirty="0">
              <a:solidFill>
                <a:schemeClr val="tx1"/>
              </a:solidFill>
              <a:latin typeface="Gill Sans"/>
              <a:cs typeface="Gill Sans"/>
            </a:endParaRPr>
          </a:p>
        </p:txBody>
      </p:sp>
      <p:sp>
        <p:nvSpPr>
          <p:cNvPr id="2078" name="Text Box 220"/>
          <p:cNvSpPr txBox="1">
            <a:spLocks noChangeArrowheads="1"/>
          </p:cNvSpPr>
          <p:nvPr/>
        </p:nvSpPr>
        <p:spPr bwMode="auto">
          <a:xfrm>
            <a:off x="12776200" y="25842913"/>
            <a:ext cx="5498868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4000" u="none" dirty="0" smtClean="0">
                <a:solidFill>
                  <a:schemeClr val="tx1"/>
                </a:solidFill>
                <a:latin typeface="Gill Sans"/>
                <a:cs typeface="Gill Sans"/>
              </a:rPr>
              <a:t>High Betrayal Child Sexual Abuse</a:t>
            </a:r>
            <a:endParaRPr lang="en-US" sz="4000" u="none" dirty="0">
              <a:solidFill>
                <a:schemeClr val="tx1"/>
              </a:solidFill>
              <a:latin typeface="Gill Sans"/>
              <a:cs typeface="Gill Sans"/>
            </a:endParaRPr>
          </a:p>
        </p:txBody>
      </p:sp>
      <p:sp>
        <p:nvSpPr>
          <p:cNvPr id="2079" name="Text Box 221"/>
          <p:cNvSpPr txBox="1">
            <a:spLocks noChangeArrowheads="1"/>
          </p:cNvSpPr>
          <p:nvPr/>
        </p:nvSpPr>
        <p:spPr bwMode="auto">
          <a:xfrm>
            <a:off x="19634200" y="21664896"/>
            <a:ext cx="4292599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4000" u="none" dirty="0" smtClean="0">
                <a:solidFill>
                  <a:schemeClr val="tx1"/>
                </a:solidFill>
                <a:latin typeface="Gill Sans"/>
                <a:cs typeface="Gill Sans"/>
              </a:rPr>
              <a:t>Dissociation</a:t>
            </a:r>
            <a:endParaRPr lang="en-US" sz="4000" u="none" dirty="0">
              <a:solidFill>
                <a:schemeClr val="tx1"/>
              </a:solidFill>
              <a:latin typeface="Gill Sans"/>
              <a:cs typeface="Gill Sans"/>
            </a:endParaRPr>
          </a:p>
        </p:txBody>
      </p:sp>
      <p:sp>
        <p:nvSpPr>
          <p:cNvPr id="2080" name="Text Box 222"/>
          <p:cNvSpPr txBox="1">
            <a:spLocks noChangeArrowheads="1"/>
          </p:cNvSpPr>
          <p:nvPr/>
        </p:nvSpPr>
        <p:spPr bwMode="auto">
          <a:xfrm>
            <a:off x="25171400" y="25771475"/>
            <a:ext cx="45974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4000" u="none" dirty="0" smtClean="0">
                <a:solidFill>
                  <a:schemeClr val="tx1"/>
                </a:solidFill>
                <a:latin typeface="Gill Sans"/>
                <a:cs typeface="Gill Sans"/>
              </a:rPr>
              <a:t>Hallucinations</a:t>
            </a:r>
            <a:endParaRPr lang="en-US" sz="4000" u="none" dirty="0">
              <a:solidFill>
                <a:schemeClr val="tx1"/>
              </a:solidFill>
              <a:latin typeface="Gill Sans"/>
              <a:cs typeface="Gill Sans"/>
            </a:endParaRPr>
          </a:p>
        </p:txBody>
      </p:sp>
      <p:sp>
        <p:nvSpPr>
          <p:cNvPr id="2081" name="Text Box 224"/>
          <p:cNvSpPr txBox="1">
            <a:spLocks noChangeArrowheads="1"/>
          </p:cNvSpPr>
          <p:nvPr/>
        </p:nvSpPr>
        <p:spPr bwMode="auto">
          <a:xfrm>
            <a:off x="17187863" y="28540075"/>
            <a:ext cx="8951912" cy="4247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600" b="0" u="none" dirty="0" err="1">
                <a:solidFill>
                  <a:schemeClr val="tx1"/>
                </a:solidFill>
                <a:latin typeface="Gill Sans"/>
                <a:cs typeface="Gill Sans"/>
              </a:rPr>
              <a:t>ß</a:t>
            </a:r>
            <a:r>
              <a:rPr lang="en-US" sz="3600" b="0" u="none" dirty="0">
                <a:solidFill>
                  <a:schemeClr val="tx1"/>
                </a:solidFill>
                <a:latin typeface="Gill Sans"/>
                <a:cs typeface="Gill Sans"/>
              </a:rPr>
              <a:t> = </a:t>
            </a:r>
            <a:r>
              <a:rPr lang="en-US" sz="3600" b="0" u="none" dirty="0" smtClean="0">
                <a:solidFill>
                  <a:schemeClr val="tx1"/>
                </a:solidFill>
                <a:latin typeface="Gill Sans"/>
                <a:cs typeface="Gill Sans"/>
              </a:rPr>
              <a:t>.03 </a:t>
            </a:r>
            <a:r>
              <a:rPr lang="en-US" sz="3600" b="0" u="none" dirty="0">
                <a:solidFill>
                  <a:schemeClr val="tx1"/>
                </a:solidFill>
                <a:latin typeface="Gill Sans"/>
                <a:cs typeface="Gill Sans"/>
              </a:rPr>
              <a:t>,</a:t>
            </a:r>
            <a:r>
              <a:rPr lang="en-US" sz="3600" b="0" u="none" dirty="0" smtClean="0">
                <a:solidFill>
                  <a:schemeClr val="tx1"/>
                </a:solidFill>
                <a:latin typeface="Gill Sans"/>
                <a:cs typeface="Gill Sans"/>
              </a:rPr>
              <a:t> </a:t>
            </a:r>
            <a:r>
              <a:rPr lang="en-US" sz="3600" b="0" i="1" u="none" dirty="0" smtClean="0">
                <a:solidFill>
                  <a:schemeClr val="tx1"/>
                </a:solidFill>
                <a:latin typeface="Gill Sans"/>
                <a:cs typeface="Gill Sans"/>
              </a:rPr>
              <a:t>ns</a:t>
            </a:r>
            <a:endParaRPr lang="en-US" sz="3600" b="0" u="none" dirty="0" smtClean="0">
              <a:solidFill>
                <a:schemeClr val="tx1"/>
              </a:solidFill>
              <a:latin typeface="Gill Sans"/>
              <a:cs typeface="Gill Sans"/>
            </a:endParaRPr>
          </a:p>
          <a:p>
            <a:pPr eaLnBrk="1" hangingPunct="1">
              <a:spcBef>
                <a:spcPct val="50000"/>
              </a:spcBef>
            </a:pPr>
            <a:r>
              <a:rPr lang="en-US" sz="3600" u="none" dirty="0">
                <a:solidFill>
                  <a:schemeClr val="tx1"/>
                </a:solidFill>
                <a:latin typeface="Gill Sans"/>
                <a:cs typeface="Gill Sans"/>
              </a:rPr>
              <a:t> </a:t>
            </a:r>
            <a:r>
              <a:rPr lang="en-US" sz="3600" u="none" dirty="0" smtClean="0">
                <a:solidFill>
                  <a:schemeClr val="tx1"/>
                </a:solidFill>
                <a:latin typeface="Gill Sans"/>
                <a:cs typeface="Gill Sans"/>
              </a:rPr>
              <a:t> High Betrayal Child Sexual Abuse </a:t>
            </a:r>
            <a:r>
              <a:rPr lang="en-US" sz="3600" u="none" dirty="0" err="1">
                <a:solidFill>
                  <a:schemeClr val="tx1"/>
                </a:solidFill>
                <a:latin typeface="Gill Sans"/>
                <a:cs typeface="Gill Sans"/>
                <a:sym typeface="Wingdings" pitchFamily="2" charset="2"/>
              </a:rPr>
              <a:t></a:t>
            </a:r>
            <a:r>
              <a:rPr lang="en-US" sz="3600" u="none" dirty="0" smtClean="0">
                <a:solidFill>
                  <a:schemeClr val="tx1"/>
                </a:solidFill>
                <a:latin typeface="Gill Sans"/>
                <a:cs typeface="Gill Sans"/>
                <a:sym typeface="Wingdings" pitchFamily="2" charset="2"/>
              </a:rPr>
              <a:t> Hallucinations, </a:t>
            </a:r>
            <a:r>
              <a:rPr lang="en-US" sz="3600" u="none" dirty="0">
                <a:solidFill>
                  <a:schemeClr val="tx1"/>
                </a:solidFill>
                <a:latin typeface="Gill Sans"/>
                <a:cs typeface="Gill Sans"/>
                <a:sym typeface="Wingdings" pitchFamily="2" charset="2"/>
              </a:rPr>
              <a:t>after controlling for</a:t>
            </a:r>
            <a:r>
              <a:rPr lang="en-US" sz="3600" u="none" dirty="0" smtClean="0">
                <a:solidFill>
                  <a:schemeClr val="tx1"/>
                </a:solidFill>
                <a:latin typeface="Gill Sans"/>
                <a:cs typeface="Gill Sans"/>
                <a:sym typeface="Wingdings" pitchFamily="2" charset="2"/>
              </a:rPr>
              <a:t> Dissociation</a:t>
            </a:r>
          </a:p>
          <a:p>
            <a:pPr eaLnBrk="1" hangingPunct="1">
              <a:spcBef>
                <a:spcPct val="50000"/>
              </a:spcBef>
            </a:pPr>
            <a:r>
              <a:rPr lang="en-US" sz="3600" b="0" u="none" dirty="0">
                <a:solidFill>
                  <a:schemeClr val="tx1"/>
                </a:solidFill>
                <a:latin typeface="Gill Sans"/>
                <a:cs typeface="Gill Sans"/>
                <a:sym typeface="Wingdings" pitchFamily="2" charset="2"/>
              </a:rPr>
              <a:t>  </a:t>
            </a:r>
            <a:endParaRPr lang="en-US" sz="3600" b="0" u="none" dirty="0">
              <a:solidFill>
                <a:schemeClr val="tx1"/>
              </a:solidFill>
              <a:latin typeface="Gill Sans"/>
              <a:cs typeface="Gill Sans"/>
            </a:endParaRPr>
          </a:p>
          <a:p>
            <a:pPr eaLnBrk="1" hangingPunct="1">
              <a:spcBef>
                <a:spcPct val="50000"/>
              </a:spcBef>
            </a:pPr>
            <a:endParaRPr lang="en-US" sz="3600" b="0" u="none" dirty="0">
              <a:solidFill>
                <a:schemeClr val="tx1"/>
              </a:solidFill>
              <a:latin typeface="Gill Sans"/>
              <a:cs typeface="Gill Sans"/>
            </a:endParaRPr>
          </a:p>
        </p:txBody>
      </p:sp>
      <p:sp>
        <p:nvSpPr>
          <p:cNvPr id="2082" name="AutoShape 2323"/>
          <p:cNvSpPr>
            <a:spLocks noChangeArrowheads="1"/>
          </p:cNvSpPr>
          <p:nvPr/>
        </p:nvSpPr>
        <p:spPr bwMode="auto">
          <a:xfrm rot="5400000">
            <a:off x="21380450" y="27943176"/>
            <a:ext cx="261937" cy="544512"/>
          </a:xfrm>
          <a:prstGeom prst="rightArrow">
            <a:avLst>
              <a:gd name="adj1" fmla="val 50000"/>
              <a:gd name="adj2" fmla="val 36097"/>
            </a:avLst>
          </a:prstGeom>
          <a:solidFill>
            <a:schemeClr val="tx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lIns="91426" tIns="45710" rIns="91426" bIns="45710" anchor="ctr"/>
          <a:lstStyle/>
          <a:p>
            <a:pPr eaLnBrk="1" hangingPunct="1"/>
            <a:endParaRPr lang="en-US" u="none">
              <a:solidFill>
                <a:srgbClr val="000000"/>
              </a:solidFill>
              <a:latin typeface="Gill Sans"/>
              <a:cs typeface="Gill Sans"/>
            </a:endParaRPr>
          </a:p>
        </p:txBody>
      </p:sp>
      <p:sp>
        <p:nvSpPr>
          <p:cNvPr id="2083" name="Text Box 227"/>
          <p:cNvSpPr txBox="1">
            <a:spLocks noChangeArrowheads="1"/>
          </p:cNvSpPr>
          <p:nvPr/>
        </p:nvSpPr>
        <p:spPr bwMode="auto">
          <a:xfrm>
            <a:off x="12395729" y="30894866"/>
            <a:ext cx="5079471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 b="0" i="1" u="none" dirty="0" smtClean="0">
                <a:solidFill>
                  <a:srgbClr val="000000"/>
                </a:solidFill>
                <a:latin typeface="Gill Sans"/>
                <a:cs typeface="Gill Sans"/>
              </a:rPr>
              <a:t>F</a:t>
            </a:r>
            <a:r>
              <a:rPr lang="en-US" sz="3200" b="0" u="none" dirty="0" smtClean="0">
                <a:solidFill>
                  <a:srgbClr val="000000"/>
                </a:solidFill>
                <a:latin typeface="Gill Sans"/>
                <a:cs typeface="Gill Sans"/>
              </a:rPr>
              <a:t>(2, 189) = 124.41***</a:t>
            </a:r>
          </a:p>
          <a:p>
            <a:pPr eaLnBrk="1" hangingPunct="1">
              <a:spcBef>
                <a:spcPct val="50000"/>
              </a:spcBef>
            </a:pPr>
            <a:r>
              <a:rPr lang="en-US" sz="3200" b="0" i="1" u="none" dirty="0" smtClean="0">
                <a:solidFill>
                  <a:srgbClr val="000000"/>
                </a:solidFill>
                <a:latin typeface="Gill Sans"/>
                <a:cs typeface="Gill Sans"/>
              </a:rPr>
              <a:t>R</a:t>
            </a:r>
            <a:r>
              <a:rPr lang="en-US" sz="3200" b="0" i="1" u="none" baseline="30000" dirty="0" smtClean="0">
                <a:solidFill>
                  <a:srgbClr val="000000"/>
                </a:solidFill>
                <a:latin typeface="Gill Sans"/>
                <a:cs typeface="Gill Sans"/>
              </a:rPr>
              <a:t>2</a:t>
            </a:r>
            <a:r>
              <a:rPr lang="en-US" sz="3200" b="0" i="1" u="none" dirty="0" smtClean="0">
                <a:solidFill>
                  <a:srgbClr val="000000"/>
                </a:solidFill>
                <a:latin typeface="Gill Sans"/>
                <a:cs typeface="Gill Sans"/>
              </a:rPr>
              <a:t> = .57</a:t>
            </a:r>
            <a:r>
              <a:rPr lang="en-US" sz="3200" b="0" u="none" dirty="0" smtClean="0">
                <a:solidFill>
                  <a:srgbClr val="000000"/>
                </a:solidFill>
                <a:latin typeface="Gill Sans"/>
                <a:cs typeface="Gill Sans"/>
              </a:rPr>
              <a:t> </a:t>
            </a:r>
            <a:endParaRPr lang="en-US" sz="3200" b="0" u="none" dirty="0">
              <a:solidFill>
                <a:srgbClr val="000000"/>
              </a:solidFill>
              <a:latin typeface="Gill Sans"/>
              <a:cs typeface="Gill Sans"/>
            </a:endParaRPr>
          </a:p>
        </p:txBody>
      </p:sp>
      <p:sp>
        <p:nvSpPr>
          <p:cNvPr id="2084" name="Rectangle 242"/>
          <p:cNvSpPr>
            <a:spLocks noChangeArrowheads="1"/>
          </p:cNvSpPr>
          <p:nvPr/>
        </p:nvSpPr>
        <p:spPr bwMode="auto">
          <a:xfrm>
            <a:off x="0" y="24553863"/>
            <a:ext cx="8221663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1" hangingPunct="1"/>
            <a:endParaRPr lang="en-US" sz="3600" b="0" u="none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2085" name="Rectangle 3"/>
          <p:cNvSpPr>
            <a:spLocks noChangeArrowheads="1"/>
          </p:cNvSpPr>
          <p:nvPr/>
        </p:nvSpPr>
        <p:spPr bwMode="auto">
          <a:xfrm>
            <a:off x="12430388" y="5453974"/>
            <a:ext cx="18241498" cy="708528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square" lIns="90488" tIns="46038" rIns="90488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u="none" dirty="0">
                <a:solidFill>
                  <a:srgbClr val="F8F8F8"/>
                </a:solidFill>
                <a:latin typeface="Gill Sans"/>
                <a:cs typeface="Gill Sans"/>
              </a:rPr>
              <a:t>METHOD</a:t>
            </a:r>
          </a:p>
        </p:txBody>
      </p:sp>
      <p:sp>
        <p:nvSpPr>
          <p:cNvPr id="2087" name="Text Box 245"/>
          <p:cNvSpPr txBox="1">
            <a:spLocks noChangeArrowheads="1"/>
          </p:cNvSpPr>
          <p:nvPr/>
        </p:nvSpPr>
        <p:spPr bwMode="auto">
          <a:xfrm>
            <a:off x="32640997" y="20460037"/>
            <a:ext cx="10390726" cy="117262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/>
            <a:r>
              <a:rPr lang="en-US" sz="1800" b="0" u="none" dirty="0" smtClean="0">
                <a:solidFill>
                  <a:srgbClr val="000000"/>
                </a:solidFill>
              </a:rPr>
              <a:t>1. </a:t>
            </a:r>
            <a:r>
              <a:rPr lang="en-US" sz="1800" b="0" u="none" dirty="0" err="1" smtClean="0">
                <a:solidFill>
                  <a:srgbClr val="000000"/>
                </a:solidFill>
              </a:rPr>
              <a:t>Freyd</a:t>
            </a:r>
            <a:r>
              <a:rPr lang="en-US" sz="1800" b="0" u="none" dirty="0" smtClean="0">
                <a:solidFill>
                  <a:srgbClr val="000000"/>
                </a:solidFill>
              </a:rPr>
              <a:t>, J. J. (1997). Violations of power, adaptive blindness, and betrayal trauma theory. </a:t>
            </a:r>
            <a:r>
              <a:rPr lang="en-US" sz="1800" b="0" i="1" u="none" dirty="0" smtClean="0">
                <a:solidFill>
                  <a:srgbClr val="000000"/>
                </a:solidFill>
              </a:rPr>
              <a:t>Feminism Psychology,		7</a:t>
            </a:r>
            <a:r>
              <a:rPr lang="en-US" sz="1800" b="0" u="none" dirty="0" smtClean="0">
                <a:solidFill>
                  <a:srgbClr val="000000"/>
                </a:solidFill>
              </a:rPr>
              <a:t>(1), 22-32. </a:t>
            </a:r>
          </a:p>
          <a:p>
            <a:pPr algn="l"/>
            <a:r>
              <a:rPr lang="en-US" sz="1800" b="0" u="none" dirty="0" smtClean="0">
                <a:solidFill>
                  <a:srgbClr val="000000"/>
                </a:solidFill>
              </a:rPr>
              <a:t>2. </a:t>
            </a:r>
            <a:r>
              <a:rPr lang="en-US" sz="1800" b="0" u="none" dirty="0" err="1" smtClean="0">
                <a:solidFill>
                  <a:srgbClr val="000000"/>
                </a:solidFill>
              </a:rPr>
              <a:t>DePrince</a:t>
            </a:r>
            <a:r>
              <a:rPr lang="en-US" sz="1800" b="0" u="none" dirty="0" smtClean="0">
                <a:solidFill>
                  <a:srgbClr val="000000"/>
                </a:solidFill>
              </a:rPr>
              <a:t>, A. P., Brown, L. S., </a:t>
            </a:r>
            <a:r>
              <a:rPr lang="en-US" sz="1800" b="0" u="none" dirty="0" err="1" smtClean="0">
                <a:solidFill>
                  <a:srgbClr val="000000"/>
                </a:solidFill>
              </a:rPr>
              <a:t>Cheit</a:t>
            </a:r>
            <a:r>
              <a:rPr lang="en-US" sz="1800" b="0" u="none" dirty="0" smtClean="0">
                <a:solidFill>
                  <a:srgbClr val="000000"/>
                </a:solidFill>
              </a:rPr>
              <a:t>, R. E., </a:t>
            </a:r>
            <a:r>
              <a:rPr lang="en-US" sz="1800" b="0" u="none" dirty="0" err="1" smtClean="0">
                <a:solidFill>
                  <a:srgbClr val="000000"/>
                </a:solidFill>
              </a:rPr>
              <a:t>Freyd</a:t>
            </a:r>
            <a:r>
              <a:rPr lang="en-US" sz="1800" b="0" u="none" dirty="0" smtClean="0">
                <a:solidFill>
                  <a:srgbClr val="000000"/>
                </a:solidFill>
              </a:rPr>
              <a:t>, J. J., Gold, S. N., </a:t>
            </a:r>
            <a:r>
              <a:rPr lang="en-US" sz="1800" b="0" u="none" dirty="0" err="1" smtClean="0">
                <a:solidFill>
                  <a:srgbClr val="000000"/>
                </a:solidFill>
              </a:rPr>
              <a:t>Pezdek</a:t>
            </a:r>
            <a:r>
              <a:rPr lang="en-US" sz="1800" b="0" u="none" dirty="0" smtClean="0">
                <a:solidFill>
                  <a:srgbClr val="000000"/>
                </a:solidFill>
              </a:rPr>
              <a:t>, K., &amp; Quinta, K. (2012). Motivated		forgetting and misremember: Perspectives from betrayal trauma theory. In Belli,	R.F. (Ed.)</a:t>
            </a:r>
            <a:r>
              <a:rPr lang="en-US" sz="1800" b="0" i="1" u="none" dirty="0" smtClean="0">
                <a:solidFill>
                  <a:srgbClr val="000000"/>
                </a:solidFill>
              </a:rPr>
              <a:t>, True and		false recovered memories: Toward a reconciliation of the debate</a:t>
            </a:r>
            <a:r>
              <a:rPr lang="en-US" sz="1800" b="0" u="none" dirty="0" smtClean="0">
                <a:solidFill>
                  <a:srgbClr val="000000"/>
                </a:solidFill>
              </a:rPr>
              <a:t>. Nebraska symposium on motivation		(193-242). New York, NY: Springer Science + Business Media, xii</a:t>
            </a:r>
          </a:p>
          <a:p>
            <a:pPr algn="l"/>
            <a:r>
              <a:rPr lang="en-US" sz="1800" b="0" u="none" dirty="0" smtClean="0">
                <a:solidFill>
                  <a:srgbClr val="000000"/>
                </a:solidFill>
              </a:rPr>
              <a:t>3. </a:t>
            </a:r>
            <a:r>
              <a:rPr lang="en-US" sz="1800" b="0" u="none" dirty="0" err="1" smtClean="0">
                <a:solidFill>
                  <a:srgbClr val="000000"/>
                </a:solidFill>
              </a:rPr>
              <a:t>Gómez</a:t>
            </a:r>
            <a:r>
              <a:rPr lang="en-US" sz="1800" b="0" u="none" dirty="0" smtClean="0">
                <a:solidFill>
                  <a:srgbClr val="000000"/>
                </a:solidFill>
              </a:rPr>
              <a:t>, J. M., &amp; </a:t>
            </a:r>
            <a:r>
              <a:rPr lang="en-US" sz="1800" b="0" u="none" dirty="0" err="1" smtClean="0">
                <a:solidFill>
                  <a:srgbClr val="000000"/>
                </a:solidFill>
              </a:rPr>
              <a:t>Freyd</a:t>
            </a:r>
            <a:r>
              <a:rPr lang="en-US" sz="1800" b="0" u="none" dirty="0" smtClean="0">
                <a:solidFill>
                  <a:srgbClr val="000000"/>
                </a:solidFill>
              </a:rPr>
              <a:t>, J. J. (2013, August). </a:t>
            </a:r>
            <a:r>
              <a:rPr lang="en-US" sz="1800" b="0" i="1" u="none" dirty="0" smtClean="0">
                <a:solidFill>
                  <a:srgbClr val="000000"/>
                </a:solidFill>
              </a:rPr>
              <a:t>High betrayal child sexual abuse, self injury, &amp; hallucinations. </a:t>
            </a:r>
            <a:r>
              <a:rPr lang="en-US" sz="1800" b="0" u="none" dirty="0" smtClean="0">
                <a:solidFill>
                  <a:srgbClr val="000000"/>
                </a:solidFill>
              </a:rPr>
              <a:t>Poster		presented at the 121st Annual Convention of the American	 Psychological Association, Honolulu, HI. </a:t>
            </a:r>
          </a:p>
          <a:p>
            <a:pPr algn="l"/>
            <a:r>
              <a:rPr lang="en-US" sz="1800" b="0" u="none" dirty="0" smtClean="0">
                <a:solidFill>
                  <a:srgbClr val="000000"/>
                </a:solidFill>
              </a:rPr>
              <a:t>4. Varese, F., </a:t>
            </a:r>
            <a:r>
              <a:rPr lang="en-US" sz="1800" b="0" u="none" dirty="0" err="1" smtClean="0">
                <a:solidFill>
                  <a:srgbClr val="000000"/>
                </a:solidFill>
              </a:rPr>
              <a:t>Udachina</a:t>
            </a:r>
            <a:r>
              <a:rPr lang="en-US" sz="1800" b="0" u="none" dirty="0" smtClean="0">
                <a:solidFill>
                  <a:srgbClr val="000000"/>
                </a:solidFill>
              </a:rPr>
              <a:t>, A., </a:t>
            </a:r>
            <a:r>
              <a:rPr lang="en-US" sz="1800" b="0" u="none" dirty="0" err="1" smtClean="0">
                <a:solidFill>
                  <a:srgbClr val="000000"/>
                </a:solidFill>
              </a:rPr>
              <a:t>Myin-Germeys</a:t>
            </a:r>
            <a:r>
              <a:rPr lang="en-US" sz="1800" b="0" u="none" dirty="0" smtClean="0">
                <a:solidFill>
                  <a:srgbClr val="000000"/>
                </a:solidFill>
              </a:rPr>
              <a:t>, I., </a:t>
            </a:r>
            <a:r>
              <a:rPr lang="en-US" sz="1800" b="0" u="none" dirty="0" err="1" smtClean="0">
                <a:solidFill>
                  <a:srgbClr val="000000"/>
                </a:solidFill>
              </a:rPr>
              <a:t>Oorschot</a:t>
            </a:r>
            <a:r>
              <a:rPr lang="en-US" sz="1800" b="0" u="none" dirty="0" smtClean="0">
                <a:solidFill>
                  <a:srgbClr val="000000"/>
                </a:solidFill>
              </a:rPr>
              <a:t>, M., &amp; </a:t>
            </a:r>
            <a:r>
              <a:rPr lang="en-US" sz="1800" b="0" u="none" dirty="0" err="1" smtClean="0">
                <a:solidFill>
                  <a:srgbClr val="000000"/>
                </a:solidFill>
              </a:rPr>
              <a:t>Bentall</a:t>
            </a:r>
            <a:r>
              <a:rPr lang="en-US" sz="1800" b="0" u="none" dirty="0" smtClean="0">
                <a:solidFill>
                  <a:srgbClr val="000000"/>
                </a:solidFill>
              </a:rPr>
              <a:t>, R. P. (2011).  The relationship between		dissociation and auditory verbal hallucinations in the flow of daily life of patients with psychosis.		</a:t>
            </a:r>
            <a:r>
              <a:rPr lang="en-US" sz="1800" b="0" i="1" u="none" dirty="0" smtClean="0">
                <a:solidFill>
                  <a:srgbClr val="000000"/>
                </a:solidFill>
              </a:rPr>
              <a:t>Psychosis: Psychological, Social, and Integrative Approaches, 3</a:t>
            </a:r>
            <a:r>
              <a:rPr lang="en-US" sz="1800" b="0" u="none" dirty="0" smtClean="0">
                <a:solidFill>
                  <a:srgbClr val="000000"/>
                </a:solidFill>
              </a:rPr>
              <a:t>(1), 14-28. </a:t>
            </a:r>
          </a:p>
          <a:p>
            <a:pPr algn="l"/>
            <a:r>
              <a:rPr lang="en-US" sz="1800" b="0" u="none" dirty="0" smtClean="0">
                <a:solidFill>
                  <a:srgbClr val="000000"/>
                </a:solidFill>
              </a:rPr>
              <a:t>5.  Van </a:t>
            </a:r>
            <a:r>
              <a:rPr lang="en-US" sz="1800" b="0" u="none" dirty="0" err="1" smtClean="0">
                <a:solidFill>
                  <a:srgbClr val="000000"/>
                </a:solidFill>
              </a:rPr>
              <a:t>der</a:t>
            </a:r>
            <a:r>
              <a:rPr lang="en-US" sz="1800" b="0" u="none" dirty="0" smtClean="0">
                <a:solidFill>
                  <a:srgbClr val="000000"/>
                </a:solidFill>
              </a:rPr>
              <a:t> Hart, O., </a:t>
            </a:r>
            <a:r>
              <a:rPr lang="en-US" sz="1800" b="0" u="none" dirty="0" err="1" smtClean="0">
                <a:solidFill>
                  <a:srgbClr val="000000"/>
                </a:solidFill>
              </a:rPr>
              <a:t>Nijenhuis</a:t>
            </a:r>
            <a:r>
              <a:rPr lang="en-US" sz="1800" b="0" u="none" dirty="0" smtClean="0">
                <a:solidFill>
                  <a:srgbClr val="000000"/>
                </a:solidFill>
              </a:rPr>
              <a:t>, E., &amp; Steele, K. (2006). </a:t>
            </a:r>
            <a:r>
              <a:rPr lang="en-US" sz="1800" b="0" i="1" u="none" dirty="0" smtClean="0">
                <a:solidFill>
                  <a:srgbClr val="000000"/>
                </a:solidFill>
              </a:rPr>
              <a:t>The haunted self: Structural dissociation and the treatment of	chronic </a:t>
            </a:r>
            <a:r>
              <a:rPr lang="en-US" sz="1800" b="0" i="1" u="none" dirty="0" err="1" smtClean="0">
                <a:solidFill>
                  <a:srgbClr val="000000"/>
                </a:solidFill>
              </a:rPr>
              <a:t>traumatization</a:t>
            </a:r>
            <a:r>
              <a:rPr lang="en-US" sz="1800" b="0" i="1" u="none" dirty="0" smtClean="0">
                <a:solidFill>
                  <a:srgbClr val="000000"/>
                </a:solidFill>
              </a:rPr>
              <a:t>. </a:t>
            </a:r>
            <a:r>
              <a:rPr lang="en-US" sz="1800" b="0" u="none" dirty="0" smtClean="0">
                <a:solidFill>
                  <a:srgbClr val="000000"/>
                </a:solidFill>
              </a:rPr>
              <a:t>New York, NY: Norton</a:t>
            </a:r>
          </a:p>
          <a:p>
            <a:pPr marL="342900" indent="-342900" algn="l"/>
            <a:r>
              <a:rPr lang="en-US" sz="1800" b="0" u="none" dirty="0" smtClean="0">
                <a:solidFill>
                  <a:srgbClr val="000000"/>
                </a:solidFill>
              </a:rPr>
              <a:t>6. Koss, M. P., &amp; </a:t>
            </a:r>
            <a:r>
              <a:rPr lang="en-US" sz="1800" b="0" u="none" dirty="0" err="1" smtClean="0">
                <a:solidFill>
                  <a:srgbClr val="000000"/>
                </a:solidFill>
              </a:rPr>
              <a:t>Oros</a:t>
            </a:r>
            <a:r>
              <a:rPr lang="en-US" sz="1800" b="0" u="none" dirty="0" smtClean="0">
                <a:solidFill>
                  <a:srgbClr val="000000"/>
                </a:solidFill>
              </a:rPr>
              <a:t>, C. J. (1982). Sexual Experiences Survey: A research instrument investigating sexual		 aggression and victimization</a:t>
            </a:r>
            <a:r>
              <a:rPr lang="en-US" sz="1800" b="0" i="1" u="none" dirty="0" smtClean="0">
                <a:solidFill>
                  <a:srgbClr val="000000"/>
                </a:solidFill>
              </a:rPr>
              <a:t>. Journal of Consulting &amp; Clinical Psychology, 50</a:t>
            </a:r>
            <a:r>
              <a:rPr lang="en-US" sz="1800" b="0" u="none" dirty="0" smtClean="0">
                <a:solidFill>
                  <a:srgbClr val="000000"/>
                </a:solidFill>
              </a:rPr>
              <a:t>(3), 455-457.</a:t>
            </a:r>
          </a:p>
          <a:p>
            <a:pPr algn="l"/>
            <a:r>
              <a:rPr lang="en-US" sz="1800" b="0" u="none" dirty="0" smtClean="0">
                <a:solidFill>
                  <a:srgbClr val="000000"/>
                </a:solidFill>
              </a:rPr>
              <a:t>7. Goldberg, L. R. &amp; </a:t>
            </a:r>
            <a:r>
              <a:rPr lang="en-US" sz="1800" b="0" u="none" dirty="0" err="1" smtClean="0">
                <a:solidFill>
                  <a:srgbClr val="000000"/>
                </a:solidFill>
              </a:rPr>
              <a:t>Freyd</a:t>
            </a:r>
            <a:r>
              <a:rPr lang="en-US" sz="1800" b="0" u="none" dirty="0" smtClean="0">
                <a:solidFill>
                  <a:srgbClr val="000000"/>
                </a:solidFill>
              </a:rPr>
              <a:t>, J. J. (2006). Self-reports of potentially traumatic experiences in an adult community		sample: Gender differences and test-retest stabilities of the items in a Brief Betrayal-Trauma Survey. 	</a:t>
            </a:r>
            <a:r>
              <a:rPr lang="en-US" sz="1800" b="0" i="1" u="none" dirty="0" smtClean="0">
                <a:solidFill>
                  <a:srgbClr val="000000"/>
                </a:solidFill>
              </a:rPr>
              <a:t>Journal of Trauma &amp; Dissociation, 7</a:t>
            </a:r>
            <a:r>
              <a:rPr lang="en-US" sz="1800" b="0" u="none" dirty="0" smtClean="0">
                <a:solidFill>
                  <a:srgbClr val="000000"/>
                </a:solidFill>
              </a:rPr>
              <a:t>(3), 39-63.</a:t>
            </a:r>
          </a:p>
          <a:p>
            <a:pPr algn="l"/>
            <a:r>
              <a:rPr lang="en-US" sz="1800" b="0" u="none" dirty="0" smtClean="0">
                <a:solidFill>
                  <a:srgbClr val="000000"/>
                </a:solidFill>
              </a:rPr>
              <a:t>8. Goldberg, L. R. (1999). The Curious Experiences Survey, a revised version of the Dissociative Experiences		Scale: Factor structure, reliability, and relations to	demographic and personality variables.			</a:t>
            </a:r>
            <a:r>
              <a:rPr lang="en-US" sz="1800" b="0" i="1" u="none" dirty="0" smtClean="0">
                <a:solidFill>
                  <a:srgbClr val="000000"/>
                </a:solidFill>
              </a:rPr>
              <a:t>Psychological Assessment, 11</a:t>
            </a:r>
            <a:r>
              <a:rPr lang="en-US" sz="1800" b="0" u="none" dirty="0" smtClean="0">
                <a:solidFill>
                  <a:srgbClr val="000000"/>
                </a:solidFill>
              </a:rPr>
              <a:t>(2), 134-145. </a:t>
            </a:r>
          </a:p>
          <a:p>
            <a:pPr algn="l"/>
            <a:r>
              <a:rPr lang="en-US" sz="1800" b="0" u="none" dirty="0" smtClean="0">
                <a:solidFill>
                  <a:srgbClr val="000000"/>
                </a:solidFill>
              </a:rPr>
              <a:t>9. World Health Organization. (1990). Composite International Diagnostic Interview (CIDI,  Version 1).		 ‘Beliefs and Experiences Module’. Geneva, World Health.</a:t>
            </a:r>
          </a:p>
          <a:p>
            <a:pPr algn="l"/>
            <a:r>
              <a:rPr lang="en-US" sz="1800" b="0" u="none" dirty="0" smtClean="0">
                <a:solidFill>
                  <a:srgbClr val="000000"/>
                </a:solidFill>
              </a:rPr>
              <a:t>10. </a:t>
            </a:r>
            <a:r>
              <a:rPr lang="en-US" sz="1800" b="0" u="none" dirty="0" err="1" smtClean="0">
                <a:solidFill>
                  <a:srgbClr val="000000"/>
                </a:solidFill>
              </a:rPr>
              <a:t>Ohayon</a:t>
            </a:r>
            <a:r>
              <a:rPr lang="en-US" sz="1800" b="0" u="none" dirty="0" smtClean="0">
                <a:solidFill>
                  <a:srgbClr val="000000"/>
                </a:solidFill>
              </a:rPr>
              <a:t>, M. M. (2000). Prevalence of hallucinations and their pathological associations in the general		population. </a:t>
            </a:r>
            <a:r>
              <a:rPr lang="en-US" sz="1800" b="0" i="1" u="none" dirty="0" smtClean="0">
                <a:solidFill>
                  <a:srgbClr val="000000"/>
                </a:solidFill>
              </a:rPr>
              <a:t>Psychiatry Research, 97, </a:t>
            </a:r>
            <a:r>
              <a:rPr lang="en-US" sz="1800" b="0" u="none" dirty="0" smtClean="0">
                <a:solidFill>
                  <a:srgbClr val="000000"/>
                </a:solidFill>
              </a:rPr>
              <a:t>153-164. </a:t>
            </a:r>
          </a:p>
          <a:p>
            <a:pPr algn="l"/>
            <a:r>
              <a:rPr lang="en-US" sz="1800" b="0" u="none" dirty="0" smtClean="0">
                <a:solidFill>
                  <a:srgbClr val="000000"/>
                </a:solidFill>
              </a:rPr>
              <a:t>11. Preacher, K. J., &amp; Hayes, A. F. (2008). Asymptotic and </a:t>
            </a:r>
            <a:r>
              <a:rPr lang="en-US" sz="1800" b="0" u="none" dirty="0" err="1" smtClean="0">
                <a:solidFill>
                  <a:srgbClr val="000000"/>
                </a:solidFill>
              </a:rPr>
              <a:t>resampling</a:t>
            </a:r>
            <a:r>
              <a:rPr lang="en-US" sz="1800" b="0" u="none" dirty="0" smtClean="0">
                <a:solidFill>
                  <a:srgbClr val="000000"/>
                </a:solidFill>
              </a:rPr>
              <a:t> strategies for assessing and comparing		indirect effects in multiple mediator models. </a:t>
            </a:r>
            <a:r>
              <a:rPr lang="en-US" sz="1800" b="0" i="1" u="none" dirty="0" smtClean="0">
                <a:solidFill>
                  <a:srgbClr val="000000"/>
                </a:solidFill>
              </a:rPr>
              <a:t>Behavior research methods, 40</a:t>
            </a:r>
            <a:r>
              <a:rPr lang="en-US" sz="1800" b="0" u="none" dirty="0" smtClean="0">
                <a:solidFill>
                  <a:srgbClr val="000000"/>
                </a:solidFill>
              </a:rPr>
              <a:t>(3), 879-891.</a:t>
            </a:r>
          </a:p>
          <a:p>
            <a:pPr algn="l"/>
            <a:r>
              <a:rPr lang="en-US" sz="1800" b="0" u="none" dirty="0" smtClean="0">
                <a:solidFill>
                  <a:srgbClr val="000000"/>
                </a:solidFill>
              </a:rPr>
              <a:t>12. </a:t>
            </a:r>
            <a:r>
              <a:rPr lang="en-US" sz="1800" b="0" u="none" dirty="0" err="1" smtClean="0">
                <a:solidFill>
                  <a:srgbClr val="000000"/>
                </a:solidFill>
              </a:rPr>
              <a:t>Birrell</a:t>
            </a:r>
            <a:r>
              <a:rPr lang="en-US" sz="1800" b="0" u="none" dirty="0" smtClean="0">
                <a:solidFill>
                  <a:srgbClr val="000000"/>
                </a:solidFill>
              </a:rPr>
              <a:t>, P. J. &amp; </a:t>
            </a:r>
            <a:r>
              <a:rPr lang="en-US" sz="1800" b="0" u="none" dirty="0" err="1" smtClean="0">
                <a:solidFill>
                  <a:srgbClr val="000000"/>
                </a:solidFill>
              </a:rPr>
              <a:t>Freyd</a:t>
            </a:r>
            <a:r>
              <a:rPr lang="en-US" sz="1800" b="0" u="none" dirty="0" smtClean="0">
                <a:solidFill>
                  <a:srgbClr val="000000"/>
                </a:solidFill>
              </a:rPr>
              <a:t>, J. J. (2006). Betrayal trauma: Relational models of harm and healing</a:t>
            </a:r>
            <a:r>
              <a:rPr lang="en-US" sz="1800" b="0" i="1" u="none" dirty="0" smtClean="0">
                <a:solidFill>
                  <a:srgbClr val="000000"/>
                </a:solidFill>
              </a:rPr>
              <a:t>.  Journal of		Trauma Practice, 5</a:t>
            </a:r>
            <a:r>
              <a:rPr lang="en-US" sz="1800" b="0" u="none" dirty="0" smtClean="0">
                <a:solidFill>
                  <a:srgbClr val="000000"/>
                </a:solidFill>
              </a:rPr>
              <a:t>(1), 49-63.</a:t>
            </a:r>
          </a:p>
          <a:p>
            <a:pPr algn="l"/>
            <a:r>
              <a:rPr lang="en-US" sz="1800" b="0" u="none" dirty="0" smtClean="0">
                <a:solidFill>
                  <a:srgbClr val="000000"/>
                </a:solidFill>
              </a:rPr>
              <a:t>13. </a:t>
            </a:r>
            <a:r>
              <a:rPr lang="en-US" sz="1800" b="0" u="none" dirty="0" err="1" smtClean="0">
                <a:solidFill>
                  <a:srgbClr val="000000"/>
                </a:solidFill>
              </a:rPr>
              <a:t>Moskowitz</a:t>
            </a:r>
            <a:r>
              <a:rPr lang="en-US" sz="1800" b="0" u="none" dirty="0" smtClean="0">
                <a:solidFill>
                  <a:srgbClr val="000000"/>
                </a:solidFill>
              </a:rPr>
              <a:t>, A. (2011). Schizophrenia, Trauma, Dissociation, and Scientific Revolutions</a:t>
            </a:r>
            <a:r>
              <a:rPr lang="en-US" sz="1800" b="0" i="1" u="none" dirty="0" smtClean="0">
                <a:solidFill>
                  <a:srgbClr val="000000"/>
                </a:solidFill>
              </a:rPr>
              <a:t>.  Journal of Trauma &amp;		Dissociation, 12</a:t>
            </a:r>
            <a:r>
              <a:rPr lang="en-US" sz="1800" b="0" u="none" dirty="0" smtClean="0">
                <a:solidFill>
                  <a:srgbClr val="000000"/>
                </a:solidFill>
              </a:rPr>
              <a:t>(4), 347-357. </a:t>
            </a:r>
            <a:r>
              <a:rPr lang="en-US" sz="1800" b="0" u="none" dirty="0" err="1" smtClean="0">
                <a:solidFill>
                  <a:srgbClr val="000000"/>
                </a:solidFill>
              </a:rPr>
              <a:t>doi</a:t>
            </a:r>
            <a:r>
              <a:rPr lang="en-US" sz="1800" b="0" u="none" dirty="0" smtClean="0">
                <a:solidFill>
                  <a:srgbClr val="000000"/>
                </a:solidFill>
              </a:rPr>
              <a:t>: 10.1080/15299732.2011.573770</a:t>
            </a:r>
          </a:p>
          <a:p>
            <a:pPr algn="l"/>
            <a:endParaRPr lang="en-US" sz="1800" b="0" u="none" dirty="0" smtClean="0">
              <a:solidFill>
                <a:srgbClr val="000000"/>
              </a:solidFill>
            </a:endParaRPr>
          </a:p>
          <a:p>
            <a:pPr algn="l"/>
            <a:r>
              <a:rPr lang="en-US" sz="1800" b="0" u="none" dirty="0" smtClean="0">
                <a:solidFill>
                  <a:srgbClr val="000000"/>
                </a:solidFill>
              </a:rPr>
              <a:t> </a:t>
            </a:r>
          </a:p>
          <a:p>
            <a:pPr algn="l" eaLnBrk="1" hangingPunct="1">
              <a:spcBef>
                <a:spcPct val="50000"/>
              </a:spcBef>
              <a:defRPr/>
            </a:pPr>
            <a:endParaRPr lang="en-US" sz="3200" b="0" i="1" u="none" dirty="0" smtClean="0">
              <a:solidFill>
                <a:schemeClr val="tx1"/>
              </a:solidFill>
              <a:latin typeface="Arial Narrow" pitchFamily="34" charset="0"/>
            </a:endParaRPr>
          </a:p>
          <a:p>
            <a:pPr algn="l" eaLnBrk="1" hangingPunct="1">
              <a:spcBef>
                <a:spcPct val="50000"/>
              </a:spcBef>
              <a:defRPr/>
            </a:pPr>
            <a:endParaRPr lang="en-US" sz="3200" b="0" i="1" u="none" dirty="0">
              <a:solidFill>
                <a:schemeClr val="tx1"/>
              </a:solidFill>
              <a:latin typeface="Arial Narrow" pitchFamily="34" charset="0"/>
            </a:endParaRPr>
          </a:p>
          <a:p>
            <a:pPr algn="l" eaLnBrk="1" hangingPunct="1">
              <a:spcBef>
                <a:spcPct val="50000"/>
              </a:spcBef>
              <a:defRPr/>
            </a:pPr>
            <a:endParaRPr lang="en-US" sz="3200" b="0" i="1" u="none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2088" name="AutoShape 249"/>
          <p:cNvSpPr>
            <a:spLocks noChangeArrowheads="1"/>
          </p:cNvSpPr>
          <p:nvPr/>
        </p:nvSpPr>
        <p:spPr bwMode="auto">
          <a:xfrm>
            <a:off x="18335625" y="25923875"/>
            <a:ext cx="6354763" cy="547688"/>
          </a:xfrm>
          <a:prstGeom prst="leftRightArrow">
            <a:avLst>
              <a:gd name="adj1" fmla="val 50000"/>
              <a:gd name="adj2" fmla="val 232058"/>
            </a:avLst>
          </a:prstGeom>
          <a:solidFill>
            <a:schemeClr val="folHlink"/>
          </a:solidFill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 vert="eaVert" wrap="none" lIns="91426" tIns="45710" rIns="91426" bIns="45710" anchor="ctr"/>
          <a:lstStyle/>
          <a:p>
            <a:endParaRPr lang="en-US">
              <a:latin typeface="Gill Sans"/>
              <a:cs typeface="Gill Sans"/>
            </a:endParaRPr>
          </a:p>
        </p:txBody>
      </p:sp>
      <p:sp>
        <p:nvSpPr>
          <p:cNvPr id="2089" name="AutoShape 252"/>
          <p:cNvSpPr>
            <a:spLocks noChangeArrowheads="1"/>
          </p:cNvSpPr>
          <p:nvPr/>
        </p:nvSpPr>
        <p:spPr bwMode="auto">
          <a:xfrm rot="-2694126">
            <a:off x="17562513" y="24007763"/>
            <a:ext cx="4754562" cy="603250"/>
          </a:xfrm>
          <a:prstGeom prst="leftRightArrow">
            <a:avLst>
              <a:gd name="adj1" fmla="val 50000"/>
              <a:gd name="adj2" fmla="val 157632"/>
            </a:avLst>
          </a:prstGeom>
          <a:solidFill>
            <a:schemeClr val="folHlink"/>
          </a:solidFill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 vert="eaVert" wrap="none" lIns="91426" tIns="45710" rIns="91426" bIns="45710" anchor="ctr"/>
          <a:lstStyle/>
          <a:p>
            <a:endParaRPr lang="en-US">
              <a:latin typeface="Gill Sans"/>
              <a:cs typeface="Gill Sans"/>
            </a:endParaRPr>
          </a:p>
        </p:txBody>
      </p:sp>
      <p:sp>
        <p:nvSpPr>
          <p:cNvPr id="2090" name="AutoShape 253"/>
          <p:cNvSpPr>
            <a:spLocks noChangeArrowheads="1"/>
          </p:cNvSpPr>
          <p:nvPr/>
        </p:nvSpPr>
        <p:spPr bwMode="auto">
          <a:xfrm rot="2754357">
            <a:off x="21157407" y="24064118"/>
            <a:ext cx="4603750" cy="620713"/>
          </a:xfrm>
          <a:prstGeom prst="leftRightArrow">
            <a:avLst>
              <a:gd name="adj1" fmla="val 50000"/>
              <a:gd name="adj2" fmla="val 148337"/>
            </a:avLst>
          </a:prstGeom>
          <a:solidFill>
            <a:schemeClr val="folHlink"/>
          </a:solidFill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 vert="eaVert" wrap="none" lIns="91426" tIns="45710" rIns="91426" bIns="45710" anchor="ctr"/>
          <a:lstStyle/>
          <a:p>
            <a:endParaRPr lang="en-US">
              <a:latin typeface="Gill Sans"/>
              <a:cs typeface="Gill Sans"/>
            </a:endParaRPr>
          </a:p>
        </p:txBody>
      </p:sp>
      <p:pic>
        <p:nvPicPr>
          <p:cNvPr id="53" name="Picture 70" descr="btcover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1199" y="1693304"/>
            <a:ext cx="3125788" cy="3680717"/>
          </a:xfrm>
          <a:prstGeom prst="rect">
            <a:avLst/>
          </a:prstGeom>
          <a:noFill/>
        </p:spPr>
      </p:pic>
      <p:sp>
        <p:nvSpPr>
          <p:cNvPr id="54" name="Text Box 73"/>
          <p:cNvSpPr txBox="1">
            <a:spLocks noChangeArrowheads="1"/>
          </p:cNvSpPr>
          <p:nvPr/>
        </p:nvSpPr>
        <p:spPr bwMode="auto">
          <a:xfrm>
            <a:off x="3991866" y="3886200"/>
            <a:ext cx="5285784" cy="120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6382" tIns="48194" rIns="96382" bIns="48194">
            <a:prstTxWarp prst="textNoShape">
              <a:avLst/>
            </a:prstTxWarp>
            <a:spAutoFit/>
          </a:bodyPr>
          <a:lstStyle/>
          <a:p>
            <a:pPr defTabSz="5729288" eaLnBrk="1" hangingPunct="1"/>
            <a:r>
              <a:rPr lang="en-US" sz="4000" u="none" dirty="0">
                <a:solidFill>
                  <a:schemeClr val="accent2"/>
                </a:solidFill>
                <a:latin typeface="Arial" pitchFamily="29" charset="0"/>
              </a:rPr>
              <a:t>Dynamics Lab</a:t>
            </a:r>
          </a:p>
          <a:p>
            <a:pPr defTabSz="5729288" eaLnBrk="1" hangingPunct="1"/>
            <a:r>
              <a:rPr lang="en-US" sz="3200" b="0" u="none" dirty="0">
                <a:solidFill>
                  <a:schemeClr val="tx1"/>
                </a:solidFill>
                <a:latin typeface="Arial" pitchFamily="29" charset="0"/>
              </a:rPr>
              <a:t>http://</a:t>
            </a:r>
            <a:r>
              <a:rPr lang="en-US" sz="3200" b="0" u="none" dirty="0" err="1">
                <a:solidFill>
                  <a:schemeClr val="tx1"/>
                </a:solidFill>
                <a:latin typeface="Arial" pitchFamily="29" charset="0"/>
              </a:rPr>
              <a:t>dynamic.uoregon.edu</a:t>
            </a:r>
            <a:r>
              <a:rPr lang="en-US" sz="3200" b="0" u="none" dirty="0">
                <a:solidFill>
                  <a:schemeClr val="accent2"/>
                </a:solidFill>
                <a:latin typeface="Arial" pitchFamily="29" charset="0"/>
              </a:rPr>
              <a:t>/</a:t>
            </a:r>
          </a:p>
        </p:txBody>
      </p:sp>
      <p:pic>
        <p:nvPicPr>
          <p:cNvPr id="55" name="Picture 42" descr="UO  O  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9385643" y="1308462"/>
            <a:ext cx="4005263" cy="3995269"/>
          </a:xfrm>
          <a:prstGeom prst="rect">
            <a:avLst/>
          </a:prstGeom>
          <a:noFill/>
        </p:spPr>
      </p:pic>
      <p:sp>
        <p:nvSpPr>
          <p:cNvPr id="60" name="Rectangle 81"/>
          <p:cNvSpPr>
            <a:spLocks noChangeArrowheads="1"/>
          </p:cNvSpPr>
          <p:nvPr/>
        </p:nvSpPr>
        <p:spPr bwMode="auto">
          <a:xfrm>
            <a:off x="4060080" y="30165857"/>
            <a:ext cx="3649622" cy="190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57200" tIns="274638" rIns="457200" bIns="274638"/>
          <a:lstStyle/>
          <a:p>
            <a:pPr algn="r" defTabSz="652463" eaLnBrk="1" hangingPunct="1">
              <a:spcBef>
                <a:spcPct val="20000"/>
              </a:spcBef>
            </a:pPr>
            <a:r>
              <a:rPr lang="en-US" sz="2400" b="0" u="none" dirty="0">
                <a:solidFill>
                  <a:schemeClr val="tx1"/>
                </a:solidFill>
                <a:latin typeface="Gill Sans"/>
                <a:cs typeface="Gill Sans"/>
              </a:rPr>
              <a:t>Send correspondence to:</a:t>
            </a:r>
            <a:endParaRPr lang="en-US" sz="2400" b="0" u="none" dirty="0" smtClean="0">
              <a:solidFill>
                <a:schemeClr val="tx1"/>
              </a:solidFill>
              <a:latin typeface="Gill Sans"/>
              <a:cs typeface="Gill Sans"/>
            </a:endParaRPr>
          </a:p>
          <a:p>
            <a:pPr algn="r" defTabSz="652463" eaLnBrk="1" hangingPunct="1">
              <a:spcBef>
                <a:spcPct val="20000"/>
              </a:spcBef>
            </a:pPr>
            <a:r>
              <a:rPr lang="en-US" sz="2400" b="0" u="none" dirty="0" smtClean="0">
                <a:solidFill>
                  <a:schemeClr val="tx1"/>
                </a:solidFill>
                <a:latin typeface="Gill Sans"/>
                <a:cs typeface="Gill Sans"/>
              </a:rPr>
              <a:t>541.346.4086</a:t>
            </a:r>
          </a:p>
          <a:p>
            <a:pPr algn="r" defTabSz="652463" eaLnBrk="1" hangingPunct="1">
              <a:spcBef>
                <a:spcPct val="20000"/>
              </a:spcBef>
            </a:pPr>
            <a:r>
              <a:rPr lang="en-US" sz="2400" b="0" u="none" dirty="0" err="1" smtClean="0">
                <a:solidFill>
                  <a:schemeClr val="tx1"/>
                </a:solidFill>
                <a:latin typeface="Gill Sans"/>
                <a:cs typeface="Gill Sans"/>
              </a:rPr>
              <a:t>jgomez@uoregon.edu</a:t>
            </a:r>
            <a:endParaRPr lang="en-US" sz="2400" b="0" u="none" dirty="0">
              <a:solidFill>
                <a:schemeClr val="tx1"/>
              </a:solidFill>
              <a:latin typeface="Gill Sans"/>
              <a:cs typeface="Gill Sans"/>
            </a:endParaRPr>
          </a:p>
        </p:txBody>
      </p:sp>
      <p:sp>
        <p:nvSpPr>
          <p:cNvPr id="61" name="Rectangle 83"/>
          <p:cNvSpPr>
            <a:spLocks noChangeArrowheads="1"/>
          </p:cNvSpPr>
          <p:nvPr/>
        </p:nvSpPr>
        <p:spPr bwMode="auto">
          <a:xfrm>
            <a:off x="743752" y="30367174"/>
            <a:ext cx="4323775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57200" tIns="274638" rIns="457200" bIns="274638"/>
          <a:lstStyle/>
          <a:p>
            <a:pPr algn="l" defTabSz="652463" eaLnBrk="1" hangingPunct="1"/>
            <a:r>
              <a:rPr lang="en-US" sz="2800" u="none" dirty="0">
                <a:solidFill>
                  <a:schemeClr val="tx1"/>
                </a:solidFill>
                <a:latin typeface="Gill Sans"/>
                <a:cs typeface="Gill Sans"/>
              </a:rPr>
              <a:t>Department of Psychology</a:t>
            </a:r>
            <a:endParaRPr lang="en-US" sz="2800" u="none" dirty="0" smtClean="0">
              <a:solidFill>
                <a:schemeClr val="tx1"/>
              </a:solidFill>
              <a:latin typeface="Gill Sans"/>
              <a:cs typeface="Gill Sans"/>
            </a:endParaRPr>
          </a:p>
          <a:p>
            <a:pPr algn="l" defTabSz="652463" eaLnBrk="1" hangingPunct="1"/>
            <a:r>
              <a:rPr lang="en-US" sz="2800" u="none" dirty="0" smtClean="0">
                <a:solidFill>
                  <a:schemeClr val="tx1"/>
                </a:solidFill>
                <a:latin typeface="Gill Sans"/>
                <a:cs typeface="Gill Sans"/>
              </a:rPr>
              <a:t>University of Oregon </a:t>
            </a:r>
            <a:endParaRPr lang="en-US" sz="2800" u="none" dirty="0">
              <a:solidFill>
                <a:schemeClr val="tx1"/>
              </a:solidFill>
              <a:latin typeface="Gill Sans"/>
              <a:cs typeface="Gill Sans"/>
            </a:endParaRPr>
          </a:p>
        </p:txBody>
      </p:sp>
      <p:sp>
        <p:nvSpPr>
          <p:cNvPr id="63" name="Rectangle 82"/>
          <p:cNvSpPr>
            <a:spLocks noChangeArrowheads="1"/>
          </p:cNvSpPr>
          <p:nvPr/>
        </p:nvSpPr>
        <p:spPr bwMode="auto">
          <a:xfrm>
            <a:off x="7697950" y="30421739"/>
            <a:ext cx="3943514" cy="1207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57200" tIns="274638" rIns="457200" bIns="274638"/>
          <a:lstStyle/>
          <a:p>
            <a:pPr algn="l" defTabSz="652463" eaLnBrk="1" hangingPunct="1">
              <a:spcBef>
                <a:spcPct val="20000"/>
              </a:spcBef>
            </a:pPr>
            <a:r>
              <a:rPr lang="en-US" sz="2400" b="0" u="none" dirty="0" smtClean="0">
                <a:solidFill>
                  <a:schemeClr val="tx1"/>
                </a:solidFill>
                <a:latin typeface="Gill Sans"/>
                <a:cs typeface="Gill Sans"/>
              </a:rPr>
              <a:t>Jennifer M. </a:t>
            </a:r>
            <a:r>
              <a:rPr lang="en-US" sz="2400" b="0" u="none" dirty="0" err="1" smtClean="0">
                <a:solidFill>
                  <a:schemeClr val="tx1"/>
                </a:solidFill>
                <a:latin typeface="Gill Sans"/>
                <a:cs typeface="Gill Sans"/>
              </a:rPr>
              <a:t>Gómez</a:t>
            </a:r>
            <a:r>
              <a:rPr lang="en-US" sz="2400" b="0" u="none" dirty="0" smtClean="0">
                <a:solidFill>
                  <a:schemeClr val="tx1"/>
                </a:solidFill>
                <a:latin typeface="Gill Sans"/>
                <a:cs typeface="Gill Sans"/>
              </a:rPr>
              <a:t>, M.S.</a:t>
            </a:r>
          </a:p>
          <a:p>
            <a:pPr algn="l" defTabSz="652463" eaLnBrk="1" hangingPunct="1">
              <a:spcBef>
                <a:spcPct val="20000"/>
              </a:spcBef>
            </a:pPr>
            <a:r>
              <a:rPr lang="en-US" sz="2400" b="0" u="none" dirty="0" smtClean="0">
                <a:solidFill>
                  <a:schemeClr val="tx1"/>
                </a:solidFill>
                <a:latin typeface="Gill Sans"/>
                <a:cs typeface="Gill Sans"/>
              </a:rPr>
              <a:t>1227 University of Oregon</a:t>
            </a:r>
          </a:p>
          <a:p>
            <a:pPr algn="l" defTabSz="652463" eaLnBrk="1" hangingPunct="1">
              <a:spcBef>
                <a:spcPct val="20000"/>
              </a:spcBef>
            </a:pPr>
            <a:r>
              <a:rPr lang="en-US" sz="2400" b="0" u="none" dirty="0" smtClean="0">
                <a:solidFill>
                  <a:schemeClr val="tx1"/>
                </a:solidFill>
                <a:latin typeface="Gill Sans"/>
                <a:cs typeface="Gill Sans"/>
              </a:rPr>
              <a:t>Eugene, OR, 97403</a:t>
            </a:r>
          </a:p>
          <a:p>
            <a:pPr algn="l" defTabSz="652463" eaLnBrk="1" hangingPunct="1">
              <a:spcBef>
                <a:spcPct val="20000"/>
              </a:spcBef>
            </a:pPr>
            <a:endParaRPr lang="en-US" sz="3000" b="0" u="none" dirty="0">
              <a:solidFill>
                <a:schemeClr val="tx1"/>
              </a:solidFill>
              <a:latin typeface="Arial Narrow" pitchFamily="34" charset="0"/>
            </a:endParaRPr>
          </a:p>
          <a:p>
            <a:pPr algn="l" defTabSz="652463" eaLnBrk="1" hangingPunct="1">
              <a:spcBef>
                <a:spcPct val="20000"/>
              </a:spcBef>
            </a:pPr>
            <a:endParaRPr lang="en-US" sz="3000" b="0" u="none" dirty="0">
              <a:solidFill>
                <a:schemeClr val="tx1"/>
              </a:solidFill>
              <a:latin typeface="Arial Narrow" pitchFamily="34" charset="0"/>
            </a:endParaRPr>
          </a:p>
          <a:p>
            <a:pPr algn="l" defTabSz="652463" eaLnBrk="1" hangingPunct="1">
              <a:spcBef>
                <a:spcPct val="20000"/>
              </a:spcBef>
            </a:pPr>
            <a:endParaRPr lang="en-US" sz="2400" b="0" u="none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64" name="Rectangle 77"/>
          <p:cNvSpPr>
            <a:spLocks noChangeArrowheads="1"/>
          </p:cNvSpPr>
          <p:nvPr/>
        </p:nvSpPr>
        <p:spPr bwMode="auto">
          <a:xfrm>
            <a:off x="32308801" y="29565599"/>
            <a:ext cx="10820399" cy="708528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square" lIns="90488" tIns="46038" rIns="90488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u="none" dirty="0" smtClean="0">
                <a:solidFill>
                  <a:srgbClr val="F8F8F8"/>
                </a:solidFill>
                <a:latin typeface="Gill Sans"/>
                <a:cs typeface="Gill Sans"/>
              </a:rPr>
              <a:t>CITATION</a:t>
            </a:r>
            <a:endParaRPr lang="en-US" sz="4000" u="none" dirty="0">
              <a:solidFill>
                <a:srgbClr val="F8F8F8"/>
              </a:solidFill>
              <a:latin typeface="Gill Sans"/>
              <a:cs typeface="Gill Sans"/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32889537" y="30321304"/>
            <a:ext cx="10289706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200" u="none" dirty="0" err="1" smtClean="0">
                <a:solidFill>
                  <a:srgbClr val="000000"/>
                </a:solidFill>
              </a:rPr>
              <a:t>Gómez</a:t>
            </a:r>
            <a:r>
              <a:rPr lang="en-US" sz="2200" u="none" dirty="0" smtClean="0">
                <a:solidFill>
                  <a:srgbClr val="000000"/>
                </a:solidFill>
              </a:rPr>
              <a:t>, J. M., &amp; </a:t>
            </a:r>
            <a:r>
              <a:rPr lang="en-US" sz="2200" u="none" dirty="0" err="1" smtClean="0">
                <a:solidFill>
                  <a:srgbClr val="000000"/>
                </a:solidFill>
              </a:rPr>
              <a:t>Freyd</a:t>
            </a:r>
            <a:r>
              <a:rPr lang="en-US" sz="2200" u="none" dirty="0" smtClean="0">
                <a:solidFill>
                  <a:srgbClr val="000000"/>
                </a:solidFill>
              </a:rPr>
              <a:t>, J. J. (2014, April). </a:t>
            </a:r>
            <a:r>
              <a:rPr lang="en-US" sz="2200" i="1" u="none" dirty="0" smtClean="0">
                <a:solidFill>
                  <a:srgbClr val="000000"/>
                </a:solidFill>
              </a:rPr>
              <a:t>Dissociation, high betrayal child sexual	abuse, and hallucinations. </a:t>
            </a:r>
            <a:r>
              <a:rPr lang="en-US" sz="2200" u="none" dirty="0" smtClean="0">
                <a:solidFill>
                  <a:srgbClr val="000000"/>
                </a:solidFill>
              </a:rPr>
              <a:t>Poster at the Western Psychological </a:t>
            </a:r>
          </a:p>
          <a:p>
            <a:pPr algn="l"/>
            <a:r>
              <a:rPr lang="en-US" sz="2200" u="none" dirty="0" smtClean="0">
                <a:solidFill>
                  <a:srgbClr val="000000"/>
                </a:solidFill>
              </a:rPr>
              <a:t>	</a:t>
            </a:r>
            <a:r>
              <a:rPr lang="en-US" sz="2200" u="none" smtClean="0">
                <a:solidFill>
                  <a:srgbClr val="000000"/>
                </a:solidFill>
              </a:rPr>
              <a:t>Association Convention, </a:t>
            </a:r>
            <a:r>
              <a:rPr lang="en-US" sz="2200" u="none" dirty="0" smtClean="0">
                <a:solidFill>
                  <a:srgbClr val="000000"/>
                </a:solidFill>
              </a:rPr>
              <a:t>Portland, Oregon, 24 April – 27 April 2014. </a:t>
            </a:r>
          </a:p>
        </p:txBody>
      </p:sp>
      <p:sp>
        <p:nvSpPr>
          <p:cNvPr id="66" name="Rectangle 3"/>
          <p:cNvSpPr>
            <a:spLocks noChangeArrowheads="1"/>
          </p:cNvSpPr>
          <p:nvPr/>
        </p:nvSpPr>
        <p:spPr bwMode="auto">
          <a:xfrm>
            <a:off x="615747" y="19819348"/>
            <a:ext cx="10462111" cy="70650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square" lIns="90488" tIns="46038" rIns="90488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u="none" dirty="0" smtClean="0">
                <a:solidFill>
                  <a:srgbClr val="F8F8F8"/>
                </a:solidFill>
                <a:latin typeface="Gill Sans"/>
                <a:cs typeface="Gill Sans"/>
              </a:rPr>
              <a:t>METHOD</a:t>
            </a:r>
            <a:endParaRPr lang="en-US" sz="4000" u="none" dirty="0">
              <a:solidFill>
                <a:srgbClr val="F8F8F8"/>
              </a:solidFill>
              <a:latin typeface="Gill Sans"/>
              <a:cs typeface="Gill Sans"/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884774" y="20688551"/>
            <a:ext cx="10972800" cy="8063745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l" defTabSz="4389438" eaLnBrk="1" hangingPunct="1"/>
            <a:endParaRPr lang="en-US" sz="3200" dirty="0" smtClean="0">
              <a:solidFill>
                <a:srgbClr val="000000"/>
              </a:solidFill>
              <a:latin typeface="Gill Sans"/>
              <a:cs typeface="Gill Sans"/>
            </a:endParaRPr>
          </a:p>
          <a:p>
            <a:pPr lvl="0" algn="l" defTabSz="4389438" eaLnBrk="1" hangingPunct="1"/>
            <a:r>
              <a:rPr lang="en-US" sz="3600" dirty="0" smtClean="0">
                <a:solidFill>
                  <a:srgbClr val="000000"/>
                </a:solidFill>
                <a:latin typeface="Gill Sans"/>
                <a:cs typeface="Gill Sans"/>
              </a:rPr>
              <a:t>Participants &amp; Procedures</a:t>
            </a:r>
            <a:endParaRPr lang="en-US" sz="3600" b="0" u="none" dirty="0" smtClean="0">
              <a:solidFill>
                <a:srgbClr val="000000"/>
              </a:solidFill>
              <a:latin typeface="Gill Sans"/>
              <a:cs typeface="Gill Sans"/>
            </a:endParaRPr>
          </a:p>
          <a:p>
            <a:pPr lvl="0" algn="l" defTabSz="4389438" eaLnBrk="1" hangingPunct="1">
              <a:buFont typeface="Wingdings" pitchFamily="2" charset="2"/>
              <a:buChar char="v"/>
            </a:pPr>
            <a:r>
              <a:rPr lang="en-US" sz="3000" b="0" u="none" dirty="0" smtClean="0">
                <a:solidFill>
                  <a:srgbClr val="000000"/>
                </a:solidFill>
                <a:latin typeface="Gill Sans"/>
                <a:cs typeface="Gill Sans"/>
              </a:rPr>
              <a:t> Participants were recruited from the Human Subjects Pool (</a:t>
            </a:r>
            <a:r>
              <a:rPr lang="en-US" sz="3000" b="0" i="1" u="none" dirty="0" smtClean="0">
                <a:solidFill>
                  <a:srgbClr val="000000"/>
                </a:solidFill>
                <a:latin typeface="Gill Sans"/>
                <a:cs typeface="Gill Sans"/>
              </a:rPr>
              <a:t>N</a:t>
            </a:r>
            <a:r>
              <a:rPr lang="en-US" sz="3000" b="0" u="none" dirty="0" smtClean="0">
                <a:solidFill>
                  <a:srgbClr val="000000"/>
                </a:solidFill>
                <a:latin typeface="Gill Sans"/>
                <a:cs typeface="Gill Sans"/>
              </a:rPr>
              <a:t> = 1266) at a Northwestern university.  In the Human Subjects Pool:</a:t>
            </a:r>
          </a:p>
          <a:p>
            <a:pPr lvl="0" algn="l" defTabSz="4389438" eaLnBrk="1" hangingPunct="1">
              <a:buFont typeface="Wingdings" pitchFamily="2" charset="2"/>
              <a:buChar char="v"/>
            </a:pPr>
            <a:r>
              <a:rPr lang="en-US" sz="3000" b="0" u="none" dirty="0" smtClean="0">
                <a:solidFill>
                  <a:srgbClr val="000000"/>
                </a:solidFill>
                <a:latin typeface="Gill Sans"/>
                <a:cs typeface="Gill Sans"/>
              </a:rPr>
              <a:t> </a:t>
            </a:r>
            <a:r>
              <a:rPr lang="en-US" sz="3000" b="0" u="none" dirty="0" smtClean="0">
                <a:solidFill>
                  <a:schemeClr val="tx1"/>
                </a:solidFill>
                <a:latin typeface="Gill Sans"/>
                <a:cs typeface="Gill Sans"/>
              </a:rPr>
              <a:t>M</a:t>
            </a:r>
            <a:r>
              <a:rPr lang="en-US" sz="3000" b="0" u="none" baseline="-25000" dirty="0" smtClean="0">
                <a:solidFill>
                  <a:schemeClr val="tx1"/>
                </a:solidFill>
                <a:latin typeface="Gill Sans"/>
                <a:cs typeface="Gill Sans"/>
              </a:rPr>
              <a:t>age</a:t>
            </a:r>
            <a:r>
              <a:rPr lang="en-US" sz="3000" b="0" u="none" dirty="0" smtClean="0">
                <a:solidFill>
                  <a:schemeClr val="tx1"/>
                </a:solidFill>
                <a:latin typeface="Gill Sans"/>
                <a:cs typeface="Gill Sans"/>
              </a:rPr>
              <a:t>: 19.81 years (</a:t>
            </a:r>
            <a:r>
              <a:rPr lang="en-US" sz="3000" b="0" i="1" u="none" dirty="0" err="1" smtClean="0">
                <a:solidFill>
                  <a:schemeClr val="tx1"/>
                </a:solidFill>
                <a:latin typeface="Gill Sans"/>
                <a:cs typeface="Gill Sans"/>
              </a:rPr>
              <a:t>SD</a:t>
            </a:r>
            <a:r>
              <a:rPr lang="en-US" sz="3000" b="0" i="1" u="none" baseline="-25000" dirty="0" err="1" smtClean="0">
                <a:solidFill>
                  <a:schemeClr val="tx1"/>
                </a:solidFill>
                <a:latin typeface="Gill Sans"/>
                <a:cs typeface="Gill Sans"/>
              </a:rPr>
              <a:t>age</a:t>
            </a:r>
            <a:r>
              <a:rPr lang="en-US" sz="3000" b="0" u="none" dirty="0" smtClean="0">
                <a:solidFill>
                  <a:schemeClr val="tx1"/>
                </a:solidFill>
                <a:latin typeface="Gill Sans"/>
                <a:cs typeface="Gill Sans"/>
              </a:rPr>
              <a:t> = 2.61 years) </a:t>
            </a:r>
          </a:p>
          <a:p>
            <a:pPr lvl="0" algn="l" defTabSz="4389438" eaLnBrk="1" hangingPunct="1">
              <a:buFont typeface="Wingdings" charset="2"/>
              <a:buChar char="v"/>
            </a:pPr>
            <a:r>
              <a:rPr lang="en-US" sz="3000" b="0" u="none" dirty="0" smtClean="0">
                <a:solidFill>
                  <a:schemeClr val="tx1"/>
                </a:solidFill>
                <a:latin typeface="Gill Sans"/>
                <a:cs typeface="Gill Sans"/>
              </a:rPr>
              <a:t> Gender: Female (65.33%); Male (34.67%). </a:t>
            </a:r>
          </a:p>
          <a:p>
            <a:pPr lvl="0" algn="l" defTabSz="4389438" eaLnBrk="1" hangingPunct="1">
              <a:buFont typeface="Wingdings" charset="2"/>
              <a:buChar char="v"/>
            </a:pPr>
            <a:r>
              <a:rPr lang="en-US" sz="3000" b="0" u="none" dirty="0" smtClean="0">
                <a:solidFill>
                  <a:schemeClr val="tx1"/>
                </a:solidFill>
                <a:latin typeface="Gill Sans"/>
                <a:cs typeface="Gill Sans"/>
              </a:rPr>
              <a:t> Ethnicity:  Caucasian (71.11%),  Asian (12.86%),  Other (10.24%), .African American (2.94%), Native Hawaiian or other Pacific Islander (1.51%), and American Indian/Alaska Native (1.35%), decline to answer (.02%).  </a:t>
            </a:r>
          </a:p>
          <a:p>
            <a:pPr lvl="0" algn="l" defTabSz="4389438" eaLnBrk="1" hangingPunct="1">
              <a:buFont typeface="Wingdings" pitchFamily="2" charset="2"/>
              <a:buChar char="v"/>
            </a:pPr>
            <a:r>
              <a:rPr lang="en-US" sz="3000" b="0" u="none" dirty="0" smtClean="0">
                <a:solidFill>
                  <a:srgbClr val="000000"/>
                </a:solidFill>
                <a:latin typeface="Gill Sans"/>
                <a:cs typeface="Gill Sans"/>
              </a:rPr>
              <a:t> Participants (</a:t>
            </a:r>
            <a:r>
              <a:rPr lang="en-US" sz="3000" b="0" i="1" u="none" dirty="0" smtClean="0">
                <a:solidFill>
                  <a:srgbClr val="000000"/>
                </a:solidFill>
                <a:latin typeface="Gill Sans"/>
                <a:cs typeface="Gill Sans"/>
              </a:rPr>
              <a:t>N</a:t>
            </a:r>
            <a:r>
              <a:rPr lang="en-US" sz="3000" b="0" u="none" dirty="0" smtClean="0">
                <a:solidFill>
                  <a:srgbClr val="000000"/>
                </a:solidFill>
                <a:latin typeface="Gill Sans"/>
                <a:cs typeface="Gill Sans"/>
              </a:rPr>
              <a:t> = 202) chose the current study with no prior knowledge of content. </a:t>
            </a:r>
          </a:p>
          <a:p>
            <a:pPr lvl="0" algn="l" defTabSz="4389438" eaLnBrk="1" hangingPunct="1">
              <a:buFont typeface="Wingdings" pitchFamily="2" charset="2"/>
              <a:buChar char="v"/>
            </a:pPr>
            <a:r>
              <a:rPr lang="en-US" sz="3000" b="0" u="none" dirty="0" smtClean="0">
                <a:solidFill>
                  <a:srgbClr val="000000"/>
                </a:solidFill>
                <a:latin typeface="Gill Sans"/>
                <a:cs typeface="Gill Sans"/>
              </a:rPr>
              <a:t> Participants completed the 60-minute online survey at a location of their own choosing, received class credit for their participation, and could withdraw from the study at any time without penalty.</a:t>
            </a:r>
          </a:p>
          <a:p>
            <a:pPr lvl="0" algn="l" defTabSz="4389438" eaLnBrk="1" hangingPunct="1">
              <a:buFont typeface="Wingdings" pitchFamily="2" charset="2"/>
              <a:buChar char="v"/>
            </a:pPr>
            <a:r>
              <a:rPr lang="en-US" sz="3000" b="0" u="none" dirty="0" smtClean="0">
                <a:solidFill>
                  <a:srgbClr val="000000"/>
                </a:solidFill>
                <a:latin typeface="Gill Sans"/>
                <a:cs typeface="Gill Sans"/>
              </a:rPr>
              <a:t> These data are part of a larger study, therefore only some of the measures and results are reported here. 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24688800" y="30886400"/>
            <a:ext cx="5943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0" u="none" dirty="0" smtClean="0">
                <a:solidFill>
                  <a:schemeClr val="tx1"/>
                </a:solidFill>
                <a:latin typeface="Gill Sans"/>
                <a:cs typeface="Gill Sans"/>
              </a:rPr>
              <a:t>Number of Bootstrap </a:t>
            </a:r>
            <a:r>
              <a:rPr lang="en-US" sz="2800" b="0" u="none" dirty="0" err="1" smtClean="0">
                <a:solidFill>
                  <a:schemeClr val="tx1"/>
                </a:solidFill>
                <a:latin typeface="Gill Sans"/>
                <a:cs typeface="Gill Sans"/>
              </a:rPr>
              <a:t>Resamples</a:t>
            </a:r>
            <a:r>
              <a:rPr lang="en-US" sz="2800" b="0" u="none" dirty="0" smtClean="0">
                <a:solidFill>
                  <a:schemeClr val="tx1"/>
                </a:solidFill>
                <a:latin typeface="Gill Sans"/>
                <a:cs typeface="Gill Sans"/>
              </a:rPr>
              <a:t>: 1,000</a:t>
            </a:r>
            <a:endParaRPr lang="en-US" sz="2800" b="0" dirty="0">
              <a:solidFill>
                <a:schemeClr val="tx1"/>
              </a:solidFill>
              <a:latin typeface="Gill Sans"/>
              <a:cs typeface="Gill Sans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27279600" y="31546800"/>
            <a:ext cx="2311400" cy="754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400" b="0" u="none" dirty="0" smtClean="0">
                <a:solidFill>
                  <a:srgbClr val="000000"/>
                </a:solidFill>
                <a:latin typeface="Gill Sans"/>
                <a:cs typeface="Gill Sans"/>
              </a:rPr>
              <a:t>***</a:t>
            </a:r>
            <a:r>
              <a:rPr lang="en-US" sz="2400" b="0" i="1" u="none" dirty="0" err="1" smtClean="0">
                <a:solidFill>
                  <a:srgbClr val="000000"/>
                </a:solidFill>
                <a:latin typeface="Gill Sans"/>
                <a:cs typeface="Gill Sans"/>
              </a:rPr>
              <a:t>p</a:t>
            </a:r>
            <a:r>
              <a:rPr lang="en-US" sz="2400" b="0" u="none" dirty="0" smtClean="0">
                <a:solidFill>
                  <a:srgbClr val="000000"/>
                </a:solidFill>
                <a:latin typeface="Gill Sans"/>
                <a:cs typeface="Gill Sans"/>
              </a:rPr>
              <a:t>&lt; .001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7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EAEAEA"/>
      </a:accent1>
      <a:accent2>
        <a:srgbClr val="4B4B4B"/>
      </a:accent2>
      <a:accent3>
        <a:srgbClr val="FFFFFF"/>
      </a:accent3>
      <a:accent4>
        <a:srgbClr val="000000"/>
      </a:accent4>
      <a:accent5>
        <a:srgbClr val="F3F3F3"/>
      </a:accent5>
      <a:accent6>
        <a:srgbClr val="434343"/>
      </a:accent6>
      <a:hlink>
        <a:srgbClr val="028418"/>
      </a:hlink>
      <a:folHlink>
        <a:srgbClr val="660066"/>
      </a:folHlink>
    </a:clrScheme>
    <a:fontScheme name="Default Design">
      <a:majorFont>
        <a:latin typeface="Arial Black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AABAC9"/>
        </a:lt1>
        <a:dk2>
          <a:srgbClr val="000000"/>
        </a:dk2>
        <a:lt2>
          <a:srgbClr val="808080"/>
        </a:lt2>
        <a:accent1>
          <a:srgbClr val="D7D7D7"/>
        </a:accent1>
        <a:accent2>
          <a:srgbClr val="003466"/>
        </a:accent2>
        <a:accent3>
          <a:srgbClr val="D2D9E1"/>
        </a:accent3>
        <a:accent4>
          <a:srgbClr val="000000"/>
        </a:accent4>
        <a:accent5>
          <a:srgbClr val="E8E8E8"/>
        </a:accent5>
        <a:accent6>
          <a:srgbClr val="002E5C"/>
        </a:accent6>
        <a:hlink>
          <a:srgbClr val="008000"/>
        </a:hlink>
        <a:folHlink>
          <a:srgbClr val="8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603000"/>
        </a:dk1>
        <a:lt1>
          <a:srgbClr val="CF9860"/>
        </a:lt1>
        <a:dk2>
          <a:srgbClr val="000000"/>
        </a:dk2>
        <a:lt2>
          <a:srgbClr val="808080"/>
        </a:lt2>
        <a:accent1>
          <a:srgbClr val="FFFFCF"/>
        </a:accent1>
        <a:accent2>
          <a:srgbClr val="603000"/>
        </a:accent2>
        <a:accent3>
          <a:srgbClr val="E4CAB6"/>
        </a:accent3>
        <a:accent4>
          <a:srgbClr val="512700"/>
        </a:accent4>
        <a:accent5>
          <a:srgbClr val="FFFFE4"/>
        </a:accent5>
        <a:accent6>
          <a:srgbClr val="562A00"/>
        </a:accent6>
        <a:hlink>
          <a:srgbClr val="C21414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505750"/>
        </a:dk1>
        <a:lt1>
          <a:srgbClr val="FFFFFF"/>
        </a:lt1>
        <a:dk2>
          <a:srgbClr val="000000"/>
        </a:dk2>
        <a:lt2>
          <a:srgbClr val="808080"/>
        </a:lt2>
        <a:accent1>
          <a:srgbClr val="DFDFDF"/>
        </a:accent1>
        <a:accent2>
          <a:srgbClr val="9F3000"/>
        </a:accent2>
        <a:accent3>
          <a:srgbClr val="FFFFFF"/>
        </a:accent3>
        <a:accent4>
          <a:srgbClr val="434943"/>
        </a:accent4>
        <a:accent5>
          <a:srgbClr val="ECECEC"/>
        </a:accent5>
        <a:accent6>
          <a:srgbClr val="902A00"/>
        </a:accent6>
        <a:hlink>
          <a:srgbClr val="C21414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3A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FFCF"/>
        </a:accent1>
        <a:accent2>
          <a:srgbClr val="9F0000"/>
        </a:accent2>
        <a:accent3>
          <a:srgbClr val="FFFFFF"/>
        </a:accent3>
        <a:accent4>
          <a:srgbClr val="300000"/>
        </a:accent4>
        <a:accent5>
          <a:srgbClr val="FFFFE4"/>
        </a:accent5>
        <a:accent6>
          <a:srgbClr val="900000"/>
        </a:accent6>
        <a:hlink>
          <a:srgbClr val="028418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2336"/>
        </a:dk1>
        <a:lt1>
          <a:srgbClr val="E8F0F8"/>
        </a:lt1>
        <a:dk2>
          <a:srgbClr val="000000"/>
        </a:dk2>
        <a:lt2>
          <a:srgbClr val="808080"/>
        </a:lt2>
        <a:accent1>
          <a:srgbClr val="FFFFEF"/>
        </a:accent1>
        <a:accent2>
          <a:srgbClr val="00679F"/>
        </a:accent2>
        <a:accent3>
          <a:srgbClr val="F2F6FB"/>
        </a:accent3>
        <a:accent4>
          <a:srgbClr val="001C2D"/>
        </a:accent4>
        <a:accent5>
          <a:srgbClr val="FFFFF6"/>
        </a:accent5>
        <a:accent6>
          <a:srgbClr val="005D90"/>
        </a:accent6>
        <a:hlink>
          <a:srgbClr val="028418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2336"/>
        </a:dk1>
        <a:lt1>
          <a:srgbClr val="CFCFFF"/>
        </a:lt1>
        <a:dk2>
          <a:srgbClr val="000000"/>
        </a:dk2>
        <a:lt2>
          <a:srgbClr val="808080"/>
        </a:lt2>
        <a:accent1>
          <a:srgbClr val="FFFFFF"/>
        </a:accent1>
        <a:accent2>
          <a:srgbClr val="003060"/>
        </a:accent2>
        <a:accent3>
          <a:srgbClr val="E4E4FF"/>
        </a:accent3>
        <a:accent4>
          <a:srgbClr val="001C2D"/>
        </a:accent4>
        <a:accent5>
          <a:srgbClr val="FFFFFF"/>
        </a:accent5>
        <a:accent6>
          <a:srgbClr val="002A56"/>
        </a:accent6>
        <a:hlink>
          <a:srgbClr val="028418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EAEAEA"/>
        </a:accent1>
        <a:accent2>
          <a:srgbClr val="4B4B4B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434343"/>
        </a:accent6>
        <a:hlink>
          <a:srgbClr val="028418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0000"/>
        </a:dk1>
        <a:lt1>
          <a:srgbClr val="E3DABB"/>
        </a:lt1>
        <a:dk2>
          <a:srgbClr val="000000"/>
        </a:dk2>
        <a:lt2>
          <a:srgbClr val="808080"/>
        </a:lt2>
        <a:accent1>
          <a:srgbClr val="EAEAEA"/>
        </a:accent1>
        <a:accent2>
          <a:srgbClr val="065290"/>
        </a:accent2>
        <a:accent3>
          <a:srgbClr val="EFEADA"/>
        </a:accent3>
        <a:accent4>
          <a:srgbClr val="000000"/>
        </a:accent4>
        <a:accent5>
          <a:srgbClr val="F3F3F3"/>
        </a:accent5>
        <a:accent6>
          <a:srgbClr val="054982"/>
        </a:accent6>
        <a:hlink>
          <a:srgbClr val="028418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00009F"/>
        </a:dk1>
        <a:lt1>
          <a:srgbClr val="FFCFFF"/>
        </a:lt1>
        <a:dk2>
          <a:srgbClr val="000000"/>
        </a:dk2>
        <a:lt2>
          <a:srgbClr val="808080"/>
        </a:lt2>
        <a:accent1>
          <a:srgbClr val="FFFFFF"/>
        </a:accent1>
        <a:accent2>
          <a:srgbClr val="60009F"/>
        </a:accent2>
        <a:accent3>
          <a:srgbClr val="FFE4FF"/>
        </a:accent3>
        <a:accent4>
          <a:srgbClr val="000087"/>
        </a:accent4>
        <a:accent5>
          <a:srgbClr val="FFFFFF"/>
        </a:accent5>
        <a:accent6>
          <a:srgbClr val="560090"/>
        </a:accent6>
        <a:hlink>
          <a:srgbClr val="028418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003000"/>
        </a:dk1>
        <a:lt1>
          <a:srgbClr val="9FCF9F"/>
        </a:lt1>
        <a:dk2>
          <a:srgbClr val="000000"/>
        </a:dk2>
        <a:lt2>
          <a:srgbClr val="808080"/>
        </a:lt2>
        <a:accent1>
          <a:srgbClr val="FFFFFF"/>
        </a:accent1>
        <a:accent2>
          <a:srgbClr val="006730"/>
        </a:accent2>
        <a:accent3>
          <a:srgbClr val="CDE4CD"/>
        </a:accent3>
        <a:accent4>
          <a:srgbClr val="002700"/>
        </a:accent4>
        <a:accent5>
          <a:srgbClr val="FFFFFF"/>
        </a:accent5>
        <a:accent6>
          <a:srgbClr val="005D2A"/>
        </a:accent6>
        <a:hlink>
          <a:srgbClr val="028418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000000"/>
        </a:dk1>
        <a:lt1>
          <a:srgbClr val="FFFFD5"/>
        </a:lt1>
        <a:dk2>
          <a:srgbClr val="000000"/>
        </a:dk2>
        <a:lt2>
          <a:srgbClr val="808080"/>
        </a:lt2>
        <a:accent1>
          <a:srgbClr val="D7DFCF"/>
        </a:accent1>
        <a:accent2>
          <a:srgbClr val="661600"/>
        </a:accent2>
        <a:accent3>
          <a:srgbClr val="FFFFE7"/>
        </a:accent3>
        <a:accent4>
          <a:srgbClr val="000000"/>
        </a:accent4>
        <a:accent5>
          <a:srgbClr val="E8ECE4"/>
        </a:accent5>
        <a:accent6>
          <a:srgbClr val="5C1300"/>
        </a:accent6>
        <a:hlink>
          <a:srgbClr val="008000"/>
        </a:hlink>
        <a:folHlink>
          <a:srgbClr val="80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13737</TotalTime>
  <Words>1839</Words>
  <Application>Microsoft Macintosh PowerPoint</Application>
  <PresentationFormat>Custom</PresentationFormat>
  <Paragraphs>109</Paragraphs>
  <Slides>1</Slides>
  <Notes>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Slide 1</vt:lpstr>
    </vt:vector>
  </TitlesOfParts>
  <Company>www.PosterPresentations.com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48x36 Poster Template</dc:title>
  <dc:subject>Free PowerPoint poster templates</dc:subject>
  <dc:creator>A. Kotoulas</dc:creator>
  <cp:keywords>poster presentation, poster design, poster template</cp:keywords>
  <dc:description>Non-authorized printing of this poster template by any commercial printing service other than PosterPresentations.com is strictly prohibited._x000d_
Non-profit educational printing centers are exempt._x000d_
To obtain printing authorization call:_x000d_
1.866.649.3004_x000d_
_x000d_
© 2007 Canterbury Media Services, Inc</dc:description>
  <cp:lastModifiedBy>Jennifer Gomez</cp:lastModifiedBy>
  <cp:revision>516</cp:revision>
  <cp:lastPrinted>2014-04-18T17:23:35Z</cp:lastPrinted>
  <dcterms:created xsi:type="dcterms:W3CDTF">2014-04-18T17:21:50Z</dcterms:created>
  <dcterms:modified xsi:type="dcterms:W3CDTF">2014-04-18T17:23:53Z</dcterms:modified>
  <cp:category>Powerpoint poster templates</cp:category>
</cp:coreProperties>
</file>