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6"/>
  </p:notesMasterIdLst>
  <p:handoutMasterIdLst>
    <p:handoutMasterId r:id="rId57"/>
  </p:handoutMasterIdLst>
  <p:sldIdLst>
    <p:sldId id="256" r:id="rId2"/>
    <p:sldId id="261" r:id="rId3"/>
    <p:sldId id="263" r:id="rId4"/>
    <p:sldId id="262" r:id="rId5"/>
    <p:sldId id="311" r:id="rId6"/>
    <p:sldId id="306" r:id="rId7"/>
    <p:sldId id="308" r:id="rId8"/>
    <p:sldId id="307" r:id="rId9"/>
    <p:sldId id="303" r:id="rId10"/>
    <p:sldId id="313" r:id="rId11"/>
    <p:sldId id="304" r:id="rId12"/>
    <p:sldId id="305" r:id="rId13"/>
    <p:sldId id="309" r:id="rId14"/>
    <p:sldId id="312" r:id="rId15"/>
    <p:sldId id="310" r:id="rId16"/>
    <p:sldId id="314" r:id="rId17"/>
    <p:sldId id="302" r:id="rId18"/>
    <p:sldId id="280" r:id="rId19"/>
    <p:sldId id="290" r:id="rId20"/>
    <p:sldId id="264" r:id="rId21"/>
    <p:sldId id="265" r:id="rId22"/>
    <p:sldId id="266" r:id="rId23"/>
    <p:sldId id="267" r:id="rId24"/>
    <p:sldId id="301" r:id="rId25"/>
    <p:sldId id="291" r:id="rId26"/>
    <p:sldId id="279" r:id="rId27"/>
    <p:sldId id="269" r:id="rId28"/>
    <p:sldId id="281" r:id="rId29"/>
    <p:sldId id="287" r:id="rId30"/>
    <p:sldId id="288" r:id="rId31"/>
    <p:sldId id="289" r:id="rId32"/>
    <p:sldId id="292" r:id="rId33"/>
    <p:sldId id="284" r:id="rId34"/>
    <p:sldId id="293" r:id="rId35"/>
    <p:sldId id="294" r:id="rId36"/>
    <p:sldId id="295" r:id="rId37"/>
    <p:sldId id="296" r:id="rId38"/>
    <p:sldId id="298" r:id="rId39"/>
    <p:sldId id="299" r:id="rId40"/>
    <p:sldId id="300" r:id="rId41"/>
    <p:sldId id="297" r:id="rId42"/>
    <p:sldId id="270" r:id="rId43"/>
    <p:sldId id="271" r:id="rId44"/>
    <p:sldId id="272" r:id="rId45"/>
    <p:sldId id="273" r:id="rId46"/>
    <p:sldId id="274" r:id="rId47"/>
    <p:sldId id="275" r:id="rId48"/>
    <p:sldId id="276" r:id="rId49"/>
    <p:sldId id="286" r:id="rId50"/>
    <p:sldId id="282" r:id="rId51"/>
    <p:sldId id="277" r:id="rId52"/>
    <p:sldId id="278" r:id="rId53"/>
    <p:sldId id="268" r:id="rId54"/>
    <p:sldId id="283" r:id="rId55"/>
  </p:sldIdLst>
  <p:sldSz cx="9144000" cy="6858000" type="screen4x3"/>
  <p:notesSz cx="7007225" cy="92884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AF4B"/>
    <a:srgbClr val="AFAFAF"/>
    <a:srgbClr val="DEB03F"/>
    <a:srgbClr val="876717"/>
    <a:srgbClr val="CAC993"/>
    <a:srgbClr val="A7801D"/>
    <a:srgbClr val="E9CB7F"/>
    <a:srgbClr val="B80000"/>
    <a:srgbClr val="4BE1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81533" autoAdjust="0"/>
  </p:normalViewPr>
  <p:slideViewPr>
    <p:cSldViewPr>
      <p:cViewPr varScale="1">
        <p:scale>
          <a:sx n="60" d="100"/>
          <a:sy n="60" d="100"/>
        </p:scale>
        <p:origin x="-7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My%20Documents\MLAwork\IOC\26657-MLA\Fe-oxide_density_particle-tabl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Mafiic1\mshaffer\archives\MyDocs\MAF-IIC\Meetings\COM2009\XRD-comparison\Iron%20oxide%20results,%20June%2022%202009_2.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Mafiic1\mshaffer\archives\MyDocs\MAF-IIC\Meetings\COM2009\XRD-comparison\Iron%20oxide%20results,%20June%2022%202009_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y%20Documents\MAF-IIC\Meetings\CAMCOR2010\Powerpoint\figures\grain_properties_select-frames_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shaffer\Application%20Data\Microsoft\Excel\Compare_Hm-Mt_2008-v-2009%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shaffer\Application%20Data\Microsoft\Excel\Compare_Hm-Mt_2008-v-2009%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shaffer\Application%20Data\Microsoft\Excel\Compare_Hm-Mt_2008-v-2009%20(version%20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shaffer\Application%20Data\Microsoft\Excel\Compare_Hm-Mt_2008-v-2009%20(version%201).xlsb"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My%20Documents\MAF-IIC\Meetings\COM2009\XRD-comparison\Iron%20oxide%20results,%20June%2022%202009_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afiic1\mshaffer\archives\MyDocs\MAF-IIC\Meetings\COM2009\XRD-comparison\Iron%20oxide%20results,%20June%2022%202009_2.xls"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Mafiic1\mshaffer\archives\MyDocs\MAF-IIC\Meetings\COM2009\XRD-comparison\Iron%20oxide%20results,%20June%2022%202009_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a:pPr>
            <a:r>
              <a:rPr lang="en-CA" sz="1400" baseline="0"/>
              <a:t>Si content for particles of density greater than SG</a:t>
            </a:r>
          </a:p>
        </c:rich>
      </c:tx>
      <c:layout>
        <c:manualLayout>
          <c:xMode val="edge"/>
          <c:yMode val="edge"/>
          <c:x val="0.17768313051777651"/>
          <c:y val="4.3126684636118774E-2"/>
        </c:manualLayout>
      </c:layout>
      <c:overlay val="1"/>
    </c:title>
    <c:plotArea>
      <c:layout>
        <c:manualLayout>
          <c:layoutTarget val="inner"/>
          <c:xMode val="edge"/>
          <c:yMode val="edge"/>
          <c:x val="0.15968404517617152"/>
          <c:y val="0.15490573112323275"/>
          <c:w val="0.76965700310188712"/>
          <c:h val="0.6528898981966893"/>
        </c:manualLayout>
      </c:layout>
      <c:scatterChart>
        <c:scatterStyle val="lineMarker"/>
        <c:ser>
          <c:idx val="0"/>
          <c:order val="0"/>
          <c:tx>
            <c:strRef>
              <c:f>SG_v_Si!$D$5</c:f>
              <c:strCache>
                <c:ptCount val="1"/>
                <c:pt idx="0">
                  <c:v>SF+100</c:v>
                </c:pt>
              </c:strCache>
            </c:strRef>
          </c:tx>
          <c:spPr>
            <a:ln w="19050">
              <a:solidFill>
                <a:srgbClr val="C00000"/>
              </a:solidFill>
            </a:ln>
          </c:spPr>
          <c:marker>
            <c:symbol val="diamond"/>
            <c:size val="4"/>
            <c:spPr>
              <a:solidFill>
                <a:srgbClr val="C00000"/>
              </a:solidFill>
            </c:spPr>
          </c:marker>
          <c:xVal>
            <c:numRef>
              <c:f>SG_v_Si!$C$6:$C$24</c:f>
              <c:numCache>
                <c:formatCode>0.0</c:formatCode>
                <c:ptCount val="19"/>
                <c:pt idx="0">
                  <c:v>3.5</c:v>
                </c:pt>
                <c:pt idx="1">
                  <c:v>3.6</c:v>
                </c:pt>
                <c:pt idx="2">
                  <c:v>3.7</c:v>
                </c:pt>
                <c:pt idx="3">
                  <c:v>3.8</c:v>
                </c:pt>
                <c:pt idx="4">
                  <c:v>3.9</c:v>
                </c:pt>
                <c:pt idx="5">
                  <c:v>4</c:v>
                </c:pt>
                <c:pt idx="6">
                  <c:v>4.0999999999999996</c:v>
                </c:pt>
                <c:pt idx="7">
                  <c:v>4.2</c:v>
                </c:pt>
                <c:pt idx="8">
                  <c:v>4.3</c:v>
                </c:pt>
                <c:pt idx="9">
                  <c:v>4.4000000000000004</c:v>
                </c:pt>
                <c:pt idx="10">
                  <c:v>4.5</c:v>
                </c:pt>
                <c:pt idx="11">
                  <c:v>4.5999999999999996</c:v>
                </c:pt>
                <c:pt idx="12">
                  <c:v>4.7</c:v>
                </c:pt>
                <c:pt idx="13">
                  <c:v>4.8</c:v>
                </c:pt>
                <c:pt idx="14">
                  <c:v>4.9000000000000004</c:v>
                </c:pt>
                <c:pt idx="15">
                  <c:v>5</c:v>
                </c:pt>
                <c:pt idx="16">
                  <c:v>5.0999999999999996</c:v>
                </c:pt>
                <c:pt idx="17">
                  <c:v>5.2</c:v>
                </c:pt>
                <c:pt idx="18">
                  <c:v>5.3</c:v>
                </c:pt>
              </c:numCache>
            </c:numRef>
          </c:xVal>
          <c:yVal>
            <c:numRef>
              <c:f>SG_v_Si!$D$6:$D$24</c:f>
              <c:numCache>
                <c:formatCode>0.000</c:formatCode>
                <c:ptCount val="19"/>
                <c:pt idx="0">
                  <c:v>0.71870727452162964</c:v>
                </c:pt>
                <c:pt idx="1">
                  <c:v>0.6699799413968206</c:v>
                </c:pt>
                <c:pt idx="2">
                  <c:v>0.63462264432822046</c:v>
                </c:pt>
                <c:pt idx="3">
                  <c:v>0.57602248392989963</c:v>
                </c:pt>
                <c:pt idx="4">
                  <c:v>0.54368148192467003</c:v>
                </c:pt>
                <c:pt idx="5">
                  <c:v>0.47449957625198996</c:v>
                </c:pt>
                <c:pt idx="6">
                  <c:v>0.43052398451801033</c:v>
                </c:pt>
                <c:pt idx="7">
                  <c:v>0.40240395580050031</c:v>
                </c:pt>
                <c:pt idx="8">
                  <c:v>0.36057396456572038</c:v>
                </c:pt>
                <c:pt idx="9">
                  <c:v>0.32224335323370007</c:v>
                </c:pt>
                <c:pt idx="10">
                  <c:v>0.28062468093552073</c:v>
                </c:pt>
                <c:pt idx="11">
                  <c:v>0.22484569283922065</c:v>
                </c:pt>
                <c:pt idx="12">
                  <c:v>0.18290514574812047</c:v>
                </c:pt>
                <c:pt idx="13">
                  <c:v>0.15176609065459043</c:v>
                </c:pt>
                <c:pt idx="14">
                  <c:v>0.1159423143936901</c:v>
                </c:pt>
                <c:pt idx="15">
                  <c:v>6.3352836850080169E-2</c:v>
                </c:pt>
                <c:pt idx="16">
                  <c:v>2.2179868937540002E-2</c:v>
                </c:pt>
                <c:pt idx="17">
                  <c:v>6.446088371400016E-4</c:v>
                </c:pt>
                <c:pt idx="18">
                  <c:v>0</c:v>
                </c:pt>
              </c:numCache>
            </c:numRef>
          </c:yVal>
        </c:ser>
        <c:ser>
          <c:idx val="1"/>
          <c:order val="1"/>
          <c:tx>
            <c:strRef>
              <c:f>SG_v_Si!$E$5</c:f>
              <c:strCache>
                <c:ptCount val="1"/>
                <c:pt idx="0">
                  <c:v>SF+200</c:v>
                </c:pt>
              </c:strCache>
            </c:strRef>
          </c:tx>
          <c:spPr>
            <a:ln w="19050">
              <a:solidFill>
                <a:schemeClr val="bg2">
                  <a:lumMod val="25000"/>
                </a:schemeClr>
              </a:solidFill>
            </a:ln>
          </c:spPr>
          <c:marker>
            <c:symbol val="square"/>
            <c:size val="3"/>
            <c:spPr>
              <a:solidFill>
                <a:schemeClr val="bg2">
                  <a:lumMod val="25000"/>
                </a:schemeClr>
              </a:solidFill>
            </c:spPr>
          </c:marker>
          <c:xVal>
            <c:numRef>
              <c:f>SG_v_Si!$C$6:$C$24</c:f>
              <c:numCache>
                <c:formatCode>0.0</c:formatCode>
                <c:ptCount val="19"/>
                <c:pt idx="0">
                  <c:v>3.5</c:v>
                </c:pt>
                <c:pt idx="1">
                  <c:v>3.6</c:v>
                </c:pt>
                <c:pt idx="2">
                  <c:v>3.7</c:v>
                </c:pt>
                <c:pt idx="3">
                  <c:v>3.8</c:v>
                </c:pt>
                <c:pt idx="4">
                  <c:v>3.9</c:v>
                </c:pt>
                <c:pt idx="5">
                  <c:v>4</c:v>
                </c:pt>
                <c:pt idx="6">
                  <c:v>4.0999999999999996</c:v>
                </c:pt>
                <c:pt idx="7">
                  <c:v>4.2</c:v>
                </c:pt>
                <c:pt idx="8">
                  <c:v>4.3</c:v>
                </c:pt>
                <c:pt idx="9">
                  <c:v>4.4000000000000004</c:v>
                </c:pt>
                <c:pt idx="10">
                  <c:v>4.5</c:v>
                </c:pt>
                <c:pt idx="11">
                  <c:v>4.5999999999999996</c:v>
                </c:pt>
                <c:pt idx="12">
                  <c:v>4.7</c:v>
                </c:pt>
                <c:pt idx="13">
                  <c:v>4.8</c:v>
                </c:pt>
                <c:pt idx="14">
                  <c:v>4.9000000000000004</c:v>
                </c:pt>
                <c:pt idx="15">
                  <c:v>5</c:v>
                </c:pt>
                <c:pt idx="16">
                  <c:v>5.0999999999999996</c:v>
                </c:pt>
                <c:pt idx="17">
                  <c:v>5.2</c:v>
                </c:pt>
                <c:pt idx="18">
                  <c:v>5.3</c:v>
                </c:pt>
              </c:numCache>
            </c:numRef>
          </c:xVal>
          <c:yVal>
            <c:numRef>
              <c:f>SG_v_Si!$E$6:$E$24</c:f>
              <c:numCache>
                <c:formatCode>0.000</c:formatCode>
                <c:ptCount val="19"/>
                <c:pt idx="0">
                  <c:v>0.26858939045978031</c:v>
                </c:pt>
                <c:pt idx="1">
                  <c:v>0.24325720969159031</c:v>
                </c:pt>
                <c:pt idx="2">
                  <c:v>0.22686185816356996</c:v>
                </c:pt>
                <c:pt idx="3">
                  <c:v>0.18495030129720047</c:v>
                </c:pt>
                <c:pt idx="4">
                  <c:v>0.17695208208241045</c:v>
                </c:pt>
                <c:pt idx="5">
                  <c:v>0.16731517639528029</c:v>
                </c:pt>
                <c:pt idx="6">
                  <c:v>0.15307112805271006</c:v>
                </c:pt>
                <c:pt idx="7">
                  <c:v>0.14743629074526055</c:v>
                </c:pt>
                <c:pt idx="8">
                  <c:v>0.13587754395452978</c:v>
                </c:pt>
                <c:pt idx="9">
                  <c:v>0.1243685234327101</c:v>
                </c:pt>
                <c:pt idx="10">
                  <c:v>0.11470876248615025</c:v>
                </c:pt>
                <c:pt idx="11">
                  <c:v>0.10250276393518017</c:v>
                </c:pt>
                <c:pt idx="12">
                  <c:v>8.7290669401990026E-2</c:v>
                </c:pt>
                <c:pt idx="13">
                  <c:v>7.1256824141079991E-2</c:v>
                </c:pt>
                <c:pt idx="14">
                  <c:v>4.8832636690990111E-2</c:v>
                </c:pt>
                <c:pt idx="15">
                  <c:v>3.1298371369680014E-2</c:v>
                </c:pt>
                <c:pt idx="16">
                  <c:v>9.4317865654000264E-3</c:v>
                </c:pt>
                <c:pt idx="17">
                  <c:v>4.1413936916000167E-4</c:v>
                </c:pt>
                <c:pt idx="18">
                  <c:v>0</c:v>
                </c:pt>
              </c:numCache>
            </c:numRef>
          </c:yVal>
        </c:ser>
        <c:axId val="80212352"/>
        <c:axId val="80214656"/>
      </c:scatterChart>
      <c:valAx>
        <c:axId val="80212352"/>
        <c:scaling>
          <c:orientation val="minMax"/>
          <c:max val="5.3"/>
          <c:min val="3.5"/>
        </c:scaling>
        <c:axPos val="b"/>
        <c:title>
          <c:tx>
            <c:rich>
              <a:bodyPr/>
              <a:lstStyle/>
              <a:p>
                <a:pPr>
                  <a:defRPr/>
                </a:pPr>
                <a:r>
                  <a:rPr lang="en-CA" sz="1200" baseline="0"/>
                  <a:t>specific gravity of particles</a:t>
                </a:r>
              </a:p>
            </c:rich>
          </c:tx>
          <c:layout>
            <c:manualLayout>
              <c:xMode val="edge"/>
              <c:yMode val="edge"/>
              <c:x val="0.35029527559055118"/>
              <c:y val="0.89218328840970362"/>
            </c:manualLayout>
          </c:layout>
        </c:title>
        <c:numFmt formatCode="0.0" sourceLinked="1"/>
        <c:tickLblPos val="nextTo"/>
        <c:spPr>
          <a:ln w="3175"/>
        </c:spPr>
        <c:crossAx val="80214656"/>
        <c:crosses val="autoZero"/>
        <c:crossBetween val="midCat"/>
      </c:valAx>
      <c:valAx>
        <c:axId val="80214656"/>
        <c:scaling>
          <c:orientation val="minMax"/>
        </c:scaling>
        <c:axPos val="l"/>
        <c:majorGridlines/>
        <c:title>
          <c:tx>
            <c:rich>
              <a:bodyPr rot="0" vert="horz"/>
              <a:lstStyle/>
              <a:p>
                <a:pPr>
                  <a:defRPr/>
                </a:pPr>
                <a:r>
                  <a:rPr lang="en-US" sz="1200" baseline="0"/>
                  <a:t>Si %</a:t>
                </a:r>
              </a:p>
            </c:rich>
          </c:tx>
          <c:layout/>
        </c:title>
        <c:numFmt formatCode="0.0" sourceLinked="0"/>
        <c:tickLblPos val="nextTo"/>
        <c:crossAx val="80212352"/>
        <c:crosses val="autoZero"/>
        <c:crossBetween val="midCat"/>
      </c:valAx>
    </c:plotArea>
    <c:legend>
      <c:legendPos val="r"/>
      <c:layout>
        <c:manualLayout>
          <c:xMode val="edge"/>
          <c:yMode val="edge"/>
          <c:x val="0.6732828282828287"/>
          <c:y val="0.33438291911624418"/>
          <c:w val="0.14994949494949567"/>
          <c:h val="0.12997601714879981"/>
        </c:manualLayout>
      </c:layout>
      <c:spPr>
        <a:solidFill>
          <a:schemeClr val="bg1"/>
        </a:solidFill>
      </c:spPr>
    </c:legend>
    <c:plotVisOnly val="1"/>
  </c:chart>
  <c:spPr>
    <a:solidFill>
      <a:schemeClr val="bg1"/>
    </a:soli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5.1861798525184362E-2"/>
          <c:y val="4.5197740112994364E-2"/>
          <c:w val="0.78550431196100456"/>
          <c:h val="0.87989167667601953"/>
        </c:manualLayout>
      </c:layout>
      <c:barChart>
        <c:barDir val="col"/>
        <c:grouping val="clustered"/>
        <c:ser>
          <c:idx val="0"/>
          <c:order val="0"/>
          <c:tx>
            <c:strRef>
              <c:f>Sheet2!$I$8</c:f>
              <c:strCache>
                <c:ptCount val="1"/>
                <c:pt idx="0">
                  <c:v>Quartz</c:v>
                </c:pt>
              </c:strCache>
            </c:strRef>
          </c:tx>
          <c:spPr>
            <a:solidFill>
              <a:srgbClr val="AFAFAF"/>
            </a:solidFill>
          </c:spPr>
          <c:cat>
            <c:strRef>
              <c:f>Sheet2!$J$7:$O$7</c:f>
              <c:strCache>
                <c:ptCount val="6"/>
                <c:pt idx="0">
                  <c:v>Rietveld 1</c:v>
                </c:pt>
                <c:pt idx="1">
                  <c:v>Rietveld 2</c:v>
                </c:pt>
                <c:pt idx="2">
                  <c:v>MLA</c:v>
                </c:pt>
                <c:pt idx="3">
                  <c:v>Rietveld 1</c:v>
                </c:pt>
                <c:pt idx="4">
                  <c:v>Rietveld 2</c:v>
                </c:pt>
                <c:pt idx="5">
                  <c:v>MLA</c:v>
                </c:pt>
              </c:strCache>
            </c:strRef>
          </c:cat>
          <c:val>
            <c:numRef>
              <c:f>Sheet2!$J$8:$O$8</c:f>
              <c:numCache>
                <c:formatCode>General</c:formatCode>
                <c:ptCount val="6"/>
                <c:pt idx="0">
                  <c:v>38.200000000000003</c:v>
                </c:pt>
                <c:pt idx="1">
                  <c:v>33.6</c:v>
                </c:pt>
                <c:pt idx="2" formatCode="0.0">
                  <c:v>39.489024999999998</c:v>
                </c:pt>
                <c:pt idx="3">
                  <c:v>46.4</c:v>
                </c:pt>
                <c:pt idx="4">
                  <c:v>40.700000000000003</c:v>
                </c:pt>
                <c:pt idx="5" formatCode="0.0">
                  <c:v>42.536188000000003</c:v>
                </c:pt>
              </c:numCache>
            </c:numRef>
          </c:val>
        </c:ser>
        <c:ser>
          <c:idx val="1"/>
          <c:order val="1"/>
          <c:tx>
            <c:strRef>
              <c:f>Sheet2!$I$9</c:f>
              <c:strCache>
                <c:ptCount val="1"/>
                <c:pt idx="0">
                  <c:v>Magnetite</c:v>
                </c:pt>
              </c:strCache>
            </c:strRef>
          </c:tx>
          <c:spPr>
            <a:solidFill>
              <a:srgbClr val="4BE196"/>
            </a:solidFill>
          </c:spPr>
          <c:cat>
            <c:strRef>
              <c:f>Sheet2!$J$7:$O$7</c:f>
              <c:strCache>
                <c:ptCount val="6"/>
                <c:pt idx="0">
                  <c:v>Rietveld 1</c:v>
                </c:pt>
                <c:pt idx="1">
                  <c:v>Rietveld 2</c:v>
                </c:pt>
                <c:pt idx="2">
                  <c:v>MLA</c:v>
                </c:pt>
                <c:pt idx="3">
                  <c:v>Rietveld 1</c:v>
                </c:pt>
                <c:pt idx="4">
                  <c:v>Rietveld 2</c:v>
                </c:pt>
                <c:pt idx="5">
                  <c:v>MLA</c:v>
                </c:pt>
              </c:strCache>
            </c:strRef>
          </c:cat>
          <c:val>
            <c:numRef>
              <c:f>Sheet2!$J$9:$O$9</c:f>
              <c:numCache>
                <c:formatCode>General</c:formatCode>
                <c:ptCount val="6"/>
                <c:pt idx="0">
                  <c:v>22.6</c:v>
                </c:pt>
                <c:pt idx="1">
                  <c:v>22.6</c:v>
                </c:pt>
                <c:pt idx="2" formatCode="0.0">
                  <c:v>21.384647999999867</c:v>
                </c:pt>
                <c:pt idx="3">
                  <c:v>21.6</c:v>
                </c:pt>
                <c:pt idx="4">
                  <c:v>21.8</c:v>
                </c:pt>
                <c:pt idx="5" formatCode="0.0">
                  <c:v>18.492664999999889</c:v>
                </c:pt>
              </c:numCache>
            </c:numRef>
          </c:val>
        </c:ser>
        <c:ser>
          <c:idx val="2"/>
          <c:order val="2"/>
          <c:tx>
            <c:strRef>
              <c:f>Sheet2!$I$10</c:f>
              <c:strCache>
                <c:ptCount val="1"/>
                <c:pt idx="0">
                  <c:v>Hematite</c:v>
                </c:pt>
              </c:strCache>
            </c:strRef>
          </c:tx>
          <c:spPr>
            <a:solidFill>
              <a:srgbClr val="00B050"/>
            </a:solidFill>
          </c:spPr>
          <c:cat>
            <c:strRef>
              <c:f>Sheet2!$J$7:$O$7</c:f>
              <c:strCache>
                <c:ptCount val="6"/>
                <c:pt idx="0">
                  <c:v>Rietveld 1</c:v>
                </c:pt>
                <c:pt idx="1">
                  <c:v>Rietveld 2</c:v>
                </c:pt>
                <c:pt idx="2">
                  <c:v>MLA</c:v>
                </c:pt>
                <c:pt idx="3">
                  <c:v>Rietveld 1</c:v>
                </c:pt>
                <c:pt idx="4">
                  <c:v>Rietveld 2</c:v>
                </c:pt>
                <c:pt idx="5">
                  <c:v>MLA</c:v>
                </c:pt>
              </c:strCache>
            </c:strRef>
          </c:cat>
          <c:val>
            <c:numRef>
              <c:f>Sheet2!$J$10:$O$10</c:f>
              <c:numCache>
                <c:formatCode>General</c:formatCode>
                <c:ptCount val="6"/>
                <c:pt idx="0">
                  <c:v>21.3</c:v>
                </c:pt>
                <c:pt idx="1">
                  <c:v>19.2</c:v>
                </c:pt>
                <c:pt idx="2" formatCode="0.0">
                  <c:v>25.622107</c:v>
                </c:pt>
                <c:pt idx="3">
                  <c:v>22.6</c:v>
                </c:pt>
                <c:pt idx="4">
                  <c:v>21.9</c:v>
                </c:pt>
                <c:pt idx="5" formatCode="0.0">
                  <c:v>28.809429000000002</c:v>
                </c:pt>
              </c:numCache>
            </c:numRef>
          </c:val>
        </c:ser>
        <c:axId val="60750848"/>
        <c:axId val="60809984"/>
      </c:barChart>
      <c:catAx>
        <c:axId val="60750848"/>
        <c:scaling>
          <c:orientation val="minMax"/>
        </c:scaling>
        <c:axPos val="b"/>
        <c:numFmt formatCode="General" sourceLinked="1"/>
        <c:tickLblPos val="nextTo"/>
        <c:crossAx val="60809984"/>
        <c:crosses val="autoZero"/>
        <c:auto val="1"/>
        <c:lblAlgn val="ctr"/>
        <c:lblOffset val="100"/>
      </c:catAx>
      <c:valAx>
        <c:axId val="60809984"/>
        <c:scaling>
          <c:orientation val="minMax"/>
        </c:scaling>
        <c:axPos val="l"/>
        <c:majorGridlines/>
        <c:numFmt formatCode="General" sourceLinked="1"/>
        <c:tickLblPos val="nextTo"/>
        <c:crossAx val="60750848"/>
        <c:crosses val="autoZero"/>
        <c:crossBetween val="between"/>
      </c:valAx>
    </c:plotArea>
    <c:legend>
      <c:legendPos val="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069242883101158"/>
          <c:y val="5.1400554097404488E-2"/>
          <c:w val="0.64231596050493689"/>
          <c:h val="0.79822506561679785"/>
        </c:manualLayout>
      </c:layout>
      <c:barChart>
        <c:barDir val="col"/>
        <c:grouping val="clustered"/>
        <c:ser>
          <c:idx val="0"/>
          <c:order val="0"/>
          <c:tx>
            <c:strRef>
              <c:f>Sheet2!$B$43</c:f>
              <c:strCache>
                <c:ptCount val="1"/>
                <c:pt idx="0">
                  <c:v>Quartz</c:v>
                </c:pt>
              </c:strCache>
            </c:strRef>
          </c:tx>
          <c:spPr>
            <a:solidFill>
              <a:srgbClr val="AFAFAF"/>
            </a:solidFill>
          </c:spPr>
          <c:cat>
            <c:strRef>
              <c:f>Sheet2!$C$42:$E$42</c:f>
              <c:strCache>
                <c:ptCount val="3"/>
                <c:pt idx="0">
                  <c:v>XRD sampling </c:v>
                </c:pt>
                <c:pt idx="2">
                  <c:v>XRD-v-MLA</c:v>
                </c:pt>
              </c:strCache>
            </c:strRef>
          </c:cat>
          <c:val>
            <c:numRef>
              <c:f>Sheet2!$C$43:$E$43</c:f>
              <c:numCache>
                <c:formatCode>General</c:formatCode>
                <c:ptCount val="3"/>
                <c:pt idx="0" formatCode="0.0">
                  <c:v>16.114662905956131</c:v>
                </c:pt>
                <c:pt idx="2" formatCode="0.0">
                  <c:v>18.434317411402098</c:v>
                </c:pt>
              </c:numCache>
            </c:numRef>
          </c:val>
        </c:ser>
        <c:ser>
          <c:idx val="1"/>
          <c:order val="1"/>
          <c:tx>
            <c:strRef>
              <c:f>Sheet2!$B$44</c:f>
              <c:strCache>
                <c:ptCount val="1"/>
                <c:pt idx="0">
                  <c:v>Magnetite</c:v>
                </c:pt>
              </c:strCache>
            </c:strRef>
          </c:tx>
          <c:spPr>
            <a:solidFill>
              <a:srgbClr val="876717"/>
            </a:solidFill>
          </c:spPr>
          <c:cat>
            <c:strRef>
              <c:f>Sheet2!$C$42:$E$42</c:f>
              <c:strCache>
                <c:ptCount val="3"/>
                <c:pt idx="0">
                  <c:v>XRD sampling </c:v>
                </c:pt>
                <c:pt idx="2">
                  <c:v>XRD-v-MLA</c:v>
                </c:pt>
              </c:strCache>
            </c:strRef>
          </c:cat>
          <c:val>
            <c:numRef>
              <c:f>Sheet2!$C$44:$E$44</c:f>
              <c:numCache>
                <c:formatCode>General</c:formatCode>
                <c:ptCount val="3"/>
                <c:pt idx="0" formatCode="0.0">
                  <c:v>6.4000000000000083</c:v>
                </c:pt>
                <c:pt idx="2" formatCode="0.0">
                  <c:v>14.780345622119818</c:v>
                </c:pt>
              </c:numCache>
            </c:numRef>
          </c:val>
        </c:ser>
        <c:ser>
          <c:idx val="2"/>
          <c:order val="2"/>
          <c:tx>
            <c:strRef>
              <c:f>Sheet2!$B$45</c:f>
              <c:strCache>
                <c:ptCount val="1"/>
                <c:pt idx="0">
                  <c:v>Hematite</c:v>
                </c:pt>
              </c:strCache>
            </c:strRef>
          </c:tx>
          <c:spPr>
            <a:solidFill>
              <a:srgbClr val="DEB03F"/>
            </a:solidFill>
          </c:spPr>
          <c:cat>
            <c:strRef>
              <c:f>Sheet2!$C$42:$E$42</c:f>
              <c:strCache>
                <c:ptCount val="3"/>
                <c:pt idx="0">
                  <c:v>XRD sampling </c:v>
                </c:pt>
                <c:pt idx="2">
                  <c:v>XRD-v-MLA</c:v>
                </c:pt>
              </c:strCache>
            </c:strRef>
          </c:cat>
          <c:val>
            <c:numRef>
              <c:f>Sheet2!$C$45:$E$45</c:f>
              <c:numCache>
                <c:formatCode>General</c:formatCode>
                <c:ptCount val="3"/>
                <c:pt idx="0" formatCode="0.0">
                  <c:v>35.240274599541998</c:v>
                </c:pt>
                <c:pt idx="2" formatCode="0.0">
                  <c:v>29.480579775280752</c:v>
                </c:pt>
              </c:numCache>
            </c:numRef>
          </c:val>
        </c:ser>
        <c:axId val="60868864"/>
        <c:axId val="60878848"/>
      </c:barChart>
      <c:catAx>
        <c:axId val="60868864"/>
        <c:scaling>
          <c:orientation val="minMax"/>
        </c:scaling>
        <c:axPos val="b"/>
        <c:tickLblPos val="nextTo"/>
        <c:txPr>
          <a:bodyPr/>
          <a:lstStyle/>
          <a:p>
            <a:pPr>
              <a:defRPr sz="1400" b="1" i="0" baseline="0"/>
            </a:pPr>
            <a:endParaRPr lang="en-US"/>
          </a:p>
        </c:txPr>
        <c:crossAx val="60878848"/>
        <c:crosses val="autoZero"/>
        <c:auto val="1"/>
        <c:lblAlgn val="ctr"/>
        <c:lblOffset val="100"/>
      </c:catAx>
      <c:valAx>
        <c:axId val="60878848"/>
        <c:scaling>
          <c:orientation val="minMax"/>
        </c:scaling>
        <c:axPos val="l"/>
        <c:majorGridlines/>
        <c:numFmt formatCode="0" sourceLinked="0"/>
        <c:tickLblPos val="nextTo"/>
        <c:txPr>
          <a:bodyPr/>
          <a:lstStyle/>
          <a:p>
            <a:pPr>
              <a:defRPr sz="1400" b="1" i="0" baseline="0"/>
            </a:pPr>
            <a:endParaRPr lang="en-US"/>
          </a:p>
        </c:txPr>
        <c:crossAx val="60868864"/>
        <c:crosses val="autoZero"/>
        <c:crossBetween val="between"/>
      </c:valAx>
    </c:plotArea>
    <c:legend>
      <c:legendPos val="r"/>
      <c:layout>
        <c:manualLayout>
          <c:xMode val="edge"/>
          <c:yMode val="edge"/>
          <c:x val="0.78397792583619352"/>
          <c:y val="0.38831291921843547"/>
          <c:w val="0.20249411131300896"/>
          <c:h val="0.25115157480314959"/>
        </c:manualLayout>
      </c:layout>
      <c:txPr>
        <a:bodyPr/>
        <a:lstStyle/>
        <a:p>
          <a:pPr>
            <a:defRPr sz="1400" b="1" i="0" baseline="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a:pPr>
            <a:r>
              <a:rPr lang="en-US"/>
              <a:t>plagioclase</a:t>
            </a:r>
            <a:r>
              <a:rPr lang="en-US" baseline="0"/>
              <a:t> orientation</a:t>
            </a:r>
            <a:endParaRPr lang="en-US"/>
          </a:p>
        </c:rich>
      </c:tx>
      <c:layout>
        <c:manualLayout>
          <c:xMode val="edge"/>
          <c:yMode val="edge"/>
          <c:x val="0.23749876907927142"/>
          <c:y val="4.2194083481381803E-2"/>
        </c:manualLayout>
      </c:layout>
    </c:title>
    <c:plotArea>
      <c:layout>
        <c:manualLayout>
          <c:layoutTarget val="inner"/>
          <c:xMode val="edge"/>
          <c:yMode val="edge"/>
          <c:x val="0.10499307970550961"/>
          <c:y val="0.14960909886264231"/>
          <c:w val="0.66325870270647524"/>
          <c:h val="0.67445893263342183"/>
        </c:manualLayout>
      </c:layout>
      <c:scatterChart>
        <c:scatterStyle val="lineMarker"/>
        <c:ser>
          <c:idx val="0"/>
          <c:order val="0"/>
          <c:tx>
            <c:strRef>
              <c:f>datamining!$L$6</c:f>
              <c:strCache>
                <c:ptCount val="1"/>
                <c:pt idx="0">
                  <c:v>Plag mass</c:v>
                </c:pt>
              </c:strCache>
            </c:strRef>
          </c:tx>
          <c:spPr>
            <a:ln w="19050"/>
          </c:spPr>
          <c:marker>
            <c:symbol val="diamond"/>
            <c:size val="4"/>
          </c:marker>
          <c:xVal>
            <c:numRef>
              <c:f>datamining!$K$7:$K$42</c:f>
              <c:numCache>
                <c:formatCode>General</c:formatCode>
                <c:ptCount val="36"/>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numCache>
            </c:numRef>
          </c:xVal>
          <c:yVal>
            <c:numRef>
              <c:f>datamining!$L$7:$L$42</c:f>
              <c:numCache>
                <c:formatCode>0.0</c:formatCode>
                <c:ptCount val="36"/>
                <c:pt idx="0">
                  <c:v>7.7060000000000036E-3</c:v>
                </c:pt>
                <c:pt idx="1">
                  <c:v>0.10278599999999999</c:v>
                </c:pt>
                <c:pt idx="2">
                  <c:v>2.3436000000000002E-2</c:v>
                </c:pt>
                <c:pt idx="3">
                  <c:v>1.8859999999999998E-2</c:v>
                </c:pt>
                <c:pt idx="4">
                  <c:v>1.8456E-2</c:v>
                </c:pt>
                <c:pt idx="5">
                  <c:v>0.3557590000000001</c:v>
                </c:pt>
                <c:pt idx="6">
                  <c:v>0.20981400000000006</c:v>
                </c:pt>
                <c:pt idx="7">
                  <c:v>4.1435E-2</c:v>
                </c:pt>
                <c:pt idx="8">
                  <c:v>9.3430000000000041E-3</c:v>
                </c:pt>
                <c:pt idx="9">
                  <c:v>0.190635</c:v>
                </c:pt>
                <c:pt idx="10">
                  <c:v>0.13048099999999999</c:v>
                </c:pt>
                <c:pt idx="11">
                  <c:v>0.10660700000000002</c:v>
                </c:pt>
                <c:pt idx="12">
                  <c:v>0.16700399999999996</c:v>
                </c:pt>
                <c:pt idx="13">
                  <c:v>0.35145100000000007</c:v>
                </c:pt>
                <c:pt idx="14">
                  <c:v>0.34961900000000001</c:v>
                </c:pt>
                <c:pt idx="15">
                  <c:v>0.52716699999999939</c:v>
                </c:pt>
                <c:pt idx="16">
                  <c:v>1.0010399999999995</c:v>
                </c:pt>
                <c:pt idx="17">
                  <c:v>1.1181080000000001</c:v>
                </c:pt>
                <c:pt idx="18">
                  <c:v>1.0818449999999995</c:v>
                </c:pt>
                <c:pt idx="19">
                  <c:v>1.148334</c:v>
                </c:pt>
                <c:pt idx="20">
                  <c:v>0.46115100000000003</c:v>
                </c:pt>
                <c:pt idx="21">
                  <c:v>1.2071029999999996</c:v>
                </c:pt>
                <c:pt idx="22">
                  <c:v>0.66297399999999995</c:v>
                </c:pt>
                <c:pt idx="23">
                  <c:v>0.20258100000000001</c:v>
                </c:pt>
                <c:pt idx="24">
                  <c:v>0.19438299999999997</c:v>
                </c:pt>
                <c:pt idx="25">
                  <c:v>9.4974000000000031E-2</c:v>
                </c:pt>
                <c:pt idx="26">
                  <c:v>6.5398000000000026E-2</c:v>
                </c:pt>
                <c:pt idx="27">
                  <c:v>0.10644699999999999</c:v>
                </c:pt>
                <c:pt idx="28">
                  <c:v>0.30980200000000013</c:v>
                </c:pt>
                <c:pt idx="29">
                  <c:v>2.8874000000000004E-2</c:v>
                </c:pt>
                <c:pt idx="30">
                  <c:v>6.648000000000002E-3</c:v>
                </c:pt>
                <c:pt idx="31">
                  <c:v>0.10057100000000002</c:v>
                </c:pt>
                <c:pt idx="32">
                  <c:v>6.3271000000000008E-2</c:v>
                </c:pt>
                <c:pt idx="33">
                  <c:v>4.3405000000000006E-2</c:v>
                </c:pt>
                <c:pt idx="34">
                  <c:v>5.961000000000001E-2</c:v>
                </c:pt>
                <c:pt idx="35">
                  <c:v>0.10857500000000003</c:v>
                </c:pt>
              </c:numCache>
            </c:numRef>
          </c:yVal>
        </c:ser>
        <c:axId val="81292672"/>
        <c:axId val="81315328"/>
      </c:scatterChart>
      <c:valAx>
        <c:axId val="81292672"/>
        <c:scaling>
          <c:orientation val="minMax"/>
          <c:max val="180"/>
          <c:min val="0"/>
        </c:scaling>
        <c:axPos val="b"/>
        <c:title>
          <c:tx>
            <c:rich>
              <a:bodyPr/>
              <a:lstStyle/>
              <a:p>
                <a:pPr>
                  <a:defRPr/>
                </a:pPr>
                <a:r>
                  <a:rPr lang="en-CA" sz="1400" baseline="0"/>
                  <a:t>angle for MBR</a:t>
                </a:r>
              </a:p>
            </c:rich>
          </c:tx>
          <c:layout/>
        </c:title>
        <c:numFmt formatCode="General" sourceLinked="1"/>
        <c:tickLblPos val="nextTo"/>
        <c:crossAx val="81315328"/>
        <c:crosses val="autoZero"/>
        <c:crossBetween val="midCat"/>
        <c:majorUnit val="30"/>
      </c:valAx>
      <c:valAx>
        <c:axId val="81315328"/>
        <c:scaling>
          <c:orientation val="minMax"/>
        </c:scaling>
        <c:axPos val="l"/>
        <c:majorGridlines/>
        <c:title>
          <c:tx>
            <c:rich>
              <a:bodyPr rot="-5400000" vert="horz"/>
              <a:lstStyle/>
              <a:p>
                <a:pPr>
                  <a:defRPr/>
                </a:pPr>
                <a:r>
                  <a:rPr lang="en-CA" sz="1400" baseline="0"/>
                  <a:t>% plagioclase</a:t>
                </a:r>
              </a:p>
            </c:rich>
          </c:tx>
          <c:layout>
            <c:manualLayout>
              <c:xMode val="edge"/>
              <c:yMode val="edge"/>
              <c:x val="1.6305997200866881E-2"/>
              <c:y val="0.36913820633283384"/>
            </c:manualLayout>
          </c:layout>
        </c:title>
        <c:numFmt formatCode="0.0" sourceLinked="1"/>
        <c:tickLblPos val="nextTo"/>
        <c:crossAx val="81292672"/>
        <c:crosses val="autoZero"/>
        <c:crossBetween val="midCat"/>
      </c:valAx>
      <c:spPr>
        <a:solidFill>
          <a:schemeClr val="bg1"/>
        </a:solidFill>
      </c:spPr>
    </c:plotArea>
    <c:plotVisOnly val="1"/>
  </c:chart>
  <c:spPr>
    <a:solidFill>
      <a:schemeClr val="bg1"/>
    </a:solidFill>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sz="1000" b="1" i="0" u="none" strike="noStrike" baseline="0">
                <a:solidFill>
                  <a:srgbClr val="000000"/>
                </a:solidFill>
                <a:latin typeface="Arial"/>
                <a:ea typeface="Arial"/>
                <a:cs typeface="Arial"/>
              </a:defRPr>
            </a:pPr>
            <a:r>
              <a:rPr lang="en-CA"/>
              <a:t>Size +100M mineral modes</a:t>
            </a:r>
          </a:p>
        </c:rich>
      </c:tx>
      <c:layout>
        <c:manualLayout>
          <c:xMode val="edge"/>
          <c:yMode val="edge"/>
          <c:x val="0.32238214576361157"/>
          <c:y val="3.5830618892508256E-2"/>
        </c:manualLayout>
      </c:layout>
      <c:spPr>
        <a:noFill/>
        <a:ln w="25400">
          <a:noFill/>
        </a:ln>
      </c:spPr>
    </c:title>
    <c:plotArea>
      <c:layout>
        <c:manualLayout>
          <c:layoutTarget val="inner"/>
          <c:xMode val="edge"/>
          <c:yMode val="edge"/>
          <c:x val="0.12936357939591417"/>
          <c:y val="0.10423469347181372"/>
          <c:w val="0.84394335129715503"/>
          <c:h val="0.7166135176187165"/>
        </c:manualLayout>
      </c:layout>
      <c:barChart>
        <c:barDir val="col"/>
        <c:grouping val="clustered"/>
        <c:ser>
          <c:idx val="0"/>
          <c:order val="0"/>
          <c:tx>
            <c:v>2008</c:v>
          </c:tx>
          <c:spPr>
            <a:solidFill>
              <a:srgbClr val="CAC993"/>
            </a:solidFill>
            <a:ln w="12700">
              <a:solidFill>
                <a:srgbClr val="000000"/>
              </a:solidFill>
              <a:prstDash val="solid"/>
            </a:ln>
          </c:spPr>
          <c:cat>
            <c:strRef>
              <c:f>'Tables &amp; scatter plots'!$C$5:$R$5</c:f>
              <c:strCache>
                <c:ptCount val="16"/>
                <c:pt idx="0">
                  <c:v>Qtz</c:v>
                </c:pt>
                <c:pt idx="1">
                  <c:v>Hm</c:v>
                </c:pt>
                <c:pt idx="2">
                  <c:v>Mt</c:v>
                </c:pt>
                <c:pt idx="3">
                  <c:v>no-ID</c:v>
                </c:pt>
                <c:pt idx="4">
                  <c:v>Qtz</c:v>
                </c:pt>
                <c:pt idx="5">
                  <c:v>Hm</c:v>
                </c:pt>
                <c:pt idx="6">
                  <c:v>Mt</c:v>
                </c:pt>
                <c:pt idx="7">
                  <c:v>no-ID</c:v>
                </c:pt>
                <c:pt idx="8">
                  <c:v>Qtz</c:v>
                </c:pt>
                <c:pt idx="9">
                  <c:v>Hm</c:v>
                </c:pt>
                <c:pt idx="10">
                  <c:v>Mt</c:v>
                </c:pt>
                <c:pt idx="11">
                  <c:v>no-ID</c:v>
                </c:pt>
                <c:pt idx="12">
                  <c:v>Qtz</c:v>
                </c:pt>
                <c:pt idx="13">
                  <c:v>Hm</c:v>
                </c:pt>
                <c:pt idx="14">
                  <c:v>Mt</c:v>
                </c:pt>
                <c:pt idx="15">
                  <c:v>no-ID</c:v>
                </c:pt>
              </c:strCache>
            </c:strRef>
          </c:cat>
          <c:val>
            <c:numRef>
              <c:f>'Tables &amp; scatter plots'!$C$6:$R$6</c:f>
              <c:numCache>
                <c:formatCode>0.0</c:formatCode>
                <c:ptCount val="16"/>
                <c:pt idx="0">
                  <c:v>37.070846000000003</c:v>
                </c:pt>
                <c:pt idx="1">
                  <c:v>30.026742999999819</c:v>
                </c:pt>
                <c:pt idx="2">
                  <c:v>21.506635999999986</c:v>
                </c:pt>
                <c:pt idx="3">
                  <c:v>0.52527999999999997</c:v>
                </c:pt>
                <c:pt idx="4">
                  <c:v>40.379615000000001</c:v>
                </c:pt>
                <c:pt idx="5">
                  <c:v>28.80496000000014</c:v>
                </c:pt>
                <c:pt idx="6">
                  <c:v>16.779074999999999</c:v>
                </c:pt>
                <c:pt idx="7">
                  <c:v>0.52672600000000003</c:v>
                </c:pt>
                <c:pt idx="8">
                  <c:v>40.903301000000006</c:v>
                </c:pt>
                <c:pt idx="9">
                  <c:v>40.084716</c:v>
                </c:pt>
                <c:pt idx="10">
                  <c:v>10.22644</c:v>
                </c:pt>
                <c:pt idx="11">
                  <c:v>0.41839300000000001</c:v>
                </c:pt>
                <c:pt idx="12">
                  <c:v>42.470483999999999</c:v>
                </c:pt>
                <c:pt idx="13">
                  <c:v>33.717095</c:v>
                </c:pt>
                <c:pt idx="14">
                  <c:v>12.733673</c:v>
                </c:pt>
                <c:pt idx="15">
                  <c:v>0.4680490000000001</c:v>
                </c:pt>
              </c:numCache>
            </c:numRef>
          </c:val>
        </c:ser>
        <c:ser>
          <c:idx val="1"/>
          <c:order val="1"/>
          <c:tx>
            <c:v>2009</c:v>
          </c:tx>
          <c:spPr>
            <a:solidFill>
              <a:srgbClr val="876717"/>
            </a:solidFill>
            <a:ln w="12700">
              <a:solidFill>
                <a:srgbClr val="000000"/>
              </a:solidFill>
              <a:prstDash val="solid"/>
            </a:ln>
          </c:spPr>
          <c:cat>
            <c:strRef>
              <c:f>'Tables &amp; scatter plots'!$C$5:$R$5</c:f>
              <c:strCache>
                <c:ptCount val="16"/>
                <c:pt idx="0">
                  <c:v>Qtz</c:v>
                </c:pt>
                <c:pt idx="1">
                  <c:v>Hm</c:v>
                </c:pt>
                <c:pt idx="2">
                  <c:v>Mt</c:v>
                </c:pt>
                <c:pt idx="3">
                  <c:v>no-ID</c:v>
                </c:pt>
                <c:pt idx="4">
                  <c:v>Qtz</c:v>
                </c:pt>
                <c:pt idx="5">
                  <c:v>Hm</c:v>
                </c:pt>
                <c:pt idx="6">
                  <c:v>Mt</c:v>
                </c:pt>
                <c:pt idx="7">
                  <c:v>no-ID</c:v>
                </c:pt>
                <c:pt idx="8">
                  <c:v>Qtz</c:v>
                </c:pt>
                <c:pt idx="9">
                  <c:v>Hm</c:v>
                </c:pt>
                <c:pt idx="10">
                  <c:v>Mt</c:v>
                </c:pt>
                <c:pt idx="11">
                  <c:v>no-ID</c:v>
                </c:pt>
                <c:pt idx="12">
                  <c:v>Qtz</c:v>
                </c:pt>
                <c:pt idx="13">
                  <c:v>Hm</c:v>
                </c:pt>
                <c:pt idx="14">
                  <c:v>Mt</c:v>
                </c:pt>
                <c:pt idx="15">
                  <c:v>no-ID</c:v>
                </c:pt>
              </c:strCache>
            </c:strRef>
          </c:cat>
          <c:val>
            <c:numRef>
              <c:f>'Tables &amp; scatter plots'!$C$7:$R$7</c:f>
              <c:numCache>
                <c:formatCode>0.0</c:formatCode>
                <c:ptCount val="16"/>
                <c:pt idx="0">
                  <c:v>36.791039000000012</c:v>
                </c:pt>
                <c:pt idx="1">
                  <c:v>30.645962000000001</c:v>
                </c:pt>
                <c:pt idx="2">
                  <c:v>21.405363999999889</c:v>
                </c:pt>
                <c:pt idx="3">
                  <c:v>0.34306300000000145</c:v>
                </c:pt>
                <c:pt idx="4">
                  <c:v>39.077054000000004</c:v>
                </c:pt>
                <c:pt idx="5">
                  <c:v>29.534958000000195</c:v>
                </c:pt>
                <c:pt idx="6">
                  <c:v>17.113033000000001</c:v>
                </c:pt>
                <c:pt idx="7">
                  <c:v>0.71611400000000003</c:v>
                </c:pt>
                <c:pt idx="8">
                  <c:v>40.673877000000005</c:v>
                </c:pt>
                <c:pt idx="9">
                  <c:v>40.770589000000001</c:v>
                </c:pt>
                <c:pt idx="10">
                  <c:v>10.316375000000001</c:v>
                </c:pt>
                <c:pt idx="11">
                  <c:v>0.25357600000000002</c:v>
                </c:pt>
                <c:pt idx="12">
                  <c:v>42.215467000000004</c:v>
                </c:pt>
                <c:pt idx="13">
                  <c:v>34.451762999999993</c:v>
                </c:pt>
                <c:pt idx="14">
                  <c:v>12.448043</c:v>
                </c:pt>
                <c:pt idx="15">
                  <c:v>0.22438200000000039</c:v>
                </c:pt>
              </c:numCache>
            </c:numRef>
          </c:val>
        </c:ser>
        <c:gapWidth val="60"/>
        <c:axId val="59949056"/>
        <c:axId val="59950592"/>
      </c:barChart>
      <c:catAx>
        <c:axId val="59949056"/>
        <c:scaling>
          <c:orientation val="minMax"/>
        </c:scaling>
        <c:axPos val="b"/>
        <c:numFmt formatCode="General" sourceLinked="0"/>
        <c:tickLblPos val="nextTo"/>
        <c:spPr>
          <a:ln w="3175">
            <a:solidFill>
              <a:srgbClr val="000000"/>
            </a:solidFill>
            <a:prstDash val="solid"/>
          </a:ln>
        </c:spPr>
        <c:txPr>
          <a:bodyPr rot="-3600000" vert="horz"/>
          <a:lstStyle/>
          <a:p>
            <a:pPr>
              <a:defRPr sz="1000" b="1" i="0" u="none" strike="noStrike" baseline="0">
                <a:solidFill>
                  <a:srgbClr val="000000"/>
                </a:solidFill>
                <a:latin typeface="Arial"/>
                <a:ea typeface="Arial"/>
                <a:cs typeface="Arial"/>
              </a:defRPr>
            </a:pPr>
            <a:endParaRPr lang="en-US"/>
          </a:p>
        </c:txPr>
        <c:crossAx val="59950592"/>
        <c:crossesAt val="0"/>
        <c:auto val="1"/>
        <c:lblAlgn val="ctr"/>
        <c:lblOffset val="20"/>
        <c:tickLblSkip val="1"/>
        <c:tickMarkSkip val="1"/>
      </c:catAx>
      <c:valAx>
        <c:axId val="59950592"/>
        <c:scaling>
          <c:orientation val="minMax"/>
          <c:max val="45"/>
          <c:min val="0"/>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CA"/>
                  <a:t>Wt%</a:t>
                </a:r>
              </a:p>
            </c:rich>
          </c:tx>
          <c:layout>
            <c:manualLayout>
              <c:xMode val="edge"/>
              <c:yMode val="edge"/>
              <c:x val="2.8747433264887063E-2"/>
              <c:y val="0.41368146571255493"/>
            </c:manualLayout>
          </c:layout>
          <c:spPr>
            <a:noFill/>
            <a:ln w="25400">
              <a:noFill/>
            </a:ln>
          </c:spPr>
        </c:title>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9949056"/>
        <c:crosses val="autoZero"/>
        <c:crossBetween val="between"/>
        <c:majorUnit val="5"/>
        <c:minorUnit val="1"/>
      </c:valAx>
    </c:plotArea>
    <c:legend>
      <c:legendPos val="r"/>
      <c:layout>
        <c:manualLayout>
          <c:xMode val="edge"/>
          <c:yMode val="edge"/>
          <c:x val="0.86858401347747938"/>
          <c:y val="0.11381531565966434"/>
          <c:w val="9.8562628336756802E-2"/>
          <c:h val="0.14006548855660347"/>
        </c:manualLayout>
      </c:layout>
      <c:spPr>
        <a:solidFill>
          <a:srgbClr val="FFFFFF"/>
        </a:solidFill>
        <a:ln w="3175">
          <a:no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sz="1000" b="1" i="0" u="none" strike="noStrike" baseline="0">
                <a:solidFill>
                  <a:srgbClr val="000000"/>
                </a:solidFill>
                <a:latin typeface="Arial"/>
                <a:ea typeface="Arial"/>
                <a:cs typeface="Arial"/>
              </a:defRPr>
            </a:pPr>
            <a:r>
              <a:rPr lang="en-CA"/>
              <a:t>Size +200M mineral modes</a:t>
            </a:r>
          </a:p>
        </c:rich>
      </c:tx>
      <c:layout>
        <c:manualLayout>
          <c:xMode val="edge"/>
          <c:yMode val="edge"/>
          <c:x val="0.32238214576361157"/>
          <c:y val="3.5830618892508201E-2"/>
        </c:manualLayout>
      </c:layout>
      <c:spPr>
        <a:noFill/>
        <a:ln w="25400">
          <a:noFill/>
        </a:ln>
      </c:spPr>
    </c:title>
    <c:plotArea>
      <c:layout>
        <c:manualLayout>
          <c:layoutTarget val="inner"/>
          <c:xMode val="edge"/>
          <c:yMode val="edge"/>
          <c:x val="0.12936357939591417"/>
          <c:y val="0.10423469347181372"/>
          <c:w val="0.84394335129715503"/>
          <c:h val="0.7166135176187165"/>
        </c:manualLayout>
      </c:layout>
      <c:barChart>
        <c:barDir val="col"/>
        <c:grouping val="clustered"/>
        <c:ser>
          <c:idx val="0"/>
          <c:order val="0"/>
          <c:tx>
            <c:v>2008</c:v>
          </c:tx>
          <c:spPr>
            <a:solidFill>
              <a:srgbClr val="CAC993"/>
            </a:solidFill>
            <a:ln w="12700">
              <a:solidFill>
                <a:srgbClr val="000000"/>
              </a:solidFill>
              <a:prstDash val="solid"/>
            </a:ln>
          </c:spPr>
          <c:cat>
            <c:strRef>
              <c:f>'Tables &amp; scatter plots'!$C$5:$R$5</c:f>
              <c:strCache>
                <c:ptCount val="16"/>
                <c:pt idx="0">
                  <c:v>Qtz</c:v>
                </c:pt>
                <c:pt idx="1">
                  <c:v>Hm</c:v>
                </c:pt>
                <c:pt idx="2">
                  <c:v>Mt</c:v>
                </c:pt>
                <c:pt idx="3">
                  <c:v>no-ID</c:v>
                </c:pt>
                <c:pt idx="4">
                  <c:v>Qtz</c:v>
                </c:pt>
                <c:pt idx="5">
                  <c:v>Hm</c:v>
                </c:pt>
                <c:pt idx="6">
                  <c:v>Mt</c:v>
                </c:pt>
                <c:pt idx="7">
                  <c:v>no-ID</c:v>
                </c:pt>
                <c:pt idx="8">
                  <c:v>Qtz</c:v>
                </c:pt>
                <c:pt idx="9">
                  <c:v>Hm</c:v>
                </c:pt>
                <c:pt idx="10">
                  <c:v>Mt</c:v>
                </c:pt>
                <c:pt idx="11">
                  <c:v>no-ID</c:v>
                </c:pt>
                <c:pt idx="12">
                  <c:v>Qtz</c:v>
                </c:pt>
                <c:pt idx="13">
                  <c:v>Hm</c:v>
                </c:pt>
                <c:pt idx="14">
                  <c:v>Mt</c:v>
                </c:pt>
                <c:pt idx="15">
                  <c:v>no-ID</c:v>
                </c:pt>
              </c:strCache>
            </c:strRef>
          </c:cat>
          <c:val>
            <c:numRef>
              <c:f>'Tables &amp; scatter plots'!$C$13:$R$13</c:f>
              <c:numCache>
                <c:formatCode>0.0</c:formatCode>
                <c:ptCount val="16"/>
                <c:pt idx="0">
                  <c:v>42.235060000000011</c:v>
                </c:pt>
                <c:pt idx="1">
                  <c:v>28.741517000000002</c:v>
                </c:pt>
                <c:pt idx="2">
                  <c:v>17.193514</c:v>
                </c:pt>
                <c:pt idx="3">
                  <c:v>1.0293899999999998</c:v>
                </c:pt>
                <c:pt idx="4">
                  <c:v>44.277635000000011</c:v>
                </c:pt>
                <c:pt idx="5">
                  <c:v>28.305388000000001</c:v>
                </c:pt>
                <c:pt idx="6">
                  <c:v>14.997553</c:v>
                </c:pt>
                <c:pt idx="7">
                  <c:v>0.37117400000000184</c:v>
                </c:pt>
                <c:pt idx="8">
                  <c:v>41.865628000000001</c:v>
                </c:pt>
                <c:pt idx="9">
                  <c:v>43.004206000000003</c:v>
                </c:pt>
                <c:pt idx="10">
                  <c:v>7.7230889999999945</c:v>
                </c:pt>
                <c:pt idx="11">
                  <c:v>0.45112400000000002</c:v>
                </c:pt>
                <c:pt idx="12">
                  <c:v>43.690795000000229</c:v>
                </c:pt>
                <c:pt idx="13">
                  <c:v>34.422914000000013</c:v>
                </c:pt>
                <c:pt idx="14">
                  <c:v>11.164760000000001</c:v>
                </c:pt>
                <c:pt idx="15">
                  <c:v>0.95416100000000004</c:v>
                </c:pt>
              </c:numCache>
            </c:numRef>
          </c:val>
        </c:ser>
        <c:ser>
          <c:idx val="1"/>
          <c:order val="1"/>
          <c:tx>
            <c:v>2009</c:v>
          </c:tx>
          <c:spPr>
            <a:solidFill>
              <a:srgbClr val="876717"/>
            </a:solidFill>
            <a:ln w="12700">
              <a:solidFill>
                <a:srgbClr val="000000"/>
              </a:solidFill>
              <a:prstDash val="solid"/>
            </a:ln>
          </c:spPr>
          <c:cat>
            <c:strRef>
              <c:f>'Tables &amp; scatter plots'!$C$5:$R$5</c:f>
              <c:strCache>
                <c:ptCount val="16"/>
                <c:pt idx="0">
                  <c:v>Qtz</c:v>
                </c:pt>
                <c:pt idx="1">
                  <c:v>Hm</c:v>
                </c:pt>
                <c:pt idx="2">
                  <c:v>Mt</c:v>
                </c:pt>
                <c:pt idx="3">
                  <c:v>no-ID</c:v>
                </c:pt>
                <c:pt idx="4">
                  <c:v>Qtz</c:v>
                </c:pt>
                <c:pt idx="5">
                  <c:v>Hm</c:v>
                </c:pt>
                <c:pt idx="6">
                  <c:v>Mt</c:v>
                </c:pt>
                <c:pt idx="7">
                  <c:v>no-ID</c:v>
                </c:pt>
                <c:pt idx="8">
                  <c:v>Qtz</c:v>
                </c:pt>
                <c:pt idx="9">
                  <c:v>Hm</c:v>
                </c:pt>
                <c:pt idx="10">
                  <c:v>Mt</c:v>
                </c:pt>
                <c:pt idx="11">
                  <c:v>no-ID</c:v>
                </c:pt>
                <c:pt idx="12">
                  <c:v>Qtz</c:v>
                </c:pt>
                <c:pt idx="13">
                  <c:v>Hm</c:v>
                </c:pt>
                <c:pt idx="14">
                  <c:v>Mt</c:v>
                </c:pt>
                <c:pt idx="15">
                  <c:v>no-ID</c:v>
                </c:pt>
              </c:strCache>
            </c:strRef>
          </c:cat>
          <c:val>
            <c:numRef>
              <c:f>'Tables &amp; scatter plots'!$C$14:$R$14</c:f>
              <c:numCache>
                <c:formatCode>0.0</c:formatCode>
                <c:ptCount val="16"/>
                <c:pt idx="0">
                  <c:v>41.874772</c:v>
                </c:pt>
                <c:pt idx="1">
                  <c:v>29.825804000000005</c:v>
                </c:pt>
                <c:pt idx="2">
                  <c:v>17.526916</c:v>
                </c:pt>
                <c:pt idx="3">
                  <c:v>0.34788200000000213</c:v>
                </c:pt>
                <c:pt idx="4">
                  <c:v>44.229628000000012</c:v>
                </c:pt>
                <c:pt idx="5">
                  <c:v>28.242863</c:v>
                </c:pt>
                <c:pt idx="6">
                  <c:v>15.473991</c:v>
                </c:pt>
                <c:pt idx="7">
                  <c:v>0.43538500000000213</c:v>
                </c:pt>
                <c:pt idx="8">
                  <c:v>41.511054000000001</c:v>
                </c:pt>
                <c:pt idx="9">
                  <c:v>43.981913000000006</c:v>
                </c:pt>
                <c:pt idx="10">
                  <c:v>7.6948579999999653</c:v>
                </c:pt>
                <c:pt idx="11">
                  <c:v>0.20204100000000041</c:v>
                </c:pt>
                <c:pt idx="12">
                  <c:v>43.518433000000002</c:v>
                </c:pt>
                <c:pt idx="13">
                  <c:v>35.704588000000001</c:v>
                </c:pt>
                <c:pt idx="14">
                  <c:v>11.067636000000066</c:v>
                </c:pt>
                <c:pt idx="15">
                  <c:v>0.21056100000000041</c:v>
                </c:pt>
              </c:numCache>
            </c:numRef>
          </c:val>
        </c:ser>
        <c:gapWidth val="60"/>
        <c:axId val="79924224"/>
        <c:axId val="60178816"/>
      </c:barChart>
      <c:catAx>
        <c:axId val="79924224"/>
        <c:scaling>
          <c:orientation val="minMax"/>
        </c:scaling>
        <c:axPos val="b"/>
        <c:numFmt formatCode="General" sourceLinked="0"/>
        <c:tickLblPos val="nextTo"/>
        <c:spPr>
          <a:ln w="3175">
            <a:solidFill>
              <a:srgbClr val="000000"/>
            </a:solidFill>
            <a:prstDash val="solid"/>
          </a:ln>
        </c:spPr>
        <c:txPr>
          <a:bodyPr rot="-3600000" vert="horz"/>
          <a:lstStyle/>
          <a:p>
            <a:pPr>
              <a:defRPr sz="1000" b="1" i="0" u="none" strike="noStrike" baseline="0">
                <a:solidFill>
                  <a:srgbClr val="000000"/>
                </a:solidFill>
                <a:latin typeface="Arial"/>
                <a:ea typeface="Arial"/>
                <a:cs typeface="Arial"/>
              </a:defRPr>
            </a:pPr>
            <a:endParaRPr lang="en-US"/>
          </a:p>
        </c:txPr>
        <c:crossAx val="60178816"/>
        <c:crossesAt val="0"/>
        <c:auto val="1"/>
        <c:lblAlgn val="ctr"/>
        <c:lblOffset val="20"/>
        <c:tickLblSkip val="1"/>
        <c:tickMarkSkip val="1"/>
      </c:catAx>
      <c:valAx>
        <c:axId val="60178816"/>
        <c:scaling>
          <c:orientation val="minMax"/>
          <c:max val="45"/>
          <c:min val="0"/>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CA"/>
                  <a:t>Wt%</a:t>
                </a:r>
              </a:p>
            </c:rich>
          </c:tx>
          <c:layout>
            <c:manualLayout>
              <c:xMode val="edge"/>
              <c:yMode val="edge"/>
              <c:x val="2.8747433264887063E-2"/>
              <c:y val="0.41368146571255493"/>
            </c:manualLayout>
          </c:layout>
          <c:spPr>
            <a:noFill/>
            <a:ln w="25400">
              <a:noFill/>
            </a:ln>
          </c:spPr>
        </c:title>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9924224"/>
        <c:crosses val="autoZero"/>
        <c:crossBetween val="between"/>
        <c:majorUnit val="5"/>
        <c:minorUnit val="1"/>
      </c:valAx>
      <c:spPr>
        <a:solidFill>
          <a:srgbClr val="FFFFFF"/>
        </a:solidFill>
        <a:ln w="12700">
          <a:solidFill>
            <a:srgbClr val="808080"/>
          </a:solidFill>
          <a:prstDash val="solid"/>
        </a:ln>
      </c:spPr>
    </c:plotArea>
    <c:legend>
      <c:legendPos val="r"/>
      <c:layout>
        <c:manualLayout>
          <c:xMode val="edge"/>
          <c:yMode val="edge"/>
          <c:x val="0.86858402453286754"/>
          <c:y val="0.10423452768729698"/>
          <c:w val="9.8562628336756733E-2"/>
          <c:h val="0.14006548855660347"/>
        </c:manualLayout>
      </c:layout>
      <c:spPr>
        <a:solidFill>
          <a:srgbClr val="FFFFFF"/>
        </a:solidFill>
        <a:ln w="3175">
          <a:no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sz="1000" b="1" i="0" u="none" strike="noStrike" baseline="0">
                <a:solidFill>
                  <a:srgbClr val="000000"/>
                </a:solidFill>
                <a:latin typeface="Arial"/>
                <a:ea typeface="Arial"/>
                <a:cs typeface="Arial"/>
              </a:defRPr>
            </a:pPr>
            <a:r>
              <a:rPr lang="en-CA"/>
              <a:t>Size +100M mineral associations</a:t>
            </a:r>
          </a:p>
        </c:rich>
      </c:tx>
      <c:layout>
        <c:manualLayout>
          <c:xMode val="edge"/>
          <c:yMode val="edge"/>
          <c:x val="0.31590903271237442"/>
          <c:y val="3.5830733422473518E-2"/>
        </c:manualLayout>
      </c:layout>
      <c:spPr>
        <a:noFill/>
        <a:ln w="25400">
          <a:noFill/>
        </a:ln>
      </c:spPr>
    </c:title>
    <c:plotArea>
      <c:layout>
        <c:manualLayout>
          <c:layoutTarget val="inner"/>
          <c:xMode val="edge"/>
          <c:yMode val="edge"/>
          <c:x val="0.14989748088733268"/>
          <c:y val="0.10423469347181369"/>
          <c:w val="0.82340944980573949"/>
          <c:h val="0.64943866686475515"/>
        </c:manualLayout>
      </c:layout>
      <c:barChart>
        <c:barDir val="col"/>
        <c:grouping val="clustered"/>
        <c:ser>
          <c:idx val="0"/>
          <c:order val="0"/>
          <c:tx>
            <c:v>2008</c:v>
          </c:tx>
          <c:spPr>
            <a:solidFill>
              <a:srgbClr val="CAC993"/>
            </a:solidFill>
            <a:ln w="12700">
              <a:solidFill>
                <a:srgbClr val="000000"/>
              </a:solidFill>
              <a:prstDash val="solid"/>
            </a:ln>
          </c:spPr>
          <c:cat>
            <c:strRef>
              <c:f>'Tables &amp; scatter plots'!$C$20:$R$20</c:f>
              <c:strCache>
                <c:ptCount val="16"/>
                <c:pt idx="0">
                  <c:v>Hm with Mt</c:v>
                </c:pt>
                <c:pt idx="1">
                  <c:v>Hm with Qtz</c:v>
                </c:pt>
                <c:pt idx="2">
                  <c:v>Mt with Hm</c:v>
                </c:pt>
                <c:pt idx="3">
                  <c:v>Mt with Qtz</c:v>
                </c:pt>
                <c:pt idx="4">
                  <c:v>Hm with Mt</c:v>
                </c:pt>
                <c:pt idx="5">
                  <c:v>Hm with Qtz</c:v>
                </c:pt>
                <c:pt idx="6">
                  <c:v>Mt with Hm</c:v>
                </c:pt>
                <c:pt idx="7">
                  <c:v>Mt with Qtz</c:v>
                </c:pt>
                <c:pt idx="8">
                  <c:v>Hm with Mt</c:v>
                </c:pt>
                <c:pt idx="9">
                  <c:v>Hm with Qtz</c:v>
                </c:pt>
                <c:pt idx="10">
                  <c:v>Mt with Hm</c:v>
                </c:pt>
                <c:pt idx="11">
                  <c:v>Mt with Qtz</c:v>
                </c:pt>
                <c:pt idx="12">
                  <c:v>Hm with Mt</c:v>
                </c:pt>
                <c:pt idx="13">
                  <c:v>Hm with Qtz</c:v>
                </c:pt>
                <c:pt idx="14">
                  <c:v>Mt with Hm</c:v>
                </c:pt>
                <c:pt idx="15">
                  <c:v>Mt with Qtz</c:v>
                </c:pt>
              </c:strCache>
            </c:strRef>
          </c:cat>
          <c:val>
            <c:numRef>
              <c:f>'Tables &amp; scatter plots'!$C$21:$R$21</c:f>
              <c:numCache>
                <c:formatCode>0.0</c:formatCode>
                <c:ptCount val="16"/>
                <c:pt idx="0">
                  <c:v>4.5165819999999846</c:v>
                </c:pt>
                <c:pt idx="1">
                  <c:v>14.196493</c:v>
                </c:pt>
                <c:pt idx="2">
                  <c:v>7.1683839999999845</c:v>
                </c:pt>
                <c:pt idx="3">
                  <c:v>13.272666000000006</c:v>
                </c:pt>
                <c:pt idx="4">
                  <c:v>3.4122819999999967</c:v>
                </c:pt>
                <c:pt idx="5">
                  <c:v>15.466164000000004</c:v>
                </c:pt>
                <c:pt idx="6">
                  <c:v>6.1413799999999998</c:v>
                </c:pt>
                <c:pt idx="7">
                  <c:v>15.152284000000058</c:v>
                </c:pt>
                <c:pt idx="8">
                  <c:v>2.8159989999999859</c:v>
                </c:pt>
                <c:pt idx="9">
                  <c:v>14.406661</c:v>
                </c:pt>
                <c:pt idx="10">
                  <c:v>11.098679000000001</c:v>
                </c:pt>
                <c:pt idx="11">
                  <c:v>13.565194000000059</c:v>
                </c:pt>
                <c:pt idx="12">
                  <c:v>2.1919979999999999</c:v>
                </c:pt>
                <c:pt idx="13">
                  <c:v>15.875170000000002</c:v>
                </c:pt>
                <c:pt idx="14">
                  <c:v>6.0543309999999755</c:v>
                </c:pt>
                <c:pt idx="15">
                  <c:v>14.424295000000001</c:v>
                </c:pt>
              </c:numCache>
            </c:numRef>
          </c:val>
        </c:ser>
        <c:ser>
          <c:idx val="1"/>
          <c:order val="1"/>
          <c:tx>
            <c:v>2009</c:v>
          </c:tx>
          <c:spPr>
            <a:solidFill>
              <a:srgbClr val="876717"/>
            </a:solidFill>
            <a:ln w="12700">
              <a:solidFill>
                <a:srgbClr val="000000"/>
              </a:solidFill>
              <a:prstDash val="solid"/>
            </a:ln>
          </c:spPr>
          <c:cat>
            <c:strRef>
              <c:f>'Tables &amp; scatter plots'!$C$20:$R$20</c:f>
              <c:strCache>
                <c:ptCount val="16"/>
                <c:pt idx="0">
                  <c:v>Hm with Mt</c:v>
                </c:pt>
                <c:pt idx="1">
                  <c:v>Hm with Qtz</c:v>
                </c:pt>
                <c:pt idx="2">
                  <c:v>Mt with Hm</c:v>
                </c:pt>
                <c:pt idx="3">
                  <c:v>Mt with Qtz</c:v>
                </c:pt>
                <c:pt idx="4">
                  <c:v>Hm with Mt</c:v>
                </c:pt>
                <c:pt idx="5">
                  <c:v>Hm with Qtz</c:v>
                </c:pt>
                <c:pt idx="6">
                  <c:v>Mt with Hm</c:v>
                </c:pt>
                <c:pt idx="7">
                  <c:v>Mt with Qtz</c:v>
                </c:pt>
                <c:pt idx="8">
                  <c:v>Hm with Mt</c:v>
                </c:pt>
                <c:pt idx="9">
                  <c:v>Hm with Qtz</c:v>
                </c:pt>
                <c:pt idx="10">
                  <c:v>Mt with Hm</c:v>
                </c:pt>
                <c:pt idx="11">
                  <c:v>Mt with Qtz</c:v>
                </c:pt>
                <c:pt idx="12">
                  <c:v>Hm with Mt</c:v>
                </c:pt>
                <c:pt idx="13">
                  <c:v>Hm with Qtz</c:v>
                </c:pt>
                <c:pt idx="14">
                  <c:v>Mt with Hm</c:v>
                </c:pt>
                <c:pt idx="15">
                  <c:v>Mt with Qtz</c:v>
                </c:pt>
              </c:strCache>
            </c:strRef>
          </c:cat>
          <c:val>
            <c:numRef>
              <c:f>'Tables &amp; scatter plots'!$C$22:$R$22</c:f>
              <c:numCache>
                <c:formatCode>0.0</c:formatCode>
                <c:ptCount val="16"/>
                <c:pt idx="0">
                  <c:v>2.3571230000000001</c:v>
                </c:pt>
                <c:pt idx="1">
                  <c:v>16.001798999999988</c:v>
                </c:pt>
                <c:pt idx="2">
                  <c:v>3.6094870000000001</c:v>
                </c:pt>
                <c:pt idx="3">
                  <c:v>14.309806000000059</c:v>
                </c:pt>
                <c:pt idx="4">
                  <c:v>2.9708949999999987</c:v>
                </c:pt>
                <c:pt idx="5">
                  <c:v>17.10894</c:v>
                </c:pt>
                <c:pt idx="6">
                  <c:v>5.1838299999999995</c:v>
                </c:pt>
                <c:pt idx="7">
                  <c:v>16.347367999999999</c:v>
                </c:pt>
                <c:pt idx="8">
                  <c:v>3.4471989999999999</c:v>
                </c:pt>
                <c:pt idx="9">
                  <c:v>15.979885000000024</c:v>
                </c:pt>
                <c:pt idx="10">
                  <c:v>13.043032</c:v>
                </c:pt>
                <c:pt idx="11">
                  <c:v>15.536179000000001</c:v>
                </c:pt>
                <c:pt idx="12">
                  <c:v>1.7910309999999998</c:v>
                </c:pt>
                <c:pt idx="13">
                  <c:v>16.701628999999986</c:v>
                </c:pt>
                <c:pt idx="14">
                  <c:v>4.8119579999999855</c:v>
                </c:pt>
                <c:pt idx="15">
                  <c:v>17.532378999999999</c:v>
                </c:pt>
              </c:numCache>
            </c:numRef>
          </c:val>
        </c:ser>
        <c:gapWidth val="60"/>
        <c:axId val="59984512"/>
        <c:axId val="60002688"/>
      </c:barChart>
      <c:catAx>
        <c:axId val="59984512"/>
        <c:scaling>
          <c:orientation val="minMax"/>
        </c:scaling>
        <c:axPos val="b"/>
        <c:numFmt formatCode="General" sourceLinked="0"/>
        <c:tickLblPos val="nextTo"/>
        <c:spPr>
          <a:ln w="3175">
            <a:solidFill>
              <a:srgbClr val="000000"/>
            </a:solidFill>
            <a:prstDash val="solid"/>
          </a:ln>
        </c:spPr>
        <c:txPr>
          <a:bodyPr rot="-3600000" vert="horz"/>
          <a:lstStyle/>
          <a:p>
            <a:pPr>
              <a:defRPr sz="1000" b="1" i="0" u="none" strike="noStrike" baseline="0">
                <a:solidFill>
                  <a:srgbClr val="000000"/>
                </a:solidFill>
                <a:latin typeface="Arial"/>
                <a:ea typeface="Arial"/>
                <a:cs typeface="Arial"/>
              </a:defRPr>
            </a:pPr>
            <a:endParaRPr lang="en-US"/>
          </a:p>
        </c:txPr>
        <c:crossAx val="60002688"/>
        <c:crossesAt val="0"/>
        <c:auto val="1"/>
        <c:lblAlgn val="ctr"/>
        <c:lblOffset val="20"/>
        <c:tickLblSkip val="1"/>
        <c:tickMarkSkip val="1"/>
      </c:catAx>
      <c:valAx>
        <c:axId val="60002688"/>
        <c:scaling>
          <c:orientation val="minMax"/>
          <c:max val="20"/>
          <c:min val="0"/>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CA"/>
                  <a:t>Percentage of grain boundaries</a:t>
                </a:r>
              </a:p>
            </c:rich>
          </c:tx>
          <c:layout>
            <c:manualLayout>
              <c:xMode val="edge"/>
              <c:yMode val="edge"/>
              <c:x val="2.8747433264887063E-2"/>
              <c:y val="6.840390879478829E-2"/>
            </c:manualLayout>
          </c:layout>
          <c:spPr>
            <a:noFill/>
            <a:ln w="25400">
              <a:noFill/>
            </a:ln>
          </c:spPr>
        </c:title>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9984512"/>
        <c:crosses val="autoZero"/>
        <c:crossBetween val="between"/>
        <c:majorUnit val="5"/>
        <c:minorUnit val="1"/>
      </c:valAx>
      <c:spPr>
        <a:solidFill>
          <a:srgbClr val="FFFFFF"/>
        </a:solidFill>
        <a:ln w="12700">
          <a:solidFill>
            <a:srgbClr val="808080"/>
          </a:solidFill>
          <a:prstDash val="solid"/>
        </a:ln>
      </c:spPr>
    </c:plotArea>
    <c:legend>
      <c:legendPos val="r"/>
      <c:layout>
        <c:manualLayout>
          <c:xMode val="edge"/>
          <c:yMode val="edge"/>
          <c:x val="0.27926099586627862"/>
          <c:y val="0.10097719869706707"/>
          <c:w val="9.8562628336755748E-2"/>
          <c:h val="0.1400654885566034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sz="1000" b="1" i="0" u="none" strike="noStrike" baseline="0">
                <a:solidFill>
                  <a:srgbClr val="000000"/>
                </a:solidFill>
                <a:latin typeface="Arial"/>
                <a:ea typeface="Arial"/>
                <a:cs typeface="Arial"/>
              </a:defRPr>
            </a:pPr>
            <a:r>
              <a:rPr lang="en-CA"/>
              <a:t>Size +35M mineral associations</a:t>
            </a:r>
          </a:p>
        </c:rich>
      </c:tx>
      <c:layout>
        <c:manualLayout>
          <c:xMode val="edge"/>
          <c:yMode val="edge"/>
          <c:x val="0.29363471249871975"/>
          <c:y val="3.5830618892508201E-2"/>
        </c:manualLayout>
      </c:layout>
      <c:spPr>
        <a:noFill/>
        <a:ln w="25400">
          <a:noFill/>
        </a:ln>
      </c:spPr>
    </c:title>
    <c:plotArea>
      <c:layout>
        <c:manualLayout>
          <c:layoutTarget val="inner"/>
          <c:xMode val="edge"/>
          <c:yMode val="edge"/>
          <c:x val="0.14989748088733257"/>
          <c:y val="0.10423469347181365"/>
          <c:w val="0.82340944980573949"/>
          <c:h val="0.6545632837561971"/>
        </c:manualLayout>
      </c:layout>
      <c:barChart>
        <c:barDir val="col"/>
        <c:grouping val="clustered"/>
        <c:ser>
          <c:idx val="0"/>
          <c:order val="0"/>
          <c:tx>
            <c:v>2008</c:v>
          </c:tx>
          <c:spPr>
            <a:solidFill>
              <a:srgbClr val="CAC993"/>
            </a:solidFill>
            <a:ln w="12700">
              <a:solidFill>
                <a:srgbClr val="000000"/>
              </a:solidFill>
              <a:prstDash val="solid"/>
            </a:ln>
          </c:spPr>
          <c:cat>
            <c:strRef>
              <c:f>'Tables &amp; scatter plots'!$C$20:$R$20</c:f>
              <c:strCache>
                <c:ptCount val="16"/>
                <c:pt idx="0">
                  <c:v>Hm with Mt</c:v>
                </c:pt>
                <c:pt idx="1">
                  <c:v>Hm with Qtz</c:v>
                </c:pt>
                <c:pt idx="2">
                  <c:v>Mt with Hm</c:v>
                </c:pt>
                <c:pt idx="3">
                  <c:v>Mt with Qtz</c:v>
                </c:pt>
                <c:pt idx="4">
                  <c:v>Hm with Mt</c:v>
                </c:pt>
                <c:pt idx="5">
                  <c:v>Hm with Qtz</c:v>
                </c:pt>
                <c:pt idx="6">
                  <c:v>Mt with Hm</c:v>
                </c:pt>
                <c:pt idx="7">
                  <c:v>Mt with Qtz</c:v>
                </c:pt>
                <c:pt idx="8">
                  <c:v>Hm with Mt</c:v>
                </c:pt>
                <c:pt idx="9">
                  <c:v>Hm with Qtz</c:v>
                </c:pt>
                <c:pt idx="10">
                  <c:v>Mt with Hm</c:v>
                </c:pt>
                <c:pt idx="11">
                  <c:v>Mt with Qtz</c:v>
                </c:pt>
                <c:pt idx="12">
                  <c:v>Hm with Mt</c:v>
                </c:pt>
                <c:pt idx="13">
                  <c:v>Hm with Qtz</c:v>
                </c:pt>
                <c:pt idx="14">
                  <c:v>Mt with Hm</c:v>
                </c:pt>
                <c:pt idx="15">
                  <c:v>Mt with Qtz</c:v>
                </c:pt>
              </c:strCache>
            </c:strRef>
          </c:cat>
          <c:val>
            <c:numRef>
              <c:f>'Tables &amp; scatter plots'!$C$28:$R$28</c:f>
              <c:numCache>
                <c:formatCode>0.0</c:formatCode>
                <c:ptCount val="16"/>
                <c:pt idx="0">
                  <c:v>10.010250000000001</c:v>
                </c:pt>
                <c:pt idx="1">
                  <c:v>38.735961000000003</c:v>
                </c:pt>
                <c:pt idx="2">
                  <c:v>10.320219</c:v>
                </c:pt>
                <c:pt idx="3">
                  <c:v>33.384642999999997</c:v>
                </c:pt>
                <c:pt idx="4">
                  <c:v>6.4123049999999955</c:v>
                </c:pt>
                <c:pt idx="5">
                  <c:v>33.145708000000013</c:v>
                </c:pt>
                <c:pt idx="6">
                  <c:v>6.9894730000000331</c:v>
                </c:pt>
                <c:pt idx="7">
                  <c:v>32.932027000000005</c:v>
                </c:pt>
                <c:pt idx="8">
                  <c:v>10.758531</c:v>
                </c:pt>
                <c:pt idx="9">
                  <c:v>33.026575000000207</c:v>
                </c:pt>
                <c:pt idx="10">
                  <c:v>18.058845000000005</c:v>
                </c:pt>
                <c:pt idx="11">
                  <c:v>30.878530999999889</c:v>
                </c:pt>
                <c:pt idx="12">
                  <c:v>6.3077829999999855</c:v>
                </c:pt>
                <c:pt idx="13">
                  <c:v>35.149538000000113</c:v>
                </c:pt>
                <c:pt idx="14">
                  <c:v>9.9195850000000068</c:v>
                </c:pt>
                <c:pt idx="15">
                  <c:v>31.236507</c:v>
                </c:pt>
              </c:numCache>
            </c:numRef>
          </c:val>
        </c:ser>
        <c:ser>
          <c:idx val="1"/>
          <c:order val="1"/>
          <c:tx>
            <c:v>2009</c:v>
          </c:tx>
          <c:spPr>
            <a:solidFill>
              <a:srgbClr val="876717"/>
            </a:solidFill>
            <a:ln w="12700">
              <a:solidFill>
                <a:srgbClr val="000000"/>
              </a:solidFill>
              <a:prstDash val="solid"/>
            </a:ln>
          </c:spPr>
          <c:cat>
            <c:strRef>
              <c:f>'Tables &amp; scatter plots'!$C$20:$R$20</c:f>
              <c:strCache>
                <c:ptCount val="16"/>
                <c:pt idx="0">
                  <c:v>Hm with Mt</c:v>
                </c:pt>
                <c:pt idx="1">
                  <c:v>Hm with Qtz</c:v>
                </c:pt>
                <c:pt idx="2">
                  <c:v>Mt with Hm</c:v>
                </c:pt>
                <c:pt idx="3">
                  <c:v>Mt with Qtz</c:v>
                </c:pt>
                <c:pt idx="4">
                  <c:v>Hm with Mt</c:v>
                </c:pt>
                <c:pt idx="5">
                  <c:v>Hm with Qtz</c:v>
                </c:pt>
                <c:pt idx="6">
                  <c:v>Mt with Hm</c:v>
                </c:pt>
                <c:pt idx="7">
                  <c:v>Mt with Qtz</c:v>
                </c:pt>
                <c:pt idx="8">
                  <c:v>Hm with Mt</c:v>
                </c:pt>
                <c:pt idx="9">
                  <c:v>Hm with Qtz</c:v>
                </c:pt>
                <c:pt idx="10">
                  <c:v>Mt with Hm</c:v>
                </c:pt>
                <c:pt idx="11">
                  <c:v>Mt with Qtz</c:v>
                </c:pt>
                <c:pt idx="12">
                  <c:v>Hm with Mt</c:v>
                </c:pt>
                <c:pt idx="13">
                  <c:v>Hm with Qtz</c:v>
                </c:pt>
                <c:pt idx="14">
                  <c:v>Mt with Hm</c:v>
                </c:pt>
                <c:pt idx="15">
                  <c:v>Mt with Qtz</c:v>
                </c:pt>
              </c:strCache>
            </c:strRef>
          </c:cat>
          <c:val>
            <c:numRef>
              <c:f>'Tables &amp; scatter plots'!$C$29:$R$29</c:f>
              <c:numCache>
                <c:formatCode>0.0</c:formatCode>
                <c:ptCount val="16"/>
                <c:pt idx="0">
                  <c:v>10.636900000000001</c:v>
                </c:pt>
                <c:pt idx="1">
                  <c:v>38.864649999999997</c:v>
                </c:pt>
                <c:pt idx="2">
                  <c:v>11.627600000000001</c:v>
                </c:pt>
                <c:pt idx="3">
                  <c:v>33.129643000000002</c:v>
                </c:pt>
                <c:pt idx="4">
                  <c:v>6.6559469999999745</c:v>
                </c:pt>
                <c:pt idx="5">
                  <c:v>37.484375</c:v>
                </c:pt>
                <c:pt idx="6">
                  <c:v>6.785577</c:v>
                </c:pt>
                <c:pt idx="7">
                  <c:v>35.829154000000003</c:v>
                </c:pt>
                <c:pt idx="8">
                  <c:v>8.4416250000000002</c:v>
                </c:pt>
                <c:pt idx="9">
                  <c:v>34.979338000000013</c:v>
                </c:pt>
                <c:pt idx="10">
                  <c:v>17.853373999999999</c:v>
                </c:pt>
                <c:pt idx="11">
                  <c:v>28.708626999999833</c:v>
                </c:pt>
                <c:pt idx="12">
                  <c:v>8.4334570000000006</c:v>
                </c:pt>
                <c:pt idx="13">
                  <c:v>38.834003999999993</c:v>
                </c:pt>
                <c:pt idx="14">
                  <c:v>13.201311999999998</c:v>
                </c:pt>
                <c:pt idx="15">
                  <c:v>33.609248000000001</c:v>
                </c:pt>
              </c:numCache>
            </c:numRef>
          </c:val>
        </c:ser>
        <c:gapWidth val="60"/>
        <c:axId val="60282368"/>
        <c:axId val="60283904"/>
      </c:barChart>
      <c:catAx>
        <c:axId val="60282368"/>
        <c:scaling>
          <c:orientation val="minMax"/>
        </c:scaling>
        <c:axPos val="b"/>
        <c:numFmt formatCode="General" sourceLinked="0"/>
        <c:tickLblPos val="nextTo"/>
        <c:spPr>
          <a:ln w="3175">
            <a:solidFill>
              <a:srgbClr val="000000"/>
            </a:solidFill>
            <a:prstDash val="solid"/>
          </a:ln>
        </c:spPr>
        <c:txPr>
          <a:bodyPr rot="-3600000" vert="horz"/>
          <a:lstStyle/>
          <a:p>
            <a:pPr>
              <a:defRPr sz="1000" b="1" i="0" u="none" strike="noStrike" baseline="0">
                <a:solidFill>
                  <a:srgbClr val="000000"/>
                </a:solidFill>
                <a:latin typeface="Arial"/>
                <a:ea typeface="Arial"/>
                <a:cs typeface="Arial"/>
              </a:defRPr>
            </a:pPr>
            <a:endParaRPr lang="en-US"/>
          </a:p>
        </c:txPr>
        <c:crossAx val="60283904"/>
        <c:crossesAt val="0"/>
        <c:auto val="1"/>
        <c:lblAlgn val="ctr"/>
        <c:lblOffset val="20"/>
        <c:tickLblSkip val="1"/>
        <c:tickMarkSkip val="1"/>
      </c:catAx>
      <c:valAx>
        <c:axId val="60283904"/>
        <c:scaling>
          <c:orientation val="minMax"/>
          <c:max val="40"/>
          <c:min val="0"/>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CA"/>
                  <a:t>Percentage of grain boundaries</a:t>
                </a:r>
              </a:p>
            </c:rich>
          </c:tx>
          <c:layout>
            <c:manualLayout>
              <c:xMode val="edge"/>
              <c:yMode val="edge"/>
              <c:x val="2.8747433264887063E-2"/>
              <c:y val="6.8403908794788304E-2"/>
            </c:manualLayout>
          </c:layout>
          <c:spPr>
            <a:noFill/>
            <a:ln w="25400">
              <a:noFill/>
            </a:ln>
          </c:spPr>
        </c:title>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0282368"/>
        <c:crosses val="autoZero"/>
        <c:crossBetween val="between"/>
        <c:majorUnit val="5"/>
        <c:minorUnit val="1"/>
      </c:valAx>
      <c:spPr>
        <a:solidFill>
          <a:srgbClr val="FFFFFF"/>
        </a:solidFill>
        <a:ln w="12700">
          <a:solidFill>
            <a:srgbClr val="808080"/>
          </a:solidFill>
          <a:prstDash val="solid"/>
        </a:ln>
      </c:spPr>
    </c:plotArea>
    <c:legend>
      <c:legendPos val="r"/>
      <c:layout>
        <c:manualLayout>
          <c:xMode val="edge"/>
          <c:yMode val="edge"/>
          <c:x val="0.68583226891299365"/>
          <c:y val="0.10423452768729702"/>
          <c:w val="9.8562628336756664E-2"/>
          <c:h val="0.1172641856250056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8.4488407699037621E-2"/>
          <c:y val="5.1440251900434983E-2"/>
          <c:w val="0.89099912510936141"/>
          <c:h val="0.73030865412085677"/>
        </c:manualLayout>
      </c:layout>
      <c:barChart>
        <c:barDir val="col"/>
        <c:grouping val="clustered"/>
        <c:ser>
          <c:idx val="0"/>
          <c:order val="0"/>
          <c:tx>
            <c:strRef>
              <c:f>'Bar charts (3)'!$AF$20</c:f>
              <c:strCache>
                <c:ptCount val="1"/>
                <c:pt idx="0">
                  <c:v>Rietveld 1</c:v>
                </c:pt>
              </c:strCache>
            </c:strRef>
          </c:tx>
          <c:cat>
            <c:multiLvlStrRef>
              <c:f>'Bar charts (3)'!$AG$18:$AR$19</c:f>
              <c:multiLvlStrCache>
                <c:ptCount val="12"/>
                <c:lvl>
                  <c:pt idx="0">
                    <c:v>Qtz</c:v>
                  </c:pt>
                  <c:pt idx="1">
                    <c:v>Mt</c:v>
                  </c:pt>
                  <c:pt idx="2">
                    <c:v>Hm</c:v>
                  </c:pt>
                  <c:pt idx="3">
                    <c:v>Qtz</c:v>
                  </c:pt>
                  <c:pt idx="4">
                    <c:v>Mt</c:v>
                  </c:pt>
                  <c:pt idx="5">
                    <c:v>Hm</c:v>
                  </c:pt>
                  <c:pt idx="6">
                    <c:v>Qtz</c:v>
                  </c:pt>
                  <c:pt idx="7">
                    <c:v>Mt</c:v>
                  </c:pt>
                  <c:pt idx="8">
                    <c:v>Hm</c:v>
                  </c:pt>
                  <c:pt idx="9">
                    <c:v>Qtz</c:v>
                  </c:pt>
                  <c:pt idx="10">
                    <c:v>Mt</c:v>
                  </c:pt>
                  <c:pt idx="11">
                    <c:v>Hm</c:v>
                  </c:pt>
                </c:lvl>
                <c:lvl>
                  <c:pt idx="0">
                    <c:v>Sample A
SF+100M</c:v>
                  </c:pt>
                  <c:pt idx="3">
                    <c:v>A
SF+200M</c:v>
                  </c:pt>
                  <c:pt idx="6">
                    <c:v>Sample B
SF+100M</c:v>
                  </c:pt>
                  <c:pt idx="9">
                    <c:v>B
SF+200M</c:v>
                  </c:pt>
                </c:lvl>
              </c:multiLvlStrCache>
            </c:multiLvlStrRef>
          </c:cat>
          <c:val>
            <c:numRef>
              <c:f>'Bar charts (3)'!$AG$20:$AR$20</c:f>
              <c:numCache>
                <c:formatCode>General</c:formatCode>
                <c:ptCount val="12"/>
                <c:pt idx="0">
                  <c:v>32.4</c:v>
                </c:pt>
                <c:pt idx="1">
                  <c:v>29.4</c:v>
                </c:pt>
                <c:pt idx="2">
                  <c:v>20</c:v>
                </c:pt>
                <c:pt idx="3" formatCode="0.0">
                  <c:v>41.8</c:v>
                </c:pt>
                <c:pt idx="4" formatCode="0.0">
                  <c:v>25.8</c:v>
                </c:pt>
                <c:pt idx="5" formatCode="0.0">
                  <c:v>18</c:v>
                </c:pt>
                <c:pt idx="6">
                  <c:v>38.200000000000003</c:v>
                </c:pt>
                <c:pt idx="7">
                  <c:v>22.6</c:v>
                </c:pt>
                <c:pt idx="8">
                  <c:v>21.3</c:v>
                </c:pt>
                <c:pt idx="9">
                  <c:v>46.4</c:v>
                </c:pt>
                <c:pt idx="10">
                  <c:v>21.6</c:v>
                </c:pt>
                <c:pt idx="11">
                  <c:v>22.6</c:v>
                </c:pt>
              </c:numCache>
            </c:numRef>
          </c:val>
        </c:ser>
        <c:ser>
          <c:idx val="1"/>
          <c:order val="1"/>
          <c:tx>
            <c:strRef>
              <c:f>'Bar charts (3)'!$AF$21</c:f>
              <c:strCache>
                <c:ptCount val="1"/>
                <c:pt idx="0">
                  <c:v>Rietveld 2</c:v>
                </c:pt>
              </c:strCache>
            </c:strRef>
          </c:tx>
          <c:spPr>
            <a:solidFill>
              <a:srgbClr val="876717"/>
            </a:solidFill>
          </c:spPr>
          <c:cat>
            <c:multiLvlStrRef>
              <c:f>'Bar charts (3)'!$AG$18:$AR$19</c:f>
              <c:multiLvlStrCache>
                <c:ptCount val="12"/>
                <c:lvl>
                  <c:pt idx="0">
                    <c:v>Qtz</c:v>
                  </c:pt>
                  <c:pt idx="1">
                    <c:v>Mt</c:v>
                  </c:pt>
                  <c:pt idx="2">
                    <c:v>Hm</c:v>
                  </c:pt>
                  <c:pt idx="3">
                    <c:v>Qtz</c:v>
                  </c:pt>
                  <c:pt idx="4">
                    <c:v>Mt</c:v>
                  </c:pt>
                  <c:pt idx="5">
                    <c:v>Hm</c:v>
                  </c:pt>
                  <c:pt idx="6">
                    <c:v>Qtz</c:v>
                  </c:pt>
                  <c:pt idx="7">
                    <c:v>Mt</c:v>
                  </c:pt>
                  <c:pt idx="8">
                    <c:v>Hm</c:v>
                  </c:pt>
                  <c:pt idx="9">
                    <c:v>Qtz</c:v>
                  </c:pt>
                  <c:pt idx="10">
                    <c:v>Mt</c:v>
                  </c:pt>
                  <c:pt idx="11">
                    <c:v>Hm</c:v>
                  </c:pt>
                </c:lvl>
                <c:lvl>
                  <c:pt idx="0">
                    <c:v>Sample A
SF+100M</c:v>
                  </c:pt>
                  <c:pt idx="3">
                    <c:v>A
SF+200M</c:v>
                  </c:pt>
                  <c:pt idx="6">
                    <c:v>Sample B
SF+100M</c:v>
                  </c:pt>
                  <c:pt idx="9">
                    <c:v>B
SF+200M</c:v>
                  </c:pt>
                </c:lvl>
              </c:multiLvlStrCache>
            </c:multiLvlStrRef>
          </c:cat>
          <c:val>
            <c:numRef>
              <c:f>'Bar charts (3)'!$AG$21:$AR$21</c:f>
              <c:numCache>
                <c:formatCode>General</c:formatCode>
                <c:ptCount val="12"/>
                <c:pt idx="0">
                  <c:v>32.5</c:v>
                </c:pt>
                <c:pt idx="1">
                  <c:v>27.8</c:v>
                </c:pt>
                <c:pt idx="2">
                  <c:v>18.600000000000001</c:v>
                </c:pt>
                <c:pt idx="3">
                  <c:v>37.6</c:v>
                </c:pt>
                <c:pt idx="4">
                  <c:v>24.2</c:v>
                </c:pt>
                <c:pt idx="5">
                  <c:v>25.7</c:v>
                </c:pt>
                <c:pt idx="6">
                  <c:v>33.6</c:v>
                </c:pt>
                <c:pt idx="7">
                  <c:v>22.6</c:v>
                </c:pt>
                <c:pt idx="8">
                  <c:v>19.2</c:v>
                </c:pt>
                <c:pt idx="9">
                  <c:v>40.700000000000003</c:v>
                </c:pt>
                <c:pt idx="10">
                  <c:v>21.8</c:v>
                </c:pt>
                <c:pt idx="11">
                  <c:v>21.9</c:v>
                </c:pt>
              </c:numCache>
            </c:numRef>
          </c:val>
        </c:ser>
        <c:ser>
          <c:idx val="2"/>
          <c:order val="2"/>
          <c:tx>
            <c:strRef>
              <c:f>'Bar charts (3)'!$AF$22</c:f>
              <c:strCache>
                <c:ptCount val="1"/>
                <c:pt idx="0">
                  <c:v>MLA</c:v>
                </c:pt>
              </c:strCache>
            </c:strRef>
          </c:tx>
          <c:spPr>
            <a:solidFill>
              <a:srgbClr val="DEB03F"/>
            </a:solidFill>
          </c:spPr>
          <c:cat>
            <c:multiLvlStrRef>
              <c:f>'Bar charts (3)'!$AG$18:$AR$19</c:f>
              <c:multiLvlStrCache>
                <c:ptCount val="12"/>
                <c:lvl>
                  <c:pt idx="0">
                    <c:v>Qtz</c:v>
                  </c:pt>
                  <c:pt idx="1">
                    <c:v>Mt</c:v>
                  </c:pt>
                  <c:pt idx="2">
                    <c:v>Hm</c:v>
                  </c:pt>
                  <c:pt idx="3">
                    <c:v>Qtz</c:v>
                  </c:pt>
                  <c:pt idx="4">
                    <c:v>Mt</c:v>
                  </c:pt>
                  <c:pt idx="5">
                    <c:v>Hm</c:v>
                  </c:pt>
                  <c:pt idx="6">
                    <c:v>Qtz</c:v>
                  </c:pt>
                  <c:pt idx="7">
                    <c:v>Mt</c:v>
                  </c:pt>
                  <c:pt idx="8">
                    <c:v>Hm</c:v>
                  </c:pt>
                  <c:pt idx="9">
                    <c:v>Qtz</c:v>
                  </c:pt>
                  <c:pt idx="10">
                    <c:v>Mt</c:v>
                  </c:pt>
                  <c:pt idx="11">
                    <c:v>Hm</c:v>
                  </c:pt>
                </c:lvl>
                <c:lvl>
                  <c:pt idx="0">
                    <c:v>Sample A
SF+100M</c:v>
                  </c:pt>
                  <c:pt idx="3">
                    <c:v>A
SF+200M</c:v>
                  </c:pt>
                  <c:pt idx="6">
                    <c:v>Sample B
SF+100M</c:v>
                  </c:pt>
                  <c:pt idx="9">
                    <c:v>B
SF+200M</c:v>
                  </c:pt>
                </c:lvl>
              </c:multiLvlStrCache>
            </c:multiLvlStrRef>
          </c:cat>
          <c:val>
            <c:numRef>
              <c:f>'Bar charts (3)'!$AG$22:$AR$22</c:f>
              <c:numCache>
                <c:formatCode>0.0</c:formatCode>
                <c:ptCount val="12"/>
                <c:pt idx="0">
                  <c:v>38.431936</c:v>
                </c:pt>
                <c:pt idx="1">
                  <c:v>26.265390999999877</c:v>
                </c:pt>
                <c:pt idx="2">
                  <c:v>19.427766999999989</c:v>
                </c:pt>
                <c:pt idx="3">
                  <c:v>38.181287999999995</c:v>
                </c:pt>
                <c:pt idx="4">
                  <c:v>25.583245000000002</c:v>
                </c:pt>
                <c:pt idx="5">
                  <c:v>24.317856000000148</c:v>
                </c:pt>
                <c:pt idx="6">
                  <c:v>39.489024999999998</c:v>
                </c:pt>
                <c:pt idx="7">
                  <c:v>21.384647999999896</c:v>
                </c:pt>
                <c:pt idx="8">
                  <c:v>25.622107</c:v>
                </c:pt>
                <c:pt idx="9">
                  <c:v>42.536188000000003</c:v>
                </c:pt>
                <c:pt idx="10">
                  <c:v>18.492664999999899</c:v>
                </c:pt>
                <c:pt idx="11">
                  <c:v>28.809429000000002</c:v>
                </c:pt>
              </c:numCache>
            </c:numRef>
          </c:val>
        </c:ser>
        <c:axId val="60129280"/>
        <c:axId val="60130816"/>
      </c:barChart>
      <c:catAx>
        <c:axId val="60129280"/>
        <c:scaling>
          <c:orientation val="minMax"/>
        </c:scaling>
        <c:axPos val="b"/>
        <c:numFmt formatCode="General" sourceLinked="1"/>
        <c:tickLblPos val="nextTo"/>
        <c:txPr>
          <a:bodyPr/>
          <a:lstStyle/>
          <a:p>
            <a:pPr>
              <a:defRPr sz="1400" b="1" i="0" baseline="0"/>
            </a:pPr>
            <a:endParaRPr lang="en-US"/>
          </a:p>
        </c:txPr>
        <c:crossAx val="60130816"/>
        <c:crosses val="autoZero"/>
        <c:auto val="1"/>
        <c:lblAlgn val="ctr"/>
        <c:lblOffset val="100"/>
      </c:catAx>
      <c:valAx>
        <c:axId val="60130816"/>
        <c:scaling>
          <c:orientation val="minMax"/>
        </c:scaling>
        <c:axPos val="l"/>
        <c:majorGridlines/>
        <c:numFmt formatCode="General" sourceLinked="1"/>
        <c:tickLblPos val="nextTo"/>
        <c:txPr>
          <a:bodyPr/>
          <a:lstStyle/>
          <a:p>
            <a:pPr>
              <a:defRPr sz="1400" b="1" i="0" baseline="0"/>
            </a:pPr>
            <a:endParaRPr lang="en-US"/>
          </a:p>
        </c:txPr>
        <c:crossAx val="60129280"/>
        <c:crosses val="autoZero"/>
        <c:crossBetween val="between"/>
      </c:valAx>
    </c:plotArea>
    <c:legend>
      <c:legendPos val="r"/>
      <c:layout>
        <c:manualLayout>
          <c:xMode val="edge"/>
          <c:yMode val="edge"/>
          <c:x val="0.82520550447325869"/>
          <c:y val="5.4635948284242272E-2"/>
          <c:w val="0.16435976999766688"/>
          <c:h val="0.19146634448471744"/>
        </c:manualLayout>
      </c:layout>
      <c:spPr>
        <a:solidFill>
          <a:sysClr val="window" lastClr="FFFFFF"/>
        </a:solidFill>
      </c:spPr>
      <c:txPr>
        <a:bodyPr/>
        <a:lstStyle/>
        <a:p>
          <a:pPr>
            <a:defRPr sz="1400" b="1" i="0" baseline="0"/>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0692428831011583"/>
          <c:y val="5.1400554097404488E-2"/>
          <c:w val="0.67406204993606456"/>
          <c:h val="0.79822506561679785"/>
        </c:manualLayout>
      </c:layout>
      <c:barChart>
        <c:barDir val="col"/>
        <c:grouping val="clustered"/>
        <c:ser>
          <c:idx val="0"/>
          <c:order val="0"/>
          <c:tx>
            <c:strRef>
              <c:f>Sheet2!$J$43</c:f>
              <c:strCache>
                <c:ptCount val="1"/>
                <c:pt idx="0">
                  <c:v>Quartz</c:v>
                </c:pt>
              </c:strCache>
            </c:strRef>
          </c:tx>
          <c:spPr>
            <a:solidFill>
              <a:srgbClr val="AEAEAE"/>
            </a:solidFill>
          </c:spPr>
          <c:cat>
            <c:strRef>
              <c:f>Sheet2!$K$42:$M$42</c:f>
              <c:strCache>
                <c:ptCount val="3"/>
                <c:pt idx="0">
                  <c:v>XRD sampling </c:v>
                </c:pt>
                <c:pt idx="2">
                  <c:v>XRD-v-MLA</c:v>
                </c:pt>
              </c:strCache>
            </c:strRef>
          </c:cat>
          <c:val>
            <c:numRef>
              <c:f>Sheet2!$K$43:$M$43</c:f>
              <c:numCache>
                <c:formatCode>General</c:formatCode>
                <c:ptCount val="3"/>
                <c:pt idx="0" formatCode="0.0">
                  <c:v>10.022644634289826</c:v>
                </c:pt>
                <c:pt idx="2" formatCode="0.0">
                  <c:v>8.6462497719875699</c:v>
                </c:pt>
              </c:numCache>
            </c:numRef>
          </c:val>
        </c:ser>
        <c:ser>
          <c:idx val="1"/>
          <c:order val="1"/>
          <c:tx>
            <c:strRef>
              <c:f>Sheet2!$J$44</c:f>
              <c:strCache>
                <c:ptCount val="1"/>
                <c:pt idx="0">
                  <c:v>Magnetite</c:v>
                </c:pt>
              </c:strCache>
            </c:strRef>
          </c:tx>
          <c:spPr>
            <a:solidFill>
              <a:srgbClr val="876717"/>
            </a:solidFill>
          </c:spPr>
          <c:cat>
            <c:strRef>
              <c:f>Sheet2!$K$42:$M$42</c:f>
              <c:strCache>
                <c:ptCount val="3"/>
                <c:pt idx="0">
                  <c:v>XRD sampling </c:v>
                </c:pt>
                <c:pt idx="2">
                  <c:v>XRD-v-MLA</c:v>
                </c:pt>
              </c:strCache>
            </c:strRef>
          </c:cat>
          <c:val>
            <c:numRef>
              <c:f>Sheet2!$K$44:$M$44</c:f>
              <c:numCache>
                <c:formatCode>General</c:formatCode>
                <c:ptCount val="3"/>
                <c:pt idx="0" formatCode="0.0">
                  <c:v>4.6105800035168345</c:v>
                </c:pt>
                <c:pt idx="2" formatCode="0.0">
                  <c:v>7.6634894676006358</c:v>
                </c:pt>
              </c:numCache>
            </c:numRef>
          </c:val>
        </c:ser>
        <c:ser>
          <c:idx val="2"/>
          <c:order val="2"/>
          <c:tx>
            <c:strRef>
              <c:f>Sheet2!$J$45</c:f>
              <c:strCache>
                <c:ptCount val="1"/>
                <c:pt idx="0">
                  <c:v>Hematite</c:v>
                </c:pt>
              </c:strCache>
            </c:strRef>
          </c:tx>
          <c:spPr>
            <a:solidFill>
              <a:srgbClr val="DEB03F"/>
            </a:solidFill>
          </c:spPr>
          <c:cat>
            <c:strRef>
              <c:f>Sheet2!$K$42:$M$42</c:f>
              <c:strCache>
                <c:ptCount val="3"/>
                <c:pt idx="0">
                  <c:v>XRD sampling </c:v>
                </c:pt>
                <c:pt idx="2">
                  <c:v>XRD-v-MLA</c:v>
                </c:pt>
              </c:strCache>
            </c:strRef>
          </c:cat>
          <c:val>
            <c:numRef>
              <c:f>Sheet2!$K$45:$M$45</c:f>
              <c:numCache>
                <c:formatCode>General</c:formatCode>
                <c:ptCount val="3"/>
                <c:pt idx="0" formatCode="0.0">
                  <c:v>18.574051996648965</c:v>
                </c:pt>
                <c:pt idx="2" formatCode="0.0">
                  <c:v>16.991510970631225</c:v>
                </c:pt>
              </c:numCache>
            </c:numRef>
          </c:val>
        </c:ser>
        <c:axId val="60643200"/>
        <c:axId val="60644736"/>
      </c:barChart>
      <c:catAx>
        <c:axId val="60643200"/>
        <c:scaling>
          <c:orientation val="minMax"/>
        </c:scaling>
        <c:axPos val="b"/>
        <c:tickLblPos val="nextTo"/>
        <c:txPr>
          <a:bodyPr/>
          <a:lstStyle/>
          <a:p>
            <a:pPr>
              <a:defRPr sz="1400" b="1" i="0" baseline="0"/>
            </a:pPr>
            <a:endParaRPr lang="en-US"/>
          </a:p>
        </c:txPr>
        <c:crossAx val="60644736"/>
        <c:crosses val="autoZero"/>
        <c:auto val="1"/>
        <c:lblAlgn val="ctr"/>
        <c:lblOffset val="100"/>
      </c:catAx>
      <c:valAx>
        <c:axId val="60644736"/>
        <c:scaling>
          <c:orientation val="minMax"/>
        </c:scaling>
        <c:axPos val="l"/>
        <c:majorGridlines/>
        <c:numFmt formatCode="0" sourceLinked="0"/>
        <c:tickLblPos val="nextTo"/>
        <c:txPr>
          <a:bodyPr/>
          <a:lstStyle/>
          <a:p>
            <a:pPr>
              <a:defRPr sz="1400" b="1" i="0" baseline="0"/>
            </a:pPr>
            <a:endParaRPr lang="en-US"/>
          </a:p>
        </c:txPr>
        <c:crossAx val="60643200"/>
        <c:crosses val="autoZero"/>
        <c:crossBetween val="between"/>
      </c:valAx>
    </c:plotArea>
    <c:legend>
      <c:legendPos val="r"/>
      <c:layout>
        <c:manualLayout>
          <c:xMode val="edge"/>
          <c:yMode val="edge"/>
          <c:x val="0.78397792583619352"/>
          <c:y val="0.38831291921843558"/>
          <c:w val="0.20249411131300896"/>
          <c:h val="0.25115157480314959"/>
        </c:manualLayout>
      </c:layout>
      <c:txPr>
        <a:bodyPr/>
        <a:lstStyle/>
        <a:p>
          <a:pPr>
            <a:defRPr sz="1400" b="1" i="0" baseline="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plotArea>
      <c:layout/>
      <c:barChart>
        <c:barDir val="col"/>
        <c:grouping val="clustered"/>
        <c:ser>
          <c:idx val="0"/>
          <c:order val="0"/>
          <c:tx>
            <c:strRef>
              <c:f>Sheet2!$B$8</c:f>
              <c:strCache>
                <c:ptCount val="1"/>
                <c:pt idx="0">
                  <c:v>Quartz</c:v>
                </c:pt>
              </c:strCache>
            </c:strRef>
          </c:tx>
          <c:spPr>
            <a:solidFill>
              <a:srgbClr val="AFAFAF"/>
            </a:solidFill>
          </c:spPr>
          <c:cat>
            <c:strRef>
              <c:f>Sheet2!$C$7:$H$7</c:f>
              <c:strCache>
                <c:ptCount val="6"/>
                <c:pt idx="0">
                  <c:v>Rietveld 1</c:v>
                </c:pt>
                <c:pt idx="1">
                  <c:v>Rietveld 2</c:v>
                </c:pt>
                <c:pt idx="2">
                  <c:v>MLA</c:v>
                </c:pt>
                <c:pt idx="3">
                  <c:v>Rietveld 1</c:v>
                </c:pt>
                <c:pt idx="4">
                  <c:v>Rietveld 2</c:v>
                </c:pt>
                <c:pt idx="5">
                  <c:v>MLA</c:v>
                </c:pt>
              </c:strCache>
            </c:strRef>
          </c:cat>
          <c:val>
            <c:numRef>
              <c:f>Sheet2!$C$8:$H$8</c:f>
              <c:numCache>
                <c:formatCode>General</c:formatCode>
                <c:ptCount val="6"/>
                <c:pt idx="0">
                  <c:v>32.4</c:v>
                </c:pt>
                <c:pt idx="1">
                  <c:v>32.5</c:v>
                </c:pt>
                <c:pt idx="2" formatCode="0.0">
                  <c:v>38.431936</c:v>
                </c:pt>
                <c:pt idx="3" formatCode="0.0">
                  <c:v>41.8</c:v>
                </c:pt>
                <c:pt idx="4">
                  <c:v>37.6</c:v>
                </c:pt>
                <c:pt idx="5" formatCode="0.0">
                  <c:v>38.181287999999995</c:v>
                </c:pt>
              </c:numCache>
            </c:numRef>
          </c:val>
        </c:ser>
        <c:ser>
          <c:idx val="1"/>
          <c:order val="1"/>
          <c:tx>
            <c:strRef>
              <c:f>Sheet2!$B$9</c:f>
              <c:strCache>
                <c:ptCount val="1"/>
                <c:pt idx="0">
                  <c:v>Magnetite</c:v>
                </c:pt>
              </c:strCache>
            </c:strRef>
          </c:tx>
          <c:spPr>
            <a:solidFill>
              <a:srgbClr val="4BE196"/>
            </a:solidFill>
          </c:spPr>
          <c:cat>
            <c:strRef>
              <c:f>Sheet2!$C$7:$H$7</c:f>
              <c:strCache>
                <c:ptCount val="6"/>
                <c:pt idx="0">
                  <c:v>Rietveld 1</c:v>
                </c:pt>
                <c:pt idx="1">
                  <c:v>Rietveld 2</c:v>
                </c:pt>
                <c:pt idx="2">
                  <c:v>MLA</c:v>
                </c:pt>
                <c:pt idx="3">
                  <c:v>Rietveld 1</c:v>
                </c:pt>
                <c:pt idx="4">
                  <c:v>Rietveld 2</c:v>
                </c:pt>
                <c:pt idx="5">
                  <c:v>MLA</c:v>
                </c:pt>
              </c:strCache>
            </c:strRef>
          </c:cat>
          <c:val>
            <c:numRef>
              <c:f>Sheet2!$C$9:$H$9</c:f>
              <c:numCache>
                <c:formatCode>General</c:formatCode>
                <c:ptCount val="6"/>
                <c:pt idx="0">
                  <c:v>29.4</c:v>
                </c:pt>
                <c:pt idx="1">
                  <c:v>27.8</c:v>
                </c:pt>
                <c:pt idx="2" formatCode="0.0">
                  <c:v>26.265390999999834</c:v>
                </c:pt>
                <c:pt idx="3" formatCode="0.0">
                  <c:v>25.8</c:v>
                </c:pt>
                <c:pt idx="4">
                  <c:v>24.2</c:v>
                </c:pt>
                <c:pt idx="5" formatCode="0.0">
                  <c:v>25.583245000000002</c:v>
                </c:pt>
              </c:numCache>
            </c:numRef>
          </c:val>
        </c:ser>
        <c:ser>
          <c:idx val="2"/>
          <c:order val="2"/>
          <c:tx>
            <c:strRef>
              <c:f>Sheet2!$B$10</c:f>
              <c:strCache>
                <c:ptCount val="1"/>
                <c:pt idx="0">
                  <c:v>Hematite</c:v>
                </c:pt>
              </c:strCache>
            </c:strRef>
          </c:tx>
          <c:spPr>
            <a:solidFill>
              <a:srgbClr val="00AF4B"/>
            </a:solidFill>
          </c:spPr>
          <c:cat>
            <c:strRef>
              <c:f>Sheet2!$C$7:$H$7</c:f>
              <c:strCache>
                <c:ptCount val="6"/>
                <c:pt idx="0">
                  <c:v>Rietveld 1</c:v>
                </c:pt>
                <c:pt idx="1">
                  <c:v>Rietveld 2</c:v>
                </c:pt>
                <c:pt idx="2">
                  <c:v>MLA</c:v>
                </c:pt>
                <c:pt idx="3">
                  <c:v>Rietveld 1</c:v>
                </c:pt>
                <c:pt idx="4">
                  <c:v>Rietveld 2</c:v>
                </c:pt>
                <c:pt idx="5">
                  <c:v>MLA</c:v>
                </c:pt>
              </c:strCache>
            </c:strRef>
          </c:cat>
          <c:val>
            <c:numRef>
              <c:f>Sheet2!$C$10:$H$10</c:f>
              <c:numCache>
                <c:formatCode>General</c:formatCode>
                <c:ptCount val="6"/>
                <c:pt idx="0">
                  <c:v>20</c:v>
                </c:pt>
                <c:pt idx="1">
                  <c:v>18.600000000000001</c:v>
                </c:pt>
                <c:pt idx="2" formatCode="0.0">
                  <c:v>19.427766999999989</c:v>
                </c:pt>
                <c:pt idx="3" formatCode="0.0">
                  <c:v>18</c:v>
                </c:pt>
                <c:pt idx="4">
                  <c:v>25.7</c:v>
                </c:pt>
                <c:pt idx="5" formatCode="0.0">
                  <c:v>24.317856000000202</c:v>
                </c:pt>
              </c:numCache>
            </c:numRef>
          </c:val>
        </c:ser>
        <c:axId val="60793216"/>
        <c:axId val="60794752"/>
      </c:barChart>
      <c:catAx>
        <c:axId val="60793216"/>
        <c:scaling>
          <c:orientation val="minMax"/>
        </c:scaling>
        <c:axPos val="b"/>
        <c:numFmt formatCode="General" sourceLinked="1"/>
        <c:tickLblPos val="nextTo"/>
        <c:crossAx val="60794752"/>
        <c:crosses val="autoZero"/>
        <c:auto val="1"/>
        <c:lblAlgn val="ctr"/>
        <c:lblOffset val="100"/>
      </c:catAx>
      <c:valAx>
        <c:axId val="60794752"/>
        <c:scaling>
          <c:orientation val="minMax"/>
        </c:scaling>
        <c:axPos val="l"/>
        <c:majorGridlines/>
        <c:numFmt formatCode="General" sourceLinked="1"/>
        <c:tickLblPos val="nextTo"/>
        <c:crossAx val="60793216"/>
        <c:crosses val="autoZero"/>
        <c:crossBetween val="between"/>
      </c:valAx>
    </c:plotArea>
    <c:legend>
      <c:legendPos val="r"/>
    </c:legend>
    <c:plotVisOnly val="1"/>
    <c:dispBlanksAs val="gap"/>
  </c:chart>
  <c:externalData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0.60635</cdr:x>
      <cdr:y>0.14557</cdr:y>
    </cdr:from>
    <cdr:to>
      <cdr:x>0.93379</cdr:x>
      <cdr:y>0.51055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10013" y="657226"/>
          <a:ext cx="2111451" cy="164782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defTabSz="931863" eaLnBrk="0" hangingPunct="0">
              <a:defRPr sz="1200"/>
            </a:lvl1pPr>
          </a:lstStyle>
          <a:p>
            <a:endParaRPr lang="en-US"/>
          </a:p>
        </p:txBody>
      </p:sp>
      <p:sp>
        <p:nvSpPr>
          <p:cNvPr id="79875" name="Rectangle 3"/>
          <p:cNvSpPr>
            <a:spLocks noGrp="1" noChangeArrowheads="1"/>
          </p:cNvSpPr>
          <p:nvPr>
            <p:ph type="dt" sz="quarter" idx="1"/>
          </p:nvPr>
        </p:nvSpPr>
        <p:spPr bwMode="auto">
          <a:xfrm>
            <a:off x="3968750" y="0"/>
            <a:ext cx="3036888" cy="46513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lgn="r" defTabSz="931863" eaLnBrk="0" hangingPunct="0">
              <a:defRPr sz="1200"/>
            </a:lvl1pPr>
          </a:lstStyle>
          <a:p>
            <a:fld id="{3A3C6712-0E74-4545-BFC6-830E32340957}" type="datetimeFigureOut">
              <a:rPr lang="en-US"/>
              <a:pPr/>
              <a:t>8/5/2010</a:t>
            </a:fld>
            <a:endParaRPr lang="en-US"/>
          </a:p>
        </p:txBody>
      </p:sp>
      <p:sp>
        <p:nvSpPr>
          <p:cNvPr id="79876" name="Rectangle 4"/>
          <p:cNvSpPr>
            <a:spLocks noGrp="1" noChangeArrowheads="1"/>
          </p:cNvSpPr>
          <p:nvPr>
            <p:ph type="ftr" sz="quarter" idx="2"/>
          </p:nvPr>
        </p:nvSpPr>
        <p:spPr bwMode="auto">
          <a:xfrm>
            <a:off x="0" y="8821738"/>
            <a:ext cx="3036888" cy="465137"/>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defTabSz="931863" eaLnBrk="0" hangingPunct="0">
              <a:defRPr sz="1200"/>
            </a:lvl1pPr>
          </a:lstStyle>
          <a:p>
            <a:endParaRPr lang="en-US"/>
          </a:p>
        </p:txBody>
      </p:sp>
      <p:sp>
        <p:nvSpPr>
          <p:cNvPr id="79877" name="Rectangle 5"/>
          <p:cNvSpPr>
            <a:spLocks noGrp="1" noChangeArrowheads="1"/>
          </p:cNvSpPr>
          <p:nvPr>
            <p:ph type="sldNum" sz="quarter" idx="3"/>
          </p:nvPr>
        </p:nvSpPr>
        <p:spPr bwMode="auto">
          <a:xfrm>
            <a:off x="3968750" y="8821738"/>
            <a:ext cx="3036888" cy="465137"/>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lgn="r" defTabSz="931863" eaLnBrk="0" hangingPunct="0">
              <a:defRPr sz="1200"/>
            </a:lvl1pPr>
          </a:lstStyle>
          <a:p>
            <a:fld id="{64D53182-7E5A-41BE-8A6E-AAB4569AA79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86019" name="Rectangle 3"/>
          <p:cNvSpPr>
            <a:spLocks noGrp="1" noChangeArrowheads="1"/>
          </p:cNvSpPr>
          <p:nvPr>
            <p:ph type="dt" idx="1"/>
          </p:nvPr>
        </p:nvSpPr>
        <p:spPr bwMode="auto">
          <a:xfrm>
            <a:off x="396875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C3B65FA3-D82A-4C77-A321-A4213124FB58}" type="datetimeFigureOut">
              <a:rPr lang="en-US"/>
              <a:pPr/>
              <a:t>8/5/2010</a:t>
            </a:fld>
            <a:endParaRPr lang="en-US"/>
          </a:p>
        </p:txBody>
      </p:sp>
      <p:sp>
        <p:nvSpPr>
          <p:cNvPr id="86020" name="Rectangle 4"/>
          <p:cNvSpPr>
            <a:spLocks noGrp="1" noRot="1" noChangeAspect="1" noChangeArrowheads="1" noTextEdit="1"/>
          </p:cNvSpPr>
          <p:nvPr>
            <p:ph type="sldImg" idx="2"/>
          </p:nvPr>
        </p:nvSpPr>
        <p:spPr bwMode="auto">
          <a:xfrm>
            <a:off x="1181100" y="696913"/>
            <a:ext cx="4645025" cy="3482975"/>
          </a:xfrm>
          <a:prstGeom prst="rect">
            <a:avLst/>
          </a:prstGeom>
          <a:noFill/>
          <a:ln w="9525">
            <a:solidFill>
              <a:srgbClr val="000000"/>
            </a:solidFill>
            <a:miter lim="800000"/>
            <a:headEnd/>
            <a:tailEnd/>
          </a:ln>
          <a:effectLst/>
        </p:spPr>
      </p:sp>
      <p:sp>
        <p:nvSpPr>
          <p:cNvPr id="86021" name="Rectangle 5"/>
          <p:cNvSpPr>
            <a:spLocks noGrp="1" noChangeArrowheads="1"/>
          </p:cNvSpPr>
          <p:nvPr>
            <p:ph type="body" sz="quarter" idx="3"/>
          </p:nvPr>
        </p:nvSpPr>
        <p:spPr bwMode="auto">
          <a:xfrm>
            <a:off x="700088" y="4411663"/>
            <a:ext cx="5607050" cy="417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2" name="Rectangle 6"/>
          <p:cNvSpPr>
            <a:spLocks noGrp="1" noChangeArrowheads="1"/>
          </p:cNvSpPr>
          <p:nvPr>
            <p:ph type="ftr" sz="quarter" idx="4"/>
          </p:nvPr>
        </p:nvSpPr>
        <p:spPr bwMode="auto">
          <a:xfrm>
            <a:off x="0" y="8821738"/>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86023" name="Rectangle 7"/>
          <p:cNvSpPr>
            <a:spLocks noGrp="1" noChangeArrowheads="1"/>
          </p:cNvSpPr>
          <p:nvPr>
            <p:ph type="sldNum" sz="quarter" idx="5"/>
          </p:nvPr>
        </p:nvSpPr>
        <p:spPr bwMode="auto">
          <a:xfrm>
            <a:off x="3968750" y="8821738"/>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9C51AC5-EBE3-4175-8D0B-EFD18A98EA6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garnet compositions that are being discriminated …</a:t>
            </a:r>
          </a:p>
          <a:p>
            <a:endParaRPr lang="en-US" baseline="0" dirty="0" smtClean="0"/>
          </a:p>
          <a:p>
            <a:r>
              <a:rPr lang="en-US" baseline="0" dirty="0" smtClean="0"/>
              <a:t>And an example of a 20millisecong SDD spectrum</a:t>
            </a:r>
            <a:endParaRPr lang="en-CA" dirty="0"/>
          </a:p>
        </p:txBody>
      </p:sp>
      <p:sp>
        <p:nvSpPr>
          <p:cNvPr id="4" name="Slide Number Placeholder 3"/>
          <p:cNvSpPr>
            <a:spLocks noGrp="1"/>
          </p:cNvSpPr>
          <p:nvPr>
            <p:ph type="sldNum" sz="quarter" idx="10"/>
          </p:nvPr>
        </p:nvSpPr>
        <p:spPr/>
        <p:txBody>
          <a:bodyPr/>
          <a:lstStyle/>
          <a:p>
            <a:fld id="{59C51AC5-EBE3-4175-8D0B-EFD18A98EA6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a frame whereby the grain boundaries have been determined by the original BEI image</a:t>
            </a:r>
            <a:endParaRPr lang="en-CA" dirty="0"/>
          </a:p>
        </p:txBody>
      </p:sp>
      <p:sp>
        <p:nvSpPr>
          <p:cNvPr id="4" name="Slide Number Placeholder 3"/>
          <p:cNvSpPr>
            <a:spLocks noGrp="1"/>
          </p:cNvSpPr>
          <p:nvPr>
            <p:ph type="sldNum" sz="quarter" idx="10"/>
          </p:nvPr>
        </p:nvSpPr>
        <p:spPr/>
        <p:txBody>
          <a:bodyPr/>
          <a:lstStyle/>
          <a:p>
            <a:fld id="{59C51AC5-EBE3-4175-8D0B-EFD18A98EA6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a:t>
            </a:r>
            <a:r>
              <a:rPr lang="en-US" baseline="0" dirty="0" smtClean="0"/>
              <a:t> of a frame whereby the aluminosilicate, and fine-grain mixtures, had to be searched for within quartz based on a defined spectral grid</a:t>
            </a:r>
            <a:endParaRPr lang="en-CA" dirty="0"/>
          </a:p>
        </p:txBody>
      </p:sp>
      <p:sp>
        <p:nvSpPr>
          <p:cNvPr id="4" name="Slide Number Placeholder 3"/>
          <p:cNvSpPr>
            <a:spLocks noGrp="1"/>
          </p:cNvSpPr>
          <p:nvPr>
            <p:ph type="sldNum" sz="quarter" idx="10"/>
          </p:nvPr>
        </p:nvSpPr>
        <p:spPr/>
        <p:txBody>
          <a:bodyPr/>
          <a:lstStyle/>
          <a:p>
            <a:fld id="{59C51AC5-EBE3-4175-8D0B-EFD18A98EA6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13</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Shared boundaries can be of interest.  For example, “plagioclase boundaries are shared ~30% with quartz, ~30% with </a:t>
            </a:r>
            <a:r>
              <a:rPr lang="en-US" dirty="0" err="1" smtClean="0">
                <a:latin typeface="Arial" charset="0"/>
              </a:rPr>
              <a:t>biotite</a:t>
            </a:r>
            <a:r>
              <a:rPr lang="en-US" dirty="0" smtClean="0">
                <a:latin typeface="Arial" charset="0"/>
              </a:rPr>
              <a:t> and ~10%</a:t>
            </a:r>
            <a:r>
              <a:rPr lang="en-US" baseline="0" dirty="0" smtClean="0">
                <a:latin typeface="Arial" charset="0"/>
              </a:rPr>
              <a:t> with K-spar (and to a lesser extent with all other minerals)</a:t>
            </a:r>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14</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An</a:t>
            </a:r>
            <a:r>
              <a:rPr lang="en-US" baseline="0" dirty="0" smtClean="0">
                <a:latin typeface="Arial" charset="0"/>
              </a:rPr>
              <a:t> </a:t>
            </a:r>
            <a:r>
              <a:rPr lang="en-US" baseline="0" dirty="0" err="1" smtClean="0">
                <a:latin typeface="Arial" charset="0"/>
              </a:rPr>
              <a:t>abreviated</a:t>
            </a:r>
            <a:r>
              <a:rPr lang="en-US" baseline="0" dirty="0" smtClean="0">
                <a:latin typeface="Arial" charset="0"/>
              </a:rPr>
              <a:t> example of the grain table of properties for individual minerals</a:t>
            </a:r>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15</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The properties of individual mineral grains, and note angular properties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16</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An example of </a:t>
            </a:r>
            <a:r>
              <a:rPr lang="en-US" dirty="0" err="1" smtClean="0">
                <a:latin typeface="Arial" charset="0"/>
              </a:rPr>
              <a:t>datamining</a:t>
            </a:r>
            <a:r>
              <a:rPr lang="en-US" dirty="0" smtClean="0">
                <a:latin typeface="Arial" charset="0"/>
              </a:rPr>
              <a:t> the grain table for mineral</a:t>
            </a:r>
            <a:r>
              <a:rPr lang="en-US" baseline="0" dirty="0" smtClean="0">
                <a:latin typeface="Arial" charset="0"/>
              </a:rPr>
              <a:t> texture</a:t>
            </a:r>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BCC8B11-29D9-4D89-9564-2645834B2246}" type="slidenum">
              <a:rPr lang="en-US">
                <a:latin typeface="Arial" charset="0"/>
              </a:rPr>
              <a:pPr/>
              <a:t>17</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latin typeface="Arial" charset="0"/>
              </a:rPr>
              <a:t>Some what we’ve been doing </a:t>
            </a:r>
            <a:r>
              <a:rPr lang="en-US" smtClean="0">
                <a:latin typeface="Arial" charset="0"/>
              </a:rPr>
              <a:t>at Memorial …</a:t>
            </a:r>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FA212A5-DC19-438C-80CA-B1E81DEBC4E1}" type="slidenum">
              <a:rPr lang="en-US">
                <a:latin typeface="Arial" charset="0"/>
              </a:rPr>
              <a:pPr/>
              <a:t>18</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19</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A typical BEI frame – note elongate particle with both Mt &amp; </a:t>
            </a:r>
            <a:r>
              <a:rPr lang="en-US" dirty="0" err="1" smtClean="0">
                <a:latin typeface="Arial" charset="0"/>
              </a:rPr>
              <a:t>Hm</a:t>
            </a:r>
            <a:r>
              <a:rPr lang="en-US" dirty="0" smtClean="0">
                <a:latin typeface="Arial" charset="0"/>
              </a:rPr>
              <a:t> in middle of frame</a:t>
            </a:r>
          </a:p>
          <a:p>
            <a:pPr eaLnBrk="1" hangingPunct="1"/>
            <a:endParaRPr lang="en-US" dirty="0" smtClean="0">
              <a:latin typeface="Arial" charset="0"/>
            </a:endParaRPr>
          </a:p>
          <a:p>
            <a:pPr eaLnBrk="1" hangingPunct="1"/>
            <a:r>
              <a:rPr lang="en-US" dirty="0" smtClean="0">
                <a:latin typeface="Arial" charset="0"/>
              </a:rPr>
              <a:t>Use this slide to describe the MLA method of frame acquisition, segmentation</a:t>
            </a:r>
            <a:r>
              <a:rPr lang="en-US" baseline="0" dirty="0" smtClean="0">
                <a:latin typeface="Arial" charset="0"/>
              </a:rPr>
              <a:t> for grain boundaries, and spectral acquisition</a:t>
            </a: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F5A945E-B8DF-4E4E-B7CC-18A32A8943EF}" type="slidenum">
              <a:rPr lang="en-US">
                <a:latin typeface="Arial" charset="0"/>
              </a:rPr>
              <a:pPr/>
              <a:t>2</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latin typeface="Arial" charset="0"/>
              </a:rPr>
              <a:t>Outline of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94CA312-F4C6-4604-93DB-BB7980688545}" type="slidenum">
              <a:rPr lang="en-US">
                <a:latin typeface="Arial" charset="0"/>
              </a:rPr>
              <a:pPr/>
              <a:t>20</a:t>
            </a:fld>
            <a:endParaRPr 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latin typeface="Arial" charset="0"/>
              </a:rPr>
              <a:t>These spectra, O-K &amp; Fe-L (left) and Fe-Ka (right) present the subtleties of the Mt &amp; </a:t>
            </a:r>
            <a:r>
              <a:rPr lang="en-US" dirty="0" err="1" smtClean="0">
                <a:latin typeface="Arial" charset="0"/>
              </a:rPr>
              <a:t>Hm</a:t>
            </a:r>
            <a:r>
              <a:rPr lang="en-US" dirty="0" smtClean="0">
                <a:latin typeface="Arial" charset="0"/>
              </a:rPr>
              <a:t> x-ray spectra.  The counting error of the low-energy end might imply consistent discrimination with more spectra counts – however, this is not advisable because of the sensitivity to x-ray absorption at the low end.  (IE, it doesn’t take much of a surface blemish to make </a:t>
            </a:r>
            <a:r>
              <a:rPr lang="en-US" dirty="0" err="1" smtClean="0">
                <a:latin typeface="Arial" charset="0"/>
              </a:rPr>
              <a:t>Hm</a:t>
            </a:r>
            <a:r>
              <a:rPr lang="en-US" dirty="0" smtClean="0">
                <a:latin typeface="Arial" charset="0"/>
              </a:rPr>
              <a:t> look like Mt and vice versa).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B687860-EEA2-419F-AC31-D4C1442CFDE0}" type="slidenum">
              <a:rPr lang="en-US">
                <a:latin typeface="Arial" charset="0"/>
              </a:rPr>
              <a:pPr/>
              <a:t>21</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latin typeface="Arial" charset="0"/>
              </a:rPr>
              <a:t>Therefore an XBSE result will not discriminate between Hm-Mt.  Rather, the client is left with quantification and associations for Hm+Mt only.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1E3925-0A38-448F-9164-B5A6685F719E}" type="slidenum">
              <a:rPr lang="en-US">
                <a:latin typeface="Arial" charset="0"/>
              </a:rPr>
              <a:pPr/>
              <a:t>22</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latin typeface="Arial" charset="0"/>
              </a:rPr>
              <a:t>The “full” histogram presents the overall complexity of the mineral assemblage – but the “reliable” histogram definitely suggests that Hm can be discriminated from Mt with MLA mode BSE.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D376F7F-E264-414B-950A-6359DCF61F60}" type="slidenum">
              <a:rPr lang="en-US">
                <a:latin typeface="Arial" charset="0"/>
              </a:rPr>
              <a:pPr/>
              <a:t>23</a:t>
            </a:fld>
            <a:endParaRPr 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charset="0"/>
              </a:rPr>
              <a:t>Therefore mode BSE, by itself, can only be</a:t>
            </a:r>
            <a:r>
              <a:rPr lang="en-US" baseline="0" dirty="0" smtClean="0">
                <a:latin typeface="Arial" charset="0"/>
              </a:rPr>
              <a:t> used to discriminate minerals that have unique BEI gray levels.  Therefore, the chemically variable carbonate, silicates and alteration minerals are not classified … only “darker the </a:t>
            </a:r>
            <a:r>
              <a:rPr lang="en-US" baseline="0" dirty="0" err="1" smtClean="0">
                <a:latin typeface="Arial" charset="0"/>
              </a:rPr>
              <a:t>Hm</a:t>
            </a:r>
            <a:r>
              <a:rPr lang="en-US" baseline="0" dirty="0" smtClean="0">
                <a:latin typeface="Arial" charset="0"/>
              </a:rPr>
              <a:t> or Mt” is shown here.</a:t>
            </a:r>
            <a:endParaRPr lang="en-US" dirty="0" smtClean="0">
              <a:latin typeface="Arial" charset="0"/>
            </a:endParaRPr>
          </a:p>
          <a:p>
            <a:pPr eaLnBrk="1" hangingPunct="1"/>
            <a:endParaRPr lang="en-US" dirty="0" smtClean="0">
              <a:latin typeface="Arial" charset="0"/>
            </a:endParaRPr>
          </a:p>
          <a:p>
            <a:pPr eaLnBrk="1" hangingPunct="1"/>
            <a:r>
              <a:rPr lang="en-US" dirty="0" smtClean="0">
                <a:latin typeface="Arial" charset="0"/>
              </a:rPr>
              <a:t>Mode BSE was not considered in the beginning because the client specifically wanted an accounting of Ti-bearing minerals.  Note here that MLA </a:t>
            </a:r>
            <a:r>
              <a:rPr lang="en-US" dirty="0" err="1" smtClean="0">
                <a:latin typeface="Arial" charset="0"/>
              </a:rPr>
              <a:t>mose</a:t>
            </a:r>
            <a:r>
              <a:rPr lang="en-US" dirty="0" smtClean="0">
                <a:latin typeface="Arial" charset="0"/>
              </a:rPr>
              <a:t> BSE cannot discriminate </a:t>
            </a:r>
            <a:r>
              <a:rPr lang="en-US" dirty="0" err="1" smtClean="0">
                <a:latin typeface="Arial" charset="0"/>
              </a:rPr>
              <a:t>titano</a:t>
            </a:r>
            <a:r>
              <a:rPr lang="en-US" dirty="0" smtClean="0">
                <a:latin typeface="Arial" charset="0"/>
              </a:rPr>
              <a:t>-magnetite from hematite.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0615B59-7419-418F-8771-5E81545AA46E}" type="slidenum">
              <a:rPr lang="en-US">
                <a:latin typeface="Arial" charset="0"/>
              </a:rPr>
              <a:pPr/>
              <a:t>24</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latin typeface="Arial" charset="0"/>
              </a:rPr>
              <a:t>The smallest particle also</a:t>
            </a:r>
            <a:r>
              <a:rPr lang="en-US" baseline="0" dirty="0" smtClean="0">
                <a:latin typeface="Arial" charset="0"/>
              </a:rPr>
              <a:t> pose problems for BSE processing.  BEI will generally create “dark-bright” pixels associated with surface topography.  For the smallest SF, -200 mesh, these artifacts become large enough relative to particle size (higher magnifications) for the segmentation algorithm to </a:t>
            </a:r>
            <a:r>
              <a:rPr lang="en-US" i="1" baseline="0" dirty="0" smtClean="0">
                <a:latin typeface="Arial" charset="0"/>
              </a:rPr>
              <a:t>tag</a:t>
            </a:r>
            <a:r>
              <a:rPr lang="en-US" baseline="0" dirty="0" smtClean="0">
                <a:latin typeface="Arial" charset="0"/>
              </a:rPr>
              <a:t> brighter pixels as another grain.  Therefore when the BSE classification is applied these brighter pixels become available to be labeled as Mt.</a:t>
            </a:r>
          </a:p>
          <a:p>
            <a:pPr eaLnBrk="1" hangingPunct="1"/>
            <a:endParaRPr lang="en-US" baseline="0" dirty="0" smtClean="0">
              <a:latin typeface="Arial" charset="0"/>
            </a:endParaRPr>
          </a:p>
          <a:p>
            <a:pPr eaLnBrk="1" hangingPunct="1"/>
            <a:r>
              <a:rPr lang="en-US" baseline="0" dirty="0" smtClean="0">
                <a:latin typeface="Arial" charset="0"/>
              </a:rPr>
              <a:t>Note that darker pixels are tagged as part of the original particle, as if to assume all small dark regions should be considered surface defects and tagged as part of the larger grain.</a:t>
            </a:r>
          </a:p>
          <a:p>
            <a:pPr eaLnBrk="1" hangingPunct="1"/>
            <a:endParaRPr 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 until now we’ve been able</a:t>
            </a:r>
            <a:r>
              <a:rPr lang="en-US" baseline="0" dirty="0" smtClean="0"/>
              <a:t> to use the BSE mode and classify for identified minerals via gray level segmentation …</a:t>
            </a:r>
          </a:p>
          <a:p>
            <a:r>
              <a:rPr lang="en-US" baseline="0" dirty="0" smtClean="0"/>
              <a:t>Or</a:t>
            </a:r>
          </a:p>
          <a:p>
            <a:r>
              <a:rPr lang="en-US" baseline="0" dirty="0" smtClean="0"/>
              <a:t>We could use the XBSE spectral method and classify for indentified minerals via spectral matching.</a:t>
            </a:r>
          </a:p>
          <a:p>
            <a:endParaRPr lang="en-US" baseline="0" dirty="0" smtClean="0"/>
          </a:p>
          <a:p>
            <a:r>
              <a:rPr lang="en-US" baseline="0" dirty="0" smtClean="0"/>
              <a:t>Both, up until now, have been mutually exclusive, however, the spectral method has always produced an image file capable of segmenting the BEI levels … all that’s needed is a tool for marrying the 2 classifications.</a:t>
            </a:r>
            <a:endParaRPr lang="en-CA" dirty="0"/>
          </a:p>
        </p:txBody>
      </p:sp>
      <p:sp>
        <p:nvSpPr>
          <p:cNvPr id="4" name="Slide Number Placeholder 3"/>
          <p:cNvSpPr>
            <a:spLocks noGrp="1"/>
          </p:cNvSpPr>
          <p:nvPr>
            <p:ph type="sldNum" sz="quarter" idx="10"/>
          </p:nvPr>
        </p:nvSpPr>
        <p:spPr/>
        <p:txBody>
          <a:bodyPr/>
          <a:lstStyle/>
          <a:p>
            <a:fld id="{59C51AC5-EBE3-4175-8D0B-EFD18A98EA6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206A99E-940D-4A14-B0C5-E5CD940698D6}" type="slidenum">
              <a:rPr lang="en-US">
                <a:latin typeface="Arial" charset="0"/>
              </a:rPr>
              <a:pPr/>
              <a:t>26</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(1) Here is the dialog </a:t>
            </a:r>
            <a:r>
              <a:rPr lang="en-US" baseline="0" dirty="0" smtClean="0">
                <a:latin typeface="Arial" charset="0"/>
              </a:rPr>
              <a:t> for the new “merge overlay” tool …</a:t>
            </a:r>
            <a:endParaRPr lang="en-US" dirty="0" smtClean="0">
              <a:latin typeface="Arial" charset="0"/>
            </a:endParaRPr>
          </a:p>
          <a:p>
            <a:pPr eaLnBrk="1" hangingPunct="1"/>
            <a:endParaRPr lang="en-US" dirty="0" smtClean="0">
              <a:latin typeface="Arial" charset="0"/>
            </a:endParaRPr>
          </a:p>
          <a:p>
            <a:pPr eaLnBrk="1" hangingPunct="1"/>
            <a:r>
              <a:rPr lang="en-US" dirty="0" smtClean="0">
                <a:latin typeface="Arial" charset="0"/>
              </a:rPr>
              <a:t>The “base” file will be the spectra-classified</a:t>
            </a:r>
            <a:r>
              <a:rPr lang="en-US" baseline="0" dirty="0" smtClean="0">
                <a:latin typeface="Arial" charset="0"/>
              </a:rPr>
              <a:t> file, and the “overlay” file will be the BSE-classified file.</a:t>
            </a:r>
          </a:p>
          <a:p>
            <a:pPr eaLnBrk="1" hangingPunct="1"/>
            <a:endParaRPr lang="en-US" baseline="0" dirty="0" smtClean="0">
              <a:latin typeface="Arial" charset="0"/>
            </a:endParaRPr>
          </a:p>
          <a:p>
            <a:pPr eaLnBrk="1" hangingPunct="1"/>
            <a:r>
              <a:rPr lang="en-US" baseline="0" dirty="0" smtClean="0">
                <a:latin typeface="Arial" charset="0"/>
              </a:rPr>
              <a:t>And rules are defined whereby a base-mineral is changed to a overlay mineral, and given a specific name</a:t>
            </a:r>
          </a:p>
          <a:p>
            <a:pPr eaLnBrk="1" hangingPunct="1"/>
            <a:endParaRPr lang="en-US" baseline="0" dirty="0" smtClean="0">
              <a:latin typeface="Arial" charset="0"/>
            </a:endParaRPr>
          </a:p>
          <a:p>
            <a:pPr eaLnBrk="1" hangingPunct="1"/>
            <a:r>
              <a:rPr lang="en-US" baseline="0" dirty="0" smtClean="0">
                <a:latin typeface="Arial" charset="0"/>
              </a:rPr>
              <a:t>(2) Rules have also been defined for when the base mineral had been “</a:t>
            </a:r>
            <a:r>
              <a:rPr lang="en-US" baseline="0" dirty="0" err="1" smtClean="0">
                <a:latin typeface="Arial" charset="0"/>
              </a:rPr>
              <a:t>Hm</a:t>
            </a:r>
            <a:r>
              <a:rPr lang="en-US" baseline="0" dirty="0" smtClean="0">
                <a:latin typeface="Arial" charset="0"/>
              </a:rPr>
              <a:t>-or-Mt”, but instead was classified as a “bright” or “dark” in the overlay … thereby creating the possibility of “Fe-</a:t>
            </a:r>
            <a:r>
              <a:rPr lang="en-US" baseline="0" dirty="0" err="1" smtClean="0">
                <a:latin typeface="Arial" charset="0"/>
              </a:rPr>
              <a:t>ox_no</a:t>
            </a:r>
            <a:r>
              <a:rPr lang="en-US" baseline="0" dirty="0" smtClean="0">
                <a:latin typeface="Arial" charset="0"/>
              </a:rPr>
              <a:t>-ID”</a:t>
            </a:r>
            <a:endParaRPr 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BCC8B11-29D9-4D89-9564-2645834B2246}" type="slidenum">
              <a:rPr lang="en-US">
                <a:latin typeface="Arial" charset="0"/>
              </a:rPr>
              <a:pPr/>
              <a:t>27</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228600" indent="-228600" eaLnBrk="1" hangingPunct="1">
              <a:buAutoNum type="arabicParenBoth"/>
            </a:pPr>
            <a:r>
              <a:rPr lang="en-US" dirty="0" smtClean="0">
                <a:latin typeface="Arial" charset="0"/>
              </a:rPr>
              <a:t>“</a:t>
            </a:r>
            <a:r>
              <a:rPr lang="en-US" dirty="0" err="1" smtClean="0">
                <a:latin typeface="Arial" charset="0"/>
              </a:rPr>
              <a:t>Hm</a:t>
            </a:r>
            <a:r>
              <a:rPr lang="en-US" dirty="0" smtClean="0">
                <a:latin typeface="Arial" charset="0"/>
              </a:rPr>
              <a:t>-or-Mt” therefore becomes nil, and is instead changed to </a:t>
            </a:r>
            <a:r>
              <a:rPr lang="en-US" dirty="0" err="1" smtClean="0">
                <a:latin typeface="Arial" charset="0"/>
              </a:rPr>
              <a:t>Hm</a:t>
            </a:r>
            <a:r>
              <a:rPr lang="en-US" dirty="0" smtClean="0">
                <a:latin typeface="Arial" charset="0"/>
              </a:rPr>
              <a:t>, Mt</a:t>
            </a:r>
            <a:r>
              <a:rPr lang="en-US" baseline="0" dirty="0" smtClean="0">
                <a:latin typeface="Arial" charset="0"/>
              </a:rPr>
              <a:t> or “Fe-</a:t>
            </a:r>
            <a:r>
              <a:rPr lang="en-US" baseline="0" dirty="0" err="1" smtClean="0">
                <a:latin typeface="Arial" charset="0"/>
              </a:rPr>
              <a:t>ox_no</a:t>
            </a:r>
            <a:r>
              <a:rPr lang="en-US" baseline="0" dirty="0" smtClean="0">
                <a:latin typeface="Arial" charset="0"/>
              </a:rPr>
              <a:t>-ID”.  The latter can generally be justified to be grouped with the hydrated Fe-oxides (limonite or goethite or possibly siderite).</a:t>
            </a:r>
          </a:p>
          <a:p>
            <a:pPr marL="228600" indent="-228600" eaLnBrk="1" hangingPunct="1">
              <a:buAutoNum type="arabicParenBoth"/>
            </a:pPr>
            <a:r>
              <a:rPr lang="en-US" baseline="0" dirty="0" smtClean="0">
                <a:latin typeface="Arial" charset="0"/>
              </a:rPr>
              <a:t>The </a:t>
            </a:r>
            <a:r>
              <a:rPr lang="en-US" baseline="0" dirty="0" err="1" smtClean="0">
                <a:latin typeface="Arial" charset="0"/>
              </a:rPr>
              <a:t>Hm</a:t>
            </a:r>
            <a:r>
              <a:rPr lang="en-US" baseline="0" dirty="0" smtClean="0">
                <a:latin typeface="Arial" charset="0"/>
              </a:rPr>
              <a:t>-or-Mt mode in the smallest size fraction can be augmented with a </a:t>
            </a:r>
            <a:r>
              <a:rPr lang="en-US" baseline="0" dirty="0" err="1" smtClean="0">
                <a:latin typeface="Arial" charset="0"/>
              </a:rPr>
              <a:t>Hm:Mt</a:t>
            </a:r>
            <a:r>
              <a:rPr lang="en-US" baseline="0" dirty="0" smtClean="0">
                <a:latin typeface="Arial" charset="0"/>
              </a:rPr>
              <a:t> ratio assumed from the merged SFs, either as an average ratio or assumed from a trend.  In any case, the requirement for </a:t>
            </a:r>
            <a:r>
              <a:rPr lang="en-US" baseline="0" dirty="0" err="1" smtClean="0">
                <a:latin typeface="Arial" charset="0"/>
              </a:rPr>
              <a:t>Hm</a:t>
            </a:r>
            <a:r>
              <a:rPr lang="en-US" baseline="0" dirty="0" smtClean="0">
                <a:latin typeface="Arial" charset="0"/>
              </a:rPr>
              <a:t> and Mt associations should be minimal for the smallest SF and all grains might be assumed to be liberated.</a:t>
            </a:r>
          </a:p>
          <a:p>
            <a:pPr eaLnBrk="1" hangingPunct="1"/>
            <a:endParaRPr lang="en-US" baseline="0" dirty="0" smtClean="0">
              <a:latin typeface="Arial" charset="0"/>
            </a:endParaRPr>
          </a:p>
          <a:p>
            <a:pPr eaLnBrk="1" hangingPunct="1"/>
            <a:endParaRPr lang="en-US" baseline="0"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206A99E-940D-4A14-B0C5-E5CD940698D6}" type="slidenum">
              <a:rPr lang="en-US">
                <a:latin typeface="Arial" charset="0"/>
              </a:rPr>
              <a:pPr/>
              <a:t>28</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How reproducible is this</a:t>
            </a:r>
            <a:r>
              <a:rPr lang="en-US" baseline="0" dirty="0" smtClean="0">
                <a:latin typeface="Arial" charset="0"/>
              </a:rPr>
              <a:t> technique?  Here is a comparison for the  </a:t>
            </a:r>
            <a:r>
              <a:rPr lang="en-US" baseline="0" dirty="0" err="1" smtClean="0">
                <a:latin typeface="Arial" charset="0"/>
              </a:rPr>
              <a:t>Hm</a:t>
            </a:r>
            <a:r>
              <a:rPr lang="en-US" baseline="0" dirty="0" smtClean="0">
                <a:latin typeface="Arial" charset="0"/>
              </a:rPr>
              <a:t> &amp; Mt mineral modes, including the easily identified mineral quartz and the merge residual “Fe-</a:t>
            </a:r>
            <a:r>
              <a:rPr lang="en-US" baseline="0" dirty="0" err="1" smtClean="0">
                <a:latin typeface="Arial" charset="0"/>
              </a:rPr>
              <a:t>ox_no</a:t>
            </a:r>
            <a:r>
              <a:rPr lang="en-US" baseline="0" dirty="0" smtClean="0">
                <a:latin typeface="Arial" charset="0"/>
              </a:rPr>
              <a:t>-ID” (which should be minimal for these rocks)</a:t>
            </a:r>
          </a:p>
          <a:p>
            <a:pPr eaLnBrk="1" hangingPunct="1"/>
            <a:endParaRPr lang="en-US" baseline="0" dirty="0" smtClean="0">
              <a:latin typeface="Arial" charset="0"/>
            </a:endParaRPr>
          </a:p>
          <a:p>
            <a:pPr eaLnBrk="1" hangingPunct="1"/>
            <a:r>
              <a:rPr lang="en-US" baseline="0" dirty="0" smtClean="0">
                <a:latin typeface="Arial" charset="0"/>
              </a:rPr>
              <a:t>(1) for the size fraction +100-35 from 4 different samples, analyzed in June of 2008 and again Feb 2009.</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206A99E-940D-4A14-B0C5-E5CD940698D6}" type="slidenum">
              <a:rPr lang="en-US">
                <a:latin typeface="Arial" charset="0"/>
              </a:rPr>
              <a:pPr/>
              <a:t>29</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How reproducible is this</a:t>
            </a:r>
            <a:r>
              <a:rPr lang="en-US" baseline="0" dirty="0" smtClean="0">
                <a:latin typeface="Arial" charset="0"/>
              </a:rPr>
              <a:t> technique?  Here is a comparison for the  </a:t>
            </a:r>
            <a:r>
              <a:rPr lang="en-US" baseline="0" dirty="0" err="1" smtClean="0">
                <a:latin typeface="Arial" charset="0"/>
              </a:rPr>
              <a:t>Hm</a:t>
            </a:r>
            <a:r>
              <a:rPr lang="en-US" baseline="0" dirty="0" smtClean="0">
                <a:latin typeface="Arial" charset="0"/>
              </a:rPr>
              <a:t> &amp; Mt mineral modes, including the easily identified mineral quartz and the merge residual “Fe-</a:t>
            </a:r>
            <a:r>
              <a:rPr lang="en-US" baseline="0" dirty="0" err="1" smtClean="0">
                <a:latin typeface="Arial" charset="0"/>
              </a:rPr>
              <a:t>ox_no</a:t>
            </a:r>
            <a:r>
              <a:rPr lang="en-US" baseline="0" dirty="0" smtClean="0">
                <a:latin typeface="Arial" charset="0"/>
              </a:rPr>
              <a:t>-ID” (which should be minimal for these rocks)</a:t>
            </a:r>
          </a:p>
          <a:p>
            <a:pPr eaLnBrk="1" hangingPunct="1"/>
            <a:endParaRPr lang="en-US" baseline="0" dirty="0" smtClean="0">
              <a:latin typeface="Arial" charset="0"/>
            </a:endParaRPr>
          </a:p>
          <a:p>
            <a:pPr eaLnBrk="1" hangingPunct="1"/>
            <a:r>
              <a:rPr lang="en-US" baseline="0" dirty="0" smtClean="0">
                <a:latin typeface="Arial" charset="0"/>
              </a:rPr>
              <a:t>(1) for the size fraction +200-100 from 4 different samples, analyzed in June of 2008 and again Feb 2009.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3</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A BEI frame that presents the reader with the typical mineralogy.</a:t>
            </a:r>
            <a:r>
              <a:rPr lang="en-US" baseline="0" dirty="0" smtClean="0">
                <a:latin typeface="Arial" charset="0"/>
              </a:rPr>
              <a:t>  From bright to dark, Mt, </a:t>
            </a:r>
            <a:r>
              <a:rPr lang="en-US" baseline="0" dirty="0" err="1" smtClean="0">
                <a:latin typeface="Arial" charset="0"/>
              </a:rPr>
              <a:t>Hm</a:t>
            </a:r>
            <a:r>
              <a:rPr lang="en-US" baseline="0" dirty="0" smtClean="0">
                <a:latin typeface="Arial" charset="0"/>
              </a:rPr>
              <a:t>, variable hydroxides (note 2 rims on hematite upper-left) and carbonates (siderite lower-right)</a:t>
            </a:r>
          </a:p>
          <a:p>
            <a:pPr eaLnBrk="1" hangingPunct="1"/>
            <a:endParaRPr lang="en-US" baseline="0" dirty="0" smtClean="0">
              <a:latin typeface="Arial" charset="0"/>
            </a:endParaRPr>
          </a:p>
          <a:p>
            <a:pPr eaLnBrk="1" hangingPunct="1"/>
            <a:r>
              <a:rPr lang="en-US" baseline="0" dirty="0" smtClean="0">
                <a:latin typeface="Arial" charset="0"/>
              </a:rPr>
              <a:t>The particle upper-left would be segmented into 5 grains and only 5 spectra are required.</a:t>
            </a:r>
          </a:p>
          <a:p>
            <a:pPr eaLnBrk="1" hangingPunct="1"/>
            <a:endParaRPr lang="en-US" baseline="0" dirty="0" smtClean="0">
              <a:latin typeface="Arial" charset="0"/>
            </a:endParaRPr>
          </a:p>
          <a:p>
            <a:pPr eaLnBrk="1" hangingPunct="1"/>
            <a:r>
              <a:rPr lang="en-US" baseline="0" dirty="0" smtClean="0">
                <a:latin typeface="Arial" charset="0"/>
              </a:rPr>
              <a:t>MLA processing provides a method for merging BEI-classified frames with spectrally-classified.</a:t>
            </a:r>
          </a:p>
          <a:p>
            <a:pPr eaLnBrk="1" hangingPunct="1"/>
            <a:endParaRPr lang="en-US" baseline="0" dirty="0" smtClean="0">
              <a:latin typeface="Arial" charset="0"/>
            </a:endParaRPr>
          </a:p>
          <a:p>
            <a:pPr eaLnBrk="1" hangingPunct="1"/>
            <a:r>
              <a:rPr lang="en-US" baseline="0" dirty="0" smtClean="0">
                <a:latin typeface="Arial" charset="0"/>
              </a:rPr>
              <a:t>Areas are based on counting pixels and boundary length determined by fitting to boundary pixels.</a:t>
            </a:r>
            <a:endParaRPr 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206A99E-940D-4A14-B0C5-E5CD940698D6}" type="slidenum">
              <a:rPr lang="en-US">
                <a:latin typeface="Arial" charset="0"/>
              </a:rPr>
              <a:pPr/>
              <a:t>30</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How reproducible is this</a:t>
            </a:r>
            <a:r>
              <a:rPr lang="en-US" baseline="0" dirty="0" smtClean="0">
                <a:latin typeface="Arial" charset="0"/>
              </a:rPr>
              <a:t> technique?  Here is a comparison for the  </a:t>
            </a:r>
            <a:r>
              <a:rPr lang="en-US" baseline="0" dirty="0" err="1" smtClean="0">
                <a:latin typeface="Arial" charset="0"/>
              </a:rPr>
              <a:t>Hm</a:t>
            </a:r>
            <a:r>
              <a:rPr lang="en-US" baseline="0" dirty="0" smtClean="0">
                <a:latin typeface="Arial" charset="0"/>
              </a:rPr>
              <a:t> &amp; Mt mineral associations, including the easily identified mineral quartz and the merge residual “Fe-</a:t>
            </a:r>
            <a:r>
              <a:rPr lang="en-US" baseline="0" dirty="0" err="1" smtClean="0">
                <a:latin typeface="Arial" charset="0"/>
              </a:rPr>
              <a:t>ox_no</a:t>
            </a:r>
            <a:r>
              <a:rPr lang="en-US" baseline="0" dirty="0" smtClean="0">
                <a:latin typeface="Arial" charset="0"/>
              </a:rPr>
              <a:t>-ID” (which should be minimal for these rocks)</a:t>
            </a:r>
          </a:p>
          <a:p>
            <a:pPr eaLnBrk="1" hangingPunct="1"/>
            <a:endParaRPr lang="en-US" baseline="0" dirty="0" smtClean="0">
              <a:latin typeface="Arial" charset="0"/>
            </a:endParaRPr>
          </a:p>
          <a:p>
            <a:pPr eaLnBrk="1" hangingPunct="1"/>
            <a:r>
              <a:rPr lang="en-US" baseline="0" dirty="0" smtClean="0">
                <a:latin typeface="Arial" charset="0"/>
              </a:rPr>
              <a:t>(1) for the size fraction +100-35 from 4 different samples, analyzed in June of 2008 and again Feb 2009.</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206A99E-940D-4A14-B0C5-E5CD940698D6}" type="slidenum">
              <a:rPr lang="en-US">
                <a:latin typeface="Arial" charset="0"/>
              </a:rPr>
              <a:pPr/>
              <a:t>31</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How reproducible is this</a:t>
            </a:r>
            <a:r>
              <a:rPr lang="en-US" baseline="0" dirty="0" smtClean="0">
                <a:latin typeface="Arial" charset="0"/>
              </a:rPr>
              <a:t> technique?  Here is a comparison for the  </a:t>
            </a:r>
            <a:r>
              <a:rPr lang="en-US" baseline="0" dirty="0" err="1" smtClean="0">
                <a:latin typeface="Arial" charset="0"/>
              </a:rPr>
              <a:t>Hm</a:t>
            </a:r>
            <a:r>
              <a:rPr lang="en-US" baseline="0" dirty="0" smtClean="0">
                <a:latin typeface="Arial" charset="0"/>
              </a:rPr>
              <a:t> &amp; Mt mineral associations, including the easily identified mineral quartz and the merge residual “Fe-</a:t>
            </a:r>
            <a:r>
              <a:rPr lang="en-US" baseline="0" dirty="0" err="1" smtClean="0">
                <a:latin typeface="Arial" charset="0"/>
              </a:rPr>
              <a:t>ox_no</a:t>
            </a:r>
            <a:r>
              <a:rPr lang="en-US" baseline="0" dirty="0" smtClean="0">
                <a:latin typeface="Arial" charset="0"/>
              </a:rPr>
              <a:t>-ID” (which should be minimal for these rocks)</a:t>
            </a:r>
          </a:p>
          <a:p>
            <a:pPr eaLnBrk="1" hangingPunct="1"/>
            <a:endParaRPr lang="en-US" baseline="0" dirty="0" smtClean="0">
              <a:latin typeface="Arial" charset="0"/>
            </a:endParaRPr>
          </a:p>
          <a:p>
            <a:pPr eaLnBrk="1" hangingPunct="1"/>
            <a:r>
              <a:rPr lang="en-US" baseline="0" dirty="0" smtClean="0">
                <a:latin typeface="Arial" charset="0"/>
              </a:rPr>
              <a:t>(1) for the size fraction +35 from 4 different samples, analyzed in June of 2008 and again Feb 2009.  The comparison is better for this size-fraction, presumably because associations are higher (more associations and more pixels counted).</a:t>
            </a:r>
          </a:p>
          <a:p>
            <a:pPr eaLnBrk="1" hangingPunct="1"/>
            <a:endParaRPr 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206A99E-940D-4A14-B0C5-E5CD940698D6}" type="slidenum">
              <a:rPr lang="en-US">
                <a:latin typeface="Arial" charset="0"/>
              </a:rPr>
              <a:pPr/>
              <a:t>32</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Here is a results for mineral modes,</a:t>
            </a:r>
            <a:r>
              <a:rPr lang="en-US" baseline="0" dirty="0" smtClean="0">
                <a:latin typeface="Arial" charset="0"/>
              </a:rPr>
              <a:t> comparing this MLA method with quantitative XRD.</a:t>
            </a:r>
          </a:p>
          <a:p>
            <a:pPr eaLnBrk="1" hangingPunct="1"/>
            <a:endParaRPr lang="en-US" baseline="0" dirty="0" smtClean="0">
              <a:latin typeface="Arial" charset="0"/>
            </a:endParaRPr>
          </a:p>
          <a:p>
            <a:pPr marL="228600" indent="-228600" eaLnBrk="1" hangingPunct="1">
              <a:buAutoNum type="arabicParenBoth"/>
            </a:pPr>
            <a:r>
              <a:rPr lang="en-US" baseline="0" dirty="0" smtClean="0">
                <a:latin typeface="Arial" charset="0"/>
              </a:rPr>
              <a:t>There are some discrepancies between the MLA and XRD …</a:t>
            </a:r>
          </a:p>
          <a:p>
            <a:pPr marL="228600" indent="-228600" eaLnBrk="1" hangingPunct="1">
              <a:buAutoNum type="arabicParenBoth"/>
            </a:pPr>
            <a:r>
              <a:rPr lang="en-US" baseline="0" dirty="0" smtClean="0">
                <a:latin typeface="Arial" charset="0"/>
              </a:rPr>
              <a:t> But you can see similar discrepancies for quartz, which should have been better …</a:t>
            </a:r>
          </a:p>
          <a:p>
            <a:pPr marL="228600" indent="-228600" eaLnBrk="1" hangingPunct="1">
              <a:buAutoNum type="arabicParenBoth"/>
            </a:pPr>
            <a:r>
              <a:rPr lang="en-US" baseline="0" dirty="0" smtClean="0">
                <a:latin typeface="Arial" charset="0"/>
              </a:rPr>
              <a:t> and we can also see discrepancies of the same magnitude between the 2 XRD analyses …</a:t>
            </a:r>
          </a:p>
          <a:p>
            <a:pPr marL="228600" indent="-228600" eaLnBrk="1" hangingPunct="1">
              <a:buAutoNum type="arabicParenBoth"/>
            </a:pPr>
            <a:endParaRPr lang="en-US" baseline="0" dirty="0" smtClean="0">
              <a:latin typeface="Arial" charset="0"/>
            </a:endParaRPr>
          </a:p>
          <a:p>
            <a:pPr marL="228600" indent="-228600" eaLnBrk="1" hangingPunct="1">
              <a:buNone/>
            </a:pPr>
            <a:r>
              <a:rPr lang="en-US" baseline="0" dirty="0" smtClean="0">
                <a:latin typeface="Arial" charset="0"/>
              </a:rPr>
              <a:t>… if we compare the absolute differences …</a:t>
            </a:r>
            <a:endParaRPr 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average errors … we see that the differences between MLA and XRD are no worse than what had been attributed to sampling error for the XRD …</a:t>
            </a:r>
          </a:p>
          <a:p>
            <a:endParaRPr lang="en-US" dirty="0" smtClean="0"/>
          </a:p>
          <a:p>
            <a:r>
              <a:rPr lang="en-US" dirty="0" smtClean="0"/>
              <a:t>…or, it may simply mean that this comparison dataset is simply too small and imprecise to draw hard conclusions from.</a:t>
            </a:r>
            <a:endParaRPr lang="en-US" dirty="0"/>
          </a:p>
        </p:txBody>
      </p:sp>
      <p:sp>
        <p:nvSpPr>
          <p:cNvPr id="4" name="Slide Number Placeholder 3"/>
          <p:cNvSpPr>
            <a:spLocks noGrp="1"/>
          </p:cNvSpPr>
          <p:nvPr>
            <p:ph type="sldNum" sz="quarter" idx="10"/>
          </p:nvPr>
        </p:nvSpPr>
        <p:spPr/>
        <p:txBody>
          <a:bodyPr/>
          <a:lstStyle/>
          <a:p>
            <a:fld id="{59C51AC5-EBE3-4175-8D0B-EFD18A98EA6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1E3925-0A38-448F-9164-B5A6685F719E}" type="slidenum">
              <a:rPr lang="en-US">
                <a:latin typeface="Arial" charset="0"/>
              </a:rPr>
              <a:pPr/>
              <a:t>34</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latin typeface="Arial" charset="0"/>
              </a:rPr>
              <a:t>The accuracy of this technique is associated entirely with the MLA’s segmentation algorithm, which of course is entirely dependent on the BEI data.  Problems associated with BEI, spatial uniformity or time-dependent variances, can ruin the distinction between </a:t>
            </a:r>
            <a:r>
              <a:rPr lang="en-US" dirty="0" err="1" smtClean="0">
                <a:latin typeface="Arial" charset="0"/>
              </a:rPr>
              <a:t>Hm</a:t>
            </a:r>
            <a:r>
              <a:rPr lang="en-US" dirty="0" smtClean="0">
                <a:latin typeface="Arial" charset="0"/>
              </a:rPr>
              <a:t> </a:t>
            </a:r>
            <a:r>
              <a:rPr lang="en-US" smtClean="0">
                <a:latin typeface="Arial" charset="0"/>
              </a:rPr>
              <a:t>and Mt</a:t>
            </a:r>
          </a:p>
          <a:p>
            <a:pPr eaLnBrk="1" hangingPunct="1"/>
            <a:r>
              <a:rPr lang="en-US" smtClean="0">
                <a:latin typeface="Arial" charset="0"/>
              </a:rPr>
              <a:t>.</a:t>
            </a:r>
            <a:endParaRPr 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35</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The uniformity of electron beam illumination is a problem for many instruments.  The result of non-uniform illumination is gray values for a specific mineral being different in different regions of the BEI</a:t>
            </a:r>
            <a:r>
              <a:rPr lang="en-US" baseline="0" dirty="0" smtClean="0">
                <a:latin typeface="Arial" charset="0"/>
              </a:rPr>
              <a:t> frame.  That is, the distinction between </a:t>
            </a:r>
            <a:r>
              <a:rPr lang="en-US" baseline="0" dirty="0" err="1" smtClean="0">
                <a:latin typeface="Arial" charset="0"/>
              </a:rPr>
              <a:t>Hm</a:t>
            </a:r>
            <a:r>
              <a:rPr lang="en-US" baseline="0" dirty="0" smtClean="0">
                <a:latin typeface="Arial" charset="0"/>
              </a:rPr>
              <a:t>-Mt will be blurred in the MLA cumulative histogram.</a:t>
            </a:r>
          </a:p>
          <a:p>
            <a:pPr eaLnBrk="1" hangingPunct="1"/>
            <a:endParaRPr lang="en-US" baseline="0" dirty="0" smtClean="0">
              <a:latin typeface="Arial" charset="0"/>
            </a:endParaRPr>
          </a:p>
          <a:p>
            <a:pPr eaLnBrk="1" hangingPunct="1"/>
            <a:r>
              <a:rPr lang="en-US" baseline="0" dirty="0" smtClean="0">
                <a:latin typeface="Arial" charset="0"/>
              </a:rPr>
              <a:t>Note here that grains of hematite in one area are instead identified as identified as magnetite in another area.</a:t>
            </a:r>
            <a:endParaRPr 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36</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Beam current stability is a general problem for most, if not all of the tungsten-thermal electron emitters.  Instability can generally related to the filament’s age … being unstable during the first 20-30hrs</a:t>
            </a:r>
            <a:r>
              <a:rPr lang="en-US" baseline="0" dirty="0" smtClean="0">
                <a:latin typeface="Arial" charset="0"/>
              </a:rPr>
              <a:t> after installing … and then again within 20-30 hours of the filaments demise.  In between the variation is generally smooth and monotonic.</a:t>
            </a:r>
            <a:endParaRPr 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BCC8B11-29D9-4D89-9564-2645834B2246}" type="slidenum">
              <a:rPr lang="en-US">
                <a:latin typeface="Arial" charset="0"/>
              </a:rPr>
              <a:pPr/>
              <a:t>37</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latin typeface="Arial" charset="0"/>
              </a:rPr>
              <a:t>Remedying sources of non-uniform illumination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BCC8B11-29D9-4D89-9564-2645834B2246}" type="slidenum">
              <a:rPr lang="en-US">
                <a:latin typeface="Arial" charset="0"/>
              </a:rPr>
              <a:pPr/>
              <a:t>38</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latin typeface="Arial" charset="0"/>
              </a:rPr>
              <a:t>Remedying problems associated with varying beam current (</a:t>
            </a:r>
            <a:r>
              <a:rPr lang="en-US" dirty="0" err="1" smtClean="0">
                <a:latin typeface="Arial" charset="0"/>
              </a:rPr>
              <a:t>ie</a:t>
            </a:r>
            <a:r>
              <a:rPr lang="en-US" dirty="0" smtClean="0">
                <a:latin typeface="Arial" charset="0"/>
              </a:rPr>
              <a:t>, varying BEI intensity)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BCC8B11-29D9-4D89-9564-2645834B2246}" type="slidenum">
              <a:rPr lang="en-US">
                <a:latin typeface="Arial" charset="0"/>
              </a:rPr>
              <a:pPr/>
              <a:t>39</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latin typeface="Arial" charset="0"/>
              </a:rPr>
              <a:t>MLA mode BSE conclusions – note possibility of augmenting with mode XBSE if a suitable tool can be developed for merging both datasets.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AD85C9C-A210-498A-BC96-9CF4153B57C1}" type="slidenum">
              <a:rPr lang="en-US">
                <a:latin typeface="Arial" charset="0"/>
              </a:rPr>
              <a:pPr/>
              <a:t>4</a:t>
            </a:fld>
            <a:endParaRPr 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latin typeface="Arial" charset="0"/>
              </a:rPr>
              <a:t>MLA spectra are not precise – therefore the analyst needs to consider spectral ambiguity.  All of these minerals have potential for presenting ambiguous spectra (although Ti at 3 wt% can generally</a:t>
            </a:r>
            <a:r>
              <a:rPr lang="en-US" baseline="0" dirty="0" smtClean="0">
                <a:latin typeface="Arial" charset="0"/>
              </a:rPr>
              <a:t> be recognized.</a:t>
            </a:r>
            <a:endParaRPr 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BCC8B11-29D9-4D89-9564-2645834B2246}" type="slidenum">
              <a:rPr lang="en-US">
                <a:latin typeface="Arial" charset="0"/>
              </a:rPr>
              <a:pPr/>
              <a:t>40</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latin typeface="Arial" charset="0"/>
              </a:rPr>
              <a:t>MLA mode BSE conclusions – note possibility of augmenting with mode XBSE if a suitable tool can be developed for merging both datasets.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BCC8B11-29D9-4D89-9564-2645834B2246}" type="slidenum">
              <a:rPr lang="en-US">
                <a:latin typeface="Arial" charset="0"/>
              </a:rPr>
              <a:pPr/>
              <a:t>41</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latin typeface="Arial" charset="0"/>
              </a:rPr>
              <a:t>MLA mode BSE conclusions –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663F35C-52AB-4E89-A46E-BE92EA027FD1}" type="slidenum">
              <a:rPr lang="en-US">
                <a:latin typeface="Arial" charset="0"/>
              </a:rPr>
              <a:pPr/>
              <a:t>42</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latin typeface="Arial" charset="0"/>
              </a:rPr>
              <a:t>Or … consider an independent approach using 3</a:t>
            </a:r>
            <a:r>
              <a:rPr lang="en-US" baseline="30000" smtClean="0">
                <a:latin typeface="Arial" charset="0"/>
              </a:rPr>
              <a:t>rd</a:t>
            </a:r>
            <a:r>
              <a:rPr lang="en-US" smtClean="0">
                <a:latin typeface="Arial" charset="0"/>
              </a:rPr>
              <a:t> party image analysis based on using the XBSE DIB export to “mask” all other minerals from consideration – or in other words – to “select” only Hm and Mt for analysis via BEI thresholding.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48B6542-B76A-499D-86D0-9DA0BCCC14B9}" type="slidenum">
              <a:rPr lang="en-US">
                <a:latin typeface="Arial" charset="0"/>
              </a:rPr>
              <a:pPr/>
              <a:t>43</a:t>
            </a:fld>
            <a:endParaRPr lang="en-US">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latin typeface="Arial" charset="0"/>
              </a:rPr>
              <a:t>The Hm+Mt “mask” does pose problems with Hm grey levels also found in blemishs with in the magnetite.  This is remedied by the software by first thesholding the trail of lower brightness pixels (see in histogram).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EC10EC9-54AF-4F49-9962-1B27886FDF82}" type="slidenum">
              <a:rPr lang="en-US">
                <a:latin typeface="Arial" charset="0"/>
              </a:rPr>
              <a:pPr/>
              <a:t>44</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latin typeface="Arial" charset="0"/>
              </a:rPr>
              <a:t>This slide and its overlay present the original Hm+Mt selection, and how this “area” of interest is modified by thresholding the darker pixels.  The result are areas withing the particles that are reliable with respect to thresholding Hm from Mt.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3206EAB-4D34-44D6-953F-003350FEA618}" type="slidenum">
              <a:rPr lang="en-US">
                <a:latin typeface="Arial" charset="0"/>
              </a:rPr>
              <a:pPr/>
              <a:t>45</a:t>
            </a:fld>
            <a:endParaRPr lang="en-US">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latin typeface="Arial" charset="0"/>
              </a:rPr>
              <a:t>This present the histogram that is easily and automatically thresholded with the “Kittler” algorithm that is part of this software’s toolbox</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B43C912-D377-44C5-B1DB-447238DDA0B7}" type="slidenum">
              <a:rPr lang="en-US">
                <a:latin typeface="Arial" charset="0"/>
              </a:rPr>
              <a:pPr/>
              <a:t>46</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latin typeface="Arial" charset="0"/>
              </a:rPr>
              <a:t>And this is the result for this particular frame.  Note that accrurate determinations for Hm &amp; Mt can only be made if and only if, both minerals are not biased because of “typical grain size being larger or smaller” and if “both minerals polish identically”.  Still, for these particular ior-ore samples, the results of this method agree very well with the MLA’s BSE mode (in the presence of very little titano-magnetite and pyrite).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ECAA59C-55E8-4A7E-AEE4-93703F9B1B81}" type="slidenum">
              <a:rPr lang="en-US">
                <a:latin typeface="Arial" charset="0"/>
              </a:rPr>
              <a:pPr/>
              <a:t>47</a:t>
            </a:fld>
            <a:endParaRPr lang="en-US">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latin typeface="Arial" charset="0"/>
              </a:rPr>
              <a:t>Note that this method, although providing accurate Hm/Mt ratios, cannot provide mineral associations or grain size information.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D2589C3-2046-48F6-9429-F334108668E5}" type="slidenum">
              <a:rPr lang="en-US">
                <a:latin typeface="Arial" charset="0"/>
              </a:rPr>
              <a:pPr/>
              <a:t>48</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latin typeface="Arial" charset="0"/>
              </a:rPr>
              <a:t>At this time, we can only provide for the client … either (1)  “Hm+Mt” grain size and associations with all other minerals, or (2) Hm &amp; Mt associations with eachother, but with other minerals the associations are limited to “all other minerals” (ie, grouped).</a:t>
            </a:r>
          </a:p>
          <a:p>
            <a:pPr eaLnBrk="1" hangingPunct="1"/>
            <a:endParaRPr lang="en-US" smtClean="0">
              <a:latin typeface="Arial" charset="0"/>
            </a:endParaRPr>
          </a:p>
          <a:p>
            <a:pPr eaLnBrk="1" hangingPunct="1"/>
            <a:r>
              <a:rPr lang="en-US" smtClean="0">
                <a:latin typeface="Arial" charset="0"/>
              </a:rPr>
              <a:t>What is needed is to marry both XBSE and BSE determinations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206A99E-940D-4A14-B0C5-E5CD940698D6}" type="slidenum">
              <a:rPr lang="en-US">
                <a:latin typeface="Arial" charset="0"/>
              </a:rPr>
              <a:pPr/>
              <a:t>49</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latin typeface="Arial" charset="0"/>
              </a:rPr>
              <a:t>Here is my estimate of what a “merge binary” dialog should look like.  Although at this time, I believe this tool could be more easily created for the sake of application development if it anticipated a true binary (black &amp; white) image, the areas of which would imply where the property (characteristic) is true or false.  Whether a grain was changed to the new definition would be dependent on its intersection with the property being ‘true’.</a:t>
            </a:r>
          </a:p>
          <a:p>
            <a:pPr eaLnBrk="1" hangingPunct="1"/>
            <a:endParaRPr lang="en-US" smtClean="0">
              <a:latin typeface="Arial" charset="0"/>
            </a:endParaRPr>
          </a:p>
          <a:p>
            <a:pPr eaLnBrk="1" hangingPunct="1"/>
            <a:r>
              <a:rPr lang="en-US" smtClean="0">
                <a:latin typeface="Arial" charset="0"/>
              </a:rPr>
              <a:t>If, for this Hm+Mt application, this method worked better that merging modes BSE with XBSE, it would be at that time that I’d ask for specific tools be added to IPT.</a:t>
            </a:r>
          </a:p>
          <a:p>
            <a:pPr eaLnBrk="1" hangingPunct="1"/>
            <a:endParaRPr lang="en-US" smtClean="0">
              <a:latin typeface="Arial" charset="0"/>
            </a:endParaRPr>
          </a:p>
          <a:p>
            <a:pPr eaLnBrk="1" hangingPunct="1"/>
            <a:r>
              <a:rPr lang="en-US" smtClean="0">
                <a:latin typeface="Arial" charset="0"/>
              </a:rPr>
              <a:t>Concluding, IPT does need a method for merging data acquired with different methods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5</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Typical modes for SF+200 (75 – 150um) iron ore -- DO NOT read</a:t>
            </a:r>
            <a:r>
              <a:rPr lang="en-US" baseline="0" dirty="0" smtClean="0">
                <a:latin typeface="Arial" charset="0"/>
              </a:rPr>
              <a:t> more than 3 significant figures</a:t>
            </a:r>
            <a:endParaRPr lang="en-CA" dirty="0" smtClean="0">
              <a:latin typeface="Arial" charset="0"/>
            </a:endParaRPr>
          </a:p>
          <a:p>
            <a:pPr eaLnBrk="1" hangingPunct="1"/>
            <a:r>
              <a:rPr lang="en-CA" dirty="0" smtClean="0">
                <a:latin typeface="Arial" charset="0"/>
              </a:rPr>
              <a:t>Magnification 158.667</a:t>
            </a:r>
          </a:p>
          <a:p>
            <a:pPr eaLnBrk="1" hangingPunct="1"/>
            <a:r>
              <a:rPr lang="en-CA" dirty="0" smtClean="0">
                <a:latin typeface="Arial" charset="0"/>
              </a:rPr>
              <a:t>168 frame images generated.</a:t>
            </a:r>
          </a:p>
          <a:p>
            <a:pPr eaLnBrk="1" hangingPunct="1"/>
            <a:r>
              <a:rPr lang="en-CA" dirty="0" smtClean="0">
                <a:latin typeface="Arial" charset="0"/>
              </a:rPr>
              <a:t>14514 particles processed.</a:t>
            </a:r>
          </a:p>
          <a:p>
            <a:pPr eaLnBrk="1" hangingPunct="1"/>
            <a:r>
              <a:rPr lang="en-CA" dirty="0" smtClean="0">
                <a:latin typeface="Arial" charset="0"/>
              </a:rPr>
              <a:t>43044 x-ray collected.</a:t>
            </a:r>
          </a:p>
          <a:p>
            <a:pPr eaLnBrk="1" hangingPunct="1"/>
            <a:r>
              <a:rPr lang="en-CA" dirty="0" smtClean="0">
                <a:latin typeface="Arial" charset="0"/>
              </a:rPr>
              <a:t>26657+200R_XBSE Measurement completed.</a:t>
            </a:r>
          </a:p>
          <a:p>
            <a:pPr eaLnBrk="1" hangingPunct="1"/>
            <a:r>
              <a:rPr lang="en-CA" dirty="0" smtClean="0">
                <a:latin typeface="Arial" charset="0"/>
              </a:rPr>
              <a:t>26657+200R_XBSE Measurement finished at: 01:16 24-12-09.</a:t>
            </a:r>
          </a:p>
          <a:p>
            <a:pPr eaLnBrk="1" hangingPunct="1"/>
            <a:r>
              <a:rPr lang="en-CA" dirty="0" smtClean="0">
                <a:latin typeface="Arial" charset="0"/>
              </a:rPr>
              <a:t>Time used: 1 hours, 9 </a:t>
            </a:r>
            <a:r>
              <a:rPr lang="en-CA" dirty="0" err="1" smtClean="0">
                <a:latin typeface="Arial" charset="0"/>
              </a:rPr>
              <a:t>mins</a:t>
            </a:r>
            <a:r>
              <a:rPr lang="en-CA" dirty="0" smtClean="0">
                <a:latin typeface="Arial" charset="0"/>
              </a:rPr>
              <a:t>, 15 sec.</a:t>
            </a:r>
          </a:p>
          <a:p>
            <a:pPr eaLnBrk="1" hangingPunct="1"/>
            <a:endParaRPr lang="en-CA" dirty="0" smtClean="0">
              <a:latin typeface="Arial" charset="0"/>
            </a:endParaRPr>
          </a:p>
          <a:p>
            <a:pPr eaLnBrk="1" hangingPunct="1"/>
            <a:endParaRPr lang="en-CA" dirty="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206A99E-940D-4A14-B0C5-E5CD940698D6}" type="slidenum">
              <a:rPr lang="en-US">
                <a:latin typeface="Arial" charset="0"/>
              </a:rPr>
              <a:pPr/>
              <a:t>50</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latin typeface="Arial" charset="0"/>
              </a:rPr>
              <a:t>Here is my estimate of what a “merge binary” dialog should look like.  Although at this time, I believe this tool could be more easily created for the sake of application development if it anticipated a true binary (black &amp; white) image, the areas of which would imply where the property (characteristic) is true or false.  Whether a grain was changed to the new definition would be dependent on its intersection with the property being ‘true’.</a:t>
            </a:r>
          </a:p>
          <a:p>
            <a:pPr eaLnBrk="1" hangingPunct="1"/>
            <a:endParaRPr lang="en-US" smtClean="0">
              <a:latin typeface="Arial" charset="0"/>
            </a:endParaRPr>
          </a:p>
          <a:p>
            <a:pPr eaLnBrk="1" hangingPunct="1"/>
            <a:r>
              <a:rPr lang="en-US" smtClean="0">
                <a:latin typeface="Arial" charset="0"/>
              </a:rPr>
              <a:t>If, for this Hm+Mt application, this method worked better that merging modes BSE with XBSE, it would be at that time that I’d ask for specific tools be added to IPT.</a:t>
            </a:r>
          </a:p>
          <a:p>
            <a:pPr eaLnBrk="1" hangingPunct="1"/>
            <a:endParaRPr lang="en-US" smtClean="0">
              <a:latin typeface="Arial" charset="0"/>
            </a:endParaRPr>
          </a:p>
          <a:p>
            <a:pPr eaLnBrk="1" hangingPunct="1"/>
            <a:r>
              <a:rPr lang="en-US" smtClean="0">
                <a:latin typeface="Arial" charset="0"/>
              </a:rPr>
              <a:t>Concluding, IPT does need a method for merging data acquired with different methods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CC4EC59-BDAF-4D77-9B96-A130899BEC88}" type="slidenum">
              <a:rPr lang="en-US">
                <a:latin typeface="Arial" charset="0"/>
              </a:rPr>
              <a:pPr/>
              <a:t>51</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latin typeface="Arial" charset="0"/>
              </a:rPr>
              <a:t>This is a proposed dialog that will allow merging of a BSE JKF with a “mother” XBSE JKF.  An alternative to this was proposed by Kurt at the UGM, by which the BSE DIB image frames are “read as DIB” with the current tool provided by IPT.  The latter looks to be a possibility, but there are bugs that are being currently evaluated, as well as a dialog that would allow batching the same method,</a:t>
            </a:r>
          </a:p>
          <a:p>
            <a:pPr eaLnBrk="1" hangingPunct="1"/>
            <a:endParaRPr lang="en-US" smtClean="0">
              <a:latin typeface="Arial" charset="0"/>
            </a:endParaRPr>
          </a:p>
          <a:p>
            <a:pPr eaLnBrk="1" hangingPunct="1"/>
            <a:r>
              <a:rPr lang="en-US" smtClean="0">
                <a:latin typeface="Arial" charset="0"/>
              </a:rPr>
              <a:t>Stay tuned on this front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57DB0B6-81D4-4390-A0CF-DC0AFBBC7039}" type="slidenum">
              <a:rPr lang="en-US">
                <a:latin typeface="Arial" charset="0"/>
              </a:rPr>
              <a:pPr/>
              <a:t>52</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latin typeface="Arial" charset="0"/>
              </a:rPr>
              <a:t>Alternatively, consider another approach for merging new information:  Consider the above whereby the red &amp; yellow colors present a “property” or “characteristic” of the grain, the boundaries for which would be defined by the segmentation that exists in the ‘*_spx.JKF’ file.  That is, it is concievable that a “merge binary” dialog could be developed that would merge independently determine new information with an existing “mother” JKF with the aid of the original segmentation of grain boundaries.</a:t>
            </a:r>
          </a:p>
          <a:p>
            <a:pPr eaLnBrk="1" hangingPunct="1"/>
            <a:endParaRPr lang="en-US" smtClean="0">
              <a:latin typeface="Arial" charset="0"/>
            </a:endParaRPr>
          </a:p>
          <a:p>
            <a:pPr eaLnBrk="1" hangingPunct="1"/>
            <a:r>
              <a:rPr lang="en-US" smtClean="0">
                <a:latin typeface="Arial" charset="0"/>
              </a:rPr>
              <a:t>Personally, I consider the previous BSE+XBSE merge more promising for this particular application.  HOWEVER, this dialog would be an important aid in the development of new techniques that may involve retrieving grain information (properties or characteristics) via new methods (eg, cathodoluminescence, WDX spectra)</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0615B59-7419-418F-8771-5E81545AA46E}" type="slidenum">
              <a:rPr lang="en-US">
                <a:latin typeface="Arial" charset="0"/>
              </a:rPr>
              <a:pPr/>
              <a:t>53</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latin typeface="Arial" charset="0"/>
              </a:rPr>
              <a:t>Similarly, pyrite is also a problem with mode BSE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Between the largest errors …</a:t>
            </a:r>
            <a:endParaRPr lang="en-US" dirty="0"/>
          </a:p>
        </p:txBody>
      </p:sp>
      <p:sp>
        <p:nvSpPr>
          <p:cNvPr id="4" name="Slide Number Placeholder 3"/>
          <p:cNvSpPr>
            <a:spLocks noGrp="1"/>
          </p:cNvSpPr>
          <p:nvPr>
            <p:ph type="sldNum" sz="quarter" idx="10"/>
          </p:nvPr>
        </p:nvSpPr>
        <p:spPr/>
        <p:txBody>
          <a:bodyPr/>
          <a:lstStyle/>
          <a:p>
            <a:fld id="{59C51AC5-EBE3-4175-8D0B-EFD18A98EA64}"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6</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A brief look at the particle table … the properties of particles listed on next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7</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 weight percentages and elemental content is taken from either assumptions (mineral densities, mineral stoichiometry) or probe analyses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6CB767-BBC0-4A14-B555-D68B663E068B}" type="slidenum">
              <a:rPr lang="en-US">
                <a:latin typeface="Arial" charset="0"/>
              </a:rPr>
              <a:pPr/>
              <a:t>8</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The particle table can be mined for almost anything – here showing the silicon</a:t>
            </a:r>
            <a:r>
              <a:rPr lang="en-US" baseline="0" dirty="0" smtClean="0">
                <a:latin typeface="Arial" charset="0"/>
              </a:rPr>
              <a:t> content for all particles greater in density than a specified “critical” density.  EG, read “the Si content is 0.35 and 0.15 for all particles of density greater than 4.3 for size fractions +200 and +100 respectively.”</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Garnet-</a:t>
            </a:r>
            <a:r>
              <a:rPr lang="en-US" dirty="0" err="1" smtClean="0"/>
              <a:t>shist</a:t>
            </a:r>
            <a:r>
              <a:rPr lang="en-US" dirty="0" smtClean="0"/>
              <a:t> from the </a:t>
            </a:r>
            <a:r>
              <a:rPr lang="en-US" dirty="0" err="1" smtClean="0"/>
              <a:t>Himalays</a:t>
            </a:r>
            <a:endParaRPr lang="en-US" dirty="0" smtClean="0"/>
          </a:p>
          <a:p>
            <a:r>
              <a:rPr lang="en-US" dirty="0" smtClean="0"/>
              <a:t>Res: 384 x 384</a:t>
            </a:r>
            <a:endParaRPr lang="en-CA" dirty="0" smtClean="0"/>
          </a:p>
          <a:p>
            <a:r>
              <a:rPr lang="en-CA" dirty="0" smtClean="0"/>
              <a:t>Magnification 119 (2mm HFW)</a:t>
            </a:r>
          </a:p>
          <a:p>
            <a:r>
              <a:rPr lang="en-CA" dirty="0" smtClean="0"/>
              <a:t>240 frame images generated.</a:t>
            </a:r>
          </a:p>
          <a:p>
            <a:r>
              <a:rPr lang="en-CA" dirty="0" smtClean="0"/>
              <a:t>241 particles processed.</a:t>
            </a:r>
          </a:p>
          <a:p>
            <a:r>
              <a:rPr lang="en-CA" dirty="0" smtClean="0"/>
              <a:t>335148 x-ray collected.</a:t>
            </a:r>
          </a:p>
          <a:p>
            <a:r>
              <a:rPr lang="en-CA" dirty="0" smtClean="0"/>
              <a:t>SZ-35b_GXMAP Measurement completed.</a:t>
            </a:r>
          </a:p>
          <a:p>
            <a:r>
              <a:rPr lang="en-CA" dirty="0" smtClean="0"/>
              <a:t>SZ-35b_GXMAP Measurement finished at: 19:42 20-04-10.</a:t>
            </a:r>
          </a:p>
          <a:p>
            <a:r>
              <a:rPr lang="en-CA" dirty="0" smtClean="0"/>
              <a:t>Time used: 3 hours, 31 </a:t>
            </a:r>
            <a:r>
              <a:rPr lang="en-CA" dirty="0" err="1" smtClean="0"/>
              <a:t>mins</a:t>
            </a:r>
            <a:r>
              <a:rPr lang="en-CA" dirty="0" smtClean="0"/>
              <a:t>, 8 sec.</a:t>
            </a:r>
            <a:endParaRPr lang="en-CA" dirty="0"/>
          </a:p>
        </p:txBody>
      </p:sp>
      <p:sp>
        <p:nvSpPr>
          <p:cNvPr id="4" name="Slide Number Placeholder 3"/>
          <p:cNvSpPr>
            <a:spLocks noGrp="1"/>
          </p:cNvSpPr>
          <p:nvPr>
            <p:ph type="sldNum" sz="quarter" idx="10"/>
          </p:nvPr>
        </p:nvSpPr>
        <p:spPr/>
        <p:txBody>
          <a:bodyPr/>
          <a:lstStyle/>
          <a:p>
            <a:fld id="{59C51AC5-EBE3-4175-8D0B-EFD18A98EA6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a:outerShdw blurRad="228600" dist="241300" dir="2700000" algn="tl" rotWithShape="0">
                  <a:prstClr val="black">
                    <a:alpha val="40000"/>
                  </a:prstClr>
                </a:outerShdw>
              </a:effectLst>
            </p:spPr>
            <p:txBody>
              <a:bodyPr wrap="none" anchor="ctr"/>
              <a:lstStyle/>
              <a:p>
                <a:pPr algn="ctr">
                  <a:defRPr/>
                </a:pP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p>
            </p:txBody>
          </p:sp>
        </p:grpSp>
      </p:grpSp>
      <p:sp>
        <p:nvSpPr>
          <p:cNvPr id="30731" name="Rectangle 11"/>
          <p:cNvSpPr>
            <a:spLocks noGrp="1" noChangeArrowheads="1"/>
          </p:cNvSpPr>
          <p:nvPr>
            <p:ph type="ctrTitle"/>
          </p:nvPr>
        </p:nvSpPr>
        <p:spPr>
          <a:xfrm>
            <a:off x="1905000" y="1447800"/>
            <a:ext cx="6629400" cy="2209800"/>
          </a:xfrm>
        </p:spPr>
        <p:txBody>
          <a:bodyPr/>
          <a:lstStyle>
            <a:lvl1pPr>
              <a:defRPr sz="4800"/>
            </a:lvl1pPr>
          </a:lstStyle>
          <a:p>
            <a:r>
              <a:rPr lang="en-US" dirty="0"/>
              <a:t>Click to edit Master title style</a:t>
            </a:r>
          </a:p>
        </p:txBody>
      </p:sp>
      <p:sp>
        <p:nvSpPr>
          <p:cNvPr id="307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dirty="0"/>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6019800"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3733800" y="6248400"/>
            <a:ext cx="1905000" cy="457200"/>
          </a:xfrm>
        </p:spPr>
        <p:txBody>
          <a:bodyPr/>
          <a:lstStyle>
            <a:lvl1pPr algn="ctr">
              <a:defRPr smtClean="0"/>
            </a:lvl1pPr>
          </a:lstStyle>
          <a:p>
            <a:pPr>
              <a:defRPr/>
            </a:pPr>
            <a:r>
              <a:rPr lang="en-US"/>
              <a:t>(#)</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23DB1E5-34CA-42C7-A81B-3B635FBF09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7A2F92-2990-4BB5-AB1A-0F5B2346AD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C18238-4D6A-415F-87FF-322772D9A3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1916253-D6C1-4E89-8B63-2D3D1E70DA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48DBFE-3D0F-4D08-9D13-A13675DD6F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688A23B-8BBC-45E7-A81D-8320FDB156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A1CE2A9-B413-408B-A523-5C82BAD603D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B23826E7-812D-49B4-A3D8-582EFE11CB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775C1C0-D417-4591-890F-39FACB0802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74F1EEA-4A88-4532-B087-5D115D91B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2000000" scaled="0"/>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296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297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297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297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297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B7842C6B-DA32-4D35-9A4F-A0E4D06CF8C2}" type="slidenum">
              <a:rPr lang="en-US"/>
              <a:pPr>
                <a:defRPr/>
              </a:pPr>
              <a:t>‹#›</a:t>
            </a:fld>
            <a:endParaRPr lang="en-US"/>
          </a:p>
        </p:txBody>
      </p:sp>
      <p:sp>
        <p:nvSpPr>
          <p:cNvPr id="297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p>
        </p:txBody>
      </p:sp>
      <p:pic>
        <p:nvPicPr>
          <p:cNvPr id="1045" name="Picture 21"/>
          <p:cNvPicPr>
            <a:picLocks noChangeAspect="1" noChangeArrowheads="1"/>
          </p:cNvPicPr>
          <p:nvPr/>
        </p:nvPicPr>
        <p:blipFill>
          <a:blip r:embed="rId13" cstate="print"/>
          <a:srcRect/>
          <a:stretch>
            <a:fillRect/>
          </a:stretch>
        </p:blipFill>
        <p:spPr bwMode="auto">
          <a:xfrm>
            <a:off x="0" y="685800"/>
            <a:ext cx="609600" cy="195263"/>
          </a:xfrm>
          <a:prstGeom prst="rect">
            <a:avLst/>
          </a:prstGeom>
          <a:noFill/>
          <a:ln w="9525">
            <a:noFill/>
            <a:miter lim="800000"/>
            <a:headEnd/>
            <a:tailEnd/>
          </a:ln>
          <a:effectLst/>
        </p:spPr>
      </p:pic>
      <p:pic>
        <p:nvPicPr>
          <p:cNvPr id="1046" name="Picture 22"/>
          <p:cNvPicPr>
            <a:picLocks noChangeAspect="1" noChangeArrowheads="1"/>
          </p:cNvPicPr>
          <p:nvPr/>
        </p:nvPicPr>
        <p:blipFill>
          <a:blip r:embed="rId14" cstate="print"/>
          <a:srcRect/>
          <a:stretch>
            <a:fillRect/>
          </a:stretch>
        </p:blipFill>
        <p:spPr bwMode="auto">
          <a:xfrm>
            <a:off x="0" y="152400"/>
            <a:ext cx="609600" cy="4572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rebuchet MS" pitchFamily="34" charset="0"/>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rebuchet MS" pitchFamily="34"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Trebuchet MS" pitchFamily="34" charset="0"/>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Trebuchet MS" pitchFamily="34" charset="0"/>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Trebuchet MS" pitchFamily="34"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itle 8"/>
          <p:cNvSpPr>
            <a:spLocks noGrp="1"/>
          </p:cNvSpPr>
          <p:nvPr>
            <p:ph type="ctrTitle"/>
          </p:nvPr>
        </p:nvSpPr>
        <p:spPr/>
        <p:txBody>
          <a:bodyPr/>
          <a:lstStyle/>
          <a:p>
            <a:pPr algn="l"/>
            <a:r>
              <a:rPr lang="en-US" sz="2400" dirty="0" smtClean="0">
                <a:effectLst/>
              </a:rPr>
              <a:t>Michael Shaffer</a:t>
            </a:r>
            <a:br>
              <a:rPr lang="en-US" sz="2400" dirty="0" smtClean="0">
                <a:effectLst/>
              </a:rPr>
            </a:br>
            <a:r>
              <a:rPr lang="en-US" sz="1600" dirty="0" smtClean="0">
                <a:effectLst/>
              </a:rPr>
              <a:t>INCO Innovation Centre</a:t>
            </a:r>
            <a:br>
              <a:rPr lang="en-US" sz="1600" dirty="0" smtClean="0">
                <a:effectLst/>
              </a:rPr>
            </a:br>
            <a:r>
              <a:rPr lang="en-US" sz="1600" dirty="0" smtClean="0">
                <a:effectLst/>
              </a:rPr>
              <a:t>Memorial University</a:t>
            </a:r>
            <a:br>
              <a:rPr lang="en-US" sz="1600" dirty="0" smtClean="0">
                <a:effectLst/>
              </a:rPr>
            </a:br>
            <a:r>
              <a:rPr lang="en-US" sz="1600" dirty="0" smtClean="0">
                <a:effectLst/>
              </a:rPr>
              <a:t>St. John’s, Newfoundland			mshaffer@mun.ca</a:t>
            </a:r>
            <a:endParaRPr lang="en-US" sz="3200" dirty="0" smtClean="0">
              <a:effectLst/>
            </a:endParaRPr>
          </a:p>
        </p:txBody>
      </p:sp>
      <p:sp>
        <p:nvSpPr>
          <p:cNvPr id="3082" name="Subtitle 9"/>
          <p:cNvSpPr>
            <a:spLocks noGrp="1"/>
          </p:cNvSpPr>
          <p:nvPr>
            <p:ph type="subTitle" idx="1"/>
          </p:nvPr>
        </p:nvSpPr>
        <p:spPr>
          <a:xfrm>
            <a:off x="1295400" y="3733800"/>
            <a:ext cx="7315200" cy="2133600"/>
          </a:xfrm>
          <a:solidFill>
            <a:schemeClr val="accent2"/>
          </a:solidFill>
        </p:spPr>
        <p:txBody>
          <a:bodyPr/>
          <a:lstStyle/>
          <a:p>
            <a:pPr eaLnBrk="1" hangingPunct="1">
              <a:lnSpc>
                <a:spcPct val="80000"/>
              </a:lnSpc>
              <a:buClr>
                <a:schemeClr val="bg1"/>
              </a:buClr>
            </a:pPr>
            <a:r>
              <a:rPr lang="en-CA" b="1" dirty="0" smtClean="0"/>
              <a:t>Advanced Techniques in EPMA Seminar </a:t>
            </a:r>
            <a:endParaRPr lang="en-US" sz="1800" dirty="0" smtClean="0"/>
          </a:p>
          <a:p>
            <a:pPr eaLnBrk="1" hangingPunct="1">
              <a:lnSpc>
                <a:spcPct val="80000"/>
              </a:lnSpc>
              <a:buClr>
                <a:schemeClr val="bg1"/>
              </a:buClr>
            </a:pPr>
            <a:endParaRPr lang="en-US" sz="1000" dirty="0" smtClean="0"/>
          </a:p>
          <a:p>
            <a:pPr>
              <a:lnSpc>
                <a:spcPct val="80000"/>
              </a:lnSpc>
            </a:pPr>
            <a:r>
              <a:rPr lang="en-US" sz="2400" dirty="0" smtClean="0"/>
              <a:t>August 7, 2010</a:t>
            </a:r>
          </a:p>
          <a:p>
            <a:pPr>
              <a:lnSpc>
                <a:spcPct val="80000"/>
              </a:lnSpc>
            </a:pPr>
            <a:r>
              <a:rPr lang="en-CA" sz="2400" b="1" dirty="0" smtClean="0"/>
              <a:t>University of Oregon</a:t>
            </a:r>
            <a:endParaRPr lang="en-US" sz="2400" dirty="0" smtClean="0"/>
          </a:p>
          <a:p>
            <a:pPr>
              <a:lnSpc>
                <a:spcPct val="80000"/>
              </a:lnSpc>
            </a:pPr>
            <a:r>
              <a:rPr lang="en-CA" sz="2400" dirty="0" smtClean="0"/>
              <a:t>Eugene, Oregon</a:t>
            </a:r>
            <a:endParaRPr lang="en-US" sz="2400" dirty="0" smtClean="0"/>
          </a:p>
        </p:txBody>
      </p:sp>
      <p:sp>
        <p:nvSpPr>
          <p:cNvPr id="7" name="TextBox 6"/>
          <p:cNvSpPr txBox="1"/>
          <p:nvPr/>
        </p:nvSpPr>
        <p:spPr>
          <a:xfrm>
            <a:off x="1828800" y="244495"/>
            <a:ext cx="7086600" cy="1692771"/>
          </a:xfrm>
          <a:prstGeom prst="rect">
            <a:avLst/>
          </a:prstGeom>
          <a:noFill/>
        </p:spPr>
        <p:txBody>
          <a:bodyPr wrap="square" rtlCol="0">
            <a:spAutoFit/>
          </a:bodyPr>
          <a:lstStyle/>
          <a:p>
            <a:pPr algn="ctr"/>
            <a:r>
              <a:rPr lang="en-CA" sz="3600" dirty="0" smtClean="0">
                <a:effectLst>
                  <a:outerShdw blurRad="38100" dist="38100" dir="2700000" algn="tl">
                    <a:srgbClr val="000000">
                      <a:alpha val="43137"/>
                    </a:srgbClr>
                  </a:outerShdw>
                </a:effectLst>
              </a:rPr>
              <a:t>A brief introduction to the</a:t>
            </a:r>
          </a:p>
          <a:p>
            <a:pPr algn="ctr"/>
            <a:r>
              <a:rPr lang="en-CA" sz="3600" dirty="0" smtClean="0">
                <a:effectLst>
                  <a:outerShdw blurRad="38100" dist="38100" dir="2700000" algn="tl">
                    <a:srgbClr val="000000">
                      <a:alpha val="43137"/>
                    </a:srgbClr>
                  </a:outerShdw>
                </a:effectLst>
              </a:rPr>
              <a:t>FEI Mineral Liberation Analyzer</a:t>
            </a:r>
            <a:r>
              <a:rPr lang="en-CA" sz="3200" baseline="30000" dirty="0" smtClean="0">
                <a:effectLst>
                  <a:outerShdw blurRad="38100" dist="38100" dir="2700000" algn="tl">
                    <a:srgbClr val="000000">
                      <a:alpha val="43137"/>
                    </a:srgbClr>
                  </a:outerShdw>
                </a:effectLst>
              </a:rPr>
              <a:t>™</a:t>
            </a:r>
            <a:r>
              <a:rPr lang="en-CA" sz="3600" dirty="0" smtClean="0">
                <a:effectLst>
                  <a:outerShdw blurRad="38100" dist="38100" dir="2700000" algn="tl">
                    <a:srgbClr val="000000">
                      <a:alpha val="43137"/>
                    </a:srgbClr>
                  </a:outerShdw>
                </a:effectLst>
              </a:rPr>
              <a:t>:</a:t>
            </a:r>
          </a:p>
          <a:p>
            <a:pPr algn="ctr"/>
            <a:r>
              <a:rPr lang="en-US" sz="3200" dirty="0" smtClean="0">
                <a:effectLst>
                  <a:outerShdw blurRad="38100" dist="38100" dir="2700000" algn="tl">
                    <a:srgbClr val="000000">
                      <a:alpha val="43137"/>
                    </a:srgbClr>
                  </a:outerShdw>
                </a:effectLst>
              </a:rPr>
              <a:t>the technique &amp; results</a:t>
            </a:r>
            <a:endParaRPr lang="en-CA" sz="3200" dirty="0">
              <a:effectLst>
                <a:outerShdw blurRad="38100" dist="38100" dir="2700000" algn="tl">
                  <a:srgbClr val="000000">
                    <a:alpha val="43137"/>
                  </a:srgbClr>
                </a:outerShdw>
              </a:effectLst>
            </a:endParaRPr>
          </a:p>
        </p:txBody>
      </p:sp>
      <p:pic>
        <p:nvPicPr>
          <p:cNvPr id="1027" name="Picture 3" descr="C:\My Documents\MAF-IIC\Meetings\CAMCOR2010\Powerpoint\figures\CAMCOR-logo.gif"/>
          <p:cNvPicPr>
            <a:picLocks noChangeAspect="1" noChangeArrowheads="1"/>
          </p:cNvPicPr>
          <p:nvPr/>
        </p:nvPicPr>
        <p:blipFill>
          <a:blip r:embed="rId3" cstate="print"/>
          <a:srcRect/>
          <a:stretch>
            <a:fillRect/>
          </a:stretch>
        </p:blipFill>
        <p:spPr bwMode="auto">
          <a:xfrm>
            <a:off x="228600" y="5962650"/>
            <a:ext cx="1790700" cy="819150"/>
          </a:xfrm>
          <a:prstGeom prst="rect">
            <a:avLst/>
          </a:prstGeom>
          <a:noFill/>
        </p:spPr>
      </p:pic>
      <p:pic>
        <p:nvPicPr>
          <p:cNvPr id="1028" name="Picture 4" descr="C:\My Documents\My Pictures\MUN_Logo_RGB.png"/>
          <p:cNvPicPr>
            <a:picLocks noChangeAspect="1" noChangeArrowheads="1"/>
          </p:cNvPicPr>
          <p:nvPr/>
        </p:nvPicPr>
        <p:blipFill>
          <a:blip r:embed="rId4" cstate="print"/>
          <a:srcRect/>
          <a:stretch>
            <a:fillRect/>
          </a:stretch>
        </p:blipFill>
        <p:spPr bwMode="auto">
          <a:xfrm>
            <a:off x="7526841" y="5931948"/>
            <a:ext cx="1540959" cy="9159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58813"/>
            <a:ext cx="7772400" cy="712787"/>
          </a:xfrm>
        </p:spPr>
        <p:txBody>
          <a:bodyPr/>
          <a:lstStyle/>
          <a:p>
            <a:r>
              <a:rPr lang="en-US" sz="3600" dirty="0" smtClean="0"/>
              <a:t>Spectral discrimination ~ garnet</a:t>
            </a:r>
            <a:endParaRPr lang="en-CA" sz="3600" dirty="0"/>
          </a:p>
        </p:txBody>
      </p:sp>
      <p:pic>
        <p:nvPicPr>
          <p:cNvPr id="2050" name="Picture 2" descr="C:\My Documents\MAF-IIC\Meetings\CAMCOR2010\Powerpoint\figures\Gt-spectra_Ca-rich_v_Mg-rich.bmp"/>
          <p:cNvPicPr>
            <a:picLocks noChangeAspect="1" noChangeArrowheads="1"/>
          </p:cNvPicPr>
          <p:nvPr/>
        </p:nvPicPr>
        <p:blipFill>
          <a:blip r:embed="rId3" cstate="print"/>
          <a:srcRect/>
          <a:stretch>
            <a:fillRect/>
          </a:stretch>
        </p:blipFill>
        <p:spPr bwMode="auto">
          <a:xfrm>
            <a:off x="335570" y="2133333"/>
            <a:ext cx="8472098" cy="3810267"/>
          </a:xfrm>
          <a:prstGeom prst="rect">
            <a:avLst/>
          </a:prstGeom>
          <a:noFill/>
        </p:spPr>
      </p:pic>
      <p:pic>
        <p:nvPicPr>
          <p:cNvPr id="1026" name="Picture 2" descr="C:\My Documents\MAF-IIC\Meetings\CAMCOR2010\Powerpoint\figures\20msec_Gt-spectrum.jpg"/>
          <p:cNvPicPr>
            <a:picLocks noChangeAspect="1" noChangeArrowheads="1"/>
          </p:cNvPicPr>
          <p:nvPr/>
        </p:nvPicPr>
        <p:blipFill>
          <a:blip r:embed="rId4" cstate="print"/>
          <a:srcRect/>
          <a:stretch>
            <a:fillRect/>
          </a:stretch>
        </p:blipFill>
        <p:spPr bwMode="auto">
          <a:xfrm>
            <a:off x="304800" y="2133600"/>
            <a:ext cx="8500688"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4013"/>
            <a:ext cx="7772400" cy="712787"/>
          </a:xfrm>
        </p:spPr>
        <p:txBody>
          <a:bodyPr/>
          <a:lstStyle/>
          <a:p>
            <a:r>
              <a:rPr lang="en-US" sz="3600" dirty="0" smtClean="0"/>
              <a:t>grain boundaries resolved with BEI</a:t>
            </a:r>
            <a:endParaRPr lang="en-CA" sz="3600" dirty="0"/>
          </a:p>
        </p:txBody>
      </p:sp>
      <p:pic>
        <p:nvPicPr>
          <p:cNvPr id="3074" name="Picture 2" descr="C:\My Documents\MAF-IIC\Meetings\CAMCOR2010\Powerpoint\figures\Frame-BEI_BEI-resolved.bmp"/>
          <p:cNvPicPr>
            <a:picLocks noChangeAspect="1" noChangeArrowheads="1"/>
          </p:cNvPicPr>
          <p:nvPr/>
        </p:nvPicPr>
        <p:blipFill>
          <a:blip r:embed="rId3" cstate="print"/>
          <a:srcRect/>
          <a:stretch>
            <a:fillRect/>
          </a:stretch>
        </p:blipFill>
        <p:spPr bwMode="auto">
          <a:xfrm>
            <a:off x="1154113" y="1440000"/>
            <a:ext cx="4878388" cy="4878387"/>
          </a:xfrm>
          <a:prstGeom prst="rect">
            <a:avLst/>
          </a:prstGeom>
          <a:noFill/>
        </p:spPr>
      </p:pic>
      <p:pic>
        <p:nvPicPr>
          <p:cNvPr id="3076" name="Picture 4" descr="C:\My Documents\MAF-IIC\Meetings\CAMCOR2010\Powerpoint\figures\Frame-MLA_BEI-resolved copy.bmp"/>
          <p:cNvPicPr>
            <a:picLocks noChangeAspect="1" noChangeArrowheads="1"/>
          </p:cNvPicPr>
          <p:nvPr/>
        </p:nvPicPr>
        <p:blipFill>
          <a:blip r:embed="rId4" cstate="print"/>
          <a:srcRect/>
          <a:stretch>
            <a:fillRect/>
          </a:stretch>
        </p:blipFill>
        <p:spPr bwMode="auto">
          <a:xfrm>
            <a:off x="1154113" y="1440000"/>
            <a:ext cx="6846887" cy="4891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4013"/>
            <a:ext cx="8153400" cy="712787"/>
          </a:xfrm>
        </p:spPr>
        <p:txBody>
          <a:bodyPr/>
          <a:lstStyle/>
          <a:p>
            <a:r>
              <a:rPr lang="en-US" sz="3600" dirty="0" smtClean="0"/>
              <a:t>grain boundaries not resolved with BEI</a:t>
            </a:r>
            <a:endParaRPr lang="en-CA" sz="3600" dirty="0"/>
          </a:p>
        </p:txBody>
      </p:sp>
      <p:pic>
        <p:nvPicPr>
          <p:cNvPr id="4098" name="Picture 2" descr="C:\My Documents\MAF-IIC\Meetings\CAMCOR2010\Powerpoint\figures\Frame-BEI_AlSil-in-qtz.bmp"/>
          <p:cNvPicPr>
            <a:picLocks noChangeAspect="1" noChangeArrowheads="1"/>
          </p:cNvPicPr>
          <p:nvPr/>
        </p:nvPicPr>
        <p:blipFill>
          <a:blip r:embed="rId3" cstate="print"/>
          <a:srcRect/>
          <a:stretch>
            <a:fillRect/>
          </a:stretch>
        </p:blipFill>
        <p:spPr bwMode="auto">
          <a:xfrm>
            <a:off x="1155600" y="1440000"/>
            <a:ext cx="4878388" cy="4878388"/>
          </a:xfrm>
          <a:prstGeom prst="rect">
            <a:avLst/>
          </a:prstGeom>
          <a:noFill/>
        </p:spPr>
      </p:pic>
      <p:pic>
        <p:nvPicPr>
          <p:cNvPr id="4099" name="Picture 3" descr="C:\My Documents\MAF-IIC\Meetings\CAMCOR2010\Powerpoint\figures\Frame-MLA_AlSil-in-qtz.bmp"/>
          <p:cNvPicPr>
            <a:picLocks noChangeAspect="1" noChangeArrowheads="1"/>
          </p:cNvPicPr>
          <p:nvPr/>
        </p:nvPicPr>
        <p:blipFill>
          <a:blip r:embed="rId4" cstate="print"/>
          <a:srcRect/>
          <a:stretch>
            <a:fillRect/>
          </a:stretch>
        </p:blipFill>
        <p:spPr bwMode="auto">
          <a:xfrm>
            <a:off x="1155600" y="1440000"/>
            <a:ext cx="6745287" cy="4878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879475"/>
            <a:ext cx="8229600" cy="720725"/>
          </a:xfrm>
        </p:spPr>
        <p:txBody>
          <a:bodyPr/>
          <a:lstStyle/>
          <a:p>
            <a:pPr eaLnBrk="1" hangingPunct="1">
              <a:defRPr/>
            </a:pPr>
            <a:r>
              <a:rPr lang="en-US" sz="4000" dirty="0" smtClean="0"/>
              <a:t>Grain associations</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13</a:t>
            </a:fld>
            <a:endParaRPr lang="en-US"/>
          </a:p>
        </p:txBody>
      </p:sp>
      <p:graphicFrame>
        <p:nvGraphicFramePr>
          <p:cNvPr id="15" name="Table 14"/>
          <p:cNvGraphicFramePr>
            <a:graphicFrameLocks noGrp="1"/>
          </p:cNvGraphicFramePr>
          <p:nvPr/>
        </p:nvGraphicFramePr>
        <p:xfrm>
          <a:off x="1143000" y="2362200"/>
          <a:ext cx="6858000" cy="2895600"/>
        </p:xfrm>
        <a:graphic>
          <a:graphicData uri="http://schemas.openxmlformats.org/drawingml/2006/table">
            <a:tbl>
              <a:tblPr firstRow="1" bandRow="1">
                <a:tableStyleId>{2D5ABB26-0587-4C30-8999-92F81FD0307C}</a:tableStyleId>
              </a:tblPr>
              <a:tblGrid>
                <a:gridCol w="1143000"/>
                <a:gridCol w="1143000"/>
                <a:gridCol w="1143000"/>
                <a:gridCol w="1143000"/>
                <a:gridCol w="1143000"/>
                <a:gridCol w="1143000"/>
              </a:tblGrid>
              <a:tr h="482600">
                <a:tc>
                  <a:txBody>
                    <a:bodyPr/>
                    <a:lstStyle/>
                    <a:p>
                      <a:pPr marL="0" marR="0" algn="ctr">
                        <a:lnSpc>
                          <a:spcPct val="115000"/>
                        </a:lnSpc>
                        <a:spcBef>
                          <a:spcPts val="0"/>
                        </a:spcBef>
                        <a:spcAft>
                          <a:spcPts val="0"/>
                        </a:spcAft>
                      </a:pPr>
                      <a:r>
                        <a:rPr lang="en-US" sz="1600" dirty="0">
                          <a:solidFill>
                            <a:schemeClr val="bg1"/>
                          </a:solidFill>
                        </a:rPr>
                        <a:t>Mineral</a:t>
                      </a:r>
                      <a:endParaRPr lang="en-CA" sz="1600" dirty="0">
                        <a:solidFill>
                          <a:schemeClr val="bg1"/>
                        </a:solidFill>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a:solidFill>
                            <a:schemeClr val="bg1"/>
                          </a:solidFill>
                        </a:rPr>
                        <a:t>Qtz</a:t>
                      </a:r>
                      <a:endParaRPr lang="en-CA" sz="1600" dirty="0">
                        <a:solidFill>
                          <a:schemeClr val="bg1"/>
                        </a:solidFill>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err="1">
                          <a:solidFill>
                            <a:schemeClr val="bg1"/>
                          </a:solidFill>
                        </a:rPr>
                        <a:t>Biot</a:t>
                      </a:r>
                      <a:endParaRPr lang="en-CA" sz="1600" dirty="0">
                        <a:solidFill>
                          <a:schemeClr val="bg1"/>
                        </a:solidFill>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err="1">
                          <a:solidFill>
                            <a:schemeClr val="bg1"/>
                          </a:solidFill>
                        </a:rPr>
                        <a:t>Plag</a:t>
                      </a:r>
                      <a:endParaRPr lang="en-CA" sz="1600" dirty="0">
                        <a:solidFill>
                          <a:schemeClr val="bg1"/>
                        </a:solidFill>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err="1">
                          <a:solidFill>
                            <a:schemeClr val="bg1"/>
                          </a:solidFill>
                        </a:rPr>
                        <a:t>Ksp</a:t>
                      </a:r>
                      <a:endParaRPr lang="en-CA" sz="1600" dirty="0">
                        <a:solidFill>
                          <a:schemeClr val="bg1"/>
                        </a:solidFill>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err="1">
                          <a:solidFill>
                            <a:schemeClr val="bg1"/>
                          </a:solidFill>
                        </a:rPr>
                        <a:t>Gt_Mg</a:t>
                      </a:r>
                      <a:endParaRPr lang="en-CA" sz="1600" dirty="0">
                        <a:solidFill>
                          <a:schemeClr val="bg1"/>
                        </a:solidFill>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82600">
                <a:tc>
                  <a:txBody>
                    <a:bodyPr/>
                    <a:lstStyle/>
                    <a:p>
                      <a:pPr marL="0" marR="0" algn="ctr">
                        <a:lnSpc>
                          <a:spcPct val="115000"/>
                        </a:lnSpc>
                        <a:spcBef>
                          <a:spcPts val="0"/>
                        </a:spcBef>
                        <a:spcAft>
                          <a:spcPts val="0"/>
                        </a:spcAft>
                      </a:pPr>
                      <a:r>
                        <a:rPr lang="en-US" sz="1600" b="0" dirty="0">
                          <a:ln>
                            <a:noFill/>
                          </a:ln>
                          <a:solidFill>
                            <a:schemeClr val="bg1"/>
                          </a:solidFill>
                          <a:latin typeface="+mn-lt"/>
                        </a:rPr>
                        <a:t>Qtz</a:t>
                      </a:r>
                      <a:endParaRPr lang="en-CA" sz="1600" b="0" dirty="0">
                        <a:ln>
                          <a:noFill/>
                        </a:ln>
                        <a:solidFill>
                          <a:schemeClr val="bg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a:t>-</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30</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20</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7.3</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1.3</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600">
                <a:tc>
                  <a:txBody>
                    <a:bodyPr/>
                    <a:lstStyle/>
                    <a:p>
                      <a:pPr marL="0" marR="0" algn="ctr">
                        <a:lnSpc>
                          <a:spcPct val="115000"/>
                        </a:lnSpc>
                        <a:spcBef>
                          <a:spcPts val="0"/>
                        </a:spcBef>
                        <a:spcAft>
                          <a:spcPts val="0"/>
                        </a:spcAft>
                      </a:pPr>
                      <a:r>
                        <a:rPr lang="en-US" sz="1600" b="0" dirty="0" err="1">
                          <a:ln>
                            <a:noFill/>
                          </a:ln>
                          <a:solidFill>
                            <a:schemeClr val="bg1"/>
                          </a:solidFill>
                          <a:latin typeface="+mn-lt"/>
                        </a:rPr>
                        <a:t>Biot</a:t>
                      </a:r>
                      <a:endParaRPr lang="en-CA" sz="1600" b="0" dirty="0">
                        <a:ln>
                          <a:noFill/>
                        </a:ln>
                        <a:solidFill>
                          <a:schemeClr val="bg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smtClean="0"/>
                        <a:t>35</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t>-</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24</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7.3</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1.7</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600">
                <a:tc>
                  <a:txBody>
                    <a:bodyPr/>
                    <a:lstStyle/>
                    <a:p>
                      <a:pPr marL="0" marR="0" algn="ctr">
                        <a:lnSpc>
                          <a:spcPct val="115000"/>
                        </a:lnSpc>
                        <a:spcBef>
                          <a:spcPts val="0"/>
                        </a:spcBef>
                        <a:spcAft>
                          <a:spcPts val="0"/>
                        </a:spcAft>
                      </a:pPr>
                      <a:r>
                        <a:rPr lang="en-US" sz="1600" b="0" dirty="0" err="1">
                          <a:ln>
                            <a:noFill/>
                          </a:ln>
                          <a:solidFill>
                            <a:schemeClr val="bg1"/>
                          </a:solidFill>
                          <a:latin typeface="+mn-lt"/>
                        </a:rPr>
                        <a:t>Plag</a:t>
                      </a:r>
                      <a:endParaRPr lang="en-CA" sz="1600" b="0" dirty="0">
                        <a:ln>
                          <a:noFill/>
                        </a:ln>
                        <a:solidFill>
                          <a:schemeClr val="bg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smtClean="0"/>
                        <a:t>32</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32</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t>-</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8.9</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0.9</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600">
                <a:tc>
                  <a:txBody>
                    <a:bodyPr/>
                    <a:lstStyle/>
                    <a:p>
                      <a:pPr marL="0" marR="0" algn="ctr">
                        <a:lnSpc>
                          <a:spcPct val="115000"/>
                        </a:lnSpc>
                        <a:spcBef>
                          <a:spcPts val="0"/>
                        </a:spcBef>
                        <a:spcAft>
                          <a:spcPts val="0"/>
                        </a:spcAft>
                      </a:pPr>
                      <a:r>
                        <a:rPr lang="en-US" sz="1600" b="0" dirty="0" err="1">
                          <a:ln>
                            <a:noFill/>
                          </a:ln>
                          <a:solidFill>
                            <a:schemeClr val="bg1"/>
                          </a:solidFill>
                          <a:latin typeface="+mn-lt"/>
                        </a:rPr>
                        <a:t>Ksp</a:t>
                      </a:r>
                      <a:endParaRPr lang="en-CA" sz="1600" b="0" dirty="0">
                        <a:ln>
                          <a:noFill/>
                        </a:ln>
                        <a:solidFill>
                          <a:schemeClr val="bg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smtClean="0"/>
                        <a:t>29</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25</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23</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t>-</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0.3</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600">
                <a:tc>
                  <a:txBody>
                    <a:bodyPr/>
                    <a:lstStyle/>
                    <a:p>
                      <a:pPr marL="0" marR="0" algn="ctr">
                        <a:lnSpc>
                          <a:spcPct val="115000"/>
                        </a:lnSpc>
                        <a:spcBef>
                          <a:spcPts val="0"/>
                        </a:spcBef>
                        <a:spcAft>
                          <a:spcPts val="0"/>
                        </a:spcAft>
                      </a:pPr>
                      <a:r>
                        <a:rPr lang="en-US" sz="1600" b="0" dirty="0" err="1">
                          <a:ln>
                            <a:noFill/>
                          </a:ln>
                          <a:solidFill>
                            <a:schemeClr val="bg1"/>
                          </a:solidFill>
                          <a:latin typeface="+mn-lt"/>
                        </a:rPr>
                        <a:t>Gt_Mg</a:t>
                      </a:r>
                      <a:endParaRPr lang="en-CA" sz="1600" b="0" dirty="0">
                        <a:ln>
                          <a:noFill/>
                        </a:ln>
                        <a:solidFill>
                          <a:schemeClr val="bg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dirty="0" smtClean="0"/>
                        <a:t>14</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17</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6.7</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t>0.8</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t>-</a:t>
                      </a:r>
                      <a:endParaRPr lang="en-CA" sz="1600" dirty="0">
                        <a:latin typeface="Trebuchet MS"/>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My Documents\MAF-IIC\Meetings\CAMCOR2010\Powerpoint\figures\spreadsheet grain properties.bmp"/>
          <p:cNvPicPr>
            <a:picLocks noChangeAspect="1" noChangeArrowheads="1"/>
          </p:cNvPicPr>
          <p:nvPr/>
        </p:nvPicPr>
        <p:blipFill>
          <a:blip r:embed="rId3" cstate="print"/>
          <a:srcRect/>
          <a:stretch>
            <a:fillRect/>
          </a:stretch>
        </p:blipFill>
        <p:spPr bwMode="auto">
          <a:xfrm>
            <a:off x="914400" y="1219200"/>
            <a:ext cx="7723187" cy="5462588"/>
          </a:xfrm>
          <a:prstGeom prst="rect">
            <a:avLst/>
          </a:prstGeom>
          <a:noFill/>
        </p:spPr>
      </p:pic>
      <p:sp>
        <p:nvSpPr>
          <p:cNvPr id="222210" name="Rectangle 2"/>
          <p:cNvSpPr>
            <a:spLocks noGrp="1" noChangeArrowheads="1"/>
          </p:cNvSpPr>
          <p:nvPr>
            <p:ph type="title"/>
          </p:nvPr>
        </p:nvSpPr>
        <p:spPr>
          <a:xfrm>
            <a:off x="468313" y="422275"/>
            <a:ext cx="8229600" cy="720725"/>
          </a:xfrm>
        </p:spPr>
        <p:txBody>
          <a:bodyPr/>
          <a:lstStyle/>
          <a:p>
            <a:pPr eaLnBrk="1" hangingPunct="1">
              <a:defRPr/>
            </a:pPr>
            <a:r>
              <a:rPr lang="en-US" sz="3600" dirty="0" smtClean="0"/>
              <a:t>The grain table</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14</a:t>
            </a:fld>
            <a:endParaRPr lang="en-US"/>
          </a:p>
        </p:txBody>
      </p:sp>
      <p:grpSp>
        <p:nvGrpSpPr>
          <p:cNvPr id="2" name="Group 8"/>
          <p:cNvGrpSpPr/>
          <p:nvPr/>
        </p:nvGrpSpPr>
        <p:grpSpPr>
          <a:xfrm>
            <a:off x="152400" y="4724400"/>
            <a:ext cx="1448594" cy="1677194"/>
            <a:chOff x="152400" y="4724400"/>
            <a:chExt cx="1448594" cy="1677194"/>
          </a:xfrm>
        </p:grpSpPr>
        <p:cxnSp>
          <p:nvCxnSpPr>
            <p:cNvPr id="7" name="Straight Arrow Connector 6"/>
            <p:cNvCxnSpPr/>
            <p:nvPr/>
          </p:nvCxnSpPr>
          <p:spPr>
            <a:xfrm rot="5400000">
              <a:off x="762000" y="5562600"/>
              <a:ext cx="1676400" cy="1588"/>
            </a:xfrm>
            <a:prstGeom prst="straightConnector1">
              <a:avLst/>
            </a:prstGeom>
            <a:ln w="63500">
              <a:solidFill>
                <a:srgbClr val="FF0000">
                  <a:alpha val="83000"/>
                </a:srgbClr>
              </a:solidFill>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152400" y="4724400"/>
              <a:ext cx="1371600" cy="923330"/>
            </a:xfrm>
            <a:prstGeom prst="rect">
              <a:avLst/>
            </a:prstGeom>
            <a:noFill/>
          </p:spPr>
          <p:txBody>
            <a:bodyPr wrap="square" rtlCol="0">
              <a:spAutoFit/>
            </a:bodyPr>
            <a:lstStyle/>
            <a:p>
              <a:r>
                <a:rPr lang="en-US" dirty="0" smtClean="0">
                  <a:solidFill>
                    <a:srgbClr val="FF0000"/>
                  </a:solidFill>
                </a:rPr>
                <a:t>More than 52,000 grains</a:t>
              </a:r>
              <a:endParaRPr lang="en-CA"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422275"/>
            <a:ext cx="8229600" cy="720725"/>
          </a:xfrm>
        </p:spPr>
        <p:txBody>
          <a:bodyPr/>
          <a:lstStyle/>
          <a:p>
            <a:pPr eaLnBrk="1" hangingPunct="1">
              <a:defRPr/>
            </a:pPr>
            <a:r>
              <a:rPr lang="en-US" sz="3600" dirty="0" smtClean="0"/>
              <a:t>Properties of grains</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15</a:t>
            </a:fld>
            <a:endParaRPr lang="en-US"/>
          </a:p>
        </p:txBody>
      </p:sp>
      <p:sp>
        <p:nvSpPr>
          <p:cNvPr id="6" name="TextBox 5"/>
          <p:cNvSpPr txBox="1"/>
          <p:nvPr/>
        </p:nvSpPr>
        <p:spPr>
          <a:xfrm>
            <a:off x="1600200" y="1447800"/>
            <a:ext cx="2438400" cy="4770537"/>
          </a:xfrm>
          <a:prstGeom prst="rect">
            <a:avLst/>
          </a:prstGeom>
          <a:noFill/>
        </p:spPr>
        <p:txBody>
          <a:bodyPr wrap="square" rtlCol="0">
            <a:spAutoFit/>
          </a:bodyPr>
          <a:lstStyle/>
          <a:p>
            <a:r>
              <a:rPr lang="en-US" sz="1600" dirty="0" smtClean="0"/>
              <a:t>Density</a:t>
            </a:r>
          </a:p>
          <a:p>
            <a:r>
              <a:rPr lang="en-US" sz="1600" dirty="0" smtClean="0"/>
              <a:t>Center X</a:t>
            </a:r>
          </a:p>
          <a:p>
            <a:r>
              <a:rPr lang="en-US" sz="1600" dirty="0" smtClean="0"/>
              <a:t>Center Y</a:t>
            </a:r>
          </a:p>
          <a:p>
            <a:r>
              <a:rPr lang="en-US" sz="1600" dirty="0" smtClean="0"/>
              <a:t>Wt%</a:t>
            </a:r>
          </a:p>
          <a:p>
            <a:r>
              <a:rPr lang="en-US" sz="1600" dirty="0" smtClean="0"/>
              <a:t>Area%</a:t>
            </a:r>
          </a:p>
          <a:p>
            <a:r>
              <a:rPr lang="en-US" sz="1600" dirty="0" smtClean="0"/>
              <a:t>Area (microns)</a:t>
            </a:r>
          </a:p>
          <a:p>
            <a:r>
              <a:rPr lang="en-US" sz="1600" dirty="0" smtClean="0"/>
              <a:t>Area (pixels)</a:t>
            </a:r>
          </a:p>
          <a:p>
            <a:r>
              <a:rPr lang="en-US" sz="1600" dirty="0" smtClean="0"/>
              <a:t>Perimeter</a:t>
            </a:r>
          </a:p>
          <a:p>
            <a:r>
              <a:rPr lang="en-US" sz="1600" dirty="0" smtClean="0"/>
              <a:t>Max Span</a:t>
            </a:r>
          </a:p>
          <a:p>
            <a:r>
              <a:rPr lang="en-US" sz="1600" dirty="0" smtClean="0"/>
              <a:t>Max Span Angle</a:t>
            </a:r>
          </a:p>
          <a:p>
            <a:r>
              <a:rPr lang="en-US" sz="1600" dirty="0" smtClean="0"/>
              <a:t>Wt% (Particle)</a:t>
            </a:r>
          </a:p>
          <a:p>
            <a:r>
              <a:rPr lang="en-US" sz="1600" dirty="0" smtClean="0"/>
              <a:t>Area% (Particle)</a:t>
            </a:r>
          </a:p>
          <a:p>
            <a:r>
              <a:rPr lang="en-US" sz="1600" dirty="0" smtClean="0"/>
              <a:t>Wt% (Mineral)</a:t>
            </a:r>
          </a:p>
          <a:p>
            <a:r>
              <a:rPr lang="en-US" sz="1600" dirty="0" smtClean="0"/>
              <a:t>Area% (Mineral)</a:t>
            </a:r>
          </a:p>
          <a:p>
            <a:r>
              <a:rPr lang="en-US" sz="1600" dirty="0" smtClean="0"/>
              <a:t>Particle Max Span</a:t>
            </a:r>
          </a:p>
          <a:p>
            <a:r>
              <a:rPr lang="en-US" sz="1600" dirty="0" smtClean="0"/>
              <a:t>Particle Perimeter</a:t>
            </a:r>
          </a:p>
          <a:p>
            <a:r>
              <a:rPr lang="en-US" sz="1600" dirty="0" smtClean="0"/>
              <a:t>Length (MBR)</a:t>
            </a:r>
          </a:p>
          <a:p>
            <a:r>
              <a:rPr lang="en-US" sz="1600" dirty="0" smtClean="0"/>
              <a:t>Breadth (MBR)</a:t>
            </a:r>
          </a:p>
          <a:p>
            <a:r>
              <a:rPr lang="en-US" sz="1600" dirty="0" smtClean="0"/>
              <a:t>Angle Length (MBR)</a:t>
            </a:r>
            <a:endParaRPr lang="en-CA" sz="1600" dirty="0" smtClean="0"/>
          </a:p>
        </p:txBody>
      </p:sp>
      <p:sp>
        <p:nvSpPr>
          <p:cNvPr id="7" name="TextBox 6"/>
          <p:cNvSpPr txBox="1"/>
          <p:nvPr/>
        </p:nvSpPr>
        <p:spPr>
          <a:xfrm>
            <a:off x="4267200" y="1447800"/>
            <a:ext cx="3200400" cy="4770537"/>
          </a:xfrm>
          <a:prstGeom prst="rect">
            <a:avLst/>
          </a:prstGeom>
          <a:noFill/>
        </p:spPr>
        <p:txBody>
          <a:bodyPr wrap="square" rtlCol="0">
            <a:spAutoFit/>
          </a:bodyPr>
          <a:lstStyle/>
          <a:p>
            <a:r>
              <a:rPr lang="en-US" sz="1600" dirty="0" smtClean="0"/>
              <a:t>Hull Area</a:t>
            </a:r>
          </a:p>
          <a:p>
            <a:r>
              <a:rPr lang="en-US" sz="1600" dirty="0" smtClean="0"/>
              <a:t>Hull Perimeter</a:t>
            </a:r>
          </a:p>
          <a:p>
            <a:r>
              <a:rPr lang="en-US" sz="1600" dirty="0" smtClean="0"/>
              <a:t>EE Minor Axis</a:t>
            </a:r>
          </a:p>
          <a:p>
            <a:r>
              <a:rPr lang="en-US" sz="1600" dirty="0" smtClean="0"/>
              <a:t>Hull EE Minor Axis</a:t>
            </a:r>
          </a:p>
          <a:p>
            <a:r>
              <a:rPr lang="en-US" sz="1600" dirty="0" smtClean="0"/>
              <a:t>Hull EE Perimeter</a:t>
            </a:r>
          </a:p>
          <a:p>
            <a:r>
              <a:rPr lang="en-US" sz="1600" dirty="0" smtClean="0"/>
              <a:t>EE Major Axis (P&amp;A)</a:t>
            </a:r>
          </a:p>
          <a:p>
            <a:r>
              <a:rPr lang="en-US" sz="1600" dirty="0" smtClean="0"/>
              <a:t>EE Minor Axis (P&amp;A)</a:t>
            </a:r>
          </a:p>
          <a:p>
            <a:r>
              <a:rPr lang="en-US" sz="1600" dirty="0" smtClean="0"/>
              <a:t>EC Diameter</a:t>
            </a:r>
          </a:p>
          <a:p>
            <a:r>
              <a:rPr lang="en-US" sz="1600" dirty="0" smtClean="0"/>
              <a:t>Aspect Ratio</a:t>
            </a:r>
          </a:p>
          <a:p>
            <a:r>
              <a:rPr lang="en-US" sz="1600" dirty="0" smtClean="0"/>
              <a:t>Angularity</a:t>
            </a:r>
          </a:p>
          <a:p>
            <a:r>
              <a:rPr lang="en-US" sz="1600" dirty="0" smtClean="0"/>
              <a:t>Enclosed Length Delta</a:t>
            </a:r>
          </a:p>
          <a:p>
            <a:r>
              <a:rPr lang="en-US" sz="1600" dirty="0" smtClean="0"/>
              <a:t>Form Factor</a:t>
            </a:r>
          </a:p>
          <a:p>
            <a:r>
              <a:rPr lang="en-US" sz="1600" dirty="0" smtClean="0"/>
              <a:t>Boundaries with other minerals</a:t>
            </a:r>
          </a:p>
          <a:p>
            <a:r>
              <a:rPr lang="en-US" sz="1600" dirty="0" smtClean="0"/>
              <a:t>e.g.,	Quartz (%)</a:t>
            </a:r>
          </a:p>
          <a:p>
            <a:r>
              <a:rPr lang="en-US" sz="1600" dirty="0" smtClean="0"/>
              <a:t>	Orthoclase (%)</a:t>
            </a:r>
          </a:p>
          <a:p>
            <a:r>
              <a:rPr lang="en-US" sz="1600" dirty="0" smtClean="0"/>
              <a:t>	Garnet (%)</a:t>
            </a:r>
          </a:p>
          <a:p>
            <a:r>
              <a:rPr lang="en-US" sz="1600" dirty="0" smtClean="0"/>
              <a:t>	</a:t>
            </a:r>
            <a:r>
              <a:rPr lang="en-US" sz="1600" dirty="0" err="1" smtClean="0"/>
              <a:t>Biotite</a:t>
            </a:r>
            <a:r>
              <a:rPr lang="en-US" sz="1600" dirty="0" smtClean="0"/>
              <a:t> (%)</a:t>
            </a:r>
          </a:p>
          <a:p>
            <a:r>
              <a:rPr lang="en-US" sz="1600" dirty="0" smtClean="0"/>
              <a:t>	…</a:t>
            </a:r>
          </a:p>
          <a:p>
            <a:r>
              <a:rPr lang="en-US" sz="1600" dirty="0" smtClean="0"/>
              <a:t>	free surface (%)</a:t>
            </a:r>
            <a:endParaRPr lang="en-CA"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304800"/>
            <a:ext cx="8229600" cy="990599"/>
          </a:xfrm>
        </p:spPr>
        <p:txBody>
          <a:bodyPr/>
          <a:lstStyle/>
          <a:p>
            <a:pPr eaLnBrk="1" hangingPunct="1">
              <a:defRPr/>
            </a:pPr>
            <a:r>
              <a:rPr lang="en-US" sz="3600" dirty="0" err="1" smtClean="0"/>
              <a:t>datamining</a:t>
            </a:r>
            <a:r>
              <a:rPr lang="en-US" sz="3600" dirty="0" smtClean="0"/>
              <a:t> the grain table:</a:t>
            </a:r>
            <a:br>
              <a:rPr lang="en-US" sz="3600" dirty="0" smtClean="0"/>
            </a:br>
            <a:r>
              <a:rPr lang="en-US" sz="2800" dirty="0" smtClean="0"/>
              <a:t>mineral textures</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16</a:t>
            </a:fld>
            <a:endParaRPr lang="en-US"/>
          </a:p>
        </p:txBody>
      </p:sp>
      <p:graphicFrame>
        <p:nvGraphicFramePr>
          <p:cNvPr id="8" name="Chart 7"/>
          <p:cNvGraphicFramePr/>
          <p:nvPr/>
        </p:nvGraphicFramePr>
        <p:xfrm>
          <a:off x="1371600" y="1524000"/>
          <a:ext cx="6448425" cy="45148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68313" y="76200"/>
            <a:ext cx="8229600" cy="792163"/>
          </a:xfrm>
        </p:spPr>
        <p:txBody>
          <a:bodyPr/>
          <a:lstStyle/>
          <a:p>
            <a:pPr eaLnBrk="1" hangingPunct="1">
              <a:defRPr/>
            </a:pPr>
            <a:r>
              <a:rPr lang="en-US" sz="4000" dirty="0" smtClean="0"/>
              <a:t>Applications at MUN</a:t>
            </a:r>
          </a:p>
        </p:txBody>
      </p:sp>
      <p:sp>
        <p:nvSpPr>
          <p:cNvPr id="240643" name="Rectangle 3"/>
          <p:cNvSpPr>
            <a:spLocks noGrp="1" noChangeArrowheads="1"/>
          </p:cNvSpPr>
          <p:nvPr>
            <p:ph idx="1"/>
          </p:nvPr>
        </p:nvSpPr>
        <p:spPr>
          <a:xfrm>
            <a:off x="228600" y="1066800"/>
            <a:ext cx="8915400" cy="5584825"/>
          </a:xfrm>
        </p:spPr>
        <p:txBody>
          <a:bodyPr/>
          <a:lstStyle/>
          <a:p>
            <a:pPr eaLnBrk="1" hangingPunct="1"/>
            <a:r>
              <a:rPr lang="en-US" sz="2000" dirty="0" smtClean="0"/>
              <a:t>Mineral modes &amp; associations</a:t>
            </a:r>
          </a:p>
          <a:p>
            <a:pPr eaLnBrk="1" hangingPunct="1"/>
            <a:r>
              <a:rPr lang="en-US" sz="2000" dirty="0" smtClean="0"/>
              <a:t>Mineral locking &amp; liberation</a:t>
            </a:r>
          </a:p>
          <a:p>
            <a:pPr eaLnBrk="1" hangingPunct="1"/>
            <a:r>
              <a:rPr lang="en-US" sz="2000" dirty="0" smtClean="0"/>
              <a:t>Mineral searching (e.g., zircon, baddeleyite, monazite)</a:t>
            </a:r>
          </a:p>
          <a:p>
            <a:pPr lvl="1" eaLnBrk="1" hangingPunct="1"/>
            <a:r>
              <a:rPr lang="en-US" sz="2000" dirty="0" smtClean="0"/>
              <a:t>Includes x-y coordinate export</a:t>
            </a:r>
          </a:p>
          <a:p>
            <a:pPr eaLnBrk="1" hangingPunct="1"/>
            <a:r>
              <a:rPr lang="en-US" sz="2000" dirty="0" smtClean="0"/>
              <a:t>Precious mineral searching (e.g., Au, PGM)</a:t>
            </a:r>
          </a:p>
          <a:p>
            <a:pPr lvl="1" eaLnBrk="1" hangingPunct="1"/>
            <a:r>
              <a:rPr lang="en-US" sz="2000" dirty="0" smtClean="0"/>
              <a:t>Includes associations with host minerals</a:t>
            </a:r>
          </a:p>
          <a:p>
            <a:pPr eaLnBrk="1" hangingPunct="1"/>
            <a:r>
              <a:rPr lang="en-US" sz="2000" dirty="0" smtClean="0"/>
              <a:t>Provenance determinations</a:t>
            </a:r>
          </a:p>
          <a:p>
            <a:pPr lvl="1" eaLnBrk="1" hangingPunct="1"/>
            <a:r>
              <a:rPr lang="en-US" sz="2000" dirty="0" smtClean="0"/>
              <a:t>Sourcing continental river &amp; till sediments (mineral prospecting)</a:t>
            </a:r>
          </a:p>
          <a:p>
            <a:pPr lvl="1" eaLnBrk="1" hangingPunct="1"/>
            <a:r>
              <a:rPr lang="en-US" sz="2000" dirty="0" smtClean="0"/>
              <a:t>Sourcing offshore sediments with onshore (oil &amp; gas)</a:t>
            </a:r>
          </a:p>
          <a:p>
            <a:pPr lvl="1" eaLnBrk="1" hangingPunct="1"/>
            <a:r>
              <a:rPr lang="en-US" sz="2000" dirty="0" smtClean="0"/>
              <a:t>Lateral correlation of offshore sediments (oil &amp; gas)</a:t>
            </a:r>
          </a:p>
          <a:p>
            <a:pPr eaLnBrk="1" hangingPunct="1"/>
            <a:r>
              <a:rPr lang="en-US" sz="2400" i="1" dirty="0" smtClean="0"/>
              <a:t>Some thought </a:t>
            </a:r>
            <a:r>
              <a:rPr lang="en-US" sz="2400" i="1" dirty="0" smtClean="0"/>
              <a:t>toward …</a:t>
            </a:r>
            <a:endParaRPr lang="en-US" sz="2400" i="1" dirty="0" smtClean="0"/>
          </a:p>
          <a:p>
            <a:pPr lvl="1" eaLnBrk="1" hangingPunct="1"/>
            <a:r>
              <a:rPr lang="en-US" sz="2000" dirty="0" smtClean="0"/>
              <a:t>Accurate determination of trace minerals (e.g., apatite, corundum)</a:t>
            </a:r>
          </a:p>
          <a:p>
            <a:pPr lvl="1" eaLnBrk="1" hangingPunct="1"/>
            <a:r>
              <a:rPr lang="en-US" sz="2000" i="1" dirty="0" smtClean="0"/>
              <a:t>Invisible gold</a:t>
            </a:r>
            <a:r>
              <a:rPr lang="en-US" sz="2000" dirty="0" smtClean="0"/>
              <a:t> with a FEG </a:t>
            </a:r>
            <a:r>
              <a:rPr lang="en-US" sz="2000" dirty="0" smtClean="0"/>
              <a:t>MLA</a:t>
            </a:r>
          </a:p>
          <a:p>
            <a:pPr lvl="1" eaLnBrk="1" hangingPunct="1"/>
            <a:r>
              <a:rPr lang="en-US" sz="2000" dirty="0" smtClean="0"/>
              <a:t> </a:t>
            </a:r>
            <a:r>
              <a:rPr lang="en-US" sz="2000" dirty="0" smtClean="0"/>
              <a:t>Long-count EDX</a:t>
            </a:r>
            <a:endParaRPr lang="en-US" sz="2000" i="1" dirty="0" smtClean="0"/>
          </a:p>
          <a:p>
            <a:pPr lvl="1" eaLnBrk="1" hangingPunct="1"/>
            <a:r>
              <a:rPr lang="en-US" sz="2000" dirty="0" err="1" smtClean="0"/>
              <a:t>Auxillary</a:t>
            </a:r>
            <a:r>
              <a:rPr lang="en-US" sz="2000" dirty="0" smtClean="0"/>
              <a:t> inputs …, e.g., WDX, </a:t>
            </a:r>
            <a:r>
              <a:rPr lang="el-GR" sz="2000" dirty="0" smtClean="0"/>
              <a:t>μ</a:t>
            </a:r>
            <a:r>
              <a:rPr lang="en-US" sz="2000" dirty="0" smtClean="0"/>
              <a:t>XRF</a:t>
            </a:r>
            <a:endParaRPr lang="en-US" sz="2000" dirty="0" smtClean="0"/>
          </a:p>
          <a:p>
            <a:pPr eaLnBrk="1" hangingPunct="1"/>
            <a:endParaRPr lang="en-US" sz="2000" dirty="0" smtClean="0"/>
          </a:p>
        </p:txBody>
      </p:sp>
      <p:sp>
        <p:nvSpPr>
          <p:cNvPr id="4" name="Slide Number Placeholder 3"/>
          <p:cNvSpPr>
            <a:spLocks noGrp="1"/>
          </p:cNvSpPr>
          <p:nvPr>
            <p:ph type="sldNum" sz="quarter" idx="12"/>
          </p:nvPr>
        </p:nvSpPr>
        <p:spPr/>
        <p:txBody>
          <a:bodyPr/>
          <a:lstStyle/>
          <a:p>
            <a:pPr>
              <a:defRPr/>
            </a:pPr>
            <a:fld id="{81E15CE7-8A63-476B-9BE8-E222A1895B5E}" type="slidenum">
              <a:rPr lang="en-US"/>
              <a:pPr>
                <a:defRPr/>
              </a:pPr>
              <a:t>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500"/>
                                        <p:tgtEl>
                                          <p:spTgt spid="2406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animEffect transition="in" filter="fade">
                                      <p:cBhvr>
                                        <p:cTn id="11" dur="500"/>
                                        <p:tgtEl>
                                          <p:spTgt spid="24064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0643">
                                            <p:txEl>
                                              <p:pRg st="2" end="2"/>
                                            </p:txEl>
                                          </p:spTgt>
                                        </p:tgtEl>
                                        <p:attrNameLst>
                                          <p:attrName>style.visibility</p:attrName>
                                        </p:attrNameLst>
                                      </p:cBhvr>
                                      <p:to>
                                        <p:strVal val="visible"/>
                                      </p:to>
                                    </p:set>
                                    <p:animEffect transition="in" filter="fade">
                                      <p:cBhvr>
                                        <p:cTn id="15" dur="500"/>
                                        <p:tgtEl>
                                          <p:spTgt spid="24064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0643">
                                            <p:txEl>
                                              <p:pRg st="3" end="3"/>
                                            </p:txEl>
                                          </p:spTgt>
                                        </p:tgtEl>
                                        <p:attrNameLst>
                                          <p:attrName>style.visibility</p:attrName>
                                        </p:attrNameLst>
                                      </p:cBhvr>
                                      <p:to>
                                        <p:strVal val="visible"/>
                                      </p:to>
                                    </p:set>
                                    <p:animEffect transition="in" filter="fade">
                                      <p:cBhvr>
                                        <p:cTn id="18" dur="500"/>
                                        <p:tgtEl>
                                          <p:spTgt spid="240643">
                                            <p:txEl>
                                              <p:pRg st="3" end="3"/>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0643">
                                            <p:txEl>
                                              <p:pRg st="4" end="4"/>
                                            </p:txEl>
                                          </p:spTgt>
                                        </p:tgtEl>
                                        <p:attrNameLst>
                                          <p:attrName>style.visibility</p:attrName>
                                        </p:attrNameLst>
                                      </p:cBhvr>
                                      <p:to>
                                        <p:strVal val="visible"/>
                                      </p:to>
                                    </p:set>
                                    <p:animEffect transition="in" filter="fade">
                                      <p:cBhvr>
                                        <p:cTn id="22" dur="500"/>
                                        <p:tgtEl>
                                          <p:spTgt spid="24064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0643">
                                            <p:txEl>
                                              <p:pRg st="5" end="5"/>
                                            </p:txEl>
                                          </p:spTgt>
                                        </p:tgtEl>
                                        <p:attrNameLst>
                                          <p:attrName>style.visibility</p:attrName>
                                        </p:attrNameLst>
                                      </p:cBhvr>
                                      <p:to>
                                        <p:strVal val="visible"/>
                                      </p:to>
                                    </p:set>
                                    <p:animEffect transition="in" filter="fade">
                                      <p:cBhvr>
                                        <p:cTn id="25" dur="500"/>
                                        <p:tgtEl>
                                          <p:spTgt spid="240643">
                                            <p:txEl>
                                              <p:pRg st="5" end="5"/>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40643">
                                            <p:txEl>
                                              <p:pRg st="6" end="6"/>
                                            </p:txEl>
                                          </p:spTgt>
                                        </p:tgtEl>
                                        <p:attrNameLst>
                                          <p:attrName>style.visibility</p:attrName>
                                        </p:attrNameLst>
                                      </p:cBhvr>
                                      <p:to>
                                        <p:strVal val="visible"/>
                                      </p:to>
                                    </p:set>
                                    <p:animEffect transition="in" filter="fade">
                                      <p:cBhvr>
                                        <p:cTn id="29" dur="500"/>
                                        <p:tgtEl>
                                          <p:spTgt spid="24064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0643">
                                            <p:txEl>
                                              <p:pRg st="7" end="7"/>
                                            </p:txEl>
                                          </p:spTgt>
                                        </p:tgtEl>
                                        <p:attrNameLst>
                                          <p:attrName>style.visibility</p:attrName>
                                        </p:attrNameLst>
                                      </p:cBhvr>
                                      <p:to>
                                        <p:strVal val="visible"/>
                                      </p:to>
                                    </p:set>
                                    <p:animEffect transition="in" filter="fade">
                                      <p:cBhvr>
                                        <p:cTn id="32" dur="500"/>
                                        <p:tgtEl>
                                          <p:spTgt spid="24064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0643">
                                            <p:txEl>
                                              <p:pRg st="8" end="8"/>
                                            </p:txEl>
                                          </p:spTgt>
                                        </p:tgtEl>
                                        <p:attrNameLst>
                                          <p:attrName>style.visibility</p:attrName>
                                        </p:attrNameLst>
                                      </p:cBhvr>
                                      <p:to>
                                        <p:strVal val="visible"/>
                                      </p:to>
                                    </p:set>
                                    <p:animEffect transition="in" filter="fade">
                                      <p:cBhvr>
                                        <p:cTn id="35" dur="500"/>
                                        <p:tgtEl>
                                          <p:spTgt spid="24064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0643">
                                            <p:txEl>
                                              <p:pRg st="9" end="9"/>
                                            </p:txEl>
                                          </p:spTgt>
                                        </p:tgtEl>
                                        <p:attrNameLst>
                                          <p:attrName>style.visibility</p:attrName>
                                        </p:attrNameLst>
                                      </p:cBhvr>
                                      <p:to>
                                        <p:strVal val="visible"/>
                                      </p:to>
                                    </p:set>
                                    <p:animEffect transition="in" filter="fade">
                                      <p:cBhvr>
                                        <p:cTn id="38" dur="500"/>
                                        <p:tgtEl>
                                          <p:spTgt spid="240643">
                                            <p:txEl>
                                              <p:pRg st="9" end="9"/>
                                            </p:txEl>
                                          </p:spTgt>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40643">
                                            <p:txEl>
                                              <p:pRg st="10" end="10"/>
                                            </p:txEl>
                                          </p:spTgt>
                                        </p:tgtEl>
                                        <p:attrNameLst>
                                          <p:attrName>style.visibility</p:attrName>
                                        </p:attrNameLst>
                                      </p:cBhvr>
                                      <p:to>
                                        <p:strVal val="visible"/>
                                      </p:to>
                                    </p:set>
                                    <p:animEffect transition="in" filter="fade">
                                      <p:cBhvr>
                                        <p:cTn id="42" dur="500"/>
                                        <p:tgtEl>
                                          <p:spTgt spid="240643">
                                            <p:txEl>
                                              <p:pRg st="10" end="1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0643">
                                            <p:txEl>
                                              <p:pRg st="11" end="11"/>
                                            </p:txEl>
                                          </p:spTgt>
                                        </p:tgtEl>
                                        <p:attrNameLst>
                                          <p:attrName>style.visibility</p:attrName>
                                        </p:attrNameLst>
                                      </p:cBhvr>
                                      <p:to>
                                        <p:strVal val="visible"/>
                                      </p:to>
                                    </p:set>
                                    <p:animEffect transition="in" filter="fade">
                                      <p:cBhvr>
                                        <p:cTn id="45" dur="500"/>
                                        <p:tgtEl>
                                          <p:spTgt spid="240643">
                                            <p:txEl>
                                              <p:pRg st="11" end="1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0643">
                                            <p:txEl>
                                              <p:pRg st="12" end="12"/>
                                            </p:txEl>
                                          </p:spTgt>
                                        </p:tgtEl>
                                        <p:attrNameLst>
                                          <p:attrName>style.visibility</p:attrName>
                                        </p:attrNameLst>
                                      </p:cBhvr>
                                      <p:to>
                                        <p:strVal val="visible"/>
                                      </p:to>
                                    </p:set>
                                    <p:animEffect transition="in" filter="fade">
                                      <p:cBhvr>
                                        <p:cTn id="48" dur="500"/>
                                        <p:tgtEl>
                                          <p:spTgt spid="240643">
                                            <p:txEl>
                                              <p:pRg st="12" end="1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0643">
                                            <p:txEl>
                                              <p:pRg st="13" end="13"/>
                                            </p:txEl>
                                          </p:spTgt>
                                        </p:tgtEl>
                                        <p:attrNameLst>
                                          <p:attrName>style.visibility</p:attrName>
                                        </p:attrNameLst>
                                      </p:cBhvr>
                                      <p:to>
                                        <p:strVal val="visible"/>
                                      </p:to>
                                    </p:set>
                                    <p:animEffect transition="in" filter="fade">
                                      <p:cBhvr>
                                        <p:cTn id="51" dur="500"/>
                                        <p:tgtEl>
                                          <p:spTgt spid="240643">
                                            <p:txEl>
                                              <p:pRg st="13" end="1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0643">
                                            <p:txEl>
                                              <p:pRg st="14" end="14"/>
                                            </p:txEl>
                                          </p:spTgt>
                                        </p:tgtEl>
                                        <p:attrNameLst>
                                          <p:attrName>style.visibility</p:attrName>
                                        </p:attrNameLst>
                                      </p:cBhvr>
                                      <p:to>
                                        <p:strVal val="visible"/>
                                      </p:to>
                                    </p:set>
                                    <p:animEffect transition="in" filter="fade">
                                      <p:cBhvr>
                                        <p:cTn id="54" dur="500"/>
                                        <p:tgtEl>
                                          <p:spTgt spid="2406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8313" y="381000"/>
            <a:ext cx="8229600" cy="792163"/>
          </a:xfrm>
        </p:spPr>
        <p:txBody>
          <a:bodyPr/>
          <a:lstStyle/>
          <a:p>
            <a:pPr eaLnBrk="1" hangingPunct="1">
              <a:defRPr/>
            </a:pPr>
            <a:r>
              <a:rPr lang="en-US" sz="4000" dirty="0" smtClean="0"/>
              <a:t>Acknowledgements</a:t>
            </a:r>
          </a:p>
        </p:txBody>
      </p:sp>
      <p:sp>
        <p:nvSpPr>
          <p:cNvPr id="3" name="Slide Number Placeholder 2"/>
          <p:cNvSpPr>
            <a:spLocks noGrp="1"/>
          </p:cNvSpPr>
          <p:nvPr>
            <p:ph type="sldNum" sz="quarter" idx="12"/>
          </p:nvPr>
        </p:nvSpPr>
        <p:spPr/>
        <p:txBody>
          <a:bodyPr/>
          <a:lstStyle/>
          <a:p>
            <a:pPr>
              <a:defRPr/>
            </a:pPr>
            <a:fld id="{FFD4BE5E-3A12-474E-BB75-0516905AE2A0}" type="slidenum">
              <a:rPr lang="en-US"/>
              <a:pPr>
                <a:defRPr/>
              </a:pPr>
              <a:t>18</a:t>
            </a:fld>
            <a:endParaRPr lang="en-US"/>
          </a:p>
        </p:txBody>
      </p:sp>
      <p:sp>
        <p:nvSpPr>
          <p:cNvPr id="23555" name="Text Box 5"/>
          <p:cNvSpPr txBox="1">
            <a:spLocks noChangeArrowheads="1"/>
          </p:cNvSpPr>
          <p:nvPr/>
        </p:nvSpPr>
        <p:spPr bwMode="auto">
          <a:xfrm>
            <a:off x="1922781" y="1916113"/>
            <a:ext cx="5509842" cy="3108543"/>
          </a:xfrm>
          <a:prstGeom prst="rect">
            <a:avLst/>
          </a:prstGeom>
          <a:noFill/>
          <a:ln w="9525">
            <a:noFill/>
            <a:miter lim="800000"/>
            <a:headEnd/>
            <a:tailEnd/>
          </a:ln>
        </p:spPr>
        <p:txBody>
          <a:bodyPr wrap="none">
            <a:spAutoFit/>
          </a:bodyPr>
          <a:lstStyle/>
          <a:p>
            <a:pPr algn="ctr"/>
            <a:r>
              <a:rPr lang="en-US" sz="2800" dirty="0" smtClean="0"/>
              <a:t>The MUN </a:t>
            </a:r>
            <a:r>
              <a:rPr lang="en-US" sz="2800" dirty="0"/>
              <a:t>MLA team:</a:t>
            </a:r>
          </a:p>
          <a:p>
            <a:pPr algn="ctr"/>
            <a:endParaRPr lang="en-US" sz="1200" dirty="0"/>
          </a:p>
          <a:p>
            <a:pPr algn="ctr"/>
            <a:r>
              <a:rPr lang="en-US" sz="2800" dirty="0" smtClean="0"/>
              <a:t>David </a:t>
            </a:r>
            <a:r>
              <a:rPr lang="en-US" sz="2800" dirty="0"/>
              <a:t>Grant</a:t>
            </a:r>
          </a:p>
          <a:p>
            <a:pPr algn="ctr"/>
            <a:r>
              <a:rPr lang="en-US" sz="2800" dirty="0"/>
              <a:t>Alan </a:t>
            </a:r>
            <a:r>
              <a:rPr lang="en-US" sz="2800" dirty="0" smtClean="0"/>
              <a:t>Maximchuk</a:t>
            </a:r>
          </a:p>
          <a:p>
            <a:pPr algn="ctr"/>
            <a:r>
              <a:rPr lang="en-US" sz="2800" dirty="0" smtClean="0"/>
              <a:t>Dylan Goudie</a:t>
            </a:r>
          </a:p>
          <a:p>
            <a:pPr algn="ctr"/>
            <a:endParaRPr lang="en-US" sz="1200" dirty="0"/>
          </a:p>
          <a:p>
            <a:pPr algn="ctr"/>
            <a:r>
              <a:rPr lang="en-US" sz="2800" dirty="0" smtClean="0"/>
              <a:t>&amp;</a:t>
            </a:r>
          </a:p>
          <a:p>
            <a:pPr algn="ctr"/>
            <a:r>
              <a:rPr lang="en-US" sz="3200" b="1" dirty="0" smtClean="0"/>
              <a:t>thank </a:t>
            </a:r>
            <a:r>
              <a:rPr lang="en-US" sz="3200" b="1" u="sng" dirty="0"/>
              <a:t>you</a:t>
            </a:r>
            <a:r>
              <a:rPr lang="en-US" sz="3200" b="1" dirty="0"/>
              <a:t> for your interest!</a:t>
            </a:r>
            <a:endParaRPr lang="en-US" sz="3200" b="1"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animEffect transition="in" filter="fade">
                                      <p:cBhvr>
                                        <p:cTn id="11" dur="500"/>
                                        <p:tgtEl>
                                          <p:spTgt spid="2355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Effect transition="in" filter="fade">
                                      <p:cBhvr>
                                        <p:cTn id="15" dur="500"/>
                                        <p:tgtEl>
                                          <p:spTgt spid="2355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Effect transition="in" filter="fade">
                                      <p:cBhvr>
                                        <p:cTn id="19" dur="500"/>
                                        <p:tgtEl>
                                          <p:spTgt spid="2355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555">
                                            <p:txEl>
                                              <p:pRg st="6" end="6"/>
                                            </p:txEl>
                                          </p:spTgt>
                                        </p:tgtEl>
                                        <p:attrNameLst>
                                          <p:attrName>style.visibility</p:attrName>
                                        </p:attrNameLst>
                                      </p:cBhvr>
                                      <p:to>
                                        <p:strVal val="visible"/>
                                      </p:to>
                                    </p:set>
                                    <p:animEffect transition="in" filter="fade">
                                      <p:cBhvr>
                                        <p:cTn id="24" dur="500"/>
                                        <p:tgtEl>
                                          <p:spTgt spid="23555">
                                            <p:txEl>
                                              <p:pRg st="6" end="6"/>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3555">
                                            <p:txEl>
                                              <p:pRg st="7" end="7"/>
                                            </p:txEl>
                                          </p:spTgt>
                                        </p:tgtEl>
                                        <p:attrNameLst>
                                          <p:attrName>style.visibility</p:attrName>
                                        </p:attrNameLst>
                                      </p:cBhvr>
                                      <p:to>
                                        <p:strVal val="visible"/>
                                      </p:to>
                                    </p:set>
                                    <p:animEffect transition="in" filter="fade">
                                      <p:cBhvr>
                                        <p:cTn id="28"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422275"/>
            <a:ext cx="8229600" cy="720725"/>
          </a:xfrm>
        </p:spPr>
        <p:txBody>
          <a:bodyPr/>
          <a:lstStyle/>
          <a:p>
            <a:pPr eaLnBrk="1" hangingPunct="1">
              <a:defRPr/>
            </a:pPr>
            <a:r>
              <a:rPr lang="en-US" sz="2800" dirty="0" smtClean="0"/>
              <a:t>A typical frame, BSE relative to Ni metal</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19</a:t>
            </a:fld>
            <a:endParaRPr lang="en-US"/>
          </a:p>
        </p:txBody>
      </p:sp>
      <p:pic>
        <p:nvPicPr>
          <p:cNvPr id="6148" name="Picture 5" descr="associated_Hm-Mt_BEI"/>
          <p:cNvPicPr>
            <a:picLocks noChangeAspect="1" noChangeArrowheads="1"/>
          </p:cNvPicPr>
          <p:nvPr/>
        </p:nvPicPr>
        <p:blipFill>
          <a:blip r:embed="rId3" cstate="print"/>
          <a:srcRect/>
          <a:stretch>
            <a:fillRect/>
          </a:stretch>
        </p:blipFill>
        <p:spPr bwMode="auto">
          <a:xfrm>
            <a:off x="1980000" y="1620000"/>
            <a:ext cx="5081158" cy="508115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68313" y="152400"/>
            <a:ext cx="8229600" cy="1219200"/>
          </a:xfrm>
        </p:spPr>
        <p:txBody>
          <a:bodyPr/>
          <a:lstStyle/>
          <a:p>
            <a:pPr eaLnBrk="1" hangingPunct="1">
              <a:defRPr/>
            </a:pPr>
            <a:r>
              <a:rPr lang="en-US" sz="3600" dirty="0" smtClean="0"/>
              <a:t>MLA:</a:t>
            </a:r>
            <a:r>
              <a:rPr lang="en-US" sz="3600" i="1" dirty="0" smtClean="0"/>
              <a:t/>
            </a:r>
            <a:br>
              <a:rPr lang="en-US" sz="3600" i="1" dirty="0" smtClean="0"/>
            </a:br>
            <a:r>
              <a:rPr lang="en-US" sz="3600" i="1" dirty="0" smtClean="0"/>
              <a:t>points of interest</a:t>
            </a:r>
            <a:endParaRPr lang="en-US" sz="3600" dirty="0" smtClean="0"/>
          </a:p>
        </p:txBody>
      </p:sp>
      <p:sp>
        <p:nvSpPr>
          <p:cNvPr id="198659" name="Rectangle 3"/>
          <p:cNvSpPr>
            <a:spLocks noGrp="1" noChangeArrowheads="1"/>
          </p:cNvSpPr>
          <p:nvPr>
            <p:ph idx="1"/>
          </p:nvPr>
        </p:nvSpPr>
        <p:spPr>
          <a:xfrm>
            <a:off x="914400" y="1676400"/>
            <a:ext cx="7391400" cy="4800600"/>
          </a:xfrm>
        </p:spPr>
        <p:txBody>
          <a:bodyPr/>
          <a:lstStyle/>
          <a:p>
            <a:pPr marL="457200" indent="-457200" eaLnBrk="1" hangingPunct="1">
              <a:lnSpc>
                <a:spcPct val="90000"/>
              </a:lnSpc>
            </a:pPr>
            <a:r>
              <a:rPr lang="en-US" dirty="0" smtClean="0"/>
              <a:t>Particle analysis</a:t>
            </a:r>
          </a:p>
          <a:p>
            <a:pPr marL="838200" lvl="1" indent="-381000" eaLnBrk="1" hangingPunct="1">
              <a:lnSpc>
                <a:spcPct val="90000"/>
              </a:lnSpc>
            </a:pPr>
            <a:r>
              <a:rPr lang="en-US" sz="2400" dirty="0" smtClean="0"/>
              <a:t>Rocks crushed, sized and representative</a:t>
            </a:r>
          </a:p>
          <a:p>
            <a:pPr marL="838200" lvl="1" indent="-381000" eaLnBrk="1" hangingPunct="1">
              <a:lnSpc>
                <a:spcPct val="90000"/>
              </a:lnSpc>
            </a:pPr>
            <a:r>
              <a:rPr lang="en-US" sz="2400" dirty="0" smtClean="0"/>
              <a:t>Most accurate</a:t>
            </a:r>
          </a:p>
          <a:p>
            <a:pPr marL="838200" lvl="1" indent="-381000" eaLnBrk="1" hangingPunct="1">
              <a:lnSpc>
                <a:spcPct val="90000"/>
              </a:lnSpc>
            </a:pPr>
            <a:r>
              <a:rPr lang="en-US" sz="2400" dirty="0" smtClean="0"/>
              <a:t>E.G, iron ore from Labrador</a:t>
            </a:r>
          </a:p>
          <a:p>
            <a:pPr marL="838200" lvl="1" indent="-381000" eaLnBrk="1" hangingPunct="1">
              <a:lnSpc>
                <a:spcPct val="90000"/>
              </a:lnSpc>
              <a:buNone/>
            </a:pPr>
            <a:endParaRPr lang="en-US" sz="2400" dirty="0" smtClean="0"/>
          </a:p>
          <a:p>
            <a:pPr marL="457200" indent="-457200" eaLnBrk="1" hangingPunct="1">
              <a:lnSpc>
                <a:spcPct val="90000"/>
              </a:lnSpc>
            </a:pPr>
            <a:r>
              <a:rPr lang="en-US" i="1" dirty="0" smtClean="0"/>
              <a:t>“Large particle”</a:t>
            </a:r>
            <a:r>
              <a:rPr lang="en-US" dirty="0" smtClean="0"/>
              <a:t> analysis</a:t>
            </a:r>
          </a:p>
          <a:p>
            <a:pPr marL="838200" lvl="1" indent="-381000" eaLnBrk="1" hangingPunct="1">
              <a:lnSpc>
                <a:spcPct val="90000"/>
              </a:lnSpc>
            </a:pPr>
            <a:r>
              <a:rPr lang="en-US" sz="2400" dirty="0" smtClean="0"/>
              <a:t>e.g., 25x45mm section</a:t>
            </a:r>
          </a:p>
          <a:p>
            <a:pPr marL="838200" lvl="1" indent="-381000" eaLnBrk="1" hangingPunct="1">
              <a:lnSpc>
                <a:spcPct val="90000"/>
              </a:lnSpc>
            </a:pPr>
            <a:r>
              <a:rPr lang="en-US" sz="2400" dirty="0" smtClean="0"/>
              <a:t>Questionably representative</a:t>
            </a:r>
          </a:p>
          <a:p>
            <a:pPr marL="838200" lvl="1" indent="-381000" eaLnBrk="1" hangingPunct="1">
              <a:lnSpc>
                <a:spcPct val="90000"/>
              </a:lnSpc>
            </a:pPr>
            <a:r>
              <a:rPr lang="en-US" sz="2400" dirty="0" smtClean="0"/>
              <a:t>Large grain sizes</a:t>
            </a:r>
          </a:p>
          <a:p>
            <a:pPr marL="838200" lvl="1" indent="-381000" eaLnBrk="1" hangingPunct="1">
              <a:lnSpc>
                <a:spcPct val="90000"/>
              </a:lnSpc>
            </a:pPr>
            <a:r>
              <a:rPr lang="en-US" sz="2400" dirty="0" smtClean="0"/>
              <a:t>textures</a:t>
            </a:r>
          </a:p>
          <a:p>
            <a:pPr marL="838200" lvl="1" indent="-381000" eaLnBrk="1" hangingPunct="1">
              <a:lnSpc>
                <a:spcPct val="90000"/>
              </a:lnSpc>
            </a:pPr>
            <a:r>
              <a:rPr lang="en-US" sz="2400" dirty="0" smtClean="0"/>
              <a:t>E.G, Himalayan garnet </a:t>
            </a:r>
            <a:r>
              <a:rPr lang="en-US" sz="2400" dirty="0" err="1" smtClean="0"/>
              <a:t>shist</a:t>
            </a:r>
            <a:endParaRPr lang="en-US" sz="2400" dirty="0" smtClean="0"/>
          </a:p>
        </p:txBody>
      </p:sp>
      <p:sp>
        <p:nvSpPr>
          <p:cNvPr id="4" name="Slide Number Placeholder 3"/>
          <p:cNvSpPr>
            <a:spLocks noGrp="1"/>
          </p:cNvSpPr>
          <p:nvPr>
            <p:ph type="sldNum" sz="quarter" idx="12"/>
          </p:nvPr>
        </p:nvSpPr>
        <p:spPr/>
        <p:txBody>
          <a:bodyPr/>
          <a:lstStyle/>
          <a:p>
            <a:pPr>
              <a:defRPr/>
            </a:pPr>
            <a:fld id="{E69A536C-10BF-4F5A-83A3-E59AE918C6AD}" type="slidenum">
              <a:rPr lang="en-US"/>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fade">
                                      <p:cBhvr>
                                        <p:cTn id="7" dur="1000"/>
                                        <p:tgtEl>
                                          <p:spTgt spid="1986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659">
                                            <p:txEl>
                                              <p:pRg st="1" end="1"/>
                                            </p:txEl>
                                          </p:spTgt>
                                        </p:tgtEl>
                                        <p:attrNameLst>
                                          <p:attrName>style.visibility</p:attrName>
                                        </p:attrNameLst>
                                      </p:cBhvr>
                                      <p:to>
                                        <p:strVal val="visible"/>
                                      </p:to>
                                    </p:set>
                                    <p:animEffect transition="in" filter="fade">
                                      <p:cBhvr>
                                        <p:cTn id="10" dur="1000"/>
                                        <p:tgtEl>
                                          <p:spTgt spid="1986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8659">
                                            <p:txEl>
                                              <p:pRg st="2" end="2"/>
                                            </p:txEl>
                                          </p:spTgt>
                                        </p:tgtEl>
                                        <p:attrNameLst>
                                          <p:attrName>style.visibility</p:attrName>
                                        </p:attrNameLst>
                                      </p:cBhvr>
                                      <p:to>
                                        <p:strVal val="visible"/>
                                      </p:to>
                                    </p:set>
                                    <p:animEffect transition="in" filter="fade">
                                      <p:cBhvr>
                                        <p:cTn id="13" dur="1000"/>
                                        <p:tgtEl>
                                          <p:spTgt spid="1986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8659">
                                            <p:txEl>
                                              <p:pRg st="3" end="3"/>
                                            </p:txEl>
                                          </p:spTgt>
                                        </p:tgtEl>
                                        <p:attrNameLst>
                                          <p:attrName>style.visibility</p:attrName>
                                        </p:attrNameLst>
                                      </p:cBhvr>
                                      <p:to>
                                        <p:strVal val="visible"/>
                                      </p:to>
                                    </p:set>
                                    <p:animEffect transition="in" filter="fade">
                                      <p:cBhvr>
                                        <p:cTn id="16" dur="1000"/>
                                        <p:tgtEl>
                                          <p:spTgt spid="19865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8659">
                                            <p:txEl>
                                              <p:pRg st="5" end="5"/>
                                            </p:txEl>
                                          </p:spTgt>
                                        </p:tgtEl>
                                        <p:attrNameLst>
                                          <p:attrName>style.visibility</p:attrName>
                                        </p:attrNameLst>
                                      </p:cBhvr>
                                      <p:to>
                                        <p:strVal val="visible"/>
                                      </p:to>
                                    </p:set>
                                    <p:animEffect transition="in" filter="fade">
                                      <p:cBhvr>
                                        <p:cTn id="21" dur="1000"/>
                                        <p:tgtEl>
                                          <p:spTgt spid="198659">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8659">
                                            <p:txEl>
                                              <p:pRg st="6" end="6"/>
                                            </p:txEl>
                                          </p:spTgt>
                                        </p:tgtEl>
                                        <p:attrNameLst>
                                          <p:attrName>style.visibility</p:attrName>
                                        </p:attrNameLst>
                                      </p:cBhvr>
                                      <p:to>
                                        <p:strVal val="visible"/>
                                      </p:to>
                                    </p:set>
                                    <p:animEffect transition="in" filter="fade">
                                      <p:cBhvr>
                                        <p:cTn id="24" dur="1000"/>
                                        <p:tgtEl>
                                          <p:spTgt spid="198659">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8659">
                                            <p:txEl>
                                              <p:pRg st="7" end="7"/>
                                            </p:txEl>
                                          </p:spTgt>
                                        </p:tgtEl>
                                        <p:attrNameLst>
                                          <p:attrName>style.visibility</p:attrName>
                                        </p:attrNameLst>
                                      </p:cBhvr>
                                      <p:to>
                                        <p:strVal val="visible"/>
                                      </p:to>
                                    </p:set>
                                    <p:animEffect transition="in" filter="fade">
                                      <p:cBhvr>
                                        <p:cTn id="27" dur="1000"/>
                                        <p:tgtEl>
                                          <p:spTgt spid="198659">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8659">
                                            <p:txEl>
                                              <p:pRg st="8" end="8"/>
                                            </p:txEl>
                                          </p:spTgt>
                                        </p:tgtEl>
                                        <p:attrNameLst>
                                          <p:attrName>style.visibility</p:attrName>
                                        </p:attrNameLst>
                                      </p:cBhvr>
                                      <p:to>
                                        <p:strVal val="visible"/>
                                      </p:to>
                                    </p:set>
                                    <p:animEffect transition="in" filter="fade">
                                      <p:cBhvr>
                                        <p:cTn id="30" dur="1000"/>
                                        <p:tgtEl>
                                          <p:spTgt spid="198659">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8659">
                                            <p:txEl>
                                              <p:pRg st="9" end="9"/>
                                            </p:txEl>
                                          </p:spTgt>
                                        </p:tgtEl>
                                        <p:attrNameLst>
                                          <p:attrName>style.visibility</p:attrName>
                                        </p:attrNameLst>
                                      </p:cBhvr>
                                      <p:to>
                                        <p:strVal val="visible"/>
                                      </p:to>
                                    </p:set>
                                    <p:animEffect transition="in" filter="fade">
                                      <p:cBhvr>
                                        <p:cTn id="33" dur="1000"/>
                                        <p:tgtEl>
                                          <p:spTgt spid="198659">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8659">
                                            <p:txEl>
                                              <p:pRg st="10" end="10"/>
                                            </p:txEl>
                                          </p:spTgt>
                                        </p:tgtEl>
                                        <p:attrNameLst>
                                          <p:attrName>style.visibility</p:attrName>
                                        </p:attrNameLst>
                                      </p:cBhvr>
                                      <p:to>
                                        <p:strVal val="visible"/>
                                      </p:to>
                                    </p:set>
                                    <p:animEffect transition="in" filter="fade">
                                      <p:cBhvr>
                                        <p:cTn id="36" dur="1000"/>
                                        <p:tgtEl>
                                          <p:spTgt spid="1986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68313" y="541337"/>
            <a:ext cx="8229600" cy="449263"/>
          </a:xfrm>
        </p:spPr>
        <p:txBody>
          <a:bodyPr/>
          <a:lstStyle/>
          <a:p>
            <a:pPr eaLnBrk="1" hangingPunct="1">
              <a:defRPr/>
            </a:pPr>
            <a:r>
              <a:rPr lang="en-US" sz="3200" dirty="0" smtClean="0"/>
              <a:t>Is it possible with XBSE &amp; MLA spectra?</a:t>
            </a:r>
          </a:p>
        </p:txBody>
      </p:sp>
      <p:sp>
        <p:nvSpPr>
          <p:cNvPr id="11" name="Slide Number Placeholder 2"/>
          <p:cNvSpPr>
            <a:spLocks noGrp="1"/>
          </p:cNvSpPr>
          <p:nvPr>
            <p:ph type="sldNum" sz="quarter" idx="12"/>
          </p:nvPr>
        </p:nvSpPr>
        <p:spPr>
          <a:xfrm>
            <a:off x="1143931" y="6251575"/>
            <a:ext cx="1981200" cy="457200"/>
          </a:xfrm>
        </p:spPr>
        <p:txBody>
          <a:bodyPr/>
          <a:lstStyle/>
          <a:p>
            <a:pPr>
              <a:defRPr/>
            </a:pPr>
            <a:fld id="{9AB7CDAE-B382-43A0-BEEC-5C8BA6D8D692}" type="slidenum">
              <a:rPr lang="en-US"/>
              <a:pPr>
                <a:defRPr/>
              </a:pPr>
              <a:t>20</a:t>
            </a:fld>
            <a:endParaRPr lang="en-US"/>
          </a:p>
        </p:txBody>
      </p:sp>
      <p:pic>
        <p:nvPicPr>
          <p:cNvPr id="214019" name="Picture 3"/>
          <p:cNvPicPr>
            <a:picLocks noChangeAspect="1" noChangeArrowheads="1"/>
          </p:cNvPicPr>
          <p:nvPr/>
        </p:nvPicPr>
        <p:blipFill>
          <a:blip r:embed="rId3" cstate="print"/>
          <a:srcRect/>
          <a:stretch>
            <a:fillRect/>
          </a:stretch>
        </p:blipFill>
        <p:spPr bwMode="auto">
          <a:xfrm>
            <a:off x="1110542" y="1534255"/>
            <a:ext cx="3690058" cy="4487133"/>
          </a:xfrm>
          <a:prstGeom prst="rect">
            <a:avLst/>
          </a:prstGeom>
          <a:noFill/>
          <a:ln w="9525">
            <a:noFill/>
            <a:miter lim="800000"/>
            <a:headEnd/>
            <a:tailEnd/>
          </a:ln>
        </p:spPr>
      </p:pic>
      <p:pic>
        <p:nvPicPr>
          <p:cNvPr id="214020" name="Picture 4"/>
          <p:cNvPicPr>
            <a:picLocks noChangeAspect="1" noChangeArrowheads="1"/>
          </p:cNvPicPr>
          <p:nvPr/>
        </p:nvPicPr>
        <p:blipFill>
          <a:blip r:embed="rId4" cstate="print"/>
          <a:srcRect/>
          <a:stretch>
            <a:fillRect/>
          </a:stretch>
        </p:blipFill>
        <p:spPr bwMode="auto">
          <a:xfrm>
            <a:off x="4876800" y="1600200"/>
            <a:ext cx="3637014" cy="4421188"/>
          </a:xfrm>
          <a:prstGeom prst="rect">
            <a:avLst/>
          </a:prstGeom>
          <a:noFill/>
          <a:ln w="9525">
            <a:noFill/>
            <a:miter lim="800000"/>
            <a:headEnd/>
            <a:tailEnd/>
          </a:ln>
        </p:spPr>
      </p:pic>
      <p:sp>
        <p:nvSpPr>
          <p:cNvPr id="214021" name="Text Box 5"/>
          <p:cNvSpPr txBox="1">
            <a:spLocks noChangeArrowheads="1"/>
          </p:cNvSpPr>
          <p:nvPr/>
        </p:nvSpPr>
        <p:spPr bwMode="auto">
          <a:xfrm>
            <a:off x="3032369" y="2286000"/>
            <a:ext cx="1006231" cy="830997"/>
          </a:xfrm>
          <a:prstGeom prst="rect">
            <a:avLst/>
          </a:prstGeom>
          <a:noFill/>
          <a:ln w="9525">
            <a:noFill/>
            <a:miter lim="800000"/>
            <a:headEnd/>
            <a:tailEnd/>
          </a:ln>
        </p:spPr>
        <p:txBody>
          <a:bodyPr wrap="square">
            <a:spAutoFit/>
          </a:bodyPr>
          <a:lstStyle/>
          <a:p>
            <a:pPr algn="ctr"/>
            <a:r>
              <a:rPr lang="en-US" sz="1200" b="1" dirty="0">
                <a:solidFill>
                  <a:srgbClr val="0066FF"/>
                </a:solidFill>
              </a:rPr>
              <a:t>Difference is </a:t>
            </a:r>
            <a:r>
              <a:rPr lang="en-US" sz="1200" b="1" dirty="0" smtClean="0">
                <a:solidFill>
                  <a:srgbClr val="0066FF"/>
                </a:solidFill>
              </a:rPr>
              <a:t> only </a:t>
            </a:r>
          </a:p>
          <a:p>
            <a:pPr algn="ctr"/>
            <a:r>
              <a:rPr lang="en-US" sz="1200" b="1" dirty="0" smtClean="0">
                <a:solidFill>
                  <a:srgbClr val="0066FF"/>
                </a:solidFill>
              </a:rPr>
              <a:t>24 </a:t>
            </a:r>
            <a:r>
              <a:rPr lang="en-US" sz="1200" b="1" dirty="0">
                <a:solidFill>
                  <a:srgbClr val="0066FF"/>
                </a:solidFill>
              </a:rPr>
              <a:t>counts</a:t>
            </a:r>
          </a:p>
          <a:p>
            <a:pPr algn="ctr"/>
            <a:r>
              <a:rPr lang="en-US" sz="1200" b="1" dirty="0">
                <a:solidFill>
                  <a:srgbClr val="0066FF"/>
                </a:solidFill>
              </a:rPr>
              <a:t>(2σ ~ 34)</a:t>
            </a:r>
          </a:p>
        </p:txBody>
      </p:sp>
      <p:sp>
        <p:nvSpPr>
          <p:cNvPr id="214022" name="Text Box 6"/>
          <p:cNvSpPr txBox="1">
            <a:spLocks noChangeArrowheads="1"/>
          </p:cNvSpPr>
          <p:nvPr/>
        </p:nvSpPr>
        <p:spPr bwMode="auto">
          <a:xfrm>
            <a:off x="7086600" y="2586335"/>
            <a:ext cx="914400" cy="461665"/>
          </a:xfrm>
          <a:prstGeom prst="rect">
            <a:avLst/>
          </a:prstGeom>
          <a:noFill/>
          <a:ln w="9525">
            <a:noFill/>
            <a:miter lim="800000"/>
            <a:headEnd/>
            <a:tailEnd/>
          </a:ln>
        </p:spPr>
        <p:txBody>
          <a:bodyPr wrap="square">
            <a:spAutoFit/>
          </a:bodyPr>
          <a:lstStyle/>
          <a:p>
            <a:pPr algn="ctr"/>
            <a:r>
              <a:rPr lang="en-US" sz="1200" b="1" dirty="0">
                <a:solidFill>
                  <a:srgbClr val="0066FF"/>
                </a:solidFill>
              </a:rPr>
              <a:t>15 counts </a:t>
            </a:r>
            <a:endParaRPr lang="en-US" sz="1200" dirty="0">
              <a:solidFill>
                <a:srgbClr val="0066FF"/>
              </a:solidFill>
            </a:endParaRPr>
          </a:p>
          <a:p>
            <a:pPr algn="ctr"/>
            <a:r>
              <a:rPr lang="en-US" sz="1200" b="1" dirty="0">
                <a:solidFill>
                  <a:srgbClr val="0066FF"/>
                </a:solidFill>
              </a:rPr>
              <a:t>(2σ ~ 58)</a:t>
            </a:r>
          </a:p>
        </p:txBody>
      </p:sp>
      <p:sp>
        <p:nvSpPr>
          <p:cNvPr id="214024" name="Text Box 8"/>
          <p:cNvSpPr txBox="1">
            <a:spLocks noChangeArrowheads="1"/>
          </p:cNvSpPr>
          <p:nvPr/>
        </p:nvSpPr>
        <p:spPr bwMode="auto">
          <a:xfrm>
            <a:off x="6137222" y="6128379"/>
            <a:ext cx="1578947" cy="646331"/>
          </a:xfrm>
          <a:prstGeom prst="rect">
            <a:avLst/>
          </a:prstGeom>
          <a:noFill/>
          <a:ln w="9525">
            <a:noFill/>
            <a:miter lim="800000"/>
            <a:headEnd/>
            <a:tailEnd/>
          </a:ln>
        </p:spPr>
        <p:txBody>
          <a:bodyPr wrap="square">
            <a:spAutoFit/>
          </a:bodyPr>
          <a:lstStyle/>
          <a:p>
            <a:pPr>
              <a:spcBef>
                <a:spcPct val="50000"/>
              </a:spcBef>
            </a:pPr>
            <a:r>
              <a:rPr lang="en-US" sz="1800"/>
              <a:t>72 wt% Fe versus 70%</a:t>
            </a:r>
          </a:p>
        </p:txBody>
      </p:sp>
      <p:sp>
        <p:nvSpPr>
          <p:cNvPr id="214025" name="Text Box 9"/>
          <p:cNvSpPr txBox="1">
            <a:spLocks noChangeArrowheads="1"/>
          </p:cNvSpPr>
          <p:nvPr/>
        </p:nvSpPr>
        <p:spPr bwMode="auto">
          <a:xfrm>
            <a:off x="1817635" y="6128379"/>
            <a:ext cx="1578947" cy="646331"/>
          </a:xfrm>
          <a:prstGeom prst="rect">
            <a:avLst/>
          </a:prstGeom>
          <a:noFill/>
          <a:ln w="9525">
            <a:noFill/>
            <a:miter lim="800000"/>
            <a:headEnd/>
            <a:tailEnd/>
          </a:ln>
        </p:spPr>
        <p:txBody>
          <a:bodyPr wrap="square">
            <a:spAutoFit/>
          </a:bodyPr>
          <a:lstStyle/>
          <a:p>
            <a:pPr>
              <a:spcBef>
                <a:spcPct val="50000"/>
              </a:spcBef>
            </a:pPr>
            <a:r>
              <a:rPr lang="en-US" sz="1800"/>
              <a:t>28 wt% O versus 30%</a:t>
            </a:r>
          </a:p>
        </p:txBody>
      </p:sp>
      <p:sp>
        <p:nvSpPr>
          <p:cNvPr id="214026" name="Text Box 10"/>
          <p:cNvSpPr txBox="1">
            <a:spLocks noChangeArrowheads="1"/>
          </p:cNvSpPr>
          <p:nvPr/>
        </p:nvSpPr>
        <p:spPr bwMode="auto">
          <a:xfrm>
            <a:off x="1817636" y="6128379"/>
            <a:ext cx="1668434" cy="646331"/>
          </a:xfrm>
          <a:prstGeom prst="rect">
            <a:avLst/>
          </a:prstGeom>
          <a:noFill/>
          <a:ln w="9525">
            <a:noFill/>
            <a:miter lim="800000"/>
            <a:headEnd/>
            <a:tailEnd/>
          </a:ln>
        </p:spPr>
        <p:txBody>
          <a:bodyPr wrap="square">
            <a:spAutoFit/>
          </a:bodyPr>
          <a:lstStyle/>
          <a:p>
            <a:pPr>
              <a:spcBef>
                <a:spcPct val="50000"/>
              </a:spcBef>
            </a:pPr>
            <a:r>
              <a:rPr lang="en-US" sz="1800"/>
              <a:t>Sensitive to absorption</a:t>
            </a:r>
          </a:p>
        </p:txBody>
      </p:sp>
      <p:sp>
        <p:nvSpPr>
          <p:cNvPr id="214027" name="Text Box 11"/>
          <p:cNvSpPr txBox="1">
            <a:spLocks noChangeArrowheads="1"/>
          </p:cNvSpPr>
          <p:nvPr/>
        </p:nvSpPr>
        <p:spPr bwMode="auto">
          <a:xfrm>
            <a:off x="6137223" y="6128379"/>
            <a:ext cx="1668434" cy="646331"/>
          </a:xfrm>
          <a:prstGeom prst="rect">
            <a:avLst/>
          </a:prstGeom>
          <a:noFill/>
          <a:ln w="9525">
            <a:noFill/>
            <a:miter lim="800000"/>
            <a:headEnd/>
            <a:tailEnd/>
          </a:ln>
        </p:spPr>
        <p:txBody>
          <a:bodyPr wrap="square">
            <a:spAutoFit/>
          </a:bodyPr>
          <a:lstStyle/>
          <a:p>
            <a:pPr>
              <a:spcBef>
                <a:spcPct val="50000"/>
              </a:spcBef>
            </a:pPr>
            <a:r>
              <a:rPr lang="en-US" sz="1800"/>
              <a:t>Sensitive to charging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fade">
                                      <p:cBhvr>
                                        <p:cTn id="7" dur="1000"/>
                                        <p:tgtEl>
                                          <p:spTgt spid="2140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025"/>
                                        </p:tgtEl>
                                        <p:attrNameLst>
                                          <p:attrName>style.visibility</p:attrName>
                                        </p:attrNameLst>
                                      </p:cBhvr>
                                      <p:to>
                                        <p:strVal val="visible"/>
                                      </p:to>
                                    </p:set>
                                    <p:animEffect transition="in" filter="fade">
                                      <p:cBhvr>
                                        <p:cTn id="10" dur="500"/>
                                        <p:tgtEl>
                                          <p:spTgt spid="21402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14020"/>
                                        </p:tgtEl>
                                        <p:attrNameLst>
                                          <p:attrName>style.visibility</p:attrName>
                                        </p:attrNameLst>
                                      </p:cBhvr>
                                      <p:to>
                                        <p:strVal val="visible"/>
                                      </p:to>
                                    </p:set>
                                    <p:animEffect transition="in" filter="fade">
                                      <p:cBhvr>
                                        <p:cTn id="14" dur="1000"/>
                                        <p:tgtEl>
                                          <p:spTgt spid="2140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4024"/>
                                        </p:tgtEl>
                                        <p:attrNameLst>
                                          <p:attrName>style.visibility</p:attrName>
                                        </p:attrNameLst>
                                      </p:cBhvr>
                                      <p:to>
                                        <p:strVal val="visible"/>
                                      </p:to>
                                    </p:set>
                                    <p:animEffect transition="in" filter="fade">
                                      <p:cBhvr>
                                        <p:cTn id="17" dur="500"/>
                                        <p:tgtEl>
                                          <p:spTgt spid="21402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14021"/>
                                        </p:tgtEl>
                                        <p:attrNameLst>
                                          <p:attrName>style.visibility</p:attrName>
                                        </p:attrNameLst>
                                      </p:cBhvr>
                                      <p:to>
                                        <p:strVal val="visible"/>
                                      </p:to>
                                    </p:set>
                                    <p:animEffect transition="in" filter="fade">
                                      <p:cBhvr>
                                        <p:cTn id="21" dur="500"/>
                                        <p:tgtEl>
                                          <p:spTgt spid="21402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14022"/>
                                        </p:tgtEl>
                                        <p:attrNameLst>
                                          <p:attrName>style.visibility</p:attrName>
                                        </p:attrNameLst>
                                      </p:cBhvr>
                                      <p:to>
                                        <p:strVal val="visible"/>
                                      </p:to>
                                    </p:set>
                                    <p:animEffect transition="in" filter="fade">
                                      <p:cBhvr>
                                        <p:cTn id="25" dur="500"/>
                                        <p:tgtEl>
                                          <p:spTgt spid="21402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214025"/>
                                        </p:tgtEl>
                                        <p:attrNameLst>
                                          <p:attrName>ppt_x</p:attrName>
                                        </p:attrNameLst>
                                      </p:cBhvr>
                                      <p:tavLst>
                                        <p:tav tm="0">
                                          <p:val>
                                            <p:strVal val="ppt_x"/>
                                          </p:val>
                                        </p:tav>
                                        <p:tav tm="100000">
                                          <p:val>
                                            <p:strVal val="ppt_x"/>
                                          </p:val>
                                        </p:tav>
                                      </p:tavLst>
                                    </p:anim>
                                    <p:anim calcmode="lin" valueType="num">
                                      <p:cBhvr additive="base">
                                        <p:cTn id="30" dur="500"/>
                                        <p:tgtEl>
                                          <p:spTgt spid="214025"/>
                                        </p:tgtEl>
                                        <p:attrNameLst>
                                          <p:attrName>ppt_y</p:attrName>
                                        </p:attrNameLst>
                                      </p:cBhvr>
                                      <p:tavLst>
                                        <p:tav tm="0">
                                          <p:val>
                                            <p:strVal val="ppt_y"/>
                                          </p:val>
                                        </p:tav>
                                        <p:tav tm="100000">
                                          <p:val>
                                            <p:strVal val="1+ppt_h/2"/>
                                          </p:val>
                                        </p:tav>
                                      </p:tavLst>
                                    </p:anim>
                                    <p:set>
                                      <p:cBhvr>
                                        <p:cTn id="31" dur="1" fill="hold">
                                          <p:stCondLst>
                                            <p:cond delay="499"/>
                                          </p:stCondLst>
                                        </p:cTn>
                                        <p:tgtEl>
                                          <p:spTgt spid="214025"/>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214024"/>
                                        </p:tgtEl>
                                        <p:attrNameLst>
                                          <p:attrName>ppt_x</p:attrName>
                                        </p:attrNameLst>
                                      </p:cBhvr>
                                      <p:tavLst>
                                        <p:tav tm="0">
                                          <p:val>
                                            <p:strVal val="ppt_x"/>
                                          </p:val>
                                        </p:tav>
                                        <p:tav tm="100000">
                                          <p:val>
                                            <p:strVal val="ppt_x"/>
                                          </p:val>
                                        </p:tav>
                                      </p:tavLst>
                                    </p:anim>
                                    <p:anim calcmode="lin" valueType="num">
                                      <p:cBhvr additive="base">
                                        <p:cTn id="34" dur="500"/>
                                        <p:tgtEl>
                                          <p:spTgt spid="214024"/>
                                        </p:tgtEl>
                                        <p:attrNameLst>
                                          <p:attrName>ppt_y</p:attrName>
                                        </p:attrNameLst>
                                      </p:cBhvr>
                                      <p:tavLst>
                                        <p:tav tm="0">
                                          <p:val>
                                            <p:strVal val="ppt_y"/>
                                          </p:val>
                                        </p:tav>
                                        <p:tav tm="100000">
                                          <p:val>
                                            <p:strVal val="1+ppt_h/2"/>
                                          </p:val>
                                        </p:tav>
                                      </p:tavLst>
                                    </p:anim>
                                    <p:set>
                                      <p:cBhvr>
                                        <p:cTn id="35" dur="1" fill="hold">
                                          <p:stCondLst>
                                            <p:cond delay="499"/>
                                          </p:stCondLst>
                                        </p:cTn>
                                        <p:tgtEl>
                                          <p:spTgt spid="214024"/>
                                        </p:tgtEl>
                                        <p:attrNameLst>
                                          <p:attrName>style.visibility</p:attrName>
                                        </p:attrNameLst>
                                      </p:cBhvr>
                                      <p:to>
                                        <p:strVal val="hidden"/>
                                      </p:to>
                                    </p:se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14026"/>
                                        </p:tgtEl>
                                        <p:attrNameLst>
                                          <p:attrName>style.visibility</p:attrName>
                                        </p:attrNameLst>
                                      </p:cBhvr>
                                      <p:to>
                                        <p:strVal val="visible"/>
                                      </p:to>
                                    </p:set>
                                    <p:anim calcmode="lin" valueType="num">
                                      <p:cBhvr additive="base">
                                        <p:cTn id="39" dur="500" fill="hold"/>
                                        <p:tgtEl>
                                          <p:spTgt spid="214026"/>
                                        </p:tgtEl>
                                        <p:attrNameLst>
                                          <p:attrName>ppt_x</p:attrName>
                                        </p:attrNameLst>
                                      </p:cBhvr>
                                      <p:tavLst>
                                        <p:tav tm="0">
                                          <p:val>
                                            <p:strVal val="#ppt_x"/>
                                          </p:val>
                                        </p:tav>
                                        <p:tav tm="100000">
                                          <p:val>
                                            <p:strVal val="#ppt_x"/>
                                          </p:val>
                                        </p:tav>
                                      </p:tavLst>
                                    </p:anim>
                                    <p:anim calcmode="lin" valueType="num">
                                      <p:cBhvr additive="base">
                                        <p:cTn id="40" dur="500" fill="hold"/>
                                        <p:tgtEl>
                                          <p:spTgt spid="2140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4027"/>
                                        </p:tgtEl>
                                        <p:attrNameLst>
                                          <p:attrName>style.visibility</p:attrName>
                                        </p:attrNameLst>
                                      </p:cBhvr>
                                      <p:to>
                                        <p:strVal val="visible"/>
                                      </p:to>
                                    </p:set>
                                    <p:anim calcmode="lin" valueType="num">
                                      <p:cBhvr additive="base">
                                        <p:cTn id="43" dur="500" fill="hold"/>
                                        <p:tgtEl>
                                          <p:spTgt spid="214027"/>
                                        </p:tgtEl>
                                        <p:attrNameLst>
                                          <p:attrName>ppt_x</p:attrName>
                                        </p:attrNameLst>
                                      </p:cBhvr>
                                      <p:tavLst>
                                        <p:tav tm="0">
                                          <p:val>
                                            <p:strVal val="#ppt_x"/>
                                          </p:val>
                                        </p:tav>
                                        <p:tav tm="100000">
                                          <p:val>
                                            <p:strVal val="#ppt_x"/>
                                          </p:val>
                                        </p:tav>
                                      </p:tavLst>
                                    </p:anim>
                                    <p:anim calcmode="lin" valueType="num">
                                      <p:cBhvr additive="base">
                                        <p:cTn id="44" dur="500" fill="hold"/>
                                        <p:tgtEl>
                                          <p:spTgt spid="214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p:bldP spid="214022" grpId="0"/>
      <p:bldP spid="214024" grpId="0"/>
      <p:bldP spid="214024" grpId="1"/>
      <p:bldP spid="214025" grpId="0"/>
      <p:bldP spid="214025" grpId="1"/>
      <p:bldP spid="214026" grpId="0"/>
      <p:bldP spid="21402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68313" y="346075"/>
            <a:ext cx="8229600" cy="720725"/>
          </a:xfrm>
        </p:spPr>
        <p:txBody>
          <a:bodyPr/>
          <a:lstStyle/>
          <a:p>
            <a:pPr eaLnBrk="1" hangingPunct="1">
              <a:defRPr/>
            </a:pPr>
            <a:r>
              <a:rPr lang="en-US" sz="4000" dirty="0" smtClean="0"/>
              <a:t>The spectral-classification result</a:t>
            </a:r>
          </a:p>
        </p:txBody>
      </p:sp>
      <p:sp>
        <p:nvSpPr>
          <p:cNvPr id="4" name="Slide Number Placeholder 2"/>
          <p:cNvSpPr>
            <a:spLocks noGrp="1"/>
          </p:cNvSpPr>
          <p:nvPr>
            <p:ph type="sldNum" sz="quarter" idx="12"/>
          </p:nvPr>
        </p:nvSpPr>
        <p:spPr/>
        <p:txBody>
          <a:bodyPr/>
          <a:lstStyle/>
          <a:p>
            <a:pPr>
              <a:defRPr/>
            </a:pPr>
            <a:fld id="{ED6A5454-294B-40EC-81D1-C33F9E061DCE}" type="slidenum">
              <a:rPr lang="en-US"/>
              <a:pPr>
                <a:defRPr/>
              </a:pPr>
              <a:t>21</a:t>
            </a:fld>
            <a:endParaRPr lang="en-US"/>
          </a:p>
        </p:txBody>
      </p:sp>
      <p:sp>
        <p:nvSpPr>
          <p:cNvPr id="5" name="TextBox 4"/>
          <p:cNvSpPr txBox="1"/>
          <p:nvPr/>
        </p:nvSpPr>
        <p:spPr>
          <a:xfrm>
            <a:off x="6705600" y="1981200"/>
            <a:ext cx="2133600" cy="3108543"/>
          </a:xfrm>
          <a:prstGeom prst="rect">
            <a:avLst/>
          </a:prstGeom>
          <a:noFill/>
        </p:spPr>
        <p:txBody>
          <a:bodyPr wrap="square" rtlCol="0">
            <a:spAutoFit/>
          </a:bodyPr>
          <a:lstStyle/>
          <a:p>
            <a:r>
              <a:rPr lang="en-US" sz="2800" dirty="0" smtClean="0">
                <a:solidFill>
                  <a:schemeClr val="accent6">
                    <a:lumMod val="60000"/>
                    <a:lumOff val="40000"/>
                  </a:schemeClr>
                </a:solidFill>
              </a:rPr>
              <a:t>Red</a:t>
            </a:r>
            <a:r>
              <a:rPr lang="en-US" sz="2800" dirty="0" smtClean="0">
                <a:solidFill>
                  <a:srgbClr val="0070C0"/>
                </a:solidFill>
              </a:rPr>
              <a:t> implies mineral grain is </a:t>
            </a:r>
            <a:r>
              <a:rPr lang="en-US" sz="2800" u="sng" dirty="0" smtClean="0">
                <a:solidFill>
                  <a:srgbClr val="0070C0"/>
                </a:solidFill>
              </a:rPr>
              <a:t>either</a:t>
            </a:r>
            <a:r>
              <a:rPr lang="en-US" sz="2800" dirty="0" smtClean="0">
                <a:solidFill>
                  <a:srgbClr val="0070C0"/>
                </a:solidFill>
              </a:rPr>
              <a:t> </a:t>
            </a:r>
            <a:r>
              <a:rPr lang="en-US" sz="2800" dirty="0" smtClean="0">
                <a:solidFill>
                  <a:schemeClr val="accent6">
                    <a:lumMod val="60000"/>
                    <a:lumOff val="40000"/>
                  </a:schemeClr>
                </a:solidFill>
              </a:rPr>
              <a:t>hematite</a:t>
            </a:r>
          </a:p>
          <a:p>
            <a:r>
              <a:rPr lang="en-US" sz="2800" u="sng" dirty="0" smtClean="0">
                <a:solidFill>
                  <a:srgbClr val="0070C0"/>
                </a:solidFill>
              </a:rPr>
              <a:t>or</a:t>
            </a:r>
          </a:p>
          <a:p>
            <a:r>
              <a:rPr lang="en-US" sz="2800" dirty="0" smtClean="0">
                <a:solidFill>
                  <a:schemeClr val="accent6">
                    <a:lumMod val="60000"/>
                    <a:lumOff val="40000"/>
                  </a:schemeClr>
                </a:solidFill>
              </a:rPr>
              <a:t>magnetite</a:t>
            </a:r>
            <a:endParaRPr lang="en-CA" sz="2800" dirty="0">
              <a:solidFill>
                <a:schemeClr val="accent6">
                  <a:lumMod val="60000"/>
                  <a:lumOff val="40000"/>
                </a:schemeClr>
              </a:solidFill>
            </a:endParaRPr>
          </a:p>
        </p:txBody>
      </p:sp>
      <p:pic>
        <p:nvPicPr>
          <p:cNvPr id="1026" name="Picture 2" descr="C:\My Documents\MAF-IIC\Meetings\MLA UG2008\Powerpoint\images\Ti-magnetite_correct_2.bmp"/>
          <p:cNvPicPr>
            <a:picLocks noChangeAspect="1" noChangeArrowheads="1"/>
          </p:cNvPicPr>
          <p:nvPr/>
        </p:nvPicPr>
        <p:blipFill>
          <a:blip r:embed="rId3" cstate="print"/>
          <a:srcRect/>
          <a:stretch>
            <a:fillRect/>
          </a:stretch>
        </p:blipFill>
        <p:spPr bwMode="auto">
          <a:xfrm>
            <a:off x="1440000" y="1620000"/>
            <a:ext cx="5040000" cy="5040000"/>
          </a:xfrm>
          <a:prstGeom prst="rect">
            <a:avLst/>
          </a:prstGeom>
          <a:noFill/>
        </p:spPr>
      </p:pic>
      <p:pic>
        <p:nvPicPr>
          <p:cNvPr id="8" name="Picture 6" descr="titano-magnetite_spectrum"/>
          <p:cNvPicPr>
            <a:picLocks noChangeAspect="1" noChangeArrowheads="1"/>
          </p:cNvPicPr>
          <p:nvPr/>
        </p:nvPicPr>
        <p:blipFill>
          <a:blip r:embed="rId4" cstate="print"/>
          <a:srcRect/>
          <a:stretch>
            <a:fillRect/>
          </a:stretch>
        </p:blipFill>
        <p:spPr bwMode="auto">
          <a:xfrm>
            <a:off x="3657600" y="3810000"/>
            <a:ext cx="5048250" cy="272768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468313" y="409575"/>
            <a:ext cx="8229600" cy="885825"/>
          </a:xfrm>
        </p:spPr>
        <p:txBody>
          <a:bodyPr/>
          <a:lstStyle/>
          <a:p>
            <a:pPr eaLnBrk="1" hangingPunct="1">
              <a:defRPr/>
            </a:pPr>
            <a:r>
              <a:rPr lang="en-US" sz="3600" dirty="0" smtClean="0"/>
              <a:t>BSE classification</a:t>
            </a:r>
          </a:p>
        </p:txBody>
      </p:sp>
      <p:sp>
        <p:nvSpPr>
          <p:cNvPr id="5" name="Slide Number Placeholder 2"/>
          <p:cNvSpPr>
            <a:spLocks noGrp="1"/>
          </p:cNvSpPr>
          <p:nvPr>
            <p:ph type="sldNum" sz="quarter" idx="12"/>
          </p:nvPr>
        </p:nvSpPr>
        <p:spPr/>
        <p:txBody>
          <a:bodyPr/>
          <a:lstStyle/>
          <a:p>
            <a:pPr>
              <a:defRPr/>
            </a:pPr>
            <a:fld id="{EDBD3B5A-2338-488D-8B33-139EE03E3F74}" type="slidenum">
              <a:rPr lang="en-US"/>
              <a:pPr>
                <a:defRPr/>
              </a:pPr>
              <a:t>22</a:t>
            </a:fld>
            <a:endParaRPr lang="en-US"/>
          </a:p>
        </p:txBody>
      </p:sp>
      <p:pic>
        <p:nvPicPr>
          <p:cNvPr id="87049" name="Picture 9" descr="BSE_Phase-distribution-full_histogram"/>
          <p:cNvPicPr>
            <a:picLocks noChangeAspect="1" noChangeArrowheads="1"/>
          </p:cNvPicPr>
          <p:nvPr/>
        </p:nvPicPr>
        <p:blipFill>
          <a:blip r:embed="rId3" cstate="print"/>
          <a:srcRect/>
          <a:stretch>
            <a:fillRect/>
          </a:stretch>
        </p:blipFill>
        <p:spPr bwMode="auto">
          <a:xfrm>
            <a:off x="1135063" y="1649413"/>
            <a:ext cx="7608887" cy="4586288"/>
          </a:xfrm>
          <a:prstGeom prst="rect">
            <a:avLst/>
          </a:prstGeom>
          <a:noFill/>
          <a:ln w="9525">
            <a:noFill/>
            <a:miter lim="800000"/>
            <a:headEnd/>
            <a:tailEnd/>
          </a:ln>
        </p:spPr>
      </p:pic>
      <p:sp>
        <p:nvSpPr>
          <p:cNvPr id="10" name="TextBox 9"/>
          <p:cNvSpPr txBox="1"/>
          <p:nvPr/>
        </p:nvSpPr>
        <p:spPr>
          <a:xfrm>
            <a:off x="3810000" y="2133600"/>
            <a:ext cx="2057400" cy="1200329"/>
          </a:xfrm>
          <a:prstGeom prst="rect">
            <a:avLst/>
          </a:prstGeom>
          <a:noFill/>
        </p:spPr>
        <p:txBody>
          <a:bodyPr wrap="square" rtlCol="0">
            <a:spAutoFit/>
          </a:bodyPr>
          <a:lstStyle/>
          <a:p>
            <a:pPr algn="ctr"/>
            <a:r>
              <a:rPr lang="en-US" sz="2400" dirty="0" smtClean="0">
                <a:solidFill>
                  <a:srgbClr val="0070C0"/>
                </a:solidFill>
              </a:rPr>
              <a:t>Cumulative or “full” histogram</a:t>
            </a:r>
            <a:endParaRPr lang="en-CA" sz="2400" dirty="0">
              <a:solidFill>
                <a:srgbClr val="0070C0"/>
              </a:solidFill>
            </a:endParaRPr>
          </a:p>
        </p:txBody>
      </p:sp>
      <p:pic>
        <p:nvPicPr>
          <p:cNvPr id="87050" name="Picture 10" descr="BSE_Phase-distribution-reliable_histogram"/>
          <p:cNvPicPr>
            <a:picLocks noChangeAspect="1" noChangeArrowheads="1"/>
          </p:cNvPicPr>
          <p:nvPr/>
        </p:nvPicPr>
        <p:blipFill>
          <a:blip r:embed="rId4" cstate="print"/>
          <a:srcRect/>
          <a:stretch>
            <a:fillRect/>
          </a:stretch>
        </p:blipFill>
        <p:spPr bwMode="auto">
          <a:xfrm>
            <a:off x="1139825" y="1646347"/>
            <a:ext cx="7608888" cy="4586287"/>
          </a:xfrm>
          <a:prstGeom prst="rect">
            <a:avLst/>
          </a:prstGeom>
          <a:noFill/>
          <a:ln w="9525">
            <a:noFill/>
            <a:miter lim="800000"/>
            <a:headEnd/>
            <a:tailEnd/>
          </a:ln>
        </p:spPr>
      </p:pic>
      <p:sp>
        <p:nvSpPr>
          <p:cNvPr id="6" name="TextBox 5"/>
          <p:cNvSpPr txBox="1"/>
          <p:nvPr/>
        </p:nvSpPr>
        <p:spPr>
          <a:xfrm>
            <a:off x="2362200" y="1905000"/>
            <a:ext cx="685800" cy="381000"/>
          </a:xfrm>
          <a:prstGeom prst="rect">
            <a:avLst/>
          </a:prstGeom>
          <a:noFill/>
        </p:spPr>
        <p:txBody>
          <a:bodyPr wrap="square" rtlCol="0">
            <a:spAutoFit/>
          </a:bodyPr>
          <a:lstStyle/>
          <a:p>
            <a:r>
              <a:rPr lang="en-US" b="1" dirty="0" smtClean="0">
                <a:solidFill>
                  <a:srgbClr val="0070C0"/>
                </a:solidFill>
              </a:rPr>
              <a:t>Qtz</a:t>
            </a:r>
            <a:endParaRPr lang="en-CA" b="1" dirty="0">
              <a:solidFill>
                <a:srgbClr val="0070C0"/>
              </a:solidFill>
            </a:endParaRPr>
          </a:p>
        </p:txBody>
      </p:sp>
      <p:sp>
        <p:nvSpPr>
          <p:cNvPr id="7" name="TextBox 6"/>
          <p:cNvSpPr txBox="1"/>
          <p:nvPr/>
        </p:nvSpPr>
        <p:spPr>
          <a:xfrm>
            <a:off x="6858000" y="1752600"/>
            <a:ext cx="685800" cy="381000"/>
          </a:xfrm>
          <a:prstGeom prst="rect">
            <a:avLst/>
          </a:prstGeom>
          <a:noFill/>
        </p:spPr>
        <p:txBody>
          <a:bodyPr wrap="square" rtlCol="0">
            <a:spAutoFit/>
          </a:bodyPr>
          <a:lstStyle/>
          <a:p>
            <a:r>
              <a:rPr lang="en-US" b="1" dirty="0" err="1" smtClean="0">
                <a:solidFill>
                  <a:srgbClr val="0070C0"/>
                </a:solidFill>
              </a:rPr>
              <a:t>Hm</a:t>
            </a:r>
            <a:endParaRPr lang="en-CA" b="1" dirty="0">
              <a:solidFill>
                <a:srgbClr val="0070C0"/>
              </a:solidFill>
            </a:endParaRPr>
          </a:p>
        </p:txBody>
      </p:sp>
      <p:sp>
        <p:nvSpPr>
          <p:cNvPr id="8" name="TextBox 7"/>
          <p:cNvSpPr txBox="1"/>
          <p:nvPr/>
        </p:nvSpPr>
        <p:spPr>
          <a:xfrm>
            <a:off x="2590800" y="4038600"/>
            <a:ext cx="3124200" cy="646331"/>
          </a:xfrm>
          <a:prstGeom prst="rect">
            <a:avLst/>
          </a:prstGeom>
          <a:noFill/>
        </p:spPr>
        <p:txBody>
          <a:bodyPr wrap="square" rtlCol="0">
            <a:spAutoFit/>
          </a:bodyPr>
          <a:lstStyle/>
          <a:p>
            <a:r>
              <a:rPr lang="en-US" b="1" dirty="0" smtClean="0">
                <a:solidFill>
                  <a:srgbClr val="0070C0"/>
                </a:solidFill>
              </a:rPr>
              <a:t>Other silicates, carbonates</a:t>
            </a:r>
          </a:p>
          <a:p>
            <a:r>
              <a:rPr lang="en-US" b="1" dirty="0" smtClean="0">
                <a:solidFill>
                  <a:srgbClr val="0070C0"/>
                </a:solidFill>
              </a:rPr>
              <a:t>and hydroxides</a:t>
            </a:r>
            <a:endParaRPr lang="en-CA" b="1" dirty="0">
              <a:solidFill>
                <a:srgbClr val="0070C0"/>
              </a:solidFill>
            </a:endParaRPr>
          </a:p>
        </p:txBody>
      </p:sp>
      <p:sp>
        <p:nvSpPr>
          <p:cNvPr id="9" name="TextBox 8"/>
          <p:cNvSpPr txBox="1"/>
          <p:nvPr/>
        </p:nvSpPr>
        <p:spPr>
          <a:xfrm>
            <a:off x="7239000" y="3276600"/>
            <a:ext cx="685800" cy="381000"/>
          </a:xfrm>
          <a:prstGeom prst="rect">
            <a:avLst/>
          </a:prstGeom>
          <a:noFill/>
        </p:spPr>
        <p:txBody>
          <a:bodyPr wrap="square" rtlCol="0">
            <a:spAutoFit/>
          </a:bodyPr>
          <a:lstStyle/>
          <a:p>
            <a:r>
              <a:rPr lang="en-US" b="1" dirty="0" smtClean="0">
                <a:solidFill>
                  <a:srgbClr val="0070C0"/>
                </a:solidFill>
              </a:rPr>
              <a:t>Mt</a:t>
            </a:r>
            <a:endParaRPr lang="en-CA" b="1" dirty="0">
              <a:solidFill>
                <a:srgbClr val="0070C0"/>
              </a:solidFill>
            </a:endParaRPr>
          </a:p>
        </p:txBody>
      </p:sp>
      <p:sp>
        <p:nvSpPr>
          <p:cNvPr id="11" name="TextBox 10"/>
          <p:cNvSpPr txBox="1"/>
          <p:nvPr/>
        </p:nvSpPr>
        <p:spPr>
          <a:xfrm>
            <a:off x="3581400" y="2057400"/>
            <a:ext cx="2057400" cy="954107"/>
          </a:xfrm>
          <a:prstGeom prst="rect">
            <a:avLst/>
          </a:prstGeom>
          <a:noFill/>
        </p:spPr>
        <p:txBody>
          <a:bodyPr wrap="square" rtlCol="0">
            <a:spAutoFit/>
          </a:bodyPr>
          <a:lstStyle/>
          <a:p>
            <a:pPr algn="ctr"/>
            <a:r>
              <a:rPr lang="en-US" sz="2800" dirty="0" smtClean="0">
                <a:solidFill>
                  <a:srgbClr val="0070C0"/>
                </a:solidFill>
              </a:rPr>
              <a:t>“reliable” histogram</a:t>
            </a:r>
            <a:endParaRPr lang="en-CA" sz="2800"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fade">
                                      <p:cBhvr>
                                        <p:cTn id="7" dur="500"/>
                                        <p:tgtEl>
                                          <p:spTgt spid="870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7050"/>
                                        </p:tgtEl>
                                        <p:attrNameLst>
                                          <p:attrName>style.visibility</p:attrName>
                                        </p:attrNameLst>
                                      </p:cBhvr>
                                      <p:to>
                                        <p:strVal val="visible"/>
                                      </p:to>
                                    </p:set>
                                    <p:animEffect transition="in" filter="fade">
                                      <p:cBhvr>
                                        <p:cTn id="16" dur="500"/>
                                        <p:tgtEl>
                                          <p:spTgt spid="8705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68313" y="409574"/>
            <a:ext cx="8229600" cy="733425"/>
          </a:xfrm>
        </p:spPr>
        <p:txBody>
          <a:bodyPr/>
          <a:lstStyle/>
          <a:p>
            <a:pPr eaLnBrk="1" hangingPunct="1">
              <a:defRPr/>
            </a:pPr>
            <a:r>
              <a:rPr lang="en-US" sz="2800" dirty="0" smtClean="0"/>
              <a:t>BSE-classification results – good &amp; bad</a:t>
            </a:r>
          </a:p>
        </p:txBody>
      </p:sp>
      <p:sp>
        <p:nvSpPr>
          <p:cNvPr id="6" name="Slide Number Placeholder 2"/>
          <p:cNvSpPr>
            <a:spLocks noGrp="1"/>
          </p:cNvSpPr>
          <p:nvPr>
            <p:ph type="sldNum" sz="quarter" idx="12"/>
          </p:nvPr>
        </p:nvSpPr>
        <p:spPr>
          <a:xfrm>
            <a:off x="1295400" y="6303323"/>
            <a:ext cx="1773494" cy="405452"/>
          </a:xfrm>
        </p:spPr>
        <p:txBody>
          <a:bodyPr/>
          <a:lstStyle/>
          <a:p>
            <a:pPr>
              <a:defRPr/>
            </a:pPr>
            <a:fld id="{9C69891B-8877-4994-9992-8820A765896B}" type="slidenum">
              <a:rPr lang="en-US"/>
              <a:pPr>
                <a:defRPr/>
              </a:pPr>
              <a:t>23</a:t>
            </a:fld>
            <a:endParaRPr lang="en-US"/>
          </a:p>
        </p:txBody>
      </p:sp>
      <p:pic>
        <p:nvPicPr>
          <p:cNvPr id="216068" name="Picture 4" descr="Hm+Mt-in-association"/>
          <p:cNvPicPr>
            <a:picLocks noChangeAspect="1" noChangeArrowheads="1"/>
          </p:cNvPicPr>
          <p:nvPr/>
        </p:nvPicPr>
        <p:blipFill>
          <a:blip r:embed="rId3" cstate="print"/>
          <a:srcRect/>
          <a:stretch>
            <a:fillRect/>
          </a:stretch>
        </p:blipFill>
        <p:spPr bwMode="auto">
          <a:xfrm>
            <a:off x="2179638" y="1660678"/>
            <a:ext cx="4860054" cy="4962371"/>
          </a:xfrm>
          <a:prstGeom prst="rect">
            <a:avLst/>
          </a:prstGeom>
          <a:noFill/>
          <a:ln w="9525">
            <a:noFill/>
            <a:miter lim="800000"/>
            <a:headEnd/>
            <a:tailEnd/>
          </a:ln>
        </p:spPr>
      </p:pic>
      <p:pic>
        <p:nvPicPr>
          <p:cNvPr id="216069" name="Picture 5" descr="Ti-magnetite_not-correct"/>
          <p:cNvPicPr>
            <a:picLocks noChangeAspect="1" noChangeArrowheads="1"/>
          </p:cNvPicPr>
          <p:nvPr/>
        </p:nvPicPr>
        <p:blipFill>
          <a:blip r:embed="rId4" cstate="print"/>
          <a:srcRect/>
          <a:stretch>
            <a:fillRect/>
          </a:stretch>
        </p:blipFill>
        <p:spPr bwMode="auto">
          <a:xfrm>
            <a:off x="2179638" y="1661344"/>
            <a:ext cx="4864317" cy="4968055"/>
          </a:xfrm>
          <a:prstGeom prst="rect">
            <a:avLst/>
          </a:prstGeom>
          <a:noFill/>
          <a:ln w="9525">
            <a:noFill/>
            <a:miter lim="800000"/>
            <a:headEnd/>
            <a:tailEnd/>
          </a:ln>
        </p:spPr>
      </p:pic>
      <p:sp>
        <p:nvSpPr>
          <p:cNvPr id="7" name="TextBox 6"/>
          <p:cNvSpPr txBox="1"/>
          <p:nvPr/>
        </p:nvSpPr>
        <p:spPr>
          <a:xfrm>
            <a:off x="7086600" y="1981200"/>
            <a:ext cx="1600200" cy="1200329"/>
          </a:xfrm>
          <a:prstGeom prst="rect">
            <a:avLst/>
          </a:prstGeom>
          <a:noFill/>
        </p:spPr>
        <p:txBody>
          <a:bodyPr wrap="square" rtlCol="0">
            <a:spAutoFit/>
          </a:bodyPr>
          <a:lstStyle/>
          <a:p>
            <a:r>
              <a:rPr lang="en-US" sz="2400" dirty="0" smtClean="0">
                <a:solidFill>
                  <a:srgbClr val="0070C0"/>
                </a:solidFill>
              </a:rPr>
              <a:t>Magnetite</a:t>
            </a:r>
          </a:p>
          <a:p>
            <a:r>
              <a:rPr lang="en-US" sz="2400" dirty="0" smtClean="0">
                <a:solidFill>
                  <a:srgbClr val="FF0000"/>
                </a:solidFill>
              </a:rPr>
              <a:t>Hematite</a:t>
            </a:r>
          </a:p>
          <a:p>
            <a:r>
              <a:rPr lang="en-US" sz="2400" dirty="0" smtClean="0"/>
              <a:t>“Darks”</a:t>
            </a:r>
            <a:endParaRPr lang="en-CA"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6068"/>
                                        </p:tgtEl>
                                        <p:attrNameLst>
                                          <p:attrName>style.visibility</p:attrName>
                                        </p:attrNameLst>
                                      </p:cBhvr>
                                      <p:to>
                                        <p:strVal val="visible"/>
                                      </p:to>
                                    </p:set>
                                    <p:animEffect transition="in" filter="fade">
                                      <p:cBhvr>
                                        <p:cTn id="7" dur="500"/>
                                        <p:tgtEl>
                                          <p:spTgt spid="2160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216069"/>
                                        </p:tgtEl>
                                        <p:attrNameLst>
                                          <p:attrName>style.visibility</p:attrName>
                                        </p:attrNameLst>
                                      </p:cBhvr>
                                      <p:to>
                                        <p:strVal val="visible"/>
                                      </p:to>
                                    </p:set>
                                    <p:anim calcmode="lin" valueType="num">
                                      <p:cBhvr>
                                        <p:cTn id="16" dur="500" fill="hold"/>
                                        <p:tgtEl>
                                          <p:spTgt spid="216069"/>
                                        </p:tgtEl>
                                        <p:attrNameLst>
                                          <p:attrName>ppt_w</p:attrName>
                                        </p:attrNameLst>
                                      </p:cBhvr>
                                      <p:tavLst>
                                        <p:tav tm="0">
                                          <p:val>
                                            <p:fltVal val="0"/>
                                          </p:val>
                                        </p:tav>
                                        <p:tav tm="100000">
                                          <p:val>
                                            <p:strVal val="#ppt_w"/>
                                          </p:val>
                                        </p:tav>
                                      </p:tavLst>
                                    </p:anim>
                                    <p:anim calcmode="lin" valueType="num">
                                      <p:cBhvr>
                                        <p:cTn id="17" dur="500" fill="hold"/>
                                        <p:tgtEl>
                                          <p:spTgt spid="216069"/>
                                        </p:tgtEl>
                                        <p:attrNameLst>
                                          <p:attrName>ppt_h</p:attrName>
                                        </p:attrNameLst>
                                      </p:cBhvr>
                                      <p:tavLst>
                                        <p:tav tm="0">
                                          <p:val>
                                            <p:fltVal val="0"/>
                                          </p:val>
                                        </p:tav>
                                        <p:tav tm="100000">
                                          <p:val>
                                            <p:strVal val="#ppt_h"/>
                                          </p:val>
                                        </p:tav>
                                      </p:tavLst>
                                    </p:anim>
                                    <p:animEffect transition="in" filter="fade">
                                      <p:cBhvr>
                                        <p:cTn id="18" dur="500"/>
                                        <p:tgtEl>
                                          <p:spTgt spid="21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68313" y="15766"/>
            <a:ext cx="8229600" cy="1447800"/>
          </a:xfrm>
        </p:spPr>
        <p:txBody>
          <a:bodyPr/>
          <a:lstStyle/>
          <a:p>
            <a:pPr eaLnBrk="1" hangingPunct="1">
              <a:defRPr/>
            </a:pPr>
            <a:r>
              <a:rPr lang="en-US" sz="3200" dirty="0" smtClean="0"/>
              <a:t>MLA BSE mode results – good &amp; bad</a:t>
            </a:r>
            <a:r>
              <a:rPr lang="en-US" sz="2800" dirty="0" smtClean="0"/>
              <a:t/>
            </a:r>
            <a:br>
              <a:rPr lang="en-US" sz="2800" dirty="0" smtClean="0"/>
            </a:br>
            <a:r>
              <a:rPr lang="en-US" sz="2800" dirty="0" smtClean="0"/>
              <a:t>the smallest size fraction: -200 mesh</a:t>
            </a:r>
          </a:p>
        </p:txBody>
      </p:sp>
      <p:sp>
        <p:nvSpPr>
          <p:cNvPr id="5" name="Slide Number Placeholder 2"/>
          <p:cNvSpPr>
            <a:spLocks noGrp="1"/>
          </p:cNvSpPr>
          <p:nvPr>
            <p:ph type="sldNum" sz="quarter" idx="12"/>
          </p:nvPr>
        </p:nvSpPr>
        <p:spPr/>
        <p:txBody>
          <a:bodyPr/>
          <a:lstStyle/>
          <a:p>
            <a:pPr>
              <a:defRPr/>
            </a:pPr>
            <a:fld id="{5EA55944-691B-4964-9196-40042170BD40}" type="slidenum">
              <a:rPr lang="en-US"/>
              <a:pPr>
                <a:defRPr/>
              </a:pPr>
              <a:t>24</a:t>
            </a:fld>
            <a:endParaRPr lang="en-US"/>
          </a:p>
        </p:txBody>
      </p:sp>
      <p:pic>
        <p:nvPicPr>
          <p:cNvPr id="1026" name="Picture 2" descr="C:\My Documents\MAF-IIC\Meetings\COM2009\figures\SF-200_defect-problem_BEI.bmp"/>
          <p:cNvPicPr>
            <a:picLocks noChangeAspect="1" noChangeArrowheads="1"/>
          </p:cNvPicPr>
          <p:nvPr/>
        </p:nvPicPr>
        <p:blipFill>
          <a:blip r:embed="rId3" cstate="print"/>
          <a:srcRect/>
          <a:stretch>
            <a:fillRect/>
          </a:stretch>
        </p:blipFill>
        <p:spPr bwMode="auto">
          <a:xfrm>
            <a:off x="2520000" y="1800000"/>
            <a:ext cx="4369795" cy="4471418"/>
          </a:xfrm>
          <a:prstGeom prst="rect">
            <a:avLst/>
          </a:prstGeom>
          <a:noFill/>
        </p:spPr>
      </p:pic>
      <p:pic>
        <p:nvPicPr>
          <p:cNvPr id="1027" name="Picture 3" descr="C:\My Documents\MAF-IIC\Meetings\COM2009\figures\SF-200_defect-problem_HC.bmp"/>
          <p:cNvPicPr>
            <a:picLocks noChangeAspect="1" noChangeArrowheads="1"/>
          </p:cNvPicPr>
          <p:nvPr/>
        </p:nvPicPr>
        <p:blipFill>
          <a:blip r:embed="rId4" cstate="print"/>
          <a:srcRect/>
          <a:stretch>
            <a:fillRect/>
          </a:stretch>
        </p:blipFill>
        <p:spPr bwMode="auto">
          <a:xfrm>
            <a:off x="2520000" y="1800000"/>
            <a:ext cx="4369795" cy="4471418"/>
          </a:xfrm>
          <a:prstGeom prst="rect">
            <a:avLst/>
          </a:prstGeom>
          <a:noFill/>
        </p:spPr>
      </p:pic>
      <p:pic>
        <p:nvPicPr>
          <p:cNvPr id="1028" name="Picture 4" descr="C:\My Documents\MAF-IIC\Meetings\COM2009\figures\SF-200_defect-problem_MLA.bmp"/>
          <p:cNvPicPr>
            <a:picLocks noChangeAspect="1" noChangeArrowheads="1"/>
          </p:cNvPicPr>
          <p:nvPr/>
        </p:nvPicPr>
        <p:blipFill>
          <a:blip r:embed="rId5" cstate="print"/>
          <a:srcRect/>
          <a:stretch>
            <a:fillRect/>
          </a:stretch>
        </p:blipFill>
        <p:spPr bwMode="auto">
          <a:xfrm>
            <a:off x="2520000" y="1800000"/>
            <a:ext cx="4369795" cy="447141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“Merge Overlay”</a:t>
            </a:r>
            <a:endParaRPr lang="en-CA" dirty="0"/>
          </a:p>
        </p:txBody>
      </p:sp>
      <p:sp>
        <p:nvSpPr>
          <p:cNvPr id="3" name="TextBox 2"/>
          <p:cNvSpPr txBox="1"/>
          <p:nvPr/>
        </p:nvSpPr>
        <p:spPr>
          <a:xfrm>
            <a:off x="609600" y="1905000"/>
            <a:ext cx="1752600" cy="1015663"/>
          </a:xfrm>
          <a:prstGeom prst="rect">
            <a:avLst/>
          </a:prstGeom>
          <a:noFill/>
        </p:spPr>
        <p:txBody>
          <a:bodyPr wrap="square" rtlCol="0">
            <a:spAutoFit/>
          </a:bodyPr>
          <a:lstStyle/>
          <a:p>
            <a:pPr algn="ctr"/>
            <a:r>
              <a:rPr lang="en-US" sz="2000" b="1" dirty="0" smtClean="0">
                <a:solidFill>
                  <a:srgbClr val="00B050"/>
                </a:solidFill>
              </a:rPr>
              <a:t>Mode BSE data acquisition</a:t>
            </a:r>
            <a:endParaRPr lang="en-CA" sz="2000" b="1" dirty="0">
              <a:solidFill>
                <a:srgbClr val="00B050"/>
              </a:solidFill>
            </a:endParaRPr>
          </a:p>
        </p:txBody>
      </p:sp>
      <p:cxnSp>
        <p:nvCxnSpPr>
          <p:cNvPr id="5" name="Straight Arrow Connector 4"/>
          <p:cNvCxnSpPr/>
          <p:nvPr/>
        </p:nvCxnSpPr>
        <p:spPr>
          <a:xfrm>
            <a:off x="2362200" y="2362200"/>
            <a:ext cx="4267200"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81800" y="2006412"/>
            <a:ext cx="2057400" cy="707886"/>
          </a:xfrm>
          <a:prstGeom prst="rect">
            <a:avLst/>
          </a:prstGeom>
          <a:noFill/>
        </p:spPr>
        <p:txBody>
          <a:bodyPr wrap="square" rtlCol="0">
            <a:spAutoFit/>
          </a:bodyPr>
          <a:lstStyle/>
          <a:p>
            <a:pPr algn="ctr"/>
            <a:r>
              <a:rPr lang="en-US" sz="2000" b="1" dirty="0" smtClean="0">
                <a:solidFill>
                  <a:srgbClr val="00B050"/>
                </a:solidFill>
              </a:rPr>
              <a:t>Classified data, modes, …</a:t>
            </a:r>
            <a:endParaRPr lang="en-CA" sz="2000" b="1" dirty="0">
              <a:solidFill>
                <a:srgbClr val="00B050"/>
              </a:solidFill>
            </a:endParaRPr>
          </a:p>
        </p:txBody>
      </p:sp>
      <p:sp>
        <p:nvSpPr>
          <p:cNvPr id="7" name="TextBox 6"/>
          <p:cNvSpPr txBox="1"/>
          <p:nvPr/>
        </p:nvSpPr>
        <p:spPr>
          <a:xfrm>
            <a:off x="3124200" y="1860740"/>
            <a:ext cx="3124200" cy="958660"/>
          </a:xfrm>
          <a:prstGeom prst="rect">
            <a:avLst/>
          </a:prstGeom>
          <a:noFill/>
        </p:spPr>
        <p:txBody>
          <a:bodyPr wrap="square" rtlCol="0">
            <a:spAutoFit/>
          </a:bodyPr>
          <a:lstStyle/>
          <a:p>
            <a:pPr algn="ctr">
              <a:lnSpc>
                <a:spcPct val="150000"/>
              </a:lnSpc>
            </a:pPr>
            <a:r>
              <a:rPr lang="en-US" sz="2000" b="1" dirty="0" smtClean="0">
                <a:solidFill>
                  <a:srgbClr val="00B050"/>
                </a:solidFill>
              </a:rPr>
              <a:t>Processed via</a:t>
            </a:r>
          </a:p>
          <a:p>
            <a:pPr algn="ctr">
              <a:lnSpc>
                <a:spcPct val="150000"/>
              </a:lnSpc>
            </a:pPr>
            <a:r>
              <a:rPr lang="en-US" sz="2000" b="1" dirty="0" smtClean="0">
                <a:solidFill>
                  <a:srgbClr val="00B050"/>
                </a:solidFill>
              </a:rPr>
              <a:t>gray level segmentation</a:t>
            </a:r>
            <a:endParaRPr lang="en-CA" sz="2000" b="1" dirty="0">
              <a:solidFill>
                <a:srgbClr val="00B050"/>
              </a:solidFill>
            </a:endParaRPr>
          </a:p>
        </p:txBody>
      </p:sp>
      <p:sp>
        <p:nvSpPr>
          <p:cNvPr id="8" name="TextBox 7"/>
          <p:cNvSpPr txBox="1"/>
          <p:nvPr/>
        </p:nvSpPr>
        <p:spPr>
          <a:xfrm>
            <a:off x="685800" y="4851737"/>
            <a:ext cx="1676400" cy="1015663"/>
          </a:xfrm>
          <a:prstGeom prst="rect">
            <a:avLst/>
          </a:prstGeom>
          <a:noFill/>
        </p:spPr>
        <p:txBody>
          <a:bodyPr wrap="square" rtlCol="0">
            <a:spAutoFit/>
          </a:bodyPr>
          <a:lstStyle/>
          <a:p>
            <a:pPr algn="ctr"/>
            <a:r>
              <a:rPr lang="en-US" sz="2000" b="1" dirty="0" smtClean="0">
                <a:solidFill>
                  <a:srgbClr val="00B050"/>
                </a:solidFill>
              </a:rPr>
              <a:t>Mode XBSE data acquisition</a:t>
            </a:r>
            <a:endParaRPr lang="en-CA" sz="2000" b="1" dirty="0">
              <a:solidFill>
                <a:srgbClr val="00B050"/>
              </a:solidFill>
            </a:endParaRPr>
          </a:p>
        </p:txBody>
      </p:sp>
      <p:cxnSp>
        <p:nvCxnSpPr>
          <p:cNvPr id="9" name="Straight Arrow Connector 8"/>
          <p:cNvCxnSpPr/>
          <p:nvPr/>
        </p:nvCxnSpPr>
        <p:spPr>
          <a:xfrm>
            <a:off x="2362200" y="5308937"/>
            <a:ext cx="4267200"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81800" y="4953149"/>
            <a:ext cx="2057400" cy="707886"/>
          </a:xfrm>
          <a:prstGeom prst="rect">
            <a:avLst/>
          </a:prstGeom>
          <a:noFill/>
        </p:spPr>
        <p:txBody>
          <a:bodyPr wrap="square" rtlCol="0">
            <a:spAutoFit/>
          </a:bodyPr>
          <a:lstStyle/>
          <a:p>
            <a:pPr algn="ctr"/>
            <a:r>
              <a:rPr lang="en-US" sz="2000" b="1" dirty="0" smtClean="0">
                <a:solidFill>
                  <a:srgbClr val="00B050"/>
                </a:solidFill>
              </a:rPr>
              <a:t>Classified data, modes, …</a:t>
            </a:r>
            <a:endParaRPr lang="en-CA" sz="2000" b="1" dirty="0">
              <a:solidFill>
                <a:srgbClr val="00B050"/>
              </a:solidFill>
            </a:endParaRPr>
          </a:p>
        </p:txBody>
      </p:sp>
      <p:sp>
        <p:nvSpPr>
          <p:cNvPr id="11" name="TextBox 10"/>
          <p:cNvSpPr txBox="1"/>
          <p:nvPr/>
        </p:nvSpPr>
        <p:spPr>
          <a:xfrm>
            <a:off x="3124200" y="4807477"/>
            <a:ext cx="3124200" cy="1015663"/>
          </a:xfrm>
          <a:prstGeom prst="rect">
            <a:avLst/>
          </a:prstGeom>
          <a:noFill/>
        </p:spPr>
        <p:txBody>
          <a:bodyPr wrap="square" rtlCol="0">
            <a:spAutoFit/>
          </a:bodyPr>
          <a:lstStyle/>
          <a:p>
            <a:pPr algn="ctr">
              <a:lnSpc>
                <a:spcPct val="150000"/>
              </a:lnSpc>
            </a:pPr>
            <a:r>
              <a:rPr lang="en-US" sz="2000" b="1" dirty="0" smtClean="0">
                <a:solidFill>
                  <a:srgbClr val="00B050"/>
                </a:solidFill>
              </a:rPr>
              <a:t>Processed via</a:t>
            </a:r>
          </a:p>
          <a:p>
            <a:pPr algn="ctr">
              <a:lnSpc>
                <a:spcPct val="150000"/>
              </a:lnSpc>
            </a:pPr>
            <a:r>
              <a:rPr lang="en-US" sz="2000" b="1" dirty="0" smtClean="0">
                <a:solidFill>
                  <a:srgbClr val="00B050"/>
                </a:solidFill>
              </a:rPr>
              <a:t>Spectral matching</a:t>
            </a:r>
            <a:endParaRPr lang="en-CA" sz="2000" b="1" dirty="0">
              <a:solidFill>
                <a:srgbClr val="00B050"/>
              </a:solidFill>
            </a:endParaRPr>
          </a:p>
        </p:txBody>
      </p:sp>
      <p:sp>
        <p:nvSpPr>
          <p:cNvPr id="12" name="TextBox 11"/>
          <p:cNvSpPr txBox="1"/>
          <p:nvPr/>
        </p:nvSpPr>
        <p:spPr>
          <a:xfrm>
            <a:off x="3886200" y="3343870"/>
            <a:ext cx="1295400" cy="923330"/>
          </a:xfrm>
          <a:prstGeom prst="rect">
            <a:avLst/>
          </a:prstGeom>
          <a:noFill/>
        </p:spPr>
        <p:txBody>
          <a:bodyPr wrap="square" rtlCol="0">
            <a:spAutoFit/>
          </a:bodyPr>
          <a:lstStyle/>
          <a:p>
            <a:r>
              <a:rPr lang="en-US" sz="5400" dirty="0" smtClean="0">
                <a:solidFill>
                  <a:srgbClr val="00B050"/>
                </a:solidFill>
              </a:rPr>
              <a:t>OR</a:t>
            </a:r>
            <a:endParaRPr lang="en-CA" sz="5400" dirty="0">
              <a:solidFill>
                <a:srgbClr val="00B050"/>
              </a:solidFill>
            </a:endParaRPr>
          </a:p>
        </p:txBody>
      </p:sp>
      <p:grpSp>
        <p:nvGrpSpPr>
          <p:cNvPr id="17" name="Group 16"/>
          <p:cNvGrpSpPr/>
          <p:nvPr/>
        </p:nvGrpSpPr>
        <p:grpSpPr>
          <a:xfrm>
            <a:off x="7239000" y="2896394"/>
            <a:ext cx="1524000" cy="1828800"/>
            <a:chOff x="7239000" y="2896394"/>
            <a:chExt cx="1524000" cy="1828800"/>
          </a:xfrm>
        </p:grpSpPr>
        <p:cxnSp>
          <p:nvCxnSpPr>
            <p:cNvPr id="14" name="Straight Arrow Connector 13"/>
            <p:cNvCxnSpPr/>
            <p:nvPr/>
          </p:nvCxnSpPr>
          <p:spPr>
            <a:xfrm rot="5400000">
              <a:off x="6401594" y="3810000"/>
              <a:ext cx="1828800" cy="158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39000" y="3330714"/>
              <a:ext cx="1524000" cy="707886"/>
            </a:xfrm>
            <a:prstGeom prst="rect">
              <a:avLst/>
            </a:prstGeom>
            <a:noFill/>
          </p:spPr>
          <p:txBody>
            <a:bodyPr wrap="square" rtlCol="0">
              <a:spAutoFit/>
            </a:bodyPr>
            <a:lstStyle/>
            <a:p>
              <a:pPr algn="ctr"/>
              <a:r>
                <a:rPr lang="en-US" sz="2000" b="1" dirty="0" smtClean="0">
                  <a:solidFill>
                    <a:srgbClr val="0070C0"/>
                  </a:solidFill>
                </a:rPr>
                <a:t>Merge</a:t>
              </a:r>
            </a:p>
            <a:p>
              <a:pPr algn="ctr"/>
              <a:r>
                <a:rPr lang="en-US" sz="2000" b="1" dirty="0" smtClean="0">
                  <a:solidFill>
                    <a:srgbClr val="0070C0"/>
                  </a:solidFill>
                </a:rPr>
                <a:t>Overlay</a:t>
              </a:r>
              <a:endParaRPr lang="en-CA" sz="2000" b="1"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00"/>
                            </p:stCondLst>
                            <p:childTnLst>
                              <p:par>
                                <p:cTn id="25" presetID="18" presetClass="emph" presetSubtype="0" fill="hold" grpId="1" nodeType="afterEffect">
                                  <p:stCondLst>
                                    <p:cond delay="0"/>
                                  </p:stCondLst>
                                  <p:iterate type="lt">
                                    <p:tmPct val="4000"/>
                                  </p:iterate>
                                  <p:childTnLst>
                                    <p:set>
                                      <p:cBhvr override="childStyle">
                                        <p:cTn id="26" dur="500" fill="hold"/>
                                        <p:tgtEl>
                                          <p:spTgt spid="12"/>
                                        </p:tgtEl>
                                        <p:attrNameLst>
                                          <p:attrName>style.textDecorationUnderline</p:attrName>
                                        </p:attrNameLst>
                                      </p:cBhvr>
                                      <p:to>
                                        <p:strVal val="true"/>
                                      </p:to>
                                    </p:set>
                                  </p:childTnLst>
                                </p:cTn>
                              </p:par>
                            </p:childTnLst>
                          </p:cTn>
                        </p:par>
                        <p:par>
                          <p:cTn id="27" fill="hold">
                            <p:stCondLst>
                              <p:cond delay="102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152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202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xit" presetSubtype="0" fill="hold" grpId="2" nodeType="withEffect">
                                  <p:stCondLst>
                                    <p:cond delay="0"/>
                                  </p:stCondLst>
                                  <p:iterate type="lt">
                                    <p:tmPct val="0"/>
                                  </p:iterate>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0" grpId="0"/>
      <p:bldP spid="11" grpId="0"/>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68313" y="457200"/>
            <a:ext cx="8229600" cy="687387"/>
          </a:xfrm>
        </p:spPr>
        <p:txBody>
          <a:bodyPr/>
          <a:lstStyle/>
          <a:p>
            <a:pPr eaLnBrk="1" hangingPunct="1">
              <a:defRPr/>
            </a:pPr>
            <a:r>
              <a:rPr lang="en-US" sz="4000" dirty="0" smtClean="0"/>
              <a:t>MLA “merge overlay” tool</a:t>
            </a:r>
          </a:p>
        </p:txBody>
      </p:sp>
      <p:sp>
        <p:nvSpPr>
          <p:cNvPr id="4" name="Slide Number Placeholder 2"/>
          <p:cNvSpPr>
            <a:spLocks noGrp="1"/>
          </p:cNvSpPr>
          <p:nvPr>
            <p:ph type="sldNum" sz="quarter" idx="12"/>
          </p:nvPr>
        </p:nvSpPr>
        <p:spPr/>
        <p:txBody>
          <a:bodyPr/>
          <a:lstStyle/>
          <a:p>
            <a:pPr>
              <a:defRPr/>
            </a:pPr>
            <a:fld id="{A5CBEFC7-D541-4208-9C88-A2EB8839F94F}" type="slidenum">
              <a:rPr lang="en-US"/>
              <a:pPr>
                <a:defRPr/>
              </a:pPr>
              <a:t>26</a:t>
            </a:fld>
            <a:endParaRPr lang="en-US"/>
          </a:p>
        </p:txBody>
      </p:sp>
      <p:pic>
        <p:nvPicPr>
          <p:cNvPr id="1026" name="Picture 2" descr="C:\My Documents\MAF-IIC\Meetings\COM2009\Powerpoint\figures\merge-overlay_dialog.bmp"/>
          <p:cNvPicPr>
            <a:picLocks noChangeAspect="1" noChangeArrowheads="1"/>
          </p:cNvPicPr>
          <p:nvPr/>
        </p:nvPicPr>
        <p:blipFill>
          <a:blip r:embed="rId3" cstate="print"/>
          <a:srcRect/>
          <a:stretch>
            <a:fillRect/>
          </a:stretch>
        </p:blipFill>
        <p:spPr bwMode="auto">
          <a:xfrm>
            <a:off x="1188000" y="1692000"/>
            <a:ext cx="7705725" cy="4838700"/>
          </a:xfrm>
          <a:prstGeom prst="rect">
            <a:avLst/>
          </a:prstGeom>
          <a:noFill/>
        </p:spPr>
      </p:pic>
      <p:pic>
        <p:nvPicPr>
          <p:cNvPr id="1027" name="Picture 3" descr="C:\My Documents\MAF-IIC\Meetings\COM2009\Powerpoint\figures\merge-overlay_dialog_2.bmp"/>
          <p:cNvPicPr>
            <a:picLocks noChangeAspect="1" noChangeArrowheads="1"/>
          </p:cNvPicPr>
          <p:nvPr/>
        </p:nvPicPr>
        <p:blipFill>
          <a:blip r:embed="rId4" cstate="print"/>
          <a:srcRect/>
          <a:stretch>
            <a:fillRect/>
          </a:stretch>
        </p:blipFill>
        <p:spPr bwMode="auto">
          <a:xfrm>
            <a:off x="1188000" y="1692000"/>
            <a:ext cx="7705725" cy="48387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68313" y="381000"/>
            <a:ext cx="8229600" cy="792163"/>
          </a:xfrm>
        </p:spPr>
        <p:txBody>
          <a:bodyPr/>
          <a:lstStyle/>
          <a:p>
            <a:pPr eaLnBrk="1" hangingPunct="1">
              <a:defRPr/>
            </a:pPr>
            <a:r>
              <a:rPr lang="en-US" sz="4000" dirty="0" smtClean="0"/>
              <a:t>Results from Merge Overlay</a:t>
            </a:r>
          </a:p>
        </p:txBody>
      </p:sp>
      <p:sp>
        <p:nvSpPr>
          <p:cNvPr id="240643" name="Rectangle 3"/>
          <p:cNvSpPr>
            <a:spLocks noGrp="1" noChangeArrowheads="1"/>
          </p:cNvSpPr>
          <p:nvPr>
            <p:ph idx="1"/>
          </p:nvPr>
        </p:nvSpPr>
        <p:spPr>
          <a:xfrm>
            <a:off x="621148" y="1676400"/>
            <a:ext cx="8459787" cy="4724400"/>
          </a:xfrm>
        </p:spPr>
        <p:txBody>
          <a:bodyPr/>
          <a:lstStyle/>
          <a:p>
            <a:pPr eaLnBrk="1" hangingPunct="1"/>
            <a:r>
              <a:rPr lang="en-US" dirty="0" smtClean="0"/>
              <a:t>Spectrally classified “</a:t>
            </a:r>
            <a:r>
              <a:rPr lang="en-US" dirty="0" err="1" smtClean="0"/>
              <a:t>Hm</a:t>
            </a:r>
            <a:r>
              <a:rPr lang="en-US" dirty="0" smtClean="0"/>
              <a:t>-or-Mt” becomes:</a:t>
            </a:r>
          </a:p>
          <a:p>
            <a:pPr lvl="1" eaLnBrk="1" hangingPunct="1"/>
            <a:r>
              <a:rPr lang="en-US" sz="2600" dirty="0" smtClean="0"/>
              <a:t>Hematite, or</a:t>
            </a:r>
          </a:p>
          <a:p>
            <a:pPr lvl="1" eaLnBrk="1" hangingPunct="1"/>
            <a:r>
              <a:rPr lang="en-US" dirty="0" smtClean="0"/>
              <a:t>Magnetite, or</a:t>
            </a:r>
          </a:p>
          <a:p>
            <a:pPr lvl="1" eaLnBrk="1" hangingPunct="1"/>
            <a:r>
              <a:rPr lang="en-US" sz="2600" i="1" dirty="0" smtClean="0"/>
              <a:t>“Fe-</a:t>
            </a:r>
            <a:r>
              <a:rPr lang="en-US" sz="2600" i="1" dirty="0" err="1" smtClean="0"/>
              <a:t>ox_no</a:t>
            </a:r>
            <a:r>
              <a:rPr lang="en-US" sz="2600" i="1" dirty="0" smtClean="0"/>
              <a:t>-ID”</a:t>
            </a:r>
          </a:p>
          <a:p>
            <a:pPr lvl="2" eaLnBrk="1" hangingPunct="1"/>
            <a:r>
              <a:rPr lang="en-US" sz="2400" dirty="0" smtClean="0"/>
              <a:t>Which can generally be justified and grouped with limonite or goethite (… although pure siderite is also a possibility)</a:t>
            </a:r>
          </a:p>
          <a:p>
            <a:pPr eaLnBrk="1" hangingPunct="1"/>
            <a:r>
              <a:rPr lang="en-US" dirty="0" smtClean="0"/>
              <a:t>Smaller size fractions evaluated independently</a:t>
            </a:r>
          </a:p>
          <a:p>
            <a:pPr lvl="1" eaLnBrk="1" hangingPunct="1"/>
            <a:r>
              <a:rPr lang="en-US" sz="2400" dirty="0" err="1" smtClean="0"/>
              <a:t>Hm:Mt</a:t>
            </a:r>
            <a:r>
              <a:rPr lang="en-US" sz="2400" dirty="0" smtClean="0"/>
              <a:t> modal ratio might be assumed from larger SFs or their trends</a:t>
            </a:r>
          </a:p>
        </p:txBody>
      </p:sp>
      <p:sp>
        <p:nvSpPr>
          <p:cNvPr id="4" name="Slide Number Placeholder 3"/>
          <p:cNvSpPr>
            <a:spLocks noGrp="1"/>
          </p:cNvSpPr>
          <p:nvPr>
            <p:ph type="sldNum" sz="quarter" idx="12"/>
          </p:nvPr>
        </p:nvSpPr>
        <p:spPr/>
        <p:txBody>
          <a:bodyPr/>
          <a:lstStyle/>
          <a:p>
            <a:pPr>
              <a:defRPr/>
            </a:pPr>
            <a:fld id="{81E15CE7-8A63-476B-9BE8-E222A1895B5E}" type="slidenum">
              <a:rPr lang="en-US"/>
              <a:pPr>
                <a:defRPr/>
              </a:pPr>
              <a:t>27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500"/>
                                        <p:tgtEl>
                                          <p:spTgt spid="2406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643">
                                            <p:txEl>
                                              <p:pRg st="1" end="1"/>
                                            </p:txEl>
                                          </p:spTgt>
                                        </p:tgtEl>
                                        <p:attrNameLst>
                                          <p:attrName>style.visibility</p:attrName>
                                        </p:attrNameLst>
                                      </p:cBhvr>
                                      <p:to>
                                        <p:strVal val="visible"/>
                                      </p:to>
                                    </p:set>
                                    <p:animEffect transition="in" filter="fade">
                                      <p:cBhvr>
                                        <p:cTn id="10" dur="500"/>
                                        <p:tgtEl>
                                          <p:spTgt spid="2406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0643">
                                            <p:txEl>
                                              <p:pRg st="2" end="2"/>
                                            </p:txEl>
                                          </p:spTgt>
                                        </p:tgtEl>
                                        <p:attrNameLst>
                                          <p:attrName>style.visibility</p:attrName>
                                        </p:attrNameLst>
                                      </p:cBhvr>
                                      <p:to>
                                        <p:strVal val="visible"/>
                                      </p:to>
                                    </p:set>
                                    <p:animEffect transition="in" filter="fade">
                                      <p:cBhvr>
                                        <p:cTn id="13" dur="500"/>
                                        <p:tgtEl>
                                          <p:spTgt spid="2406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0643">
                                            <p:txEl>
                                              <p:pRg st="3" end="3"/>
                                            </p:txEl>
                                          </p:spTgt>
                                        </p:tgtEl>
                                        <p:attrNameLst>
                                          <p:attrName>style.visibility</p:attrName>
                                        </p:attrNameLst>
                                      </p:cBhvr>
                                      <p:to>
                                        <p:strVal val="visible"/>
                                      </p:to>
                                    </p:set>
                                    <p:animEffect transition="in" filter="fade">
                                      <p:cBhvr>
                                        <p:cTn id="16" dur="500"/>
                                        <p:tgtEl>
                                          <p:spTgt spid="24064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0643">
                                            <p:txEl>
                                              <p:pRg st="4" end="4"/>
                                            </p:txEl>
                                          </p:spTgt>
                                        </p:tgtEl>
                                        <p:attrNameLst>
                                          <p:attrName>style.visibility</p:attrName>
                                        </p:attrNameLst>
                                      </p:cBhvr>
                                      <p:to>
                                        <p:strVal val="visible"/>
                                      </p:to>
                                    </p:set>
                                    <p:animEffect transition="in" filter="fade">
                                      <p:cBhvr>
                                        <p:cTn id="19" dur="500"/>
                                        <p:tgtEl>
                                          <p:spTgt spid="24064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0643">
                                            <p:txEl>
                                              <p:pRg st="5" end="5"/>
                                            </p:txEl>
                                          </p:spTgt>
                                        </p:tgtEl>
                                        <p:attrNameLst>
                                          <p:attrName>style.visibility</p:attrName>
                                        </p:attrNameLst>
                                      </p:cBhvr>
                                      <p:to>
                                        <p:strVal val="visible"/>
                                      </p:to>
                                    </p:set>
                                    <p:animEffect transition="in" filter="fade">
                                      <p:cBhvr>
                                        <p:cTn id="24" dur="500"/>
                                        <p:tgtEl>
                                          <p:spTgt spid="24064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0643">
                                            <p:txEl>
                                              <p:pRg st="6" end="6"/>
                                            </p:txEl>
                                          </p:spTgt>
                                        </p:tgtEl>
                                        <p:attrNameLst>
                                          <p:attrName>style.visibility</p:attrName>
                                        </p:attrNameLst>
                                      </p:cBhvr>
                                      <p:to>
                                        <p:strVal val="visible"/>
                                      </p:to>
                                    </p:set>
                                    <p:animEffect transition="in" filter="fade">
                                      <p:cBhvr>
                                        <p:cTn id="27" dur="500"/>
                                        <p:tgtEl>
                                          <p:spTgt spid="240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68313" y="304801"/>
            <a:ext cx="8229600" cy="914399"/>
          </a:xfrm>
        </p:spPr>
        <p:txBody>
          <a:bodyPr/>
          <a:lstStyle/>
          <a:p>
            <a:pPr eaLnBrk="1" hangingPunct="1">
              <a:defRPr/>
            </a:pPr>
            <a:r>
              <a:rPr lang="en-US" sz="3200" dirty="0" smtClean="0"/>
              <a:t>Reproducibility: mineral modes </a:t>
            </a:r>
            <a:br>
              <a:rPr lang="en-US" sz="3200" dirty="0" smtClean="0"/>
            </a:br>
            <a:r>
              <a:rPr lang="en-US" sz="3200" dirty="0" smtClean="0"/>
              <a:t>same samples – 6 months between</a:t>
            </a:r>
            <a:endParaRPr lang="en-US" sz="3200" b="1" dirty="0" smtClean="0">
              <a:effectLst>
                <a:outerShdw blurRad="76200" dist="38100" dir="2700000" algn="tl">
                  <a:srgbClr val="000000">
                    <a:alpha val="43137"/>
                  </a:srgbClr>
                </a:outerShdw>
              </a:effectLst>
            </a:endParaRPr>
          </a:p>
        </p:txBody>
      </p:sp>
      <p:sp>
        <p:nvSpPr>
          <p:cNvPr id="4" name="Slide Number Placeholder 2"/>
          <p:cNvSpPr>
            <a:spLocks noGrp="1"/>
          </p:cNvSpPr>
          <p:nvPr>
            <p:ph type="sldNum" sz="quarter" idx="12"/>
          </p:nvPr>
        </p:nvSpPr>
        <p:spPr/>
        <p:txBody>
          <a:bodyPr/>
          <a:lstStyle/>
          <a:p>
            <a:pPr>
              <a:defRPr/>
            </a:pPr>
            <a:fld id="{A5CBEFC7-D541-4208-9C88-A2EB8839F94F}" type="slidenum">
              <a:rPr lang="en-US"/>
              <a:pPr>
                <a:defRPr/>
              </a:pPr>
              <a:t>28</a:t>
            </a:fld>
            <a:endParaRPr lang="en-US"/>
          </a:p>
        </p:txBody>
      </p:sp>
      <p:sp>
        <p:nvSpPr>
          <p:cNvPr id="6" name="TextBox 5"/>
          <p:cNvSpPr txBox="1"/>
          <p:nvPr/>
        </p:nvSpPr>
        <p:spPr>
          <a:xfrm>
            <a:off x="3200400" y="1600200"/>
            <a:ext cx="2667000" cy="400110"/>
          </a:xfrm>
          <a:prstGeom prst="rect">
            <a:avLst/>
          </a:prstGeom>
          <a:noFill/>
        </p:spPr>
        <p:txBody>
          <a:bodyPr wrap="square" rtlCol="0">
            <a:spAutoFit/>
          </a:bodyPr>
          <a:lstStyle/>
          <a:p>
            <a:pPr algn="ctr"/>
            <a:r>
              <a:rPr lang="en-US" sz="2000" b="1" dirty="0" smtClean="0">
                <a:solidFill>
                  <a:srgbClr val="A7801D"/>
                </a:solidFill>
              </a:rPr>
              <a:t>Samples A, B, C &amp; D</a:t>
            </a:r>
          </a:p>
        </p:txBody>
      </p:sp>
      <p:graphicFrame>
        <p:nvGraphicFramePr>
          <p:cNvPr id="12" name="Chart 11"/>
          <p:cNvGraphicFramePr>
            <a:graphicFrameLocks/>
          </p:cNvGraphicFramePr>
          <p:nvPr/>
        </p:nvGraphicFramePr>
        <p:xfrm>
          <a:off x="1600200" y="2209800"/>
          <a:ext cx="6129338" cy="397668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372248" y="2590800"/>
            <a:ext cx="1295400" cy="28943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77696" y="2592041"/>
            <a:ext cx="1295400" cy="28943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274360" y="2592041"/>
            <a:ext cx="1295400" cy="28943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953000" y="2596225"/>
            <a:ext cx="1295400" cy="28943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xit" presetSubtype="0" fill="hold" grpId="1" nodeType="afterEffect">
                                  <p:stCondLst>
                                    <p:cond delay="0"/>
                                  </p:stCondLst>
                                  <p:childTnLst>
                                    <p:animEffect transition="out" filter="fad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1500"/>
                            </p:stCondLst>
                            <p:childTnLst>
                              <p:par>
                                <p:cTn id="24" presetID="10" presetClass="exit" presetSubtype="0" fill="hold" grpId="1" nodeType="afterEffect">
                                  <p:stCondLst>
                                    <p:cond delay="0"/>
                                  </p:stCondLst>
                                  <p:childTnLst>
                                    <p:animEffect transition="out" filter="fade">
                                      <p:cBhvr>
                                        <p:cTn id="25" dur="1000"/>
                                        <p:tgtEl>
                                          <p:spTgt spid="9"/>
                                        </p:tgtEl>
                                      </p:cBhvr>
                                    </p:animEffect>
                                    <p:set>
                                      <p:cBhvr>
                                        <p:cTn id="26" dur="1" fill="hold">
                                          <p:stCondLst>
                                            <p:cond delay="999"/>
                                          </p:stCondLst>
                                        </p:cTn>
                                        <p:tgtEl>
                                          <p:spTgt spid="9"/>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500"/>
                            </p:stCondLst>
                            <p:childTnLst>
                              <p:par>
                                <p:cTn id="31" presetID="10" presetClass="exit" presetSubtype="0" fill="hold" grpId="1" nodeType="afterEffect">
                                  <p:stCondLst>
                                    <p:cond delay="0"/>
                                  </p:stCondLst>
                                  <p:childTnLst>
                                    <p:animEffect transition="out" filter="fade">
                                      <p:cBhvr>
                                        <p:cTn id="32" dur="1000"/>
                                        <p:tgtEl>
                                          <p:spTgt spid="14"/>
                                        </p:tgtEl>
                                      </p:cBhvr>
                                    </p:animEffect>
                                    <p:set>
                                      <p:cBhvr>
                                        <p:cTn id="33" dur="1" fill="hold">
                                          <p:stCondLst>
                                            <p:cond delay="999"/>
                                          </p:stCondLst>
                                        </p:cTn>
                                        <p:tgtEl>
                                          <p:spTgt spid="14"/>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500"/>
                            </p:stCondLst>
                            <p:childTnLst>
                              <p:par>
                                <p:cTn id="38" presetID="10" presetClass="exit" presetSubtype="0" fill="hold" grpId="1" nodeType="afterEffect">
                                  <p:stCondLst>
                                    <p:cond delay="0"/>
                                  </p:stCondLst>
                                  <p:childTnLst>
                                    <p:animEffect transition="out" filter="fade">
                                      <p:cBhvr>
                                        <p:cTn id="39" dur="1000"/>
                                        <p:tgtEl>
                                          <p:spTgt spid="10"/>
                                        </p:tgtEl>
                                      </p:cBhvr>
                                    </p:animEffect>
                                    <p:set>
                                      <p:cBhvr>
                                        <p:cTn id="4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2" grpId="0">
        <p:bldAsOne/>
      </p:bldGraphic>
      <p:bldP spid="8" grpId="0" animBg="1"/>
      <p:bldP spid="8" grpId="1" animBg="1"/>
      <p:bldP spid="9" grpId="0" animBg="1"/>
      <p:bldP spid="9" grpId="1" animBg="1"/>
      <p:bldP spid="10" grpId="0" animBg="1"/>
      <p:bldP spid="10" grpId="1" animBg="1"/>
      <p:bldP spid="14" grpId="0" animBg="1"/>
      <p:bldP spid="14"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68313" y="304801"/>
            <a:ext cx="8229600" cy="914399"/>
          </a:xfrm>
        </p:spPr>
        <p:txBody>
          <a:bodyPr/>
          <a:lstStyle/>
          <a:p>
            <a:pPr eaLnBrk="1" hangingPunct="1">
              <a:defRPr/>
            </a:pPr>
            <a:r>
              <a:rPr lang="en-US" sz="3200" dirty="0" smtClean="0"/>
              <a:t>Reproducibility: mineral modes </a:t>
            </a:r>
            <a:br>
              <a:rPr lang="en-US" sz="3200" dirty="0" smtClean="0"/>
            </a:br>
            <a:r>
              <a:rPr lang="en-US" sz="3200" dirty="0" smtClean="0"/>
              <a:t>same samples – 6 months between</a:t>
            </a:r>
          </a:p>
        </p:txBody>
      </p:sp>
      <p:sp>
        <p:nvSpPr>
          <p:cNvPr id="4" name="Slide Number Placeholder 2"/>
          <p:cNvSpPr>
            <a:spLocks noGrp="1"/>
          </p:cNvSpPr>
          <p:nvPr>
            <p:ph type="sldNum" sz="quarter" idx="12"/>
          </p:nvPr>
        </p:nvSpPr>
        <p:spPr/>
        <p:txBody>
          <a:bodyPr/>
          <a:lstStyle/>
          <a:p>
            <a:pPr>
              <a:defRPr/>
            </a:pPr>
            <a:fld id="{A5CBEFC7-D541-4208-9C88-A2EB8839F94F}" type="slidenum">
              <a:rPr lang="en-US"/>
              <a:pPr>
                <a:defRPr/>
              </a:pPr>
              <a:t>29</a:t>
            </a:fld>
            <a:endParaRPr lang="en-US"/>
          </a:p>
        </p:txBody>
      </p:sp>
      <p:sp>
        <p:nvSpPr>
          <p:cNvPr id="6" name="TextBox 5"/>
          <p:cNvSpPr txBox="1"/>
          <p:nvPr/>
        </p:nvSpPr>
        <p:spPr>
          <a:xfrm>
            <a:off x="3200400" y="1600200"/>
            <a:ext cx="2667000" cy="400110"/>
          </a:xfrm>
          <a:prstGeom prst="rect">
            <a:avLst/>
          </a:prstGeom>
          <a:noFill/>
        </p:spPr>
        <p:txBody>
          <a:bodyPr wrap="square" rtlCol="0">
            <a:spAutoFit/>
          </a:bodyPr>
          <a:lstStyle/>
          <a:p>
            <a:pPr algn="ctr"/>
            <a:r>
              <a:rPr lang="en-US" sz="2000" b="1" dirty="0" smtClean="0">
                <a:solidFill>
                  <a:srgbClr val="A7801D"/>
                </a:solidFill>
              </a:rPr>
              <a:t>Samples A, B, C &amp; D</a:t>
            </a:r>
          </a:p>
        </p:txBody>
      </p:sp>
      <p:graphicFrame>
        <p:nvGraphicFramePr>
          <p:cNvPr id="7" name="Chart 6"/>
          <p:cNvGraphicFramePr>
            <a:graphicFrameLocks/>
          </p:cNvGraphicFramePr>
          <p:nvPr/>
        </p:nvGraphicFramePr>
        <p:xfrm>
          <a:off x="1600200" y="2209800"/>
          <a:ext cx="6096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372248" y="2590800"/>
            <a:ext cx="1295400" cy="28943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3677696" y="2592041"/>
            <a:ext cx="1295400" cy="28943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274360" y="2592041"/>
            <a:ext cx="1295400" cy="28943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953000" y="2596225"/>
            <a:ext cx="1295400" cy="28943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500"/>
                            </p:stCondLst>
                            <p:childTnLst>
                              <p:par>
                                <p:cTn id="16" presetID="10" presetClass="exit" presetSubtype="0" fill="hold" grpId="1" nodeType="afterEffect">
                                  <p:stCondLst>
                                    <p:cond delay="0"/>
                                  </p:stCondLst>
                                  <p:childTnLst>
                                    <p:animEffect transition="out" filter="fade">
                                      <p:cBhvr>
                                        <p:cTn id="17" dur="1000"/>
                                        <p:tgtEl>
                                          <p:spTgt spid="13"/>
                                        </p:tgtEl>
                                      </p:cBhvr>
                                    </p:animEffect>
                                    <p:set>
                                      <p:cBhvr>
                                        <p:cTn id="18" dur="1" fill="hold">
                                          <p:stCondLst>
                                            <p:cond delay="999"/>
                                          </p:stCondLst>
                                        </p:cTn>
                                        <p:tgtEl>
                                          <p:spTgt spid="1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500"/>
                            </p:stCondLst>
                            <p:childTnLst>
                              <p:par>
                                <p:cTn id="23" presetID="10" presetClass="exit" presetSubtype="0" fill="hold" grpId="1" nodeType="afterEffect">
                                  <p:stCondLst>
                                    <p:cond delay="0"/>
                                  </p:stCondLst>
                                  <p:childTnLst>
                                    <p:animEffect transition="out" filter="fade">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3500"/>
                            </p:stCondLst>
                            <p:childTnLst>
                              <p:par>
                                <p:cTn id="30" presetID="10" presetClass="exit" presetSubtype="0" fill="hold" grpId="1" nodeType="afterEffect">
                                  <p:stCondLst>
                                    <p:cond delay="0"/>
                                  </p:stCondLst>
                                  <p:childTnLst>
                                    <p:animEffect transition="out" filter="fade">
                                      <p:cBhvr>
                                        <p:cTn id="31" dur="1000"/>
                                        <p:tgtEl>
                                          <p:spTgt spid="16"/>
                                        </p:tgtEl>
                                      </p:cBhvr>
                                    </p:animEffect>
                                    <p:set>
                                      <p:cBhvr>
                                        <p:cTn id="32" dur="1" fill="hold">
                                          <p:stCondLst>
                                            <p:cond delay="999"/>
                                          </p:stCondLst>
                                        </p:cTn>
                                        <p:tgtEl>
                                          <p:spTgt spid="1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xit" presetSubtype="0" fill="hold" grpId="1" nodeType="afterEffect">
                                  <p:stCondLst>
                                    <p:cond delay="0"/>
                                  </p:stCondLst>
                                  <p:childTnLst>
                                    <p:animEffect transition="out" filter="fade">
                                      <p:cBhvr>
                                        <p:cTn id="38" dur="1000"/>
                                        <p:tgtEl>
                                          <p:spTgt spid="15"/>
                                        </p:tgtEl>
                                      </p:cBhvr>
                                    </p:animEffect>
                                    <p:set>
                                      <p:cBhvr>
                                        <p:cTn id="3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P spid="13" grpId="0" animBg="1"/>
      <p:bldP spid="13" grpId="1" animBg="1"/>
      <p:bldP spid="14" grpId="0" animBg="1"/>
      <p:bldP spid="14" grpId="1" animBg="1"/>
      <p:bldP spid="15" grpId="0" animBg="1"/>
      <p:bldP spid="15" grpId="1"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422275"/>
            <a:ext cx="8229600" cy="720725"/>
          </a:xfrm>
        </p:spPr>
        <p:txBody>
          <a:bodyPr/>
          <a:lstStyle/>
          <a:p>
            <a:pPr eaLnBrk="1" hangingPunct="1">
              <a:defRPr/>
            </a:pPr>
            <a:r>
              <a:rPr lang="en-US" sz="3600" dirty="0" smtClean="0"/>
              <a:t>BEI: Fe-rich minerals</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3</a:t>
            </a:fld>
            <a:endParaRPr lang="en-US"/>
          </a:p>
        </p:txBody>
      </p:sp>
      <p:pic>
        <p:nvPicPr>
          <p:cNvPr id="1026" name="Picture 2" descr="C:\My Documents\MAF-IIC\Meetings\COM2009\figures\Hm+Mt+Lm1+Lm2.jpg"/>
          <p:cNvPicPr>
            <a:picLocks noChangeAspect="1" noChangeArrowheads="1"/>
          </p:cNvPicPr>
          <p:nvPr/>
        </p:nvPicPr>
        <p:blipFill>
          <a:blip r:embed="rId3" cstate="print"/>
          <a:srcRect/>
          <a:stretch>
            <a:fillRect/>
          </a:stretch>
        </p:blipFill>
        <p:spPr bwMode="auto">
          <a:xfrm>
            <a:off x="1524000" y="1295400"/>
            <a:ext cx="5943600" cy="511939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1447800" y="2057400"/>
          <a:ext cx="62484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34498" name="Rectangle 2"/>
          <p:cNvSpPr>
            <a:spLocks noGrp="1" noChangeArrowheads="1"/>
          </p:cNvSpPr>
          <p:nvPr>
            <p:ph type="title"/>
          </p:nvPr>
        </p:nvSpPr>
        <p:spPr>
          <a:xfrm>
            <a:off x="468313" y="304801"/>
            <a:ext cx="8229600" cy="914399"/>
          </a:xfrm>
        </p:spPr>
        <p:txBody>
          <a:bodyPr/>
          <a:lstStyle/>
          <a:p>
            <a:pPr eaLnBrk="1" hangingPunct="1">
              <a:defRPr/>
            </a:pPr>
            <a:r>
              <a:rPr lang="en-US" sz="3200" dirty="0" smtClean="0"/>
              <a:t>Reproducibility: mineral associations </a:t>
            </a:r>
            <a:br>
              <a:rPr lang="en-US" sz="3200" dirty="0" smtClean="0"/>
            </a:br>
            <a:r>
              <a:rPr lang="en-US" sz="3200" dirty="0" smtClean="0"/>
              <a:t>same samples – 6 months between</a:t>
            </a:r>
          </a:p>
        </p:txBody>
      </p:sp>
      <p:sp>
        <p:nvSpPr>
          <p:cNvPr id="4" name="Slide Number Placeholder 2"/>
          <p:cNvSpPr>
            <a:spLocks noGrp="1"/>
          </p:cNvSpPr>
          <p:nvPr>
            <p:ph type="sldNum" sz="quarter" idx="12"/>
          </p:nvPr>
        </p:nvSpPr>
        <p:spPr/>
        <p:txBody>
          <a:bodyPr/>
          <a:lstStyle/>
          <a:p>
            <a:pPr>
              <a:defRPr/>
            </a:pPr>
            <a:fld id="{A5CBEFC7-D541-4208-9C88-A2EB8839F94F}" type="slidenum">
              <a:rPr lang="en-US"/>
              <a:pPr>
                <a:defRPr/>
              </a:pPr>
              <a:t>30</a:t>
            </a:fld>
            <a:endParaRPr lang="en-US"/>
          </a:p>
        </p:txBody>
      </p:sp>
      <p:sp>
        <p:nvSpPr>
          <p:cNvPr id="6" name="TextBox 5"/>
          <p:cNvSpPr txBox="1"/>
          <p:nvPr/>
        </p:nvSpPr>
        <p:spPr>
          <a:xfrm>
            <a:off x="3200400" y="1600200"/>
            <a:ext cx="2667000" cy="400110"/>
          </a:xfrm>
          <a:prstGeom prst="rect">
            <a:avLst/>
          </a:prstGeom>
          <a:noFill/>
        </p:spPr>
        <p:txBody>
          <a:bodyPr wrap="square" rtlCol="0">
            <a:spAutoFit/>
          </a:bodyPr>
          <a:lstStyle/>
          <a:p>
            <a:pPr algn="ctr"/>
            <a:r>
              <a:rPr lang="en-US" sz="2000" b="1" dirty="0" smtClean="0">
                <a:solidFill>
                  <a:srgbClr val="A7801D"/>
                </a:solidFill>
              </a:rPr>
              <a:t>Samples A, B, C &amp; D</a:t>
            </a:r>
          </a:p>
        </p:txBody>
      </p:sp>
      <p:sp>
        <p:nvSpPr>
          <p:cNvPr id="13" name="Rectangle 12"/>
          <p:cNvSpPr/>
          <p:nvPr/>
        </p:nvSpPr>
        <p:spPr>
          <a:xfrm>
            <a:off x="2372248" y="2438400"/>
            <a:ext cx="1295400" cy="26657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3677696" y="2439641"/>
            <a:ext cx="1295400" cy="26657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274360" y="2439641"/>
            <a:ext cx="1295400" cy="26657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953000" y="2443825"/>
            <a:ext cx="1295400" cy="2665759"/>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500"/>
                            </p:stCondLst>
                            <p:childTnLst>
                              <p:par>
                                <p:cTn id="16" presetID="10" presetClass="exit" presetSubtype="0" fill="hold" grpId="1" nodeType="afterEffect">
                                  <p:stCondLst>
                                    <p:cond delay="0"/>
                                  </p:stCondLst>
                                  <p:childTnLst>
                                    <p:animEffect transition="out" filter="fade">
                                      <p:cBhvr>
                                        <p:cTn id="17" dur="1000"/>
                                        <p:tgtEl>
                                          <p:spTgt spid="13"/>
                                        </p:tgtEl>
                                      </p:cBhvr>
                                    </p:animEffect>
                                    <p:set>
                                      <p:cBhvr>
                                        <p:cTn id="18" dur="1" fill="hold">
                                          <p:stCondLst>
                                            <p:cond delay="999"/>
                                          </p:stCondLst>
                                        </p:cTn>
                                        <p:tgtEl>
                                          <p:spTgt spid="1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500"/>
                            </p:stCondLst>
                            <p:childTnLst>
                              <p:par>
                                <p:cTn id="23" presetID="10" presetClass="exit" presetSubtype="0" fill="hold" grpId="1" nodeType="afterEffect">
                                  <p:stCondLst>
                                    <p:cond delay="0"/>
                                  </p:stCondLst>
                                  <p:childTnLst>
                                    <p:animEffect transition="out" filter="fade">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3500"/>
                            </p:stCondLst>
                            <p:childTnLst>
                              <p:par>
                                <p:cTn id="30" presetID="10" presetClass="exit" presetSubtype="0" fill="hold" grpId="1" nodeType="afterEffect">
                                  <p:stCondLst>
                                    <p:cond delay="0"/>
                                  </p:stCondLst>
                                  <p:childTnLst>
                                    <p:animEffect transition="out" filter="fade">
                                      <p:cBhvr>
                                        <p:cTn id="31" dur="1000"/>
                                        <p:tgtEl>
                                          <p:spTgt spid="16"/>
                                        </p:tgtEl>
                                      </p:cBhvr>
                                    </p:animEffect>
                                    <p:set>
                                      <p:cBhvr>
                                        <p:cTn id="32" dur="1" fill="hold">
                                          <p:stCondLst>
                                            <p:cond delay="999"/>
                                          </p:stCondLst>
                                        </p:cTn>
                                        <p:tgtEl>
                                          <p:spTgt spid="1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xit" presetSubtype="0" fill="hold" grpId="1" nodeType="afterEffect">
                                  <p:stCondLst>
                                    <p:cond delay="0"/>
                                  </p:stCondLst>
                                  <p:childTnLst>
                                    <p:animEffect transition="out" filter="fade">
                                      <p:cBhvr>
                                        <p:cTn id="38" dur="1000"/>
                                        <p:tgtEl>
                                          <p:spTgt spid="15"/>
                                        </p:tgtEl>
                                      </p:cBhvr>
                                    </p:animEffect>
                                    <p:set>
                                      <p:cBhvr>
                                        <p:cTn id="3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6"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1447800" y="2057400"/>
          <a:ext cx="6248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34498" name="Rectangle 2"/>
          <p:cNvSpPr>
            <a:spLocks noGrp="1" noChangeArrowheads="1"/>
          </p:cNvSpPr>
          <p:nvPr>
            <p:ph type="title"/>
          </p:nvPr>
        </p:nvSpPr>
        <p:spPr>
          <a:xfrm>
            <a:off x="468313" y="304801"/>
            <a:ext cx="8229600" cy="914399"/>
          </a:xfrm>
          <a:effectLst>
            <a:outerShdw blurRad="635000" dist="38100" dir="2700000" algn="tl" rotWithShape="0">
              <a:prstClr val="black">
                <a:alpha val="21000"/>
              </a:prstClr>
            </a:outerShdw>
          </a:effectLst>
        </p:spPr>
        <p:txBody>
          <a:bodyPr/>
          <a:lstStyle/>
          <a:p>
            <a:pPr eaLnBrk="1" hangingPunct="1">
              <a:defRPr/>
            </a:pPr>
            <a:r>
              <a:rPr lang="en-US" sz="3200" dirty="0" smtClean="0"/>
              <a:t>Reproducibility: mineral associations </a:t>
            </a:r>
            <a:br>
              <a:rPr lang="en-US" sz="3200" dirty="0" smtClean="0"/>
            </a:br>
            <a:r>
              <a:rPr lang="en-US" sz="3200" dirty="0" smtClean="0"/>
              <a:t>same samples – 6 months between</a:t>
            </a:r>
            <a:endParaRPr lang="en-US" sz="3200" dirty="0" smtClean="0">
              <a:effectLst>
                <a:outerShdw blurRad="38100" dist="38100" dir="2700000" algn="tl">
                  <a:srgbClr val="000000">
                    <a:alpha val="43137"/>
                  </a:srgbClr>
                </a:outerShdw>
              </a:effectLst>
            </a:endParaRPr>
          </a:p>
        </p:txBody>
      </p:sp>
      <p:sp>
        <p:nvSpPr>
          <p:cNvPr id="4" name="Slide Number Placeholder 2"/>
          <p:cNvSpPr>
            <a:spLocks noGrp="1"/>
          </p:cNvSpPr>
          <p:nvPr>
            <p:ph type="sldNum" sz="quarter" idx="12"/>
          </p:nvPr>
        </p:nvSpPr>
        <p:spPr/>
        <p:txBody>
          <a:bodyPr/>
          <a:lstStyle/>
          <a:p>
            <a:pPr>
              <a:defRPr/>
            </a:pPr>
            <a:fld id="{A5CBEFC7-D541-4208-9C88-A2EB8839F94F}" type="slidenum">
              <a:rPr lang="en-US"/>
              <a:pPr>
                <a:defRPr/>
              </a:pPr>
              <a:t>31</a:t>
            </a:fld>
            <a:endParaRPr lang="en-US"/>
          </a:p>
        </p:txBody>
      </p:sp>
      <p:sp>
        <p:nvSpPr>
          <p:cNvPr id="6" name="TextBox 5"/>
          <p:cNvSpPr txBox="1"/>
          <p:nvPr/>
        </p:nvSpPr>
        <p:spPr>
          <a:xfrm>
            <a:off x="3200400" y="1600200"/>
            <a:ext cx="2667000" cy="400110"/>
          </a:xfrm>
          <a:prstGeom prst="rect">
            <a:avLst/>
          </a:prstGeom>
          <a:noFill/>
        </p:spPr>
        <p:txBody>
          <a:bodyPr wrap="square" rtlCol="0">
            <a:spAutoFit/>
          </a:bodyPr>
          <a:lstStyle/>
          <a:p>
            <a:pPr algn="ctr"/>
            <a:r>
              <a:rPr lang="en-US" sz="2000" b="1" dirty="0" smtClean="0">
                <a:solidFill>
                  <a:srgbClr val="A7801D"/>
                </a:solidFill>
              </a:rPr>
              <a:t>Samples A, B, C &amp; D</a:t>
            </a:r>
          </a:p>
        </p:txBody>
      </p:sp>
      <p:sp>
        <p:nvSpPr>
          <p:cNvPr id="13" name="Rectangle 12"/>
          <p:cNvSpPr/>
          <p:nvPr/>
        </p:nvSpPr>
        <p:spPr>
          <a:xfrm>
            <a:off x="2331156" y="2437159"/>
            <a:ext cx="1295400" cy="2743200"/>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3636604" y="2438400"/>
            <a:ext cx="1295400" cy="2743200"/>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233268" y="2438400"/>
            <a:ext cx="1295400" cy="2743200"/>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911908" y="2442584"/>
            <a:ext cx="1295400" cy="2743200"/>
          </a:xfrm>
          <a:prstGeom prst="rect">
            <a:avLst/>
          </a:prstGeom>
          <a:noFill/>
          <a:ln w="38100">
            <a:solidFill>
              <a:srgbClr val="4BE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500"/>
                            </p:stCondLst>
                            <p:childTnLst>
                              <p:par>
                                <p:cTn id="16" presetID="10" presetClass="exit" presetSubtype="0" fill="hold" grpId="1" nodeType="afterEffect">
                                  <p:stCondLst>
                                    <p:cond delay="0"/>
                                  </p:stCondLst>
                                  <p:childTnLst>
                                    <p:animEffect transition="out" filter="fade">
                                      <p:cBhvr>
                                        <p:cTn id="17" dur="1000"/>
                                        <p:tgtEl>
                                          <p:spTgt spid="13"/>
                                        </p:tgtEl>
                                      </p:cBhvr>
                                    </p:animEffect>
                                    <p:set>
                                      <p:cBhvr>
                                        <p:cTn id="18" dur="1" fill="hold">
                                          <p:stCondLst>
                                            <p:cond delay="999"/>
                                          </p:stCondLst>
                                        </p:cTn>
                                        <p:tgtEl>
                                          <p:spTgt spid="1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500"/>
                            </p:stCondLst>
                            <p:childTnLst>
                              <p:par>
                                <p:cTn id="23" presetID="10" presetClass="exit" presetSubtype="0" fill="hold" grpId="1" nodeType="afterEffect">
                                  <p:stCondLst>
                                    <p:cond delay="0"/>
                                  </p:stCondLst>
                                  <p:childTnLst>
                                    <p:animEffect transition="out" filter="fade">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3500"/>
                            </p:stCondLst>
                            <p:childTnLst>
                              <p:par>
                                <p:cTn id="30" presetID="10" presetClass="exit" presetSubtype="0" fill="hold" grpId="1" nodeType="afterEffect">
                                  <p:stCondLst>
                                    <p:cond delay="0"/>
                                  </p:stCondLst>
                                  <p:childTnLst>
                                    <p:animEffect transition="out" filter="fade">
                                      <p:cBhvr>
                                        <p:cTn id="31" dur="1000"/>
                                        <p:tgtEl>
                                          <p:spTgt spid="16"/>
                                        </p:tgtEl>
                                      </p:cBhvr>
                                    </p:animEffect>
                                    <p:set>
                                      <p:cBhvr>
                                        <p:cTn id="32" dur="1" fill="hold">
                                          <p:stCondLst>
                                            <p:cond delay="999"/>
                                          </p:stCondLst>
                                        </p:cTn>
                                        <p:tgtEl>
                                          <p:spTgt spid="1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xit" presetSubtype="0" fill="hold" grpId="1" nodeType="afterEffect">
                                  <p:stCondLst>
                                    <p:cond delay="0"/>
                                  </p:stCondLst>
                                  <p:childTnLst>
                                    <p:animEffect transition="out" filter="fade">
                                      <p:cBhvr>
                                        <p:cTn id="38" dur="1000"/>
                                        <p:tgtEl>
                                          <p:spTgt spid="15"/>
                                        </p:tgtEl>
                                      </p:cBhvr>
                                    </p:animEffect>
                                    <p:set>
                                      <p:cBhvr>
                                        <p:cTn id="3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6"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68313" y="304801"/>
            <a:ext cx="8229600" cy="914399"/>
          </a:xfrm>
        </p:spPr>
        <p:txBody>
          <a:bodyPr/>
          <a:lstStyle/>
          <a:p>
            <a:pPr eaLnBrk="1" hangingPunct="1">
              <a:defRPr/>
            </a:pPr>
            <a:r>
              <a:rPr lang="en-US" sz="3200" dirty="0" smtClean="0"/>
              <a:t>Results comparison:</a:t>
            </a:r>
            <a:br>
              <a:rPr lang="en-US" sz="3200" dirty="0" smtClean="0"/>
            </a:br>
            <a:r>
              <a:rPr lang="en-US" sz="3200" dirty="0" smtClean="0"/>
              <a:t>MLA v. </a:t>
            </a:r>
            <a:r>
              <a:rPr lang="en-US" sz="3200" dirty="0" err="1" smtClean="0"/>
              <a:t>Rietveld</a:t>
            </a:r>
            <a:r>
              <a:rPr lang="en-US" sz="3200" dirty="0" smtClean="0"/>
              <a:t> XRD</a:t>
            </a:r>
          </a:p>
        </p:txBody>
      </p:sp>
      <p:sp>
        <p:nvSpPr>
          <p:cNvPr id="4" name="Slide Number Placeholder 2"/>
          <p:cNvSpPr>
            <a:spLocks noGrp="1"/>
          </p:cNvSpPr>
          <p:nvPr>
            <p:ph type="sldNum" sz="quarter" idx="12"/>
          </p:nvPr>
        </p:nvSpPr>
        <p:spPr/>
        <p:txBody>
          <a:bodyPr/>
          <a:lstStyle/>
          <a:p>
            <a:pPr>
              <a:defRPr/>
            </a:pPr>
            <a:fld id="{A5CBEFC7-D541-4208-9C88-A2EB8839F94F}" type="slidenum">
              <a:rPr lang="en-US"/>
              <a:pPr>
                <a:defRPr/>
              </a:pPr>
              <a:t>32</a:t>
            </a:fld>
            <a:endParaRPr lang="en-US"/>
          </a:p>
        </p:txBody>
      </p:sp>
      <p:graphicFrame>
        <p:nvGraphicFramePr>
          <p:cNvPr id="13" name="Chart 12"/>
          <p:cNvGraphicFramePr>
            <a:graphicFrameLocks/>
          </p:cNvGraphicFramePr>
          <p:nvPr/>
        </p:nvGraphicFramePr>
        <p:xfrm>
          <a:off x="1295400" y="1752600"/>
          <a:ext cx="7007755" cy="4772025"/>
        </p:xfrm>
        <a:graphic>
          <a:graphicData uri="http://schemas.openxmlformats.org/drawingml/2006/chart">
            <c:chart xmlns:c="http://schemas.openxmlformats.org/drawingml/2006/chart" xmlns:r="http://schemas.openxmlformats.org/officeDocument/2006/relationships" r:id="rId3"/>
          </a:graphicData>
        </a:graphic>
      </p:graphicFrame>
      <p:sp>
        <p:nvSpPr>
          <p:cNvPr id="15" name="Freeform 14"/>
          <p:cNvSpPr/>
          <p:nvPr/>
        </p:nvSpPr>
        <p:spPr>
          <a:xfrm>
            <a:off x="7010400" y="3429000"/>
            <a:ext cx="1219201" cy="990600"/>
          </a:xfrm>
          <a:custGeom>
            <a:avLst/>
            <a:gdLst>
              <a:gd name="connsiteX0" fmla="*/ 1835477 w 2425040"/>
              <a:gd name="connsiteY0" fmla="*/ 693683 h 1860331"/>
              <a:gd name="connsiteX1" fmla="*/ 1693587 w 2425040"/>
              <a:gd name="connsiteY1" fmla="*/ 520262 h 1860331"/>
              <a:gd name="connsiteX2" fmla="*/ 1141794 w 2425040"/>
              <a:gd name="connsiteY2" fmla="*/ 126124 h 1860331"/>
              <a:gd name="connsiteX3" fmla="*/ 1031435 w 2425040"/>
              <a:gd name="connsiteY3" fmla="*/ 94593 h 1860331"/>
              <a:gd name="connsiteX4" fmla="*/ 479642 w 2425040"/>
              <a:gd name="connsiteY4" fmla="*/ 0 h 1860331"/>
              <a:gd name="connsiteX5" fmla="*/ 195863 w 2425040"/>
              <a:gd name="connsiteY5" fmla="*/ 31531 h 1860331"/>
              <a:gd name="connsiteX6" fmla="*/ 132801 w 2425040"/>
              <a:gd name="connsiteY6" fmla="*/ 78828 h 1860331"/>
              <a:gd name="connsiteX7" fmla="*/ 38208 w 2425040"/>
              <a:gd name="connsiteY7" fmla="*/ 189186 h 1860331"/>
              <a:gd name="connsiteX8" fmla="*/ 6677 w 2425040"/>
              <a:gd name="connsiteY8" fmla="*/ 362607 h 1860331"/>
              <a:gd name="connsiteX9" fmla="*/ 53973 w 2425040"/>
              <a:gd name="connsiteY9" fmla="*/ 961697 h 1860331"/>
              <a:gd name="connsiteX10" fmla="*/ 132801 w 2425040"/>
              <a:gd name="connsiteY10" fmla="*/ 1277007 h 1860331"/>
              <a:gd name="connsiteX11" fmla="*/ 243160 w 2425040"/>
              <a:gd name="connsiteY11" fmla="*/ 1434662 h 1860331"/>
              <a:gd name="connsiteX12" fmla="*/ 353518 w 2425040"/>
              <a:gd name="connsiteY12" fmla="*/ 1560786 h 1860331"/>
              <a:gd name="connsiteX13" fmla="*/ 921077 w 2425040"/>
              <a:gd name="connsiteY13" fmla="*/ 1828800 h 1860331"/>
              <a:gd name="connsiteX14" fmla="*/ 1457104 w 2425040"/>
              <a:gd name="connsiteY14" fmla="*/ 1860331 h 1860331"/>
              <a:gd name="connsiteX15" fmla="*/ 2071960 w 2425040"/>
              <a:gd name="connsiteY15" fmla="*/ 1765738 h 1860331"/>
              <a:gd name="connsiteX16" fmla="*/ 2198084 w 2425040"/>
              <a:gd name="connsiteY16" fmla="*/ 1686911 h 1860331"/>
              <a:gd name="connsiteX17" fmla="*/ 2276911 w 2425040"/>
              <a:gd name="connsiteY17" fmla="*/ 1576552 h 1860331"/>
              <a:gd name="connsiteX18" fmla="*/ 2371504 w 2425040"/>
              <a:gd name="connsiteY18" fmla="*/ 1466193 h 1860331"/>
              <a:gd name="connsiteX19" fmla="*/ 2403035 w 2425040"/>
              <a:gd name="connsiteY19" fmla="*/ 1324304 h 1860331"/>
              <a:gd name="connsiteX20" fmla="*/ 2418801 w 2425040"/>
              <a:gd name="connsiteY20" fmla="*/ 1150883 h 1860331"/>
              <a:gd name="connsiteX21" fmla="*/ 2339973 w 2425040"/>
              <a:gd name="connsiteY21" fmla="*/ 740980 h 1860331"/>
              <a:gd name="connsiteX22" fmla="*/ 2135022 w 2425040"/>
              <a:gd name="connsiteY22" fmla="*/ 409904 h 1860331"/>
              <a:gd name="connsiteX23" fmla="*/ 2008897 w 2425040"/>
              <a:gd name="connsiteY23" fmla="*/ 268014 h 1860331"/>
              <a:gd name="connsiteX24" fmla="*/ 1756649 w 2425040"/>
              <a:gd name="connsiteY24" fmla="*/ 126124 h 1860331"/>
              <a:gd name="connsiteX25" fmla="*/ 1662056 w 2425040"/>
              <a:gd name="connsiteY25" fmla="*/ 78828 h 1860331"/>
              <a:gd name="connsiteX26" fmla="*/ 1488635 w 2425040"/>
              <a:gd name="connsiteY26" fmla="*/ 78828 h 186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25040" h="1860331">
                <a:moveTo>
                  <a:pt x="1835477" y="693683"/>
                </a:moveTo>
                <a:cubicBezTo>
                  <a:pt x="1788180" y="635876"/>
                  <a:pt x="1748252" y="571157"/>
                  <a:pt x="1693587" y="520262"/>
                </a:cubicBezTo>
                <a:cubicBezTo>
                  <a:pt x="1459718" y="302522"/>
                  <a:pt x="1389044" y="274474"/>
                  <a:pt x="1141794" y="126124"/>
                </a:cubicBezTo>
                <a:cubicBezTo>
                  <a:pt x="1108988" y="106440"/>
                  <a:pt x="1068454" y="104250"/>
                  <a:pt x="1031435" y="94593"/>
                </a:cubicBezTo>
                <a:cubicBezTo>
                  <a:pt x="706208" y="9751"/>
                  <a:pt x="837089" y="37626"/>
                  <a:pt x="479642" y="0"/>
                </a:cubicBezTo>
                <a:cubicBezTo>
                  <a:pt x="385049" y="10510"/>
                  <a:pt x="288671" y="10438"/>
                  <a:pt x="195863" y="31531"/>
                </a:cubicBezTo>
                <a:cubicBezTo>
                  <a:pt x="170240" y="37354"/>
                  <a:pt x="152751" y="61728"/>
                  <a:pt x="132801" y="78828"/>
                </a:cubicBezTo>
                <a:cubicBezTo>
                  <a:pt x="86684" y="118357"/>
                  <a:pt x="75594" y="139337"/>
                  <a:pt x="38208" y="189186"/>
                </a:cubicBezTo>
                <a:cubicBezTo>
                  <a:pt x="24409" y="244382"/>
                  <a:pt x="6677" y="306115"/>
                  <a:pt x="6677" y="362607"/>
                </a:cubicBezTo>
                <a:cubicBezTo>
                  <a:pt x="6677" y="806284"/>
                  <a:pt x="0" y="678341"/>
                  <a:pt x="53973" y="961697"/>
                </a:cubicBezTo>
                <a:cubicBezTo>
                  <a:pt x="71949" y="1056071"/>
                  <a:pt x="85993" y="1188073"/>
                  <a:pt x="132801" y="1277007"/>
                </a:cubicBezTo>
                <a:cubicBezTo>
                  <a:pt x="162678" y="1333772"/>
                  <a:pt x="203777" y="1384027"/>
                  <a:pt x="243160" y="1434662"/>
                </a:cubicBezTo>
                <a:cubicBezTo>
                  <a:pt x="277457" y="1478758"/>
                  <a:pt x="307753" y="1528751"/>
                  <a:pt x="353518" y="1560786"/>
                </a:cubicBezTo>
                <a:cubicBezTo>
                  <a:pt x="472002" y="1643725"/>
                  <a:pt x="741140" y="1805829"/>
                  <a:pt x="921077" y="1828800"/>
                </a:cubicBezTo>
                <a:cubicBezTo>
                  <a:pt x="1098621" y="1851465"/>
                  <a:pt x="1457104" y="1860331"/>
                  <a:pt x="1457104" y="1860331"/>
                </a:cubicBezTo>
                <a:cubicBezTo>
                  <a:pt x="1589123" y="1846186"/>
                  <a:pt x="1905168" y="1835966"/>
                  <a:pt x="2071960" y="1765738"/>
                </a:cubicBezTo>
                <a:cubicBezTo>
                  <a:pt x="2117652" y="1746499"/>
                  <a:pt x="2156043" y="1713187"/>
                  <a:pt x="2198084" y="1686911"/>
                </a:cubicBezTo>
                <a:cubicBezTo>
                  <a:pt x="2224360" y="1650125"/>
                  <a:pt x="2248981" y="1612099"/>
                  <a:pt x="2276911" y="1576552"/>
                </a:cubicBezTo>
                <a:cubicBezTo>
                  <a:pt x="2306845" y="1538454"/>
                  <a:pt x="2349836" y="1509528"/>
                  <a:pt x="2371504" y="1466193"/>
                </a:cubicBezTo>
                <a:cubicBezTo>
                  <a:pt x="2393172" y="1422858"/>
                  <a:pt x="2392525" y="1371600"/>
                  <a:pt x="2403035" y="1324304"/>
                </a:cubicBezTo>
                <a:cubicBezTo>
                  <a:pt x="2408290" y="1266497"/>
                  <a:pt x="2425040" y="1208592"/>
                  <a:pt x="2418801" y="1150883"/>
                </a:cubicBezTo>
                <a:cubicBezTo>
                  <a:pt x="2403846" y="1012551"/>
                  <a:pt x="2379623" y="874349"/>
                  <a:pt x="2339973" y="740980"/>
                </a:cubicBezTo>
                <a:cubicBezTo>
                  <a:pt x="2317850" y="666565"/>
                  <a:pt x="2182618" y="470192"/>
                  <a:pt x="2135022" y="409904"/>
                </a:cubicBezTo>
                <a:cubicBezTo>
                  <a:pt x="2095810" y="360236"/>
                  <a:pt x="2059522" y="305983"/>
                  <a:pt x="2008897" y="268014"/>
                </a:cubicBezTo>
                <a:cubicBezTo>
                  <a:pt x="1931719" y="210131"/>
                  <a:pt x="1842936" y="169267"/>
                  <a:pt x="1756649" y="126124"/>
                </a:cubicBezTo>
                <a:cubicBezTo>
                  <a:pt x="1725118" y="110359"/>
                  <a:pt x="1696772" y="84954"/>
                  <a:pt x="1662056" y="78828"/>
                </a:cubicBezTo>
                <a:cubicBezTo>
                  <a:pt x="1605129" y="68782"/>
                  <a:pt x="1546442" y="78828"/>
                  <a:pt x="1488635" y="78828"/>
                </a:cubicBezTo>
              </a:path>
            </a:pathLst>
          </a:custGeom>
          <a:ln w="57150">
            <a:solidFill>
              <a:srgbClr val="00B05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Freeform 15"/>
          <p:cNvSpPr/>
          <p:nvPr/>
        </p:nvSpPr>
        <p:spPr>
          <a:xfrm>
            <a:off x="5943600" y="3581400"/>
            <a:ext cx="685800" cy="762000"/>
          </a:xfrm>
          <a:custGeom>
            <a:avLst/>
            <a:gdLst>
              <a:gd name="connsiteX0" fmla="*/ 1835477 w 2425040"/>
              <a:gd name="connsiteY0" fmla="*/ 693683 h 1860331"/>
              <a:gd name="connsiteX1" fmla="*/ 1693587 w 2425040"/>
              <a:gd name="connsiteY1" fmla="*/ 520262 h 1860331"/>
              <a:gd name="connsiteX2" fmla="*/ 1141794 w 2425040"/>
              <a:gd name="connsiteY2" fmla="*/ 126124 h 1860331"/>
              <a:gd name="connsiteX3" fmla="*/ 1031435 w 2425040"/>
              <a:gd name="connsiteY3" fmla="*/ 94593 h 1860331"/>
              <a:gd name="connsiteX4" fmla="*/ 479642 w 2425040"/>
              <a:gd name="connsiteY4" fmla="*/ 0 h 1860331"/>
              <a:gd name="connsiteX5" fmla="*/ 195863 w 2425040"/>
              <a:gd name="connsiteY5" fmla="*/ 31531 h 1860331"/>
              <a:gd name="connsiteX6" fmla="*/ 132801 w 2425040"/>
              <a:gd name="connsiteY6" fmla="*/ 78828 h 1860331"/>
              <a:gd name="connsiteX7" fmla="*/ 38208 w 2425040"/>
              <a:gd name="connsiteY7" fmla="*/ 189186 h 1860331"/>
              <a:gd name="connsiteX8" fmla="*/ 6677 w 2425040"/>
              <a:gd name="connsiteY8" fmla="*/ 362607 h 1860331"/>
              <a:gd name="connsiteX9" fmla="*/ 53973 w 2425040"/>
              <a:gd name="connsiteY9" fmla="*/ 961697 h 1860331"/>
              <a:gd name="connsiteX10" fmla="*/ 132801 w 2425040"/>
              <a:gd name="connsiteY10" fmla="*/ 1277007 h 1860331"/>
              <a:gd name="connsiteX11" fmla="*/ 243160 w 2425040"/>
              <a:gd name="connsiteY11" fmla="*/ 1434662 h 1860331"/>
              <a:gd name="connsiteX12" fmla="*/ 353518 w 2425040"/>
              <a:gd name="connsiteY12" fmla="*/ 1560786 h 1860331"/>
              <a:gd name="connsiteX13" fmla="*/ 921077 w 2425040"/>
              <a:gd name="connsiteY13" fmla="*/ 1828800 h 1860331"/>
              <a:gd name="connsiteX14" fmla="*/ 1457104 w 2425040"/>
              <a:gd name="connsiteY14" fmla="*/ 1860331 h 1860331"/>
              <a:gd name="connsiteX15" fmla="*/ 2071960 w 2425040"/>
              <a:gd name="connsiteY15" fmla="*/ 1765738 h 1860331"/>
              <a:gd name="connsiteX16" fmla="*/ 2198084 w 2425040"/>
              <a:gd name="connsiteY16" fmla="*/ 1686911 h 1860331"/>
              <a:gd name="connsiteX17" fmla="*/ 2276911 w 2425040"/>
              <a:gd name="connsiteY17" fmla="*/ 1576552 h 1860331"/>
              <a:gd name="connsiteX18" fmla="*/ 2371504 w 2425040"/>
              <a:gd name="connsiteY18" fmla="*/ 1466193 h 1860331"/>
              <a:gd name="connsiteX19" fmla="*/ 2403035 w 2425040"/>
              <a:gd name="connsiteY19" fmla="*/ 1324304 h 1860331"/>
              <a:gd name="connsiteX20" fmla="*/ 2418801 w 2425040"/>
              <a:gd name="connsiteY20" fmla="*/ 1150883 h 1860331"/>
              <a:gd name="connsiteX21" fmla="*/ 2339973 w 2425040"/>
              <a:gd name="connsiteY21" fmla="*/ 740980 h 1860331"/>
              <a:gd name="connsiteX22" fmla="*/ 2135022 w 2425040"/>
              <a:gd name="connsiteY22" fmla="*/ 409904 h 1860331"/>
              <a:gd name="connsiteX23" fmla="*/ 2008897 w 2425040"/>
              <a:gd name="connsiteY23" fmla="*/ 268014 h 1860331"/>
              <a:gd name="connsiteX24" fmla="*/ 1756649 w 2425040"/>
              <a:gd name="connsiteY24" fmla="*/ 126124 h 1860331"/>
              <a:gd name="connsiteX25" fmla="*/ 1662056 w 2425040"/>
              <a:gd name="connsiteY25" fmla="*/ 78828 h 1860331"/>
              <a:gd name="connsiteX26" fmla="*/ 1488635 w 2425040"/>
              <a:gd name="connsiteY26" fmla="*/ 78828 h 186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25040" h="1860331">
                <a:moveTo>
                  <a:pt x="1835477" y="693683"/>
                </a:moveTo>
                <a:cubicBezTo>
                  <a:pt x="1788180" y="635876"/>
                  <a:pt x="1748252" y="571157"/>
                  <a:pt x="1693587" y="520262"/>
                </a:cubicBezTo>
                <a:cubicBezTo>
                  <a:pt x="1459718" y="302522"/>
                  <a:pt x="1389044" y="274474"/>
                  <a:pt x="1141794" y="126124"/>
                </a:cubicBezTo>
                <a:cubicBezTo>
                  <a:pt x="1108988" y="106440"/>
                  <a:pt x="1068454" y="104250"/>
                  <a:pt x="1031435" y="94593"/>
                </a:cubicBezTo>
                <a:cubicBezTo>
                  <a:pt x="706208" y="9751"/>
                  <a:pt x="837089" y="37626"/>
                  <a:pt x="479642" y="0"/>
                </a:cubicBezTo>
                <a:cubicBezTo>
                  <a:pt x="385049" y="10510"/>
                  <a:pt x="288671" y="10438"/>
                  <a:pt x="195863" y="31531"/>
                </a:cubicBezTo>
                <a:cubicBezTo>
                  <a:pt x="170240" y="37354"/>
                  <a:pt x="152751" y="61728"/>
                  <a:pt x="132801" y="78828"/>
                </a:cubicBezTo>
                <a:cubicBezTo>
                  <a:pt x="86684" y="118357"/>
                  <a:pt x="75594" y="139337"/>
                  <a:pt x="38208" y="189186"/>
                </a:cubicBezTo>
                <a:cubicBezTo>
                  <a:pt x="24409" y="244382"/>
                  <a:pt x="6677" y="306115"/>
                  <a:pt x="6677" y="362607"/>
                </a:cubicBezTo>
                <a:cubicBezTo>
                  <a:pt x="6677" y="806284"/>
                  <a:pt x="0" y="678341"/>
                  <a:pt x="53973" y="961697"/>
                </a:cubicBezTo>
                <a:cubicBezTo>
                  <a:pt x="71949" y="1056071"/>
                  <a:pt x="85993" y="1188073"/>
                  <a:pt x="132801" y="1277007"/>
                </a:cubicBezTo>
                <a:cubicBezTo>
                  <a:pt x="162678" y="1333772"/>
                  <a:pt x="203777" y="1384027"/>
                  <a:pt x="243160" y="1434662"/>
                </a:cubicBezTo>
                <a:cubicBezTo>
                  <a:pt x="277457" y="1478758"/>
                  <a:pt x="307753" y="1528751"/>
                  <a:pt x="353518" y="1560786"/>
                </a:cubicBezTo>
                <a:cubicBezTo>
                  <a:pt x="472002" y="1643725"/>
                  <a:pt x="741140" y="1805829"/>
                  <a:pt x="921077" y="1828800"/>
                </a:cubicBezTo>
                <a:cubicBezTo>
                  <a:pt x="1098621" y="1851465"/>
                  <a:pt x="1457104" y="1860331"/>
                  <a:pt x="1457104" y="1860331"/>
                </a:cubicBezTo>
                <a:cubicBezTo>
                  <a:pt x="1589123" y="1846186"/>
                  <a:pt x="1905168" y="1835966"/>
                  <a:pt x="2071960" y="1765738"/>
                </a:cubicBezTo>
                <a:cubicBezTo>
                  <a:pt x="2117652" y="1746499"/>
                  <a:pt x="2156043" y="1713187"/>
                  <a:pt x="2198084" y="1686911"/>
                </a:cubicBezTo>
                <a:cubicBezTo>
                  <a:pt x="2224360" y="1650125"/>
                  <a:pt x="2248981" y="1612099"/>
                  <a:pt x="2276911" y="1576552"/>
                </a:cubicBezTo>
                <a:cubicBezTo>
                  <a:pt x="2306845" y="1538454"/>
                  <a:pt x="2349836" y="1509528"/>
                  <a:pt x="2371504" y="1466193"/>
                </a:cubicBezTo>
                <a:cubicBezTo>
                  <a:pt x="2393172" y="1422858"/>
                  <a:pt x="2392525" y="1371600"/>
                  <a:pt x="2403035" y="1324304"/>
                </a:cubicBezTo>
                <a:cubicBezTo>
                  <a:pt x="2408290" y="1266497"/>
                  <a:pt x="2425040" y="1208592"/>
                  <a:pt x="2418801" y="1150883"/>
                </a:cubicBezTo>
                <a:cubicBezTo>
                  <a:pt x="2403846" y="1012551"/>
                  <a:pt x="2379623" y="874349"/>
                  <a:pt x="2339973" y="740980"/>
                </a:cubicBezTo>
                <a:cubicBezTo>
                  <a:pt x="2317850" y="666565"/>
                  <a:pt x="2182618" y="470192"/>
                  <a:pt x="2135022" y="409904"/>
                </a:cubicBezTo>
                <a:cubicBezTo>
                  <a:pt x="2095810" y="360236"/>
                  <a:pt x="2059522" y="305983"/>
                  <a:pt x="2008897" y="268014"/>
                </a:cubicBezTo>
                <a:cubicBezTo>
                  <a:pt x="1931719" y="210131"/>
                  <a:pt x="1842936" y="169267"/>
                  <a:pt x="1756649" y="126124"/>
                </a:cubicBezTo>
                <a:cubicBezTo>
                  <a:pt x="1725118" y="110359"/>
                  <a:pt x="1696772" y="84954"/>
                  <a:pt x="1662056" y="78828"/>
                </a:cubicBezTo>
                <a:cubicBezTo>
                  <a:pt x="1605129" y="68782"/>
                  <a:pt x="1546442" y="78828"/>
                  <a:pt x="1488635" y="78828"/>
                </a:cubicBezTo>
              </a:path>
            </a:pathLst>
          </a:custGeom>
          <a:ln w="57150">
            <a:solidFill>
              <a:srgbClr val="00B05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Freeform 18"/>
          <p:cNvSpPr/>
          <p:nvPr/>
        </p:nvSpPr>
        <p:spPr>
          <a:xfrm>
            <a:off x="6477000" y="2133600"/>
            <a:ext cx="685800" cy="762000"/>
          </a:xfrm>
          <a:custGeom>
            <a:avLst/>
            <a:gdLst>
              <a:gd name="connsiteX0" fmla="*/ 1835477 w 2425040"/>
              <a:gd name="connsiteY0" fmla="*/ 693683 h 1860331"/>
              <a:gd name="connsiteX1" fmla="*/ 1693587 w 2425040"/>
              <a:gd name="connsiteY1" fmla="*/ 520262 h 1860331"/>
              <a:gd name="connsiteX2" fmla="*/ 1141794 w 2425040"/>
              <a:gd name="connsiteY2" fmla="*/ 126124 h 1860331"/>
              <a:gd name="connsiteX3" fmla="*/ 1031435 w 2425040"/>
              <a:gd name="connsiteY3" fmla="*/ 94593 h 1860331"/>
              <a:gd name="connsiteX4" fmla="*/ 479642 w 2425040"/>
              <a:gd name="connsiteY4" fmla="*/ 0 h 1860331"/>
              <a:gd name="connsiteX5" fmla="*/ 195863 w 2425040"/>
              <a:gd name="connsiteY5" fmla="*/ 31531 h 1860331"/>
              <a:gd name="connsiteX6" fmla="*/ 132801 w 2425040"/>
              <a:gd name="connsiteY6" fmla="*/ 78828 h 1860331"/>
              <a:gd name="connsiteX7" fmla="*/ 38208 w 2425040"/>
              <a:gd name="connsiteY7" fmla="*/ 189186 h 1860331"/>
              <a:gd name="connsiteX8" fmla="*/ 6677 w 2425040"/>
              <a:gd name="connsiteY8" fmla="*/ 362607 h 1860331"/>
              <a:gd name="connsiteX9" fmla="*/ 53973 w 2425040"/>
              <a:gd name="connsiteY9" fmla="*/ 961697 h 1860331"/>
              <a:gd name="connsiteX10" fmla="*/ 132801 w 2425040"/>
              <a:gd name="connsiteY10" fmla="*/ 1277007 h 1860331"/>
              <a:gd name="connsiteX11" fmla="*/ 243160 w 2425040"/>
              <a:gd name="connsiteY11" fmla="*/ 1434662 h 1860331"/>
              <a:gd name="connsiteX12" fmla="*/ 353518 w 2425040"/>
              <a:gd name="connsiteY12" fmla="*/ 1560786 h 1860331"/>
              <a:gd name="connsiteX13" fmla="*/ 921077 w 2425040"/>
              <a:gd name="connsiteY13" fmla="*/ 1828800 h 1860331"/>
              <a:gd name="connsiteX14" fmla="*/ 1457104 w 2425040"/>
              <a:gd name="connsiteY14" fmla="*/ 1860331 h 1860331"/>
              <a:gd name="connsiteX15" fmla="*/ 2071960 w 2425040"/>
              <a:gd name="connsiteY15" fmla="*/ 1765738 h 1860331"/>
              <a:gd name="connsiteX16" fmla="*/ 2198084 w 2425040"/>
              <a:gd name="connsiteY16" fmla="*/ 1686911 h 1860331"/>
              <a:gd name="connsiteX17" fmla="*/ 2276911 w 2425040"/>
              <a:gd name="connsiteY17" fmla="*/ 1576552 h 1860331"/>
              <a:gd name="connsiteX18" fmla="*/ 2371504 w 2425040"/>
              <a:gd name="connsiteY18" fmla="*/ 1466193 h 1860331"/>
              <a:gd name="connsiteX19" fmla="*/ 2403035 w 2425040"/>
              <a:gd name="connsiteY19" fmla="*/ 1324304 h 1860331"/>
              <a:gd name="connsiteX20" fmla="*/ 2418801 w 2425040"/>
              <a:gd name="connsiteY20" fmla="*/ 1150883 h 1860331"/>
              <a:gd name="connsiteX21" fmla="*/ 2339973 w 2425040"/>
              <a:gd name="connsiteY21" fmla="*/ 740980 h 1860331"/>
              <a:gd name="connsiteX22" fmla="*/ 2135022 w 2425040"/>
              <a:gd name="connsiteY22" fmla="*/ 409904 h 1860331"/>
              <a:gd name="connsiteX23" fmla="*/ 2008897 w 2425040"/>
              <a:gd name="connsiteY23" fmla="*/ 268014 h 1860331"/>
              <a:gd name="connsiteX24" fmla="*/ 1756649 w 2425040"/>
              <a:gd name="connsiteY24" fmla="*/ 126124 h 1860331"/>
              <a:gd name="connsiteX25" fmla="*/ 1662056 w 2425040"/>
              <a:gd name="connsiteY25" fmla="*/ 78828 h 1860331"/>
              <a:gd name="connsiteX26" fmla="*/ 1488635 w 2425040"/>
              <a:gd name="connsiteY26" fmla="*/ 78828 h 186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25040" h="1860331">
                <a:moveTo>
                  <a:pt x="1835477" y="693683"/>
                </a:moveTo>
                <a:cubicBezTo>
                  <a:pt x="1788180" y="635876"/>
                  <a:pt x="1748252" y="571157"/>
                  <a:pt x="1693587" y="520262"/>
                </a:cubicBezTo>
                <a:cubicBezTo>
                  <a:pt x="1459718" y="302522"/>
                  <a:pt x="1389044" y="274474"/>
                  <a:pt x="1141794" y="126124"/>
                </a:cubicBezTo>
                <a:cubicBezTo>
                  <a:pt x="1108988" y="106440"/>
                  <a:pt x="1068454" y="104250"/>
                  <a:pt x="1031435" y="94593"/>
                </a:cubicBezTo>
                <a:cubicBezTo>
                  <a:pt x="706208" y="9751"/>
                  <a:pt x="837089" y="37626"/>
                  <a:pt x="479642" y="0"/>
                </a:cubicBezTo>
                <a:cubicBezTo>
                  <a:pt x="385049" y="10510"/>
                  <a:pt x="288671" y="10438"/>
                  <a:pt x="195863" y="31531"/>
                </a:cubicBezTo>
                <a:cubicBezTo>
                  <a:pt x="170240" y="37354"/>
                  <a:pt x="152751" y="61728"/>
                  <a:pt x="132801" y="78828"/>
                </a:cubicBezTo>
                <a:cubicBezTo>
                  <a:pt x="86684" y="118357"/>
                  <a:pt x="75594" y="139337"/>
                  <a:pt x="38208" y="189186"/>
                </a:cubicBezTo>
                <a:cubicBezTo>
                  <a:pt x="24409" y="244382"/>
                  <a:pt x="6677" y="306115"/>
                  <a:pt x="6677" y="362607"/>
                </a:cubicBezTo>
                <a:cubicBezTo>
                  <a:pt x="6677" y="806284"/>
                  <a:pt x="0" y="678341"/>
                  <a:pt x="53973" y="961697"/>
                </a:cubicBezTo>
                <a:cubicBezTo>
                  <a:pt x="71949" y="1056071"/>
                  <a:pt x="85993" y="1188073"/>
                  <a:pt x="132801" y="1277007"/>
                </a:cubicBezTo>
                <a:cubicBezTo>
                  <a:pt x="162678" y="1333772"/>
                  <a:pt x="203777" y="1384027"/>
                  <a:pt x="243160" y="1434662"/>
                </a:cubicBezTo>
                <a:cubicBezTo>
                  <a:pt x="277457" y="1478758"/>
                  <a:pt x="307753" y="1528751"/>
                  <a:pt x="353518" y="1560786"/>
                </a:cubicBezTo>
                <a:cubicBezTo>
                  <a:pt x="472002" y="1643725"/>
                  <a:pt x="741140" y="1805829"/>
                  <a:pt x="921077" y="1828800"/>
                </a:cubicBezTo>
                <a:cubicBezTo>
                  <a:pt x="1098621" y="1851465"/>
                  <a:pt x="1457104" y="1860331"/>
                  <a:pt x="1457104" y="1860331"/>
                </a:cubicBezTo>
                <a:cubicBezTo>
                  <a:pt x="1589123" y="1846186"/>
                  <a:pt x="1905168" y="1835966"/>
                  <a:pt x="2071960" y="1765738"/>
                </a:cubicBezTo>
                <a:cubicBezTo>
                  <a:pt x="2117652" y="1746499"/>
                  <a:pt x="2156043" y="1713187"/>
                  <a:pt x="2198084" y="1686911"/>
                </a:cubicBezTo>
                <a:cubicBezTo>
                  <a:pt x="2224360" y="1650125"/>
                  <a:pt x="2248981" y="1612099"/>
                  <a:pt x="2276911" y="1576552"/>
                </a:cubicBezTo>
                <a:cubicBezTo>
                  <a:pt x="2306845" y="1538454"/>
                  <a:pt x="2349836" y="1509528"/>
                  <a:pt x="2371504" y="1466193"/>
                </a:cubicBezTo>
                <a:cubicBezTo>
                  <a:pt x="2393172" y="1422858"/>
                  <a:pt x="2392525" y="1371600"/>
                  <a:pt x="2403035" y="1324304"/>
                </a:cubicBezTo>
                <a:cubicBezTo>
                  <a:pt x="2408290" y="1266497"/>
                  <a:pt x="2425040" y="1208592"/>
                  <a:pt x="2418801" y="1150883"/>
                </a:cubicBezTo>
                <a:cubicBezTo>
                  <a:pt x="2403846" y="1012551"/>
                  <a:pt x="2379623" y="874349"/>
                  <a:pt x="2339973" y="740980"/>
                </a:cubicBezTo>
                <a:cubicBezTo>
                  <a:pt x="2317850" y="666565"/>
                  <a:pt x="2182618" y="470192"/>
                  <a:pt x="2135022" y="409904"/>
                </a:cubicBezTo>
                <a:cubicBezTo>
                  <a:pt x="2095810" y="360236"/>
                  <a:pt x="2059522" y="305983"/>
                  <a:pt x="2008897" y="268014"/>
                </a:cubicBezTo>
                <a:cubicBezTo>
                  <a:pt x="1931719" y="210131"/>
                  <a:pt x="1842936" y="169267"/>
                  <a:pt x="1756649" y="126124"/>
                </a:cubicBezTo>
                <a:cubicBezTo>
                  <a:pt x="1725118" y="110359"/>
                  <a:pt x="1696772" y="84954"/>
                  <a:pt x="1662056" y="78828"/>
                </a:cubicBezTo>
                <a:cubicBezTo>
                  <a:pt x="1605129" y="68782"/>
                  <a:pt x="1546442" y="78828"/>
                  <a:pt x="1488635" y="78828"/>
                </a:cubicBezTo>
              </a:path>
            </a:pathLst>
          </a:custGeom>
          <a:ln w="57150">
            <a:solidFill>
              <a:srgbClr val="00B05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Freeform 19"/>
          <p:cNvSpPr/>
          <p:nvPr/>
        </p:nvSpPr>
        <p:spPr>
          <a:xfrm>
            <a:off x="4953000" y="2514600"/>
            <a:ext cx="685800" cy="762000"/>
          </a:xfrm>
          <a:custGeom>
            <a:avLst/>
            <a:gdLst>
              <a:gd name="connsiteX0" fmla="*/ 1835477 w 2425040"/>
              <a:gd name="connsiteY0" fmla="*/ 693683 h 1860331"/>
              <a:gd name="connsiteX1" fmla="*/ 1693587 w 2425040"/>
              <a:gd name="connsiteY1" fmla="*/ 520262 h 1860331"/>
              <a:gd name="connsiteX2" fmla="*/ 1141794 w 2425040"/>
              <a:gd name="connsiteY2" fmla="*/ 126124 h 1860331"/>
              <a:gd name="connsiteX3" fmla="*/ 1031435 w 2425040"/>
              <a:gd name="connsiteY3" fmla="*/ 94593 h 1860331"/>
              <a:gd name="connsiteX4" fmla="*/ 479642 w 2425040"/>
              <a:gd name="connsiteY4" fmla="*/ 0 h 1860331"/>
              <a:gd name="connsiteX5" fmla="*/ 195863 w 2425040"/>
              <a:gd name="connsiteY5" fmla="*/ 31531 h 1860331"/>
              <a:gd name="connsiteX6" fmla="*/ 132801 w 2425040"/>
              <a:gd name="connsiteY6" fmla="*/ 78828 h 1860331"/>
              <a:gd name="connsiteX7" fmla="*/ 38208 w 2425040"/>
              <a:gd name="connsiteY7" fmla="*/ 189186 h 1860331"/>
              <a:gd name="connsiteX8" fmla="*/ 6677 w 2425040"/>
              <a:gd name="connsiteY8" fmla="*/ 362607 h 1860331"/>
              <a:gd name="connsiteX9" fmla="*/ 53973 w 2425040"/>
              <a:gd name="connsiteY9" fmla="*/ 961697 h 1860331"/>
              <a:gd name="connsiteX10" fmla="*/ 132801 w 2425040"/>
              <a:gd name="connsiteY10" fmla="*/ 1277007 h 1860331"/>
              <a:gd name="connsiteX11" fmla="*/ 243160 w 2425040"/>
              <a:gd name="connsiteY11" fmla="*/ 1434662 h 1860331"/>
              <a:gd name="connsiteX12" fmla="*/ 353518 w 2425040"/>
              <a:gd name="connsiteY12" fmla="*/ 1560786 h 1860331"/>
              <a:gd name="connsiteX13" fmla="*/ 921077 w 2425040"/>
              <a:gd name="connsiteY13" fmla="*/ 1828800 h 1860331"/>
              <a:gd name="connsiteX14" fmla="*/ 1457104 w 2425040"/>
              <a:gd name="connsiteY14" fmla="*/ 1860331 h 1860331"/>
              <a:gd name="connsiteX15" fmla="*/ 2071960 w 2425040"/>
              <a:gd name="connsiteY15" fmla="*/ 1765738 h 1860331"/>
              <a:gd name="connsiteX16" fmla="*/ 2198084 w 2425040"/>
              <a:gd name="connsiteY16" fmla="*/ 1686911 h 1860331"/>
              <a:gd name="connsiteX17" fmla="*/ 2276911 w 2425040"/>
              <a:gd name="connsiteY17" fmla="*/ 1576552 h 1860331"/>
              <a:gd name="connsiteX18" fmla="*/ 2371504 w 2425040"/>
              <a:gd name="connsiteY18" fmla="*/ 1466193 h 1860331"/>
              <a:gd name="connsiteX19" fmla="*/ 2403035 w 2425040"/>
              <a:gd name="connsiteY19" fmla="*/ 1324304 h 1860331"/>
              <a:gd name="connsiteX20" fmla="*/ 2418801 w 2425040"/>
              <a:gd name="connsiteY20" fmla="*/ 1150883 h 1860331"/>
              <a:gd name="connsiteX21" fmla="*/ 2339973 w 2425040"/>
              <a:gd name="connsiteY21" fmla="*/ 740980 h 1860331"/>
              <a:gd name="connsiteX22" fmla="*/ 2135022 w 2425040"/>
              <a:gd name="connsiteY22" fmla="*/ 409904 h 1860331"/>
              <a:gd name="connsiteX23" fmla="*/ 2008897 w 2425040"/>
              <a:gd name="connsiteY23" fmla="*/ 268014 h 1860331"/>
              <a:gd name="connsiteX24" fmla="*/ 1756649 w 2425040"/>
              <a:gd name="connsiteY24" fmla="*/ 126124 h 1860331"/>
              <a:gd name="connsiteX25" fmla="*/ 1662056 w 2425040"/>
              <a:gd name="connsiteY25" fmla="*/ 78828 h 1860331"/>
              <a:gd name="connsiteX26" fmla="*/ 1488635 w 2425040"/>
              <a:gd name="connsiteY26" fmla="*/ 78828 h 186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25040" h="1860331">
                <a:moveTo>
                  <a:pt x="1835477" y="693683"/>
                </a:moveTo>
                <a:cubicBezTo>
                  <a:pt x="1788180" y="635876"/>
                  <a:pt x="1748252" y="571157"/>
                  <a:pt x="1693587" y="520262"/>
                </a:cubicBezTo>
                <a:cubicBezTo>
                  <a:pt x="1459718" y="302522"/>
                  <a:pt x="1389044" y="274474"/>
                  <a:pt x="1141794" y="126124"/>
                </a:cubicBezTo>
                <a:cubicBezTo>
                  <a:pt x="1108988" y="106440"/>
                  <a:pt x="1068454" y="104250"/>
                  <a:pt x="1031435" y="94593"/>
                </a:cubicBezTo>
                <a:cubicBezTo>
                  <a:pt x="706208" y="9751"/>
                  <a:pt x="837089" y="37626"/>
                  <a:pt x="479642" y="0"/>
                </a:cubicBezTo>
                <a:cubicBezTo>
                  <a:pt x="385049" y="10510"/>
                  <a:pt x="288671" y="10438"/>
                  <a:pt x="195863" y="31531"/>
                </a:cubicBezTo>
                <a:cubicBezTo>
                  <a:pt x="170240" y="37354"/>
                  <a:pt x="152751" y="61728"/>
                  <a:pt x="132801" y="78828"/>
                </a:cubicBezTo>
                <a:cubicBezTo>
                  <a:pt x="86684" y="118357"/>
                  <a:pt x="75594" y="139337"/>
                  <a:pt x="38208" y="189186"/>
                </a:cubicBezTo>
                <a:cubicBezTo>
                  <a:pt x="24409" y="244382"/>
                  <a:pt x="6677" y="306115"/>
                  <a:pt x="6677" y="362607"/>
                </a:cubicBezTo>
                <a:cubicBezTo>
                  <a:pt x="6677" y="806284"/>
                  <a:pt x="0" y="678341"/>
                  <a:pt x="53973" y="961697"/>
                </a:cubicBezTo>
                <a:cubicBezTo>
                  <a:pt x="71949" y="1056071"/>
                  <a:pt x="85993" y="1188073"/>
                  <a:pt x="132801" y="1277007"/>
                </a:cubicBezTo>
                <a:cubicBezTo>
                  <a:pt x="162678" y="1333772"/>
                  <a:pt x="203777" y="1384027"/>
                  <a:pt x="243160" y="1434662"/>
                </a:cubicBezTo>
                <a:cubicBezTo>
                  <a:pt x="277457" y="1478758"/>
                  <a:pt x="307753" y="1528751"/>
                  <a:pt x="353518" y="1560786"/>
                </a:cubicBezTo>
                <a:cubicBezTo>
                  <a:pt x="472002" y="1643725"/>
                  <a:pt x="741140" y="1805829"/>
                  <a:pt x="921077" y="1828800"/>
                </a:cubicBezTo>
                <a:cubicBezTo>
                  <a:pt x="1098621" y="1851465"/>
                  <a:pt x="1457104" y="1860331"/>
                  <a:pt x="1457104" y="1860331"/>
                </a:cubicBezTo>
                <a:cubicBezTo>
                  <a:pt x="1589123" y="1846186"/>
                  <a:pt x="1905168" y="1835966"/>
                  <a:pt x="2071960" y="1765738"/>
                </a:cubicBezTo>
                <a:cubicBezTo>
                  <a:pt x="2117652" y="1746499"/>
                  <a:pt x="2156043" y="1713187"/>
                  <a:pt x="2198084" y="1686911"/>
                </a:cubicBezTo>
                <a:cubicBezTo>
                  <a:pt x="2224360" y="1650125"/>
                  <a:pt x="2248981" y="1612099"/>
                  <a:pt x="2276911" y="1576552"/>
                </a:cubicBezTo>
                <a:cubicBezTo>
                  <a:pt x="2306845" y="1538454"/>
                  <a:pt x="2349836" y="1509528"/>
                  <a:pt x="2371504" y="1466193"/>
                </a:cubicBezTo>
                <a:cubicBezTo>
                  <a:pt x="2393172" y="1422858"/>
                  <a:pt x="2392525" y="1371600"/>
                  <a:pt x="2403035" y="1324304"/>
                </a:cubicBezTo>
                <a:cubicBezTo>
                  <a:pt x="2408290" y="1266497"/>
                  <a:pt x="2425040" y="1208592"/>
                  <a:pt x="2418801" y="1150883"/>
                </a:cubicBezTo>
                <a:cubicBezTo>
                  <a:pt x="2403846" y="1012551"/>
                  <a:pt x="2379623" y="874349"/>
                  <a:pt x="2339973" y="740980"/>
                </a:cubicBezTo>
                <a:cubicBezTo>
                  <a:pt x="2317850" y="666565"/>
                  <a:pt x="2182618" y="470192"/>
                  <a:pt x="2135022" y="409904"/>
                </a:cubicBezTo>
                <a:cubicBezTo>
                  <a:pt x="2095810" y="360236"/>
                  <a:pt x="2059522" y="305983"/>
                  <a:pt x="2008897" y="268014"/>
                </a:cubicBezTo>
                <a:cubicBezTo>
                  <a:pt x="1931719" y="210131"/>
                  <a:pt x="1842936" y="169267"/>
                  <a:pt x="1756649" y="126124"/>
                </a:cubicBezTo>
                <a:cubicBezTo>
                  <a:pt x="1725118" y="110359"/>
                  <a:pt x="1696772" y="84954"/>
                  <a:pt x="1662056" y="78828"/>
                </a:cubicBezTo>
                <a:cubicBezTo>
                  <a:pt x="1605129" y="68782"/>
                  <a:pt x="1546442" y="78828"/>
                  <a:pt x="1488635" y="78828"/>
                </a:cubicBezTo>
              </a:path>
            </a:pathLst>
          </a:custGeom>
          <a:ln w="57150">
            <a:solidFill>
              <a:srgbClr val="00B05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Freeform 20"/>
          <p:cNvSpPr/>
          <p:nvPr/>
        </p:nvSpPr>
        <p:spPr>
          <a:xfrm>
            <a:off x="4422230" y="3626068"/>
            <a:ext cx="685800" cy="762000"/>
          </a:xfrm>
          <a:custGeom>
            <a:avLst/>
            <a:gdLst>
              <a:gd name="connsiteX0" fmla="*/ 1835477 w 2425040"/>
              <a:gd name="connsiteY0" fmla="*/ 693683 h 1860331"/>
              <a:gd name="connsiteX1" fmla="*/ 1693587 w 2425040"/>
              <a:gd name="connsiteY1" fmla="*/ 520262 h 1860331"/>
              <a:gd name="connsiteX2" fmla="*/ 1141794 w 2425040"/>
              <a:gd name="connsiteY2" fmla="*/ 126124 h 1860331"/>
              <a:gd name="connsiteX3" fmla="*/ 1031435 w 2425040"/>
              <a:gd name="connsiteY3" fmla="*/ 94593 h 1860331"/>
              <a:gd name="connsiteX4" fmla="*/ 479642 w 2425040"/>
              <a:gd name="connsiteY4" fmla="*/ 0 h 1860331"/>
              <a:gd name="connsiteX5" fmla="*/ 195863 w 2425040"/>
              <a:gd name="connsiteY5" fmla="*/ 31531 h 1860331"/>
              <a:gd name="connsiteX6" fmla="*/ 132801 w 2425040"/>
              <a:gd name="connsiteY6" fmla="*/ 78828 h 1860331"/>
              <a:gd name="connsiteX7" fmla="*/ 38208 w 2425040"/>
              <a:gd name="connsiteY7" fmla="*/ 189186 h 1860331"/>
              <a:gd name="connsiteX8" fmla="*/ 6677 w 2425040"/>
              <a:gd name="connsiteY8" fmla="*/ 362607 h 1860331"/>
              <a:gd name="connsiteX9" fmla="*/ 53973 w 2425040"/>
              <a:gd name="connsiteY9" fmla="*/ 961697 h 1860331"/>
              <a:gd name="connsiteX10" fmla="*/ 132801 w 2425040"/>
              <a:gd name="connsiteY10" fmla="*/ 1277007 h 1860331"/>
              <a:gd name="connsiteX11" fmla="*/ 243160 w 2425040"/>
              <a:gd name="connsiteY11" fmla="*/ 1434662 h 1860331"/>
              <a:gd name="connsiteX12" fmla="*/ 353518 w 2425040"/>
              <a:gd name="connsiteY12" fmla="*/ 1560786 h 1860331"/>
              <a:gd name="connsiteX13" fmla="*/ 921077 w 2425040"/>
              <a:gd name="connsiteY13" fmla="*/ 1828800 h 1860331"/>
              <a:gd name="connsiteX14" fmla="*/ 1457104 w 2425040"/>
              <a:gd name="connsiteY14" fmla="*/ 1860331 h 1860331"/>
              <a:gd name="connsiteX15" fmla="*/ 2071960 w 2425040"/>
              <a:gd name="connsiteY15" fmla="*/ 1765738 h 1860331"/>
              <a:gd name="connsiteX16" fmla="*/ 2198084 w 2425040"/>
              <a:gd name="connsiteY16" fmla="*/ 1686911 h 1860331"/>
              <a:gd name="connsiteX17" fmla="*/ 2276911 w 2425040"/>
              <a:gd name="connsiteY17" fmla="*/ 1576552 h 1860331"/>
              <a:gd name="connsiteX18" fmla="*/ 2371504 w 2425040"/>
              <a:gd name="connsiteY18" fmla="*/ 1466193 h 1860331"/>
              <a:gd name="connsiteX19" fmla="*/ 2403035 w 2425040"/>
              <a:gd name="connsiteY19" fmla="*/ 1324304 h 1860331"/>
              <a:gd name="connsiteX20" fmla="*/ 2418801 w 2425040"/>
              <a:gd name="connsiteY20" fmla="*/ 1150883 h 1860331"/>
              <a:gd name="connsiteX21" fmla="*/ 2339973 w 2425040"/>
              <a:gd name="connsiteY21" fmla="*/ 740980 h 1860331"/>
              <a:gd name="connsiteX22" fmla="*/ 2135022 w 2425040"/>
              <a:gd name="connsiteY22" fmla="*/ 409904 h 1860331"/>
              <a:gd name="connsiteX23" fmla="*/ 2008897 w 2425040"/>
              <a:gd name="connsiteY23" fmla="*/ 268014 h 1860331"/>
              <a:gd name="connsiteX24" fmla="*/ 1756649 w 2425040"/>
              <a:gd name="connsiteY24" fmla="*/ 126124 h 1860331"/>
              <a:gd name="connsiteX25" fmla="*/ 1662056 w 2425040"/>
              <a:gd name="connsiteY25" fmla="*/ 78828 h 1860331"/>
              <a:gd name="connsiteX26" fmla="*/ 1488635 w 2425040"/>
              <a:gd name="connsiteY26" fmla="*/ 78828 h 186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25040" h="1860331">
                <a:moveTo>
                  <a:pt x="1835477" y="693683"/>
                </a:moveTo>
                <a:cubicBezTo>
                  <a:pt x="1788180" y="635876"/>
                  <a:pt x="1748252" y="571157"/>
                  <a:pt x="1693587" y="520262"/>
                </a:cubicBezTo>
                <a:cubicBezTo>
                  <a:pt x="1459718" y="302522"/>
                  <a:pt x="1389044" y="274474"/>
                  <a:pt x="1141794" y="126124"/>
                </a:cubicBezTo>
                <a:cubicBezTo>
                  <a:pt x="1108988" y="106440"/>
                  <a:pt x="1068454" y="104250"/>
                  <a:pt x="1031435" y="94593"/>
                </a:cubicBezTo>
                <a:cubicBezTo>
                  <a:pt x="706208" y="9751"/>
                  <a:pt x="837089" y="37626"/>
                  <a:pt x="479642" y="0"/>
                </a:cubicBezTo>
                <a:cubicBezTo>
                  <a:pt x="385049" y="10510"/>
                  <a:pt x="288671" y="10438"/>
                  <a:pt x="195863" y="31531"/>
                </a:cubicBezTo>
                <a:cubicBezTo>
                  <a:pt x="170240" y="37354"/>
                  <a:pt x="152751" y="61728"/>
                  <a:pt x="132801" y="78828"/>
                </a:cubicBezTo>
                <a:cubicBezTo>
                  <a:pt x="86684" y="118357"/>
                  <a:pt x="75594" y="139337"/>
                  <a:pt x="38208" y="189186"/>
                </a:cubicBezTo>
                <a:cubicBezTo>
                  <a:pt x="24409" y="244382"/>
                  <a:pt x="6677" y="306115"/>
                  <a:pt x="6677" y="362607"/>
                </a:cubicBezTo>
                <a:cubicBezTo>
                  <a:pt x="6677" y="806284"/>
                  <a:pt x="0" y="678341"/>
                  <a:pt x="53973" y="961697"/>
                </a:cubicBezTo>
                <a:cubicBezTo>
                  <a:pt x="71949" y="1056071"/>
                  <a:pt x="85993" y="1188073"/>
                  <a:pt x="132801" y="1277007"/>
                </a:cubicBezTo>
                <a:cubicBezTo>
                  <a:pt x="162678" y="1333772"/>
                  <a:pt x="203777" y="1384027"/>
                  <a:pt x="243160" y="1434662"/>
                </a:cubicBezTo>
                <a:cubicBezTo>
                  <a:pt x="277457" y="1478758"/>
                  <a:pt x="307753" y="1528751"/>
                  <a:pt x="353518" y="1560786"/>
                </a:cubicBezTo>
                <a:cubicBezTo>
                  <a:pt x="472002" y="1643725"/>
                  <a:pt x="741140" y="1805829"/>
                  <a:pt x="921077" y="1828800"/>
                </a:cubicBezTo>
                <a:cubicBezTo>
                  <a:pt x="1098621" y="1851465"/>
                  <a:pt x="1457104" y="1860331"/>
                  <a:pt x="1457104" y="1860331"/>
                </a:cubicBezTo>
                <a:cubicBezTo>
                  <a:pt x="1589123" y="1846186"/>
                  <a:pt x="1905168" y="1835966"/>
                  <a:pt x="2071960" y="1765738"/>
                </a:cubicBezTo>
                <a:cubicBezTo>
                  <a:pt x="2117652" y="1746499"/>
                  <a:pt x="2156043" y="1713187"/>
                  <a:pt x="2198084" y="1686911"/>
                </a:cubicBezTo>
                <a:cubicBezTo>
                  <a:pt x="2224360" y="1650125"/>
                  <a:pt x="2248981" y="1612099"/>
                  <a:pt x="2276911" y="1576552"/>
                </a:cubicBezTo>
                <a:cubicBezTo>
                  <a:pt x="2306845" y="1538454"/>
                  <a:pt x="2349836" y="1509528"/>
                  <a:pt x="2371504" y="1466193"/>
                </a:cubicBezTo>
                <a:cubicBezTo>
                  <a:pt x="2393172" y="1422858"/>
                  <a:pt x="2392525" y="1371600"/>
                  <a:pt x="2403035" y="1324304"/>
                </a:cubicBezTo>
                <a:cubicBezTo>
                  <a:pt x="2408290" y="1266497"/>
                  <a:pt x="2425040" y="1208592"/>
                  <a:pt x="2418801" y="1150883"/>
                </a:cubicBezTo>
                <a:cubicBezTo>
                  <a:pt x="2403846" y="1012551"/>
                  <a:pt x="2379623" y="874349"/>
                  <a:pt x="2339973" y="740980"/>
                </a:cubicBezTo>
                <a:cubicBezTo>
                  <a:pt x="2317850" y="666565"/>
                  <a:pt x="2182618" y="470192"/>
                  <a:pt x="2135022" y="409904"/>
                </a:cubicBezTo>
                <a:cubicBezTo>
                  <a:pt x="2095810" y="360236"/>
                  <a:pt x="2059522" y="305983"/>
                  <a:pt x="2008897" y="268014"/>
                </a:cubicBezTo>
                <a:cubicBezTo>
                  <a:pt x="1931719" y="210131"/>
                  <a:pt x="1842936" y="169267"/>
                  <a:pt x="1756649" y="126124"/>
                </a:cubicBezTo>
                <a:cubicBezTo>
                  <a:pt x="1725118" y="110359"/>
                  <a:pt x="1696772" y="84954"/>
                  <a:pt x="1662056" y="78828"/>
                </a:cubicBezTo>
                <a:cubicBezTo>
                  <a:pt x="1605129" y="68782"/>
                  <a:pt x="1546442" y="78828"/>
                  <a:pt x="1488635" y="78828"/>
                </a:cubicBezTo>
              </a:path>
            </a:pathLst>
          </a:custGeom>
          <a:ln w="57150">
            <a:solidFill>
              <a:srgbClr val="00B05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Freeform 21"/>
          <p:cNvSpPr/>
          <p:nvPr/>
        </p:nvSpPr>
        <p:spPr>
          <a:xfrm>
            <a:off x="1828800" y="2667000"/>
            <a:ext cx="685800" cy="762000"/>
          </a:xfrm>
          <a:custGeom>
            <a:avLst/>
            <a:gdLst>
              <a:gd name="connsiteX0" fmla="*/ 1835477 w 2425040"/>
              <a:gd name="connsiteY0" fmla="*/ 693683 h 1860331"/>
              <a:gd name="connsiteX1" fmla="*/ 1693587 w 2425040"/>
              <a:gd name="connsiteY1" fmla="*/ 520262 h 1860331"/>
              <a:gd name="connsiteX2" fmla="*/ 1141794 w 2425040"/>
              <a:gd name="connsiteY2" fmla="*/ 126124 h 1860331"/>
              <a:gd name="connsiteX3" fmla="*/ 1031435 w 2425040"/>
              <a:gd name="connsiteY3" fmla="*/ 94593 h 1860331"/>
              <a:gd name="connsiteX4" fmla="*/ 479642 w 2425040"/>
              <a:gd name="connsiteY4" fmla="*/ 0 h 1860331"/>
              <a:gd name="connsiteX5" fmla="*/ 195863 w 2425040"/>
              <a:gd name="connsiteY5" fmla="*/ 31531 h 1860331"/>
              <a:gd name="connsiteX6" fmla="*/ 132801 w 2425040"/>
              <a:gd name="connsiteY6" fmla="*/ 78828 h 1860331"/>
              <a:gd name="connsiteX7" fmla="*/ 38208 w 2425040"/>
              <a:gd name="connsiteY7" fmla="*/ 189186 h 1860331"/>
              <a:gd name="connsiteX8" fmla="*/ 6677 w 2425040"/>
              <a:gd name="connsiteY8" fmla="*/ 362607 h 1860331"/>
              <a:gd name="connsiteX9" fmla="*/ 53973 w 2425040"/>
              <a:gd name="connsiteY9" fmla="*/ 961697 h 1860331"/>
              <a:gd name="connsiteX10" fmla="*/ 132801 w 2425040"/>
              <a:gd name="connsiteY10" fmla="*/ 1277007 h 1860331"/>
              <a:gd name="connsiteX11" fmla="*/ 243160 w 2425040"/>
              <a:gd name="connsiteY11" fmla="*/ 1434662 h 1860331"/>
              <a:gd name="connsiteX12" fmla="*/ 353518 w 2425040"/>
              <a:gd name="connsiteY12" fmla="*/ 1560786 h 1860331"/>
              <a:gd name="connsiteX13" fmla="*/ 921077 w 2425040"/>
              <a:gd name="connsiteY13" fmla="*/ 1828800 h 1860331"/>
              <a:gd name="connsiteX14" fmla="*/ 1457104 w 2425040"/>
              <a:gd name="connsiteY14" fmla="*/ 1860331 h 1860331"/>
              <a:gd name="connsiteX15" fmla="*/ 2071960 w 2425040"/>
              <a:gd name="connsiteY15" fmla="*/ 1765738 h 1860331"/>
              <a:gd name="connsiteX16" fmla="*/ 2198084 w 2425040"/>
              <a:gd name="connsiteY16" fmla="*/ 1686911 h 1860331"/>
              <a:gd name="connsiteX17" fmla="*/ 2276911 w 2425040"/>
              <a:gd name="connsiteY17" fmla="*/ 1576552 h 1860331"/>
              <a:gd name="connsiteX18" fmla="*/ 2371504 w 2425040"/>
              <a:gd name="connsiteY18" fmla="*/ 1466193 h 1860331"/>
              <a:gd name="connsiteX19" fmla="*/ 2403035 w 2425040"/>
              <a:gd name="connsiteY19" fmla="*/ 1324304 h 1860331"/>
              <a:gd name="connsiteX20" fmla="*/ 2418801 w 2425040"/>
              <a:gd name="connsiteY20" fmla="*/ 1150883 h 1860331"/>
              <a:gd name="connsiteX21" fmla="*/ 2339973 w 2425040"/>
              <a:gd name="connsiteY21" fmla="*/ 740980 h 1860331"/>
              <a:gd name="connsiteX22" fmla="*/ 2135022 w 2425040"/>
              <a:gd name="connsiteY22" fmla="*/ 409904 h 1860331"/>
              <a:gd name="connsiteX23" fmla="*/ 2008897 w 2425040"/>
              <a:gd name="connsiteY23" fmla="*/ 268014 h 1860331"/>
              <a:gd name="connsiteX24" fmla="*/ 1756649 w 2425040"/>
              <a:gd name="connsiteY24" fmla="*/ 126124 h 1860331"/>
              <a:gd name="connsiteX25" fmla="*/ 1662056 w 2425040"/>
              <a:gd name="connsiteY25" fmla="*/ 78828 h 1860331"/>
              <a:gd name="connsiteX26" fmla="*/ 1488635 w 2425040"/>
              <a:gd name="connsiteY26" fmla="*/ 78828 h 186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25040" h="1860331">
                <a:moveTo>
                  <a:pt x="1835477" y="693683"/>
                </a:moveTo>
                <a:cubicBezTo>
                  <a:pt x="1788180" y="635876"/>
                  <a:pt x="1748252" y="571157"/>
                  <a:pt x="1693587" y="520262"/>
                </a:cubicBezTo>
                <a:cubicBezTo>
                  <a:pt x="1459718" y="302522"/>
                  <a:pt x="1389044" y="274474"/>
                  <a:pt x="1141794" y="126124"/>
                </a:cubicBezTo>
                <a:cubicBezTo>
                  <a:pt x="1108988" y="106440"/>
                  <a:pt x="1068454" y="104250"/>
                  <a:pt x="1031435" y="94593"/>
                </a:cubicBezTo>
                <a:cubicBezTo>
                  <a:pt x="706208" y="9751"/>
                  <a:pt x="837089" y="37626"/>
                  <a:pt x="479642" y="0"/>
                </a:cubicBezTo>
                <a:cubicBezTo>
                  <a:pt x="385049" y="10510"/>
                  <a:pt x="288671" y="10438"/>
                  <a:pt x="195863" y="31531"/>
                </a:cubicBezTo>
                <a:cubicBezTo>
                  <a:pt x="170240" y="37354"/>
                  <a:pt x="152751" y="61728"/>
                  <a:pt x="132801" y="78828"/>
                </a:cubicBezTo>
                <a:cubicBezTo>
                  <a:pt x="86684" y="118357"/>
                  <a:pt x="75594" y="139337"/>
                  <a:pt x="38208" y="189186"/>
                </a:cubicBezTo>
                <a:cubicBezTo>
                  <a:pt x="24409" y="244382"/>
                  <a:pt x="6677" y="306115"/>
                  <a:pt x="6677" y="362607"/>
                </a:cubicBezTo>
                <a:cubicBezTo>
                  <a:pt x="6677" y="806284"/>
                  <a:pt x="0" y="678341"/>
                  <a:pt x="53973" y="961697"/>
                </a:cubicBezTo>
                <a:cubicBezTo>
                  <a:pt x="71949" y="1056071"/>
                  <a:pt x="85993" y="1188073"/>
                  <a:pt x="132801" y="1277007"/>
                </a:cubicBezTo>
                <a:cubicBezTo>
                  <a:pt x="162678" y="1333772"/>
                  <a:pt x="203777" y="1384027"/>
                  <a:pt x="243160" y="1434662"/>
                </a:cubicBezTo>
                <a:cubicBezTo>
                  <a:pt x="277457" y="1478758"/>
                  <a:pt x="307753" y="1528751"/>
                  <a:pt x="353518" y="1560786"/>
                </a:cubicBezTo>
                <a:cubicBezTo>
                  <a:pt x="472002" y="1643725"/>
                  <a:pt x="741140" y="1805829"/>
                  <a:pt x="921077" y="1828800"/>
                </a:cubicBezTo>
                <a:cubicBezTo>
                  <a:pt x="1098621" y="1851465"/>
                  <a:pt x="1457104" y="1860331"/>
                  <a:pt x="1457104" y="1860331"/>
                </a:cubicBezTo>
                <a:cubicBezTo>
                  <a:pt x="1589123" y="1846186"/>
                  <a:pt x="1905168" y="1835966"/>
                  <a:pt x="2071960" y="1765738"/>
                </a:cubicBezTo>
                <a:cubicBezTo>
                  <a:pt x="2117652" y="1746499"/>
                  <a:pt x="2156043" y="1713187"/>
                  <a:pt x="2198084" y="1686911"/>
                </a:cubicBezTo>
                <a:cubicBezTo>
                  <a:pt x="2224360" y="1650125"/>
                  <a:pt x="2248981" y="1612099"/>
                  <a:pt x="2276911" y="1576552"/>
                </a:cubicBezTo>
                <a:cubicBezTo>
                  <a:pt x="2306845" y="1538454"/>
                  <a:pt x="2349836" y="1509528"/>
                  <a:pt x="2371504" y="1466193"/>
                </a:cubicBezTo>
                <a:cubicBezTo>
                  <a:pt x="2393172" y="1422858"/>
                  <a:pt x="2392525" y="1371600"/>
                  <a:pt x="2403035" y="1324304"/>
                </a:cubicBezTo>
                <a:cubicBezTo>
                  <a:pt x="2408290" y="1266497"/>
                  <a:pt x="2425040" y="1208592"/>
                  <a:pt x="2418801" y="1150883"/>
                </a:cubicBezTo>
                <a:cubicBezTo>
                  <a:pt x="2403846" y="1012551"/>
                  <a:pt x="2379623" y="874349"/>
                  <a:pt x="2339973" y="740980"/>
                </a:cubicBezTo>
                <a:cubicBezTo>
                  <a:pt x="2317850" y="666565"/>
                  <a:pt x="2182618" y="470192"/>
                  <a:pt x="2135022" y="409904"/>
                </a:cubicBezTo>
                <a:cubicBezTo>
                  <a:pt x="2095810" y="360236"/>
                  <a:pt x="2059522" y="305983"/>
                  <a:pt x="2008897" y="268014"/>
                </a:cubicBezTo>
                <a:cubicBezTo>
                  <a:pt x="1931719" y="210131"/>
                  <a:pt x="1842936" y="169267"/>
                  <a:pt x="1756649" y="126124"/>
                </a:cubicBezTo>
                <a:cubicBezTo>
                  <a:pt x="1725118" y="110359"/>
                  <a:pt x="1696772" y="84954"/>
                  <a:pt x="1662056" y="78828"/>
                </a:cubicBezTo>
                <a:cubicBezTo>
                  <a:pt x="1605129" y="68782"/>
                  <a:pt x="1546442" y="78828"/>
                  <a:pt x="1488635" y="78828"/>
                </a:cubicBezTo>
              </a:path>
            </a:pathLst>
          </a:custGeom>
          <a:ln w="57150">
            <a:solidFill>
              <a:srgbClr val="00B05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1000"/>
                                        <p:tgtEl>
                                          <p:spTgt spid="15"/>
                                        </p:tgtEl>
                                      </p:cBhvr>
                                    </p:animEffect>
                                    <p:set>
                                      <p:cBhvr>
                                        <p:cTn id="21" dur="1" fill="hold">
                                          <p:stCondLst>
                                            <p:cond delay="9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16"/>
                                        </p:tgtEl>
                                      </p:cBhvr>
                                    </p:animEffect>
                                    <p:set>
                                      <p:cBhvr>
                                        <p:cTn id="24" dur="1" fill="hold">
                                          <p:stCondLst>
                                            <p:cond delay="999"/>
                                          </p:stCondLst>
                                        </p:cTn>
                                        <p:tgtEl>
                                          <p:spTgt spid="16"/>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5" grpId="0" animBg="1"/>
      <p:bldP spid="15" grpId="1" animBg="1"/>
      <p:bldP spid="16" grpId="0" animBg="1"/>
      <p:bldP spid="16" grpId="1" animBg="1"/>
      <p:bldP spid="19" grpId="0" animBg="1"/>
      <p:bldP spid="20" grpId="0" animBg="1"/>
      <p:bldP spid="21" grpId="0" animBg="1"/>
      <p:bldP spid="22" grpId="0" animBg="1"/>
      <p:bldP spid="22"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68313" y="304801"/>
            <a:ext cx="8229600" cy="914399"/>
          </a:xfrm>
        </p:spPr>
        <p:txBody>
          <a:bodyPr/>
          <a:lstStyle/>
          <a:p>
            <a:pPr eaLnBrk="1" hangingPunct="1">
              <a:defRPr/>
            </a:pPr>
            <a:r>
              <a:rPr lang="en-US" sz="3200" dirty="0" smtClean="0"/>
              <a:t>Results comparison:</a:t>
            </a:r>
            <a:br>
              <a:rPr lang="en-US" sz="3200" dirty="0" smtClean="0"/>
            </a:br>
            <a:r>
              <a:rPr lang="en-US" sz="3200" dirty="0" smtClean="0"/>
              <a:t>MLA v. </a:t>
            </a:r>
            <a:r>
              <a:rPr lang="en-US" sz="3200" dirty="0" err="1" smtClean="0"/>
              <a:t>Rietveld</a:t>
            </a:r>
            <a:r>
              <a:rPr lang="en-US" sz="3200" dirty="0" smtClean="0"/>
              <a:t> XRD</a:t>
            </a:r>
          </a:p>
        </p:txBody>
      </p:sp>
      <p:sp>
        <p:nvSpPr>
          <p:cNvPr id="4" name="TextBox 3"/>
          <p:cNvSpPr txBox="1"/>
          <p:nvPr/>
        </p:nvSpPr>
        <p:spPr>
          <a:xfrm>
            <a:off x="2438400" y="1809690"/>
            <a:ext cx="4191000" cy="523220"/>
          </a:xfrm>
          <a:prstGeom prst="rect">
            <a:avLst/>
          </a:prstGeom>
          <a:noFill/>
        </p:spPr>
        <p:txBody>
          <a:bodyPr wrap="square" rtlCol="0">
            <a:spAutoFit/>
          </a:bodyPr>
          <a:lstStyle/>
          <a:p>
            <a:pPr algn="ctr"/>
            <a:r>
              <a:rPr lang="en-US" sz="2800" dirty="0" smtClean="0">
                <a:solidFill>
                  <a:srgbClr val="00B050"/>
                </a:solidFill>
              </a:rPr>
              <a:t>Average absolute errors</a:t>
            </a:r>
            <a:endParaRPr lang="en-US" sz="2800" dirty="0">
              <a:solidFill>
                <a:srgbClr val="00B050"/>
              </a:solidFill>
            </a:endParaRPr>
          </a:p>
        </p:txBody>
      </p:sp>
      <p:graphicFrame>
        <p:nvGraphicFramePr>
          <p:cNvPr id="6" name="Chart 5"/>
          <p:cNvGraphicFramePr/>
          <p:nvPr/>
        </p:nvGraphicFramePr>
        <p:xfrm>
          <a:off x="1676400" y="2286000"/>
          <a:ext cx="61722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50" name="Picture 10" descr="BSE_Phase-distribution-reliable_histogram"/>
          <p:cNvPicPr>
            <a:picLocks noChangeAspect="1" noChangeArrowheads="1"/>
          </p:cNvPicPr>
          <p:nvPr/>
        </p:nvPicPr>
        <p:blipFill>
          <a:blip r:embed="rId3" cstate="print"/>
          <a:srcRect/>
          <a:stretch>
            <a:fillRect/>
          </a:stretch>
        </p:blipFill>
        <p:spPr bwMode="auto">
          <a:xfrm>
            <a:off x="1139825" y="1814513"/>
            <a:ext cx="7608888" cy="4586287"/>
          </a:xfrm>
          <a:prstGeom prst="rect">
            <a:avLst/>
          </a:prstGeom>
          <a:noFill/>
          <a:ln w="9525">
            <a:noFill/>
            <a:miter lim="800000"/>
            <a:headEnd/>
            <a:tailEnd/>
          </a:ln>
        </p:spPr>
      </p:pic>
      <p:sp>
        <p:nvSpPr>
          <p:cNvPr id="87044" name="Rectangle 4"/>
          <p:cNvSpPr>
            <a:spLocks noGrp="1" noChangeArrowheads="1"/>
          </p:cNvSpPr>
          <p:nvPr>
            <p:ph type="title"/>
          </p:nvPr>
        </p:nvSpPr>
        <p:spPr>
          <a:xfrm>
            <a:off x="468313" y="409575"/>
            <a:ext cx="8229600" cy="962025"/>
          </a:xfrm>
        </p:spPr>
        <p:txBody>
          <a:bodyPr/>
          <a:lstStyle/>
          <a:p>
            <a:pPr eaLnBrk="1" hangingPunct="1">
              <a:defRPr/>
            </a:pPr>
            <a:r>
              <a:rPr lang="en-US" sz="3600" dirty="0" smtClean="0"/>
              <a:t>Sources of data processing error</a:t>
            </a:r>
          </a:p>
        </p:txBody>
      </p:sp>
      <p:sp>
        <p:nvSpPr>
          <p:cNvPr id="5" name="Slide Number Placeholder 2"/>
          <p:cNvSpPr>
            <a:spLocks noGrp="1"/>
          </p:cNvSpPr>
          <p:nvPr>
            <p:ph type="sldNum" sz="quarter" idx="12"/>
          </p:nvPr>
        </p:nvSpPr>
        <p:spPr/>
        <p:txBody>
          <a:bodyPr/>
          <a:lstStyle/>
          <a:p>
            <a:pPr>
              <a:defRPr/>
            </a:pPr>
            <a:fld id="{EDBD3B5A-2338-488D-8B33-139EE03E3F74}" type="slidenum">
              <a:rPr lang="en-US"/>
              <a:pPr>
                <a:defRPr/>
              </a:pPr>
              <a:t>34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050"/>
                                        </p:tgtEl>
                                        <p:attrNameLst>
                                          <p:attrName>style.visibility</p:attrName>
                                        </p:attrNameLst>
                                      </p:cBhvr>
                                      <p:to>
                                        <p:strVal val="visible"/>
                                      </p:to>
                                    </p:set>
                                    <p:animEffect transition="in" filter="fade">
                                      <p:cBhvr>
                                        <p:cTn id="7" dur="500"/>
                                        <p:tgtEl>
                                          <p:spTgt spid="87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914399" y="422275"/>
            <a:ext cx="7783513" cy="720725"/>
          </a:xfrm>
        </p:spPr>
        <p:txBody>
          <a:bodyPr/>
          <a:lstStyle/>
          <a:p>
            <a:pPr eaLnBrk="1" hangingPunct="1">
              <a:defRPr/>
            </a:pPr>
            <a:r>
              <a:rPr lang="en-US" sz="2800" dirty="0" smtClean="0"/>
              <a:t>Sources of instrumental error:</a:t>
            </a:r>
            <a:br>
              <a:rPr lang="en-US" sz="2800" dirty="0" smtClean="0"/>
            </a:br>
            <a:r>
              <a:rPr lang="en-US" sz="2800" dirty="0" smtClean="0"/>
              <a:t>electron beam illumination</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35</a:t>
            </a:fld>
            <a:endParaRPr lang="en-US"/>
          </a:p>
        </p:txBody>
      </p:sp>
      <p:pic>
        <p:nvPicPr>
          <p:cNvPr id="6148" name="Picture 5" descr="associated_Hm-Mt_BEI"/>
          <p:cNvPicPr>
            <a:picLocks noChangeAspect="1" noChangeArrowheads="1"/>
          </p:cNvPicPr>
          <p:nvPr/>
        </p:nvPicPr>
        <p:blipFill>
          <a:blip r:embed="rId3" cstate="print"/>
          <a:srcRect/>
          <a:stretch>
            <a:fillRect/>
          </a:stretch>
        </p:blipFill>
        <p:spPr bwMode="auto">
          <a:xfrm>
            <a:off x="2234042" y="1620000"/>
            <a:ext cx="5081158" cy="5081158"/>
          </a:xfrm>
          <a:prstGeom prst="rect">
            <a:avLst/>
          </a:prstGeom>
          <a:noFill/>
          <a:ln w="9525">
            <a:noFill/>
            <a:miter lim="800000"/>
            <a:headEnd/>
            <a:tailEnd/>
          </a:ln>
        </p:spPr>
      </p:pic>
      <p:cxnSp>
        <p:nvCxnSpPr>
          <p:cNvPr id="8" name="Straight Arrow Connector 7"/>
          <p:cNvCxnSpPr>
            <a:stCxn id="14" idx="3"/>
          </p:cNvCxnSpPr>
          <p:nvPr/>
        </p:nvCxnSpPr>
        <p:spPr>
          <a:xfrm>
            <a:off x="2133600" y="5940634"/>
            <a:ext cx="1676400" cy="4554"/>
          </a:xfrm>
          <a:prstGeom prst="straightConnector1">
            <a:avLst/>
          </a:prstGeom>
          <a:ln w="57150">
            <a:solidFill>
              <a:srgbClr val="00AF4B"/>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6781800" y="2743200"/>
            <a:ext cx="8382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25562" y="2333298"/>
            <a:ext cx="1600200" cy="830997"/>
          </a:xfrm>
          <a:prstGeom prst="rect">
            <a:avLst/>
          </a:prstGeom>
          <a:noFill/>
        </p:spPr>
        <p:txBody>
          <a:bodyPr wrap="square" rtlCol="0">
            <a:spAutoFit/>
          </a:bodyPr>
          <a:lstStyle/>
          <a:p>
            <a:r>
              <a:rPr lang="en-US" sz="2400" b="1" dirty="0" smtClean="0">
                <a:solidFill>
                  <a:srgbClr val="FF0000"/>
                </a:solidFill>
              </a:rPr>
              <a:t>195 = </a:t>
            </a:r>
            <a:r>
              <a:rPr lang="en-US" sz="2400" b="1" dirty="0" err="1" smtClean="0">
                <a:solidFill>
                  <a:srgbClr val="FF0000"/>
                </a:solidFill>
              </a:rPr>
              <a:t>Hm</a:t>
            </a:r>
            <a:endParaRPr lang="en-US" sz="2400" b="1" dirty="0" smtClean="0">
              <a:solidFill>
                <a:srgbClr val="FF0000"/>
              </a:solidFill>
            </a:endParaRPr>
          </a:p>
          <a:p>
            <a:r>
              <a:rPr lang="en-US" sz="2400" b="1" dirty="0" smtClean="0">
                <a:solidFill>
                  <a:srgbClr val="00B050"/>
                </a:solidFill>
              </a:rPr>
              <a:t>198 = Mt</a:t>
            </a:r>
            <a:endParaRPr lang="en-CA" sz="2400" b="1" dirty="0" smtClean="0">
              <a:solidFill>
                <a:srgbClr val="00B050"/>
              </a:solidFill>
            </a:endParaRPr>
          </a:p>
        </p:txBody>
      </p:sp>
      <p:sp>
        <p:nvSpPr>
          <p:cNvPr id="14" name="TextBox 13"/>
          <p:cNvSpPr txBox="1"/>
          <p:nvPr/>
        </p:nvSpPr>
        <p:spPr>
          <a:xfrm>
            <a:off x="533400" y="5525135"/>
            <a:ext cx="1600200" cy="830997"/>
          </a:xfrm>
          <a:prstGeom prst="rect">
            <a:avLst/>
          </a:prstGeom>
          <a:noFill/>
        </p:spPr>
        <p:txBody>
          <a:bodyPr wrap="square" rtlCol="0">
            <a:spAutoFit/>
          </a:bodyPr>
          <a:lstStyle/>
          <a:p>
            <a:r>
              <a:rPr lang="en-US" sz="2400" b="1" dirty="0" smtClean="0">
                <a:solidFill>
                  <a:srgbClr val="FF0000"/>
                </a:solidFill>
              </a:rPr>
              <a:t>192 = </a:t>
            </a:r>
            <a:r>
              <a:rPr lang="en-US" sz="2400" b="1" dirty="0" err="1" smtClean="0">
                <a:solidFill>
                  <a:srgbClr val="FF0000"/>
                </a:solidFill>
              </a:rPr>
              <a:t>Hm</a:t>
            </a:r>
            <a:endParaRPr lang="en-US" sz="2400" b="1" dirty="0" smtClean="0">
              <a:solidFill>
                <a:srgbClr val="FF0000"/>
              </a:solidFill>
            </a:endParaRPr>
          </a:p>
          <a:p>
            <a:r>
              <a:rPr lang="en-US" sz="2400" b="1" dirty="0" smtClean="0">
                <a:solidFill>
                  <a:srgbClr val="00B050"/>
                </a:solidFill>
              </a:rPr>
              <a:t>195 = Mt</a:t>
            </a:r>
            <a:endParaRPr lang="en-CA" sz="2400" b="1" dirty="0" smtClean="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3" descr="BEI_frame126-w-Ti-Mt"/>
          <p:cNvPicPr>
            <a:picLocks noChangeAspect="1" noChangeArrowheads="1"/>
          </p:cNvPicPr>
          <p:nvPr/>
        </p:nvPicPr>
        <p:blipFill>
          <a:blip r:embed="rId3" cstate="print"/>
          <a:srcRect/>
          <a:stretch>
            <a:fillRect/>
          </a:stretch>
        </p:blipFill>
        <p:spPr bwMode="auto">
          <a:xfrm>
            <a:off x="5562600" y="2160000"/>
            <a:ext cx="3048000" cy="3048000"/>
          </a:xfrm>
          <a:prstGeom prst="rect">
            <a:avLst/>
          </a:prstGeom>
          <a:noFill/>
          <a:ln w="9525">
            <a:noFill/>
            <a:miter lim="800000"/>
            <a:headEnd/>
            <a:tailEnd/>
          </a:ln>
        </p:spPr>
      </p:pic>
      <p:sp>
        <p:nvSpPr>
          <p:cNvPr id="222210" name="Rectangle 2"/>
          <p:cNvSpPr>
            <a:spLocks noGrp="1" noChangeArrowheads="1"/>
          </p:cNvSpPr>
          <p:nvPr>
            <p:ph type="title"/>
          </p:nvPr>
        </p:nvSpPr>
        <p:spPr>
          <a:xfrm>
            <a:off x="914399" y="422275"/>
            <a:ext cx="7783513" cy="720725"/>
          </a:xfrm>
        </p:spPr>
        <p:txBody>
          <a:bodyPr/>
          <a:lstStyle/>
          <a:p>
            <a:pPr eaLnBrk="1" hangingPunct="1">
              <a:defRPr/>
            </a:pPr>
            <a:r>
              <a:rPr lang="en-US" sz="2800" dirty="0" smtClean="0"/>
              <a:t>Sources of instrumental error:</a:t>
            </a:r>
            <a:br>
              <a:rPr lang="en-US" sz="2800" dirty="0" smtClean="0"/>
            </a:br>
            <a:r>
              <a:rPr lang="en-US" sz="2800" dirty="0" smtClean="0"/>
              <a:t>varying e-beam current</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36</a:t>
            </a:fld>
            <a:endParaRPr lang="en-US"/>
          </a:p>
        </p:txBody>
      </p:sp>
      <p:pic>
        <p:nvPicPr>
          <p:cNvPr id="6148" name="Picture 5" descr="associated_Hm-Mt_BEI"/>
          <p:cNvPicPr>
            <a:picLocks noChangeAspect="1" noChangeArrowheads="1"/>
          </p:cNvPicPr>
          <p:nvPr/>
        </p:nvPicPr>
        <p:blipFill>
          <a:blip r:embed="rId4" cstate="print"/>
          <a:srcRect/>
          <a:stretch>
            <a:fillRect/>
          </a:stretch>
        </p:blipFill>
        <p:spPr bwMode="auto">
          <a:xfrm>
            <a:off x="990600" y="2160000"/>
            <a:ext cx="3048695" cy="3048695"/>
          </a:xfrm>
          <a:prstGeom prst="rect">
            <a:avLst/>
          </a:prstGeom>
          <a:noFill/>
          <a:ln w="9525">
            <a:noFill/>
            <a:miter lim="800000"/>
            <a:headEnd/>
            <a:tailEnd/>
          </a:ln>
        </p:spPr>
      </p:pic>
      <p:grpSp>
        <p:nvGrpSpPr>
          <p:cNvPr id="12" name="Group 11"/>
          <p:cNvGrpSpPr/>
          <p:nvPr/>
        </p:nvGrpSpPr>
        <p:grpSpPr>
          <a:xfrm>
            <a:off x="6587362" y="4648201"/>
            <a:ext cx="1642238" cy="1600199"/>
            <a:chOff x="7425562" y="1564096"/>
            <a:chExt cx="1642238" cy="1600199"/>
          </a:xfrm>
        </p:grpSpPr>
        <p:cxnSp>
          <p:nvCxnSpPr>
            <p:cNvPr id="10" name="Straight Arrow Connector 9"/>
            <p:cNvCxnSpPr>
              <a:stCxn id="13" idx="0"/>
            </p:cNvCxnSpPr>
            <p:nvPr/>
          </p:nvCxnSpPr>
          <p:spPr>
            <a:xfrm rot="5400000" flipH="1" flipV="1">
              <a:off x="8262130" y="1527628"/>
              <a:ext cx="769202" cy="84213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25562" y="2333298"/>
              <a:ext cx="1600200" cy="830997"/>
            </a:xfrm>
            <a:prstGeom prst="rect">
              <a:avLst/>
            </a:prstGeom>
            <a:noFill/>
          </p:spPr>
          <p:txBody>
            <a:bodyPr wrap="square" rtlCol="0">
              <a:spAutoFit/>
            </a:bodyPr>
            <a:lstStyle/>
            <a:p>
              <a:r>
                <a:rPr lang="en-US" sz="2400" b="1" dirty="0" smtClean="0">
                  <a:solidFill>
                    <a:srgbClr val="FF0000"/>
                  </a:solidFill>
                </a:rPr>
                <a:t>195 = </a:t>
              </a:r>
              <a:r>
                <a:rPr lang="en-US" sz="2400" b="1" dirty="0" err="1" smtClean="0">
                  <a:solidFill>
                    <a:srgbClr val="FF0000"/>
                  </a:solidFill>
                </a:rPr>
                <a:t>Hm</a:t>
              </a:r>
              <a:endParaRPr lang="en-US" sz="2400" b="1" dirty="0" smtClean="0">
                <a:solidFill>
                  <a:srgbClr val="FF0000"/>
                </a:solidFill>
              </a:endParaRPr>
            </a:p>
            <a:p>
              <a:r>
                <a:rPr lang="en-US" sz="2400" b="1" dirty="0" smtClean="0">
                  <a:solidFill>
                    <a:srgbClr val="00B050"/>
                  </a:solidFill>
                </a:rPr>
                <a:t>198 = Mt</a:t>
              </a:r>
              <a:endParaRPr lang="en-CA" sz="2400" b="1" dirty="0" smtClean="0">
                <a:solidFill>
                  <a:srgbClr val="00B050"/>
                </a:solidFill>
              </a:endParaRPr>
            </a:p>
          </p:txBody>
        </p:sp>
      </p:grpSp>
      <p:grpSp>
        <p:nvGrpSpPr>
          <p:cNvPr id="15" name="Group 14"/>
          <p:cNvGrpSpPr/>
          <p:nvPr/>
        </p:nvGrpSpPr>
        <p:grpSpPr>
          <a:xfrm>
            <a:off x="1600200" y="4724400"/>
            <a:ext cx="1600200" cy="1592997"/>
            <a:chOff x="1600200" y="4724400"/>
            <a:chExt cx="1600200" cy="1592997"/>
          </a:xfrm>
        </p:grpSpPr>
        <p:cxnSp>
          <p:nvCxnSpPr>
            <p:cNvPr id="8" name="Straight Arrow Connector 7"/>
            <p:cNvCxnSpPr/>
            <p:nvPr/>
          </p:nvCxnSpPr>
          <p:spPr>
            <a:xfrm rot="16200000" flipV="1">
              <a:off x="1714500" y="4991100"/>
              <a:ext cx="838200" cy="304800"/>
            </a:xfrm>
            <a:prstGeom prst="straightConnector1">
              <a:avLst/>
            </a:prstGeom>
            <a:ln w="57150">
              <a:solidFill>
                <a:srgbClr val="00AF4B"/>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00200" y="5486400"/>
              <a:ext cx="1600200" cy="830997"/>
            </a:xfrm>
            <a:prstGeom prst="rect">
              <a:avLst/>
            </a:prstGeom>
            <a:noFill/>
          </p:spPr>
          <p:txBody>
            <a:bodyPr wrap="square" rtlCol="0">
              <a:spAutoFit/>
            </a:bodyPr>
            <a:lstStyle/>
            <a:p>
              <a:r>
                <a:rPr lang="en-US" sz="2400" b="1" dirty="0" smtClean="0">
                  <a:solidFill>
                    <a:srgbClr val="FF0000"/>
                  </a:solidFill>
                </a:rPr>
                <a:t>192 = </a:t>
              </a:r>
              <a:r>
                <a:rPr lang="en-US" sz="2400" b="1" dirty="0" err="1" smtClean="0">
                  <a:solidFill>
                    <a:srgbClr val="FF0000"/>
                  </a:solidFill>
                </a:rPr>
                <a:t>Hm</a:t>
              </a:r>
              <a:endParaRPr lang="en-US" sz="2400" b="1" dirty="0" smtClean="0">
                <a:solidFill>
                  <a:srgbClr val="FF0000"/>
                </a:solidFill>
              </a:endParaRPr>
            </a:p>
            <a:p>
              <a:r>
                <a:rPr lang="en-US" sz="2400" b="1" dirty="0" smtClean="0">
                  <a:solidFill>
                    <a:srgbClr val="00B050"/>
                  </a:solidFill>
                </a:rPr>
                <a:t>195 = Mt</a:t>
              </a:r>
              <a:endParaRPr lang="en-CA" sz="2400" b="1" dirty="0" smtClean="0">
                <a:solidFill>
                  <a:srgbClr val="00B050"/>
                </a:solidFill>
              </a:endParaRPr>
            </a:p>
          </p:txBody>
        </p:sp>
      </p:grpSp>
      <p:sp>
        <p:nvSpPr>
          <p:cNvPr id="16" name="TextBox 15"/>
          <p:cNvSpPr txBox="1"/>
          <p:nvPr/>
        </p:nvSpPr>
        <p:spPr>
          <a:xfrm>
            <a:off x="1676400" y="1595735"/>
            <a:ext cx="1524000" cy="461665"/>
          </a:xfrm>
          <a:prstGeom prst="rect">
            <a:avLst/>
          </a:prstGeom>
          <a:noFill/>
        </p:spPr>
        <p:txBody>
          <a:bodyPr wrap="square" rtlCol="0">
            <a:spAutoFit/>
          </a:bodyPr>
          <a:lstStyle/>
          <a:p>
            <a:pPr algn="ctr"/>
            <a:r>
              <a:rPr lang="en-US" sz="2400" dirty="0" smtClean="0">
                <a:solidFill>
                  <a:srgbClr val="0070C0"/>
                </a:solidFill>
              </a:rPr>
              <a:t>3</a:t>
            </a:r>
            <a:r>
              <a:rPr lang="en-US" sz="2400" baseline="30000" dirty="0" smtClean="0">
                <a:solidFill>
                  <a:srgbClr val="0070C0"/>
                </a:solidFill>
              </a:rPr>
              <a:t>rd</a:t>
            </a:r>
            <a:r>
              <a:rPr lang="en-US" sz="2400" dirty="0" smtClean="0">
                <a:solidFill>
                  <a:srgbClr val="0070C0"/>
                </a:solidFill>
              </a:rPr>
              <a:t> frame</a:t>
            </a:r>
            <a:endParaRPr lang="en-CA" sz="2400" dirty="0">
              <a:solidFill>
                <a:srgbClr val="0070C0"/>
              </a:solidFill>
            </a:endParaRPr>
          </a:p>
        </p:txBody>
      </p:sp>
      <p:sp>
        <p:nvSpPr>
          <p:cNvPr id="17" name="TextBox 16"/>
          <p:cNvSpPr txBox="1"/>
          <p:nvPr/>
        </p:nvSpPr>
        <p:spPr>
          <a:xfrm>
            <a:off x="6096000" y="1600200"/>
            <a:ext cx="1905000" cy="461665"/>
          </a:xfrm>
          <a:prstGeom prst="rect">
            <a:avLst/>
          </a:prstGeom>
          <a:noFill/>
        </p:spPr>
        <p:txBody>
          <a:bodyPr wrap="square" rtlCol="0">
            <a:spAutoFit/>
          </a:bodyPr>
          <a:lstStyle/>
          <a:p>
            <a:pPr algn="ctr"/>
            <a:r>
              <a:rPr lang="en-US" sz="2400" dirty="0" smtClean="0">
                <a:solidFill>
                  <a:srgbClr val="0070C0"/>
                </a:solidFill>
              </a:rPr>
              <a:t>143</a:t>
            </a:r>
            <a:r>
              <a:rPr lang="en-US" sz="2400" baseline="30000" dirty="0" smtClean="0">
                <a:solidFill>
                  <a:srgbClr val="0070C0"/>
                </a:solidFill>
              </a:rPr>
              <a:t>rd</a:t>
            </a:r>
            <a:r>
              <a:rPr lang="en-US" sz="2400" dirty="0" smtClean="0">
                <a:solidFill>
                  <a:srgbClr val="0070C0"/>
                </a:solidFill>
              </a:rPr>
              <a:t> frame</a:t>
            </a:r>
            <a:endParaRPr lang="en-CA" sz="2400" dirty="0">
              <a:solidFill>
                <a:srgbClr val="0070C0"/>
              </a:solidFill>
            </a:endParaRPr>
          </a:p>
        </p:txBody>
      </p:sp>
      <p:sp>
        <p:nvSpPr>
          <p:cNvPr id="22" name="TextBox 21"/>
          <p:cNvSpPr txBox="1"/>
          <p:nvPr/>
        </p:nvSpPr>
        <p:spPr>
          <a:xfrm>
            <a:off x="4114800" y="3200400"/>
            <a:ext cx="1371600" cy="830997"/>
          </a:xfrm>
          <a:prstGeom prst="rect">
            <a:avLst/>
          </a:prstGeom>
          <a:noFill/>
        </p:spPr>
        <p:txBody>
          <a:bodyPr wrap="square" rtlCol="0">
            <a:spAutoFit/>
          </a:bodyPr>
          <a:lstStyle/>
          <a:p>
            <a:pPr algn="ctr"/>
            <a:r>
              <a:rPr lang="en-US" sz="2400" dirty="0" smtClean="0">
                <a:solidFill>
                  <a:srgbClr val="0070C0"/>
                </a:solidFill>
              </a:rPr>
              <a:t>2 hours</a:t>
            </a:r>
          </a:p>
          <a:p>
            <a:pPr algn="ctr"/>
            <a:r>
              <a:rPr lang="en-US" sz="2400" dirty="0" smtClean="0">
                <a:solidFill>
                  <a:srgbClr val="0070C0"/>
                </a:solidFill>
              </a:rPr>
              <a:t>Later …</a:t>
            </a:r>
            <a:endParaRPr lang="en-CA" sz="2400"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68313" y="381000"/>
            <a:ext cx="8229600" cy="792163"/>
          </a:xfrm>
        </p:spPr>
        <p:txBody>
          <a:bodyPr/>
          <a:lstStyle/>
          <a:p>
            <a:pPr eaLnBrk="1" hangingPunct="1">
              <a:defRPr/>
            </a:pPr>
            <a:r>
              <a:rPr lang="en-US" sz="4000" dirty="0" smtClean="0"/>
              <a:t>Remedying BSE problems</a:t>
            </a:r>
          </a:p>
        </p:txBody>
      </p:sp>
      <p:sp>
        <p:nvSpPr>
          <p:cNvPr id="240643" name="Rectangle 3"/>
          <p:cNvSpPr>
            <a:spLocks noGrp="1" noChangeArrowheads="1"/>
          </p:cNvSpPr>
          <p:nvPr>
            <p:ph idx="1"/>
          </p:nvPr>
        </p:nvSpPr>
        <p:spPr>
          <a:xfrm>
            <a:off x="609600" y="1676400"/>
            <a:ext cx="8307387" cy="5029200"/>
          </a:xfrm>
        </p:spPr>
        <p:txBody>
          <a:bodyPr/>
          <a:lstStyle/>
          <a:p>
            <a:pPr eaLnBrk="1" hangingPunct="1"/>
            <a:r>
              <a:rPr lang="en-US" sz="3200" dirty="0" smtClean="0"/>
              <a:t>Non-uniform illumination</a:t>
            </a:r>
          </a:p>
          <a:p>
            <a:pPr lvl="1" eaLnBrk="1" hangingPunct="1"/>
            <a:r>
              <a:rPr lang="en-US" sz="2800" dirty="0" smtClean="0"/>
              <a:t>No remedy if the SEM manufacturer did not anticipate applications in quantitative BSE</a:t>
            </a:r>
          </a:p>
          <a:p>
            <a:pPr lvl="2" eaLnBrk="1" hangingPunct="1"/>
            <a:r>
              <a:rPr lang="en-US" sz="2500" dirty="0" smtClean="0"/>
              <a:t>Except to use high magnification</a:t>
            </a:r>
          </a:p>
          <a:p>
            <a:pPr lvl="1" eaLnBrk="1" hangingPunct="1"/>
            <a:r>
              <a:rPr lang="en-US" sz="2800" dirty="0" smtClean="0"/>
              <a:t>Difficult to remedy if the SEM manufacturer did not provide alignment tools for uniformity</a:t>
            </a:r>
          </a:p>
          <a:p>
            <a:pPr lvl="1" eaLnBrk="1" hangingPunct="1"/>
            <a:r>
              <a:rPr lang="en-US" sz="2800" dirty="0" smtClean="0"/>
              <a:t>FEI Quanta SEMs:</a:t>
            </a:r>
          </a:p>
          <a:p>
            <a:pPr lvl="2" eaLnBrk="1" hangingPunct="1"/>
            <a:r>
              <a:rPr lang="en-US" sz="2500" dirty="0" smtClean="0"/>
              <a:t>Centering the illumination provided by e-gun tilt</a:t>
            </a:r>
          </a:p>
          <a:p>
            <a:pPr lvl="2" eaLnBrk="1" hangingPunct="1"/>
            <a:r>
              <a:rPr lang="en-US" sz="2500" i="1" dirty="0" err="1" smtClean="0"/>
              <a:t>Tetrode</a:t>
            </a:r>
            <a:r>
              <a:rPr lang="en-US" sz="2500" dirty="0" smtClean="0"/>
              <a:t> &amp; </a:t>
            </a:r>
            <a:r>
              <a:rPr lang="en-US" sz="2500" i="1" dirty="0" smtClean="0"/>
              <a:t>gun alignment</a:t>
            </a:r>
            <a:r>
              <a:rPr lang="en-US" sz="2500" dirty="0" smtClean="0"/>
              <a:t> should be accurate</a:t>
            </a:r>
          </a:p>
          <a:p>
            <a:pPr lvl="2" eaLnBrk="1" hangingPunct="1"/>
            <a:r>
              <a:rPr lang="en-US" sz="2500" dirty="0" smtClean="0"/>
              <a:t>Illumination gradients worse for large spot sizes</a:t>
            </a:r>
          </a:p>
        </p:txBody>
      </p:sp>
      <p:sp>
        <p:nvSpPr>
          <p:cNvPr id="4" name="Slide Number Placeholder 3"/>
          <p:cNvSpPr>
            <a:spLocks noGrp="1"/>
          </p:cNvSpPr>
          <p:nvPr>
            <p:ph type="sldNum" sz="quarter" idx="12"/>
          </p:nvPr>
        </p:nvSpPr>
        <p:spPr/>
        <p:txBody>
          <a:bodyPr/>
          <a:lstStyle/>
          <a:p>
            <a:pPr>
              <a:defRPr/>
            </a:pPr>
            <a:fld id="{81E15CE7-8A63-476B-9BE8-E222A1895B5E}" type="slidenum">
              <a:rPr lang="en-US"/>
              <a:pPr>
                <a:defRPr/>
              </a:pPr>
              <a:t>37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500"/>
                                        <p:tgtEl>
                                          <p:spTgt spid="24064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animEffect transition="in" filter="fade">
                                      <p:cBhvr>
                                        <p:cTn id="11" dur="500"/>
                                        <p:tgtEl>
                                          <p:spTgt spid="24064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0643">
                                            <p:txEl>
                                              <p:pRg st="2" end="2"/>
                                            </p:txEl>
                                          </p:spTgt>
                                        </p:tgtEl>
                                        <p:attrNameLst>
                                          <p:attrName>style.visibility</p:attrName>
                                        </p:attrNameLst>
                                      </p:cBhvr>
                                      <p:to>
                                        <p:strVal val="visible"/>
                                      </p:to>
                                    </p:set>
                                    <p:animEffect transition="in" filter="fade">
                                      <p:cBhvr>
                                        <p:cTn id="15" dur="500"/>
                                        <p:tgtEl>
                                          <p:spTgt spid="2406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0643">
                                            <p:txEl>
                                              <p:pRg st="3" end="3"/>
                                            </p:txEl>
                                          </p:spTgt>
                                        </p:tgtEl>
                                        <p:attrNameLst>
                                          <p:attrName>style.visibility</p:attrName>
                                        </p:attrNameLst>
                                      </p:cBhvr>
                                      <p:to>
                                        <p:strVal val="visible"/>
                                      </p:to>
                                    </p:set>
                                    <p:animEffect transition="in" filter="fade">
                                      <p:cBhvr>
                                        <p:cTn id="20" dur="500"/>
                                        <p:tgtEl>
                                          <p:spTgt spid="24064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0643">
                                            <p:txEl>
                                              <p:pRg st="4" end="4"/>
                                            </p:txEl>
                                          </p:spTgt>
                                        </p:tgtEl>
                                        <p:attrNameLst>
                                          <p:attrName>style.visibility</p:attrName>
                                        </p:attrNameLst>
                                      </p:cBhvr>
                                      <p:to>
                                        <p:strVal val="visible"/>
                                      </p:to>
                                    </p:set>
                                    <p:animEffect transition="in" filter="fade">
                                      <p:cBhvr>
                                        <p:cTn id="25" dur="500"/>
                                        <p:tgtEl>
                                          <p:spTgt spid="24064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40643">
                                            <p:txEl>
                                              <p:pRg st="5" end="5"/>
                                            </p:txEl>
                                          </p:spTgt>
                                        </p:tgtEl>
                                        <p:attrNameLst>
                                          <p:attrName>style.visibility</p:attrName>
                                        </p:attrNameLst>
                                      </p:cBhvr>
                                      <p:to>
                                        <p:strVal val="visible"/>
                                      </p:to>
                                    </p:set>
                                    <p:animEffect transition="in" filter="fade">
                                      <p:cBhvr>
                                        <p:cTn id="29" dur="500"/>
                                        <p:tgtEl>
                                          <p:spTgt spid="24064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40643">
                                            <p:txEl>
                                              <p:pRg st="6" end="6"/>
                                            </p:txEl>
                                          </p:spTgt>
                                        </p:tgtEl>
                                        <p:attrNameLst>
                                          <p:attrName>style.visibility</p:attrName>
                                        </p:attrNameLst>
                                      </p:cBhvr>
                                      <p:to>
                                        <p:strVal val="visible"/>
                                      </p:to>
                                    </p:set>
                                    <p:animEffect transition="in" filter="fade">
                                      <p:cBhvr>
                                        <p:cTn id="33" dur="500"/>
                                        <p:tgtEl>
                                          <p:spTgt spid="240643">
                                            <p:txEl>
                                              <p:pRg st="6" end="6"/>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40643">
                                            <p:txEl>
                                              <p:pRg st="7" end="7"/>
                                            </p:txEl>
                                          </p:spTgt>
                                        </p:tgtEl>
                                        <p:attrNameLst>
                                          <p:attrName>style.visibility</p:attrName>
                                        </p:attrNameLst>
                                      </p:cBhvr>
                                      <p:to>
                                        <p:strVal val="visible"/>
                                      </p:to>
                                    </p:set>
                                    <p:animEffect transition="in" filter="fade">
                                      <p:cBhvr>
                                        <p:cTn id="37" dur="500"/>
                                        <p:tgtEl>
                                          <p:spTgt spid="2406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68313" y="381000"/>
            <a:ext cx="8229600" cy="792163"/>
          </a:xfrm>
        </p:spPr>
        <p:txBody>
          <a:bodyPr/>
          <a:lstStyle/>
          <a:p>
            <a:pPr eaLnBrk="1" hangingPunct="1">
              <a:defRPr/>
            </a:pPr>
            <a:r>
              <a:rPr lang="en-US" sz="4000" dirty="0" smtClean="0"/>
              <a:t>Remedying BEI problems</a:t>
            </a:r>
          </a:p>
        </p:txBody>
      </p:sp>
      <p:sp>
        <p:nvSpPr>
          <p:cNvPr id="240643" name="Rectangle 3"/>
          <p:cNvSpPr>
            <a:spLocks noGrp="1" noChangeArrowheads="1"/>
          </p:cNvSpPr>
          <p:nvPr>
            <p:ph idx="1"/>
          </p:nvPr>
        </p:nvSpPr>
        <p:spPr>
          <a:xfrm>
            <a:off x="609600" y="1882775"/>
            <a:ext cx="8534400" cy="4210050"/>
          </a:xfrm>
        </p:spPr>
        <p:txBody>
          <a:bodyPr/>
          <a:lstStyle/>
          <a:p>
            <a:pPr eaLnBrk="1" hangingPunct="1"/>
            <a:r>
              <a:rPr lang="en-US" sz="3200" dirty="0" smtClean="0"/>
              <a:t>Varying beam current</a:t>
            </a:r>
          </a:p>
          <a:p>
            <a:pPr lvl="1" eaLnBrk="1" hangingPunct="1"/>
            <a:r>
              <a:rPr lang="en-US" sz="2800" dirty="0" smtClean="0"/>
              <a:t>Very common depending on age of filament …</a:t>
            </a:r>
          </a:p>
          <a:p>
            <a:pPr lvl="1" eaLnBrk="1" hangingPunct="1"/>
            <a:r>
              <a:rPr lang="en-US" sz="2800" dirty="0" smtClean="0"/>
              <a:t>Stability generally monotonic, i.e., not erratic</a:t>
            </a:r>
          </a:p>
          <a:p>
            <a:pPr lvl="2" eaLnBrk="1" hangingPunct="1"/>
            <a:r>
              <a:rPr lang="en-US" sz="2500" dirty="0" smtClean="0"/>
              <a:t>… allows for breaking the BSE JKF file into 2 to 4 files, thereby creating more reliable histograms that represent time periods during analysis.</a:t>
            </a:r>
          </a:p>
          <a:p>
            <a:pPr eaLnBrk="1" hangingPunct="1"/>
            <a:r>
              <a:rPr lang="en-US" sz="2700" dirty="0" smtClean="0"/>
              <a:t>Note also that this method is quite dependent on a significant amount of </a:t>
            </a:r>
            <a:r>
              <a:rPr lang="en-US" sz="2700" dirty="0" err="1" smtClean="0"/>
              <a:t>Hm</a:t>
            </a:r>
            <a:r>
              <a:rPr lang="en-US" sz="2700" dirty="0" smtClean="0"/>
              <a:t>-Mt in the sample, which builds a more accurate </a:t>
            </a:r>
            <a:r>
              <a:rPr lang="en-US" sz="2700" i="1" dirty="0" smtClean="0"/>
              <a:t>reliable</a:t>
            </a:r>
            <a:r>
              <a:rPr lang="en-US" sz="2700" dirty="0" smtClean="0"/>
              <a:t> histogram</a:t>
            </a:r>
          </a:p>
        </p:txBody>
      </p:sp>
      <p:sp>
        <p:nvSpPr>
          <p:cNvPr id="4" name="Slide Number Placeholder 3"/>
          <p:cNvSpPr>
            <a:spLocks noGrp="1"/>
          </p:cNvSpPr>
          <p:nvPr>
            <p:ph type="sldNum" sz="quarter" idx="12"/>
          </p:nvPr>
        </p:nvSpPr>
        <p:spPr/>
        <p:txBody>
          <a:bodyPr/>
          <a:lstStyle/>
          <a:p>
            <a:pPr>
              <a:defRPr/>
            </a:pPr>
            <a:fld id="{81E15CE7-8A63-476B-9BE8-E222A1895B5E}" type="slidenum">
              <a:rPr lang="en-US"/>
              <a:pPr>
                <a:defRPr/>
              </a:pPr>
              <a:t>38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500"/>
                                        <p:tgtEl>
                                          <p:spTgt spid="2406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animEffect transition="in" filter="fade">
                                      <p:cBhvr>
                                        <p:cTn id="11" dur="500"/>
                                        <p:tgtEl>
                                          <p:spTgt spid="24064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0643">
                                            <p:txEl>
                                              <p:pRg st="2" end="2"/>
                                            </p:txEl>
                                          </p:spTgt>
                                        </p:tgtEl>
                                        <p:attrNameLst>
                                          <p:attrName>style.visibility</p:attrName>
                                        </p:attrNameLst>
                                      </p:cBhvr>
                                      <p:to>
                                        <p:strVal val="visible"/>
                                      </p:to>
                                    </p:set>
                                    <p:animEffect transition="in" filter="fade">
                                      <p:cBhvr>
                                        <p:cTn id="16" dur="500"/>
                                        <p:tgtEl>
                                          <p:spTgt spid="24064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0643">
                                            <p:txEl>
                                              <p:pRg st="3" end="3"/>
                                            </p:txEl>
                                          </p:spTgt>
                                        </p:tgtEl>
                                        <p:attrNameLst>
                                          <p:attrName>style.visibility</p:attrName>
                                        </p:attrNameLst>
                                      </p:cBhvr>
                                      <p:to>
                                        <p:strVal val="visible"/>
                                      </p:to>
                                    </p:set>
                                    <p:animEffect transition="in" filter="fade">
                                      <p:cBhvr>
                                        <p:cTn id="19" dur="500"/>
                                        <p:tgtEl>
                                          <p:spTgt spid="24064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0643">
                                            <p:txEl>
                                              <p:pRg st="4" end="4"/>
                                            </p:txEl>
                                          </p:spTgt>
                                        </p:tgtEl>
                                        <p:attrNameLst>
                                          <p:attrName>style.visibility</p:attrName>
                                        </p:attrNameLst>
                                      </p:cBhvr>
                                      <p:to>
                                        <p:strVal val="visible"/>
                                      </p:to>
                                    </p:set>
                                    <p:animEffect transition="in" filter="fade">
                                      <p:cBhvr>
                                        <p:cTn id="24" dur="500"/>
                                        <p:tgtEl>
                                          <p:spTgt spid="240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68313" y="228600"/>
            <a:ext cx="8229600" cy="1143000"/>
          </a:xfrm>
        </p:spPr>
        <p:txBody>
          <a:bodyPr/>
          <a:lstStyle/>
          <a:p>
            <a:pPr eaLnBrk="1" hangingPunct="1">
              <a:defRPr/>
            </a:pPr>
            <a:r>
              <a:rPr lang="en-US" sz="3200" dirty="0" smtClean="0"/>
              <a:t>Anticipating problems we haven’t yet encountered, and possible improvements</a:t>
            </a:r>
          </a:p>
        </p:txBody>
      </p:sp>
      <p:sp>
        <p:nvSpPr>
          <p:cNvPr id="240643" name="Rectangle 3"/>
          <p:cNvSpPr>
            <a:spLocks noGrp="1" noChangeArrowheads="1"/>
          </p:cNvSpPr>
          <p:nvPr>
            <p:ph idx="1"/>
          </p:nvPr>
        </p:nvSpPr>
        <p:spPr>
          <a:xfrm>
            <a:off x="609600" y="1882775"/>
            <a:ext cx="8534400" cy="4213226"/>
          </a:xfrm>
        </p:spPr>
        <p:txBody>
          <a:bodyPr/>
          <a:lstStyle/>
          <a:p>
            <a:pPr eaLnBrk="1" hangingPunct="1"/>
            <a:r>
              <a:rPr lang="en-US" sz="2600" dirty="0" smtClean="0"/>
              <a:t>MUN IIC has not yet applied this method to mineral assemblages other than the minerals discussed here </a:t>
            </a:r>
          </a:p>
          <a:p>
            <a:pPr lvl="1" eaLnBrk="1" hangingPunct="1"/>
            <a:r>
              <a:rPr lang="en-US" sz="2400" dirty="0" smtClean="0"/>
              <a:t>I.E., a severe complication would arise for significant amounts of </a:t>
            </a:r>
            <a:r>
              <a:rPr lang="en-US" sz="2400" dirty="0" err="1" smtClean="0"/>
              <a:t>titano</a:t>
            </a:r>
            <a:r>
              <a:rPr lang="en-US" sz="2400" dirty="0" smtClean="0"/>
              <a:t>-magnetite, thereby blurring the distinction of </a:t>
            </a:r>
            <a:r>
              <a:rPr lang="en-US" sz="2400" dirty="0" err="1" smtClean="0"/>
              <a:t>Hm</a:t>
            </a:r>
            <a:r>
              <a:rPr lang="en-US" sz="2400" dirty="0" smtClean="0"/>
              <a:t> in the </a:t>
            </a:r>
            <a:r>
              <a:rPr lang="en-US" sz="2400" i="1" dirty="0" smtClean="0"/>
              <a:t>reliable</a:t>
            </a:r>
            <a:r>
              <a:rPr lang="en-US" sz="2400" dirty="0" smtClean="0"/>
              <a:t> histogram</a:t>
            </a:r>
          </a:p>
          <a:p>
            <a:pPr eaLnBrk="1" hangingPunct="1"/>
            <a:r>
              <a:rPr lang="en-US" sz="2600" dirty="0" smtClean="0"/>
              <a:t>A very helpful improvement, which would allow the same tools to be applied to other applications, would be for the spectra-classified result to mask the minerals of interest to be classified with BSE</a:t>
            </a:r>
          </a:p>
        </p:txBody>
      </p:sp>
      <p:sp>
        <p:nvSpPr>
          <p:cNvPr id="4" name="Slide Number Placeholder 3"/>
          <p:cNvSpPr>
            <a:spLocks noGrp="1"/>
          </p:cNvSpPr>
          <p:nvPr>
            <p:ph type="sldNum" sz="quarter" idx="12"/>
          </p:nvPr>
        </p:nvSpPr>
        <p:spPr/>
        <p:txBody>
          <a:bodyPr/>
          <a:lstStyle/>
          <a:p>
            <a:pPr>
              <a:defRPr/>
            </a:pPr>
            <a:fld id="{81E15CE7-8A63-476B-9BE8-E222A1895B5E}" type="slidenum">
              <a:rPr lang="en-US"/>
              <a:pPr>
                <a:defRPr/>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500"/>
                                        <p:tgtEl>
                                          <p:spTgt spid="2406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643">
                                            <p:txEl>
                                              <p:pRg st="1" end="1"/>
                                            </p:txEl>
                                          </p:spTgt>
                                        </p:tgtEl>
                                        <p:attrNameLst>
                                          <p:attrName>style.visibility</p:attrName>
                                        </p:attrNameLst>
                                      </p:cBhvr>
                                      <p:to>
                                        <p:strVal val="visible"/>
                                      </p:to>
                                    </p:set>
                                    <p:animEffect transition="in" filter="fade">
                                      <p:cBhvr>
                                        <p:cTn id="10" dur="500"/>
                                        <p:tgtEl>
                                          <p:spTgt spid="2406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0643">
                                            <p:txEl>
                                              <p:pRg st="2" end="2"/>
                                            </p:txEl>
                                          </p:spTgt>
                                        </p:tgtEl>
                                        <p:attrNameLst>
                                          <p:attrName>style.visibility</p:attrName>
                                        </p:attrNameLst>
                                      </p:cBhvr>
                                      <p:to>
                                        <p:strVal val="visible"/>
                                      </p:to>
                                    </p:set>
                                    <p:animEffect transition="in" filter="fade">
                                      <p:cBhvr>
                                        <p:cTn id="15" dur="500"/>
                                        <p:tgtEl>
                                          <p:spTgt spid="240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68313" y="304800"/>
            <a:ext cx="8229600" cy="1143000"/>
          </a:xfrm>
        </p:spPr>
        <p:txBody>
          <a:bodyPr/>
          <a:lstStyle/>
          <a:p>
            <a:pPr eaLnBrk="1" hangingPunct="1">
              <a:defRPr/>
            </a:pPr>
            <a:r>
              <a:rPr lang="en-US" dirty="0" smtClean="0"/>
              <a:t>Fe-rich minerals of interest</a:t>
            </a:r>
            <a:br>
              <a:rPr lang="en-US" dirty="0" smtClean="0"/>
            </a:br>
            <a:r>
              <a:rPr lang="en-US" sz="3200" dirty="0" smtClean="0"/>
              <a:t>&amp; spectral ambiguity</a:t>
            </a:r>
            <a:endParaRPr lang="en-US" sz="3200" baseline="-25000" dirty="0" smtClean="0"/>
          </a:p>
        </p:txBody>
      </p:sp>
      <p:sp>
        <p:nvSpPr>
          <p:cNvPr id="236547" name="Rectangle 3"/>
          <p:cNvSpPr>
            <a:spLocks noGrp="1" noChangeArrowheads="1"/>
          </p:cNvSpPr>
          <p:nvPr>
            <p:ph idx="1"/>
          </p:nvPr>
        </p:nvSpPr>
        <p:spPr>
          <a:xfrm>
            <a:off x="838200" y="1817688"/>
            <a:ext cx="8001000" cy="4811712"/>
          </a:xfrm>
        </p:spPr>
        <p:txBody>
          <a:bodyPr/>
          <a:lstStyle/>
          <a:p>
            <a:pPr marL="457200" indent="-457200" eaLnBrk="1" hangingPunct="1">
              <a:lnSpc>
                <a:spcPct val="80000"/>
              </a:lnSpc>
            </a:pPr>
            <a:r>
              <a:rPr lang="en-US" sz="2400" dirty="0" smtClean="0"/>
              <a:t>Hematite &amp; magnetite [Fe</a:t>
            </a:r>
            <a:r>
              <a:rPr lang="en-US" sz="2400" baseline="-25000" dirty="0" smtClean="0"/>
              <a:t>2</a:t>
            </a:r>
            <a:r>
              <a:rPr lang="en-US" sz="2400" dirty="0" smtClean="0"/>
              <a:t>O</a:t>
            </a:r>
            <a:r>
              <a:rPr lang="en-US" sz="2400" baseline="-25000" dirty="0" smtClean="0"/>
              <a:t>3</a:t>
            </a:r>
            <a:r>
              <a:rPr lang="en-US" sz="2400" dirty="0" smtClean="0"/>
              <a:t> versus Fe</a:t>
            </a:r>
            <a:r>
              <a:rPr lang="en-US" sz="2400" baseline="-25000" dirty="0" smtClean="0"/>
              <a:t>3</a:t>
            </a:r>
            <a:r>
              <a:rPr lang="en-US" sz="2400" dirty="0" smtClean="0"/>
              <a:t>O</a:t>
            </a:r>
            <a:r>
              <a:rPr lang="en-US" sz="2400" baseline="-25000" dirty="0" smtClean="0"/>
              <a:t>4</a:t>
            </a:r>
            <a:r>
              <a:rPr lang="en-US" sz="2400" dirty="0" smtClean="0"/>
              <a:t>]</a:t>
            </a:r>
          </a:p>
          <a:p>
            <a:pPr marL="838200" lvl="1" indent="-381000" eaLnBrk="1" hangingPunct="1">
              <a:lnSpc>
                <a:spcPct val="80000"/>
              </a:lnSpc>
            </a:pPr>
            <a:r>
              <a:rPr lang="en-US" sz="2000" dirty="0" smtClean="0"/>
              <a:t>Generally </a:t>
            </a:r>
            <a:r>
              <a:rPr lang="en-US" sz="2000" u="sng" dirty="0" smtClean="0"/>
              <a:t>not</a:t>
            </a:r>
            <a:r>
              <a:rPr lang="en-US" sz="2000" dirty="0" smtClean="0"/>
              <a:t> distinguishable with x-ray spectra</a:t>
            </a:r>
          </a:p>
          <a:p>
            <a:pPr marL="838200" lvl="1" indent="-381000" eaLnBrk="1" hangingPunct="1">
              <a:lnSpc>
                <a:spcPct val="80000"/>
              </a:lnSpc>
            </a:pPr>
            <a:r>
              <a:rPr lang="en-US" sz="2000" dirty="0" smtClean="0"/>
              <a:t>Associations important to client</a:t>
            </a:r>
          </a:p>
          <a:p>
            <a:pPr marL="457200" indent="-457200" eaLnBrk="1" hangingPunct="1">
              <a:lnSpc>
                <a:spcPct val="80000"/>
              </a:lnSpc>
            </a:pPr>
            <a:r>
              <a:rPr lang="en-US" sz="2400" dirty="0" err="1" smtClean="0"/>
              <a:t>Titano</a:t>
            </a:r>
            <a:r>
              <a:rPr lang="en-US" sz="2400" dirty="0" smtClean="0"/>
              <a:t>-magnetite</a:t>
            </a:r>
          </a:p>
          <a:p>
            <a:pPr marL="838200" lvl="1" indent="-381000" eaLnBrk="1" hangingPunct="1">
              <a:lnSpc>
                <a:spcPct val="80000"/>
              </a:lnSpc>
            </a:pPr>
            <a:r>
              <a:rPr lang="en-US" sz="2000" dirty="0" smtClean="0"/>
              <a:t>Distinguishable with x-ray spectra</a:t>
            </a:r>
          </a:p>
          <a:p>
            <a:pPr marL="838200" lvl="1" indent="-381000" eaLnBrk="1" hangingPunct="1">
              <a:lnSpc>
                <a:spcPct val="80000"/>
              </a:lnSpc>
            </a:pPr>
            <a:r>
              <a:rPr lang="en-US" sz="2000" dirty="0" smtClean="0"/>
              <a:t>BSE similar to </a:t>
            </a:r>
            <a:r>
              <a:rPr lang="en-US" sz="2000" dirty="0" err="1" smtClean="0"/>
              <a:t>Hm</a:t>
            </a:r>
            <a:endParaRPr lang="en-US" sz="2000" dirty="0" smtClean="0"/>
          </a:p>
          <a:p>
            <a:pPr marL="838200" lvl="1" indent="-381000" eaLnBrk="1" hangingPunct="1">
              <a:lnSpc>
                <a:spcPct val="80000"/>
              </a:lnSpc>
            </a:pPr>
            <a:r>
              <a:rPr lang="en-US" sz="2000" dirty="0" smtClean="0"/>
              <a:t>Titanium important to client</a:t>
            </a:r>
            <a:endParaRPr lang="en-US" sz="1800" dirty="0" smtClean="0"/>
          </a:p>
          <a:p>
            <a:pPr marL="457200" indent="-457200" eaLnBrk="1" hangingPunct="1">
              <a:lnSpc>
                <a:spcPct val="80000"/>
              </a:lnSpc>
            </a:pPr>
            <a:r>
              <a:rPr lang="en-US" sz="2400" dirty="0" smtClean="0"/>
              <a:t>Goethite or limonite [</a:t>
            </a:r>
            <a:r>
              <a:rPr lang="en-US" sz="2400" dirty="0" err="1" smtClean="0"/>
              <a:t>FeO</a:t>
            </a:r>
            <a:r>
              <a:rPr lang="en-US" sz="2400" dirty="0" smtClean="0"/>
              <a:t>(OH)•(H</a:t>
            </a:r>
            <a:r>
              <a:rPr lang="en-US" sz="2400" baseline="-25000" dirty="0" smtClean="0"/>
              <a:t>2</a:t>
            </a:r>
            <a:r>
              <a:rPr lang="en-US" sz="2400" dirty="0" smtClean="0"/>
              <a:t>O)</a:t>
            </a:r>
            <a:r>
              <a:rPr lang="en-US" sz="2400" baseline="-25000" dirty="0" smtClean="0"/>
              <a:t>n</a:t>
            </a:r>
            <a:r>
              <a:rPr lang="en-US" sz="2400" dirty="0" smtClean="0"/>
              <a:t>]</a:t>
            </a:r>
          </a:p>
          <a:p>
            <a:pPr marL="838200" lvl="1" indent="-381000" eaLnBrk="1" hangingPunct="1">
              <a:lnSpc>
                <a:spcPct val="80000"/>
              </a:lnSpc>
            </a:pPr>
            <a:r>
              <a:rPr lang="en-US" sz="2000" dirty="0" smtClean="0"/>
              <a:t>Generally with minor Al, Si, Mg, and </a:t>
            </a:r>
            <a:r>
              <a:rPr lang="en-US" sz="2000" u="sng" dirty="0" smtClean="0"/>
              <a:t>usually</a:t>
            </a:r>
            <a:r>
              <a:rPr lang="en-US" sz="2000" dirty="0" smtClean="0"/>
              <a:t> distinguishable with x-ray spectra</a:t>
            </a:r>
          </a:p>
          <a:p>
            <a:pPr marL="838200" lvl="1" indent="-381000" eaLnBrk="1" hangingPunct="1">
              <a:lnSpc>
                <a:spcPct val="80000"/>
              </a:lnSpc>
            </a:pPr>
            <a:r>
              <a:rPr lang="en-US" sz="2000" dirty="0" smtClean="0"/>
              <a:t>BSE darker than </a:t>
            </a:r>
            <a:r>
              <a:rPr lang="en-US" sz="2000" dirty="0" err="1" smtClean="0"/>
              <a:t>Hm</a:t>
            </a:r>
            <a:r>
              <a:rPr lang="en-US" sz="2000" dirty="0" smtClean="0"/>
              <a:t> (BSE classification would be helpful)</a:t>
            </a:r>
            <a:endParaRPr lang="en-US" sz="1800" dirty="0" smtClean="0"/>
          </a:p>
          <a:p>
            <a:pPr marL="457200" indent="-457200" eaLnBrk="1" hangingPunct="1">
              <a:lnSpc>
                <a:spcPct val="80000"/>
              </a:lnSpc>
            </a:pPr>
            <a:r>
              <a:rPr lang="en-US" sz="2400" dirty="0" smtClean="0"/>
              <a:t>Siderite [FeCO</a:t>
            </a:r>
            <a:r>
              <a:rPr lang="en-US" sz="2400" baseline="-25000" dirty="0" smtClean="0"/>
              <a:t>3</a:t>
            </a:r>
            <a:r>
              <a:rPr lang="en-US" sz="2400" dirty="0" smtClean="0"/>
              <a:t>] </a:t>
            </a:r>
          </a:p>
          <a:p>
            <a:pPr marL="838200" lvl="1" indent="-381000" eaLnBrk="1" hangingPunct="1">
              <a:lnSpc>
                <a:spcPct val="80000"/>
              </a:lnSpc>
            </a:pPr>
            <a:r>
              <a:rPr lang="en-US" sz="2000" dirty="0" smtClean="0"/>
              <a:t>Generally with Ca, Mg, </a:t>
            </a:r>
            <a:r>
              <a:rPr lang="en-US" sz="2000" dirty="0" err="1" smtClean="0"/>
              <a:t>Mn</a:t>
            </a:r>
            <a:r>
              <a:rPr lang="en-US" sz="2000" dirty="0" smtClean="0"/>
              <a:t>, and </a:t>
            </a:r>
            <a:r>
              <a:rPr lang="en-US" sz="2000" u="sng" dirty="0" smtClean="0"/>
              <a:t>usually</a:t>
            </a:r>
            <a:r>
              <a:rPr lang="en-US" sz="2000" dirty="0" smtClean="0"/>
              <a:t> distinguishable with x-ray spectra</a:t>
            </a:r>
          </a:p>
          <a:p>
            <a:pPr marL="838200" lvl="1" indent="-381000" eaLnBrk="1" hangingPunct="1">
              <a:lnSpc>
                <a:spcPct val="80000"/>
              </a:lnSpc>
            </a:pPr>
            <a:r>
              <a:rPr lang="en-US" sz="2000" dirty="0" smtClean="0"/>
              <a:t>BSE darker than </a:t>
            </a:r>
            <a:r>
              <a:rPr lang="en-US" sz="2000" dirty="0" err="1" smtClean="0"/>
              <a:t>Hm</a:t>
            </a:r>
            <a:r>
              <a:rPr lang="en-US" sz="2000" dirty="0" smtClean="0"/>
              <a:t> (BSE classification would be helpful)</a:t>
            </a:r>
          </a:p>
        </p:txBody>
      </p:sp>
      <p:sp>
        <p:nvSpPr>
          <p:cNvPr id="4" name="Slide Number Placeholder 3"/>
          <p:cNvSpPr>
            <a:spLocks noGrp="1"/>
          </p:cNvSpPr>
          <p:nvPr>
            <p:ph type="sldNum" sz="quarter" idx="12"/>
          </p:nvPr>
        </p:nvSpPr>
        <p:spPr/>
        <p:txBody>
          <a:bodyPr/>
          <a:lstStyle/>
          <a:p>
            <a:pPr>
              <a:defRPr/>
            </a:pPr>
            <a:fld id="{0F669ABD-22E0-49E0-B623-E552A5A8D42B}" type="slidenum">
              <a:rPr lang="en-US"/>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fade">
                                      <p:cBhvr>
                                        <p:cTn id="7" dur="1000"/>
                                        <p:tgtEl>
                                          <p:spTgt spid="2365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547">
                                            <p:txEl>
                                              <p:pRg st="1" end="1"/>
                                            </p:txEl>
                                          </p:spTgt>
                                        </p:tgtEl>
                                        <p:attrNameLst>
                                          <p:attrName>style.visibility</p:attrName>
                                        </p:attrNameLst>
                                      </p:cBhvr>
                                      <p:to>
                                        <p:strVal val="visible"/>
                                      </p:to>
                                    </p:set>
                                    <p:animEffect transition="in" filter="fade">
                                      <p:cBhvr>
                                        <p:cTn id="10" dur="1000"/>
                                        <p:tgtEl>
                                          <p:spTgt spid="2365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6547">
                                            <p:txEl>
                                              <p:pRg st="2" end="2"/>
                                            </p:txEl>
                                          </p:spTgt>
                                        </p:tgtEl>
                                        <p:attrNameLst>
                                          <p:attrName>style.visibility</p:attrName>
                                        </p:attrNameLst>
                                      </p:cBhvr>
                                      <p:to>
                                        <p:strVal val="visible"/>
                                      </p:to>
                                    </p:set>
                                    <p:animEffect transition="in" filter="fade">
                                      <p:cBhvr>
                                        <p:cTn id="13" dur="1000"/>
                                        <p:tgtEl>
                                          <p:spTgt spid="2365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6547">
                                            <p:txEl>
                                              <p:pRg st="3" end="3"/>
                                            </p:txEl>
                                          </p:spTgt>
                                        </p:tgtEl>
                                        <p:attrNameLst>
                                          <p:attrName>style.visibility</p:attrName>
                                        </p:attrNameLst>
                                      </p:cBhvr>
                                      <p:to>
                                        <p:strVal val="visible"/>
                                      </p:to>
                                    </p:set>
                                    <p:animEffect transition="in" filter="fade">
                                      <p:cBhvr>
                                        <p:cTn id="18" dur="1000"/>
                                        <p:tgtEl>
                                          <p:spTgt spid="2365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6547">
                                            <p:txEl>
                                              <p:pRg st="4" end="4"/>
                                            </p:txEl>
                                          </p:spTgt>
                                        </p:tgtEl>
                                        <p:attrNameLst>
                                          <p:attrName>style.visibility</p:attrName>
                                        </p:attrNameLst>
                                      </p:cBhvr>
                                      <p:to>
                                        <p:strVal val="visible"/>
                                      </p:to>
                                    </p:set>
                                    <p:animEffect transition="in" filter="fade">
                                      <p:cBhvr>
                                        <p:cTn id="21" dur="1000"/>
                                        <p:tgtEl>
                                          <p:spTgt spid="23654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6547">
                                            <p:txEl>
                                              <p:pRg st="5" end="5"/>
                                            </p:txEl>
                                          </p:spTgt>
                                        </p:tgtEl>
                                        <p:attrNameLst>
                                          <p:attrName>style.visibility</p:attrName>
                                        </p:attrNameLst>
                                      </p:cBhvr>
                                      <p:to>
                                        <p:strVal val="visible"/>
                                      </p:to>
                                    </p:set>
                                    <p:animEffect transition="in" filter="fade">
                                      <p:cBhvr>
                                        <p:cTn id="24" dur="1000"/>
                                        <p:tgtEl>
                                          <p:spTgt spid="23654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6547">
                                            <p:txEl>
                                              <p:pRg st="6" end="6"/>
                                            </p:txEl>
                                          </p:spTgt>
                                        </p:tgtEl>
                                        <p:attrNameLst>
                                          <p:attrName>style.visibility</p:attrName>
                                        </p:attrNameLst>
                                      </p:cBhvr>
                                      <p:to>
                                        <p:strVal val="visible"/>
                                      </p:to>
                                    </p:set>
                                    <p:animEffect transition="in" filter="fade">
                                      <p:cBhvr>
                                        <p:cTn id="27" dur="1000"/>
                                        <p:tgtEl>
                                          <p:spTgt spid="2365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6547">
                                            <p:txEl>
                                              <p:pRg st="7" end="7"/>
                                            </p:txEl>
                                          </p:spTgt>
                                        </p:tgtEl>
                                        <p:attrNameLst>
                                          <p:attrName>style.visibility</p:attrName>
                                        </p:attrNameLst>
                                      </p:cBhvr>
                                      <p:to>
                                        <p:strVal val="visible"/>
                                      </p:to>
                                    </p:set>
                                    <p:animEffect transition="in" filter="fade">
                                      <p:cBhvr>
                                        <p:cTn id="32" dur="1000"/>
                                        <p:tgtEl>
                                          <p:spTgt spid="23654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6547">
                                            <p:txEl>
                                              <p:pRg st="8" end="8"/>
                                            </p:txEl>
                                          </p:spTgt>
                                        </p:tgtEl>
                                        <p:attrNameLst>
                                          <p:attrName>style.visibility</p:attrName>
                                        </p:attrNameLst>
                                      </p:cBhvr>
                                      <p:to>
                                        <p:strVal val="visible"/>
                                      </p:to>
                                    </p:set>
                                    <p:animEffect transition="in" filter="fade">
                                      <p:cBhvr>
                                        <p:cTn id="35" dur="1000"/>
                                        <p:tgtEl>
                                          <p:spTgt spid="236547">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6547">
                                            <p:txEl>
                                              <p:pRg st="9" end="9"/>
                                            </p:txEl>
                                          </p:spTgt>
                                        </p:tgtEl>
                                        <p:attrNameLst>
                                          <p:attrName>style.visibility</p:attrName>
                                        </p:attrNameLst>
                                      </p:cBhvr>
                                      <p:to>
                                        <p:strVal val="visible"/>
                                      </p:to>
                                    </p:set>
                                    <p:animEffect transition="in" filter="fade">
                                      <p:cBhvr>
                                        <p:cTn id="38" dur="1000"/>
                                        <p:tgtEl>
                                          <p:spTgt spid="236547">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6547">
                                            <p:txEl>
                                              <p:pRg st="10" end="10"/>
                                            </p:txEl>
                                          </p:spTgt>
                                        </p:tgtEl>
                                        <p:attrNameLst>
                                          <p:attrName>style.visibility</p:attrName>
                                        </p:attrNameLst>
                                      </p:cBhvr>
                                      <p:to>
                                        <p:strVal val="visible"/>
                                      </p:to>
                                    </p:set>
                                    <p:animEffect transition="in" filter="fade">
                                      <p:cBhvr>
                                        <p:cTn id="43" dur="1000"/>
                                        <p:tgtEl>
                                          <p:spTgt spid="236547">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6547">
                                            <p:txEl>
                                              <p:pRg st="11" end="11"/>
                                            </p:txEl>
                                          </p:spTgt>
                                        </p:tgtEl>
                                        <p:attrNameLst>
                                          <p:attrName>style.visibility</p:attrName>
                                        </p:attrNameLst>
                                      </p:cBhvr>
                                      <p:to>
                                        <p:strVal val="visible"/>
                                      </p:to>
                                    </p:set>
                                    <p:animEffect transition="in" filter="fade">
                                      <p:cBhvr>
                                        <p:cTn id="46" dur="1000"/>
                                        <p:tgtEl>
                                          <p:spTgt spid="236547">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6547">
                                            <p:txEl>
                                              <p:pRg st="12" end="12"/>
                                            </p:txEl>
                                          </p:spTgt>
                                        </p:tgtEl>
                                        <p:attrNameLst>
                                          <p:attrName>style.visibility</p:attrName>
                                        </p:attrNameLst>
                                      </p:cBhvr>
                                      <p:to>
                                        <p:strVal val="visible"/>
                                      </p:to>
                                    </p:set>
                                    <p:animEffect transition="in" filter="fade">
                                      <p:cBhvr>
                                        <p:cTn id="49" dur="1000"/>
                                        <p:tgtEl>
                                          <p:spTgt spid="2365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68313" y="381000"/>
            <a:ext cx="8229600" cy="792163"/>
          </a:xfrm>
        </p:spPr>
        <p:txBody>
          <a:bodyPr/>
          <a:lstStyle/>
          <a:p>
            <a:pPr eaLnBrk="1" hangingPunct="1">
              <a:defRPr/>
            </a:pPr>
            <a:r>
              <a:rPr lang="en-US" sz="4000" dirty="0" smtClean="0"/>
              <a:t>MLA Mode BSE conclusions</a:t>
            </a:r>
          </a:p>
        </p:txBody>
      </p:sp>
      <p:sp>
        <p:nvSpPr>
          <p:cNvPr id="240643" name="Rectangle 3"/>
          <p:cNvSpPr>
            <a:spLocks noGrp="1" noChangeArrowheads="1"/>
          </p:cNvSpPr>
          <p:nvPr>
            <p:ph idx="1"/>
          </p:nvPr>
        </p:nvSpPr>
        <p:spPr>
          <a:xfrm>
            <a:off x="684213" y="1882775"/>
            <a:ext cx="8154988" cy="4594226"/>
          </a:xfrm>
        </p:spPr>
        <p:txBody>
          <a:bodyPr/>
          <a:lstStyle/>
          <a:p>
            <a:pPr eaLnBrk="1" hangingPunct="1"/>
            <a:r>
              <a:rPr lang="en-US" sz="3200" dirty="0" err="1" smtClean="0"/>
              <a:t>Hm</a:t>
            </a:r>
            <a:r>
              <a:rPr lang="en-US" sz="3200" dirty="0" smtClean="0"/>
              <a:t> – Mt BSE discrimination works …</a:t>
            </a:r>
          </a:p>
          <a:p>
            <a:pPr lvl="1" eaLnBrk="1" hangingPunct="1"/>
            <a:r>
              <a:rPr lang="en-US" dirty="0" smtClean="0"/>
              <a:t>And </a:t>
            </a:r>
            <a:r>
              <a:rPr lang="en-US" dirty="0" err="1" smtClean="0"/>
              <a:t>Hm</a:t>
            </a:r>
            <a:r>
              <a:rPr lang="en-US" dirty="0" smtClean="0"/>
              <a:t>-Mt associations are possible</a:t>
            </a:r>
          </a:p>
          <a:p>
            <a:pPr lvl="2" eaLnBrk="1" hangingPunct="1"/>
            <a:r>
              <a:rPr lang="en-US" sz="2600" dirty="0" smtClean="0"/>
              <a:t>… but not </a:t>
            </a:r>
            <a:r>
              <a:rPr lang="en-US" sz="2600" i="1" dirty="0" smtClean="0"/>
              <a:t>specifically</a:t>
            </a:r>
            <a:r>
              <a:rPr lang="en-US" sz="2600" dirty="0" smtClean="0"/>
              <a:t> with other minerals</a:t>
            </a:r>
          </a:p>
          <a:p>
            <a:pPr lvl="1" eaLnBrk="1" hangingPunct="1"/>
            <a:r>
              <a:rPr lang="en-US" u="sng" dirty="0" smtClean="0"/>
              <a:t>and</a:t>
            </a:r>
            <a:r>
              <a:rPr lang="en-US" dirty="0" smtClean="0"/>
              <a:t>, by itself, cannot discriminate most other minerals because of average atomic number (i.e., BSE ambiguity) </a:t>
            </a:r>
          </a:p>
          <a:p>
            <a:pPr lvl="1" eaLnBrk="1" hangingPunct="1"/>
            <a:r>
              <a:rPr lang="en-US" dirty="0" smtClean="0"/>
              <a:t>However, it presents a suitable solution for augmenting spectral classification (mode XBSE)</a:t>
            </a:r>
          </a:p>
          <a:p>
            <a:pPr lvl="1" eaLnBrk="1" hangingPunct="1"/>
            <a:r>
              <a:rPr lang="en-US" dirty="0" smtClean="0"/>
              <a:t>How to augment with spectral classification? …</a:t>
            </a:r>
          </a:p>
        </p:txBody>
      </p:sp>
      <p:sp>
        <p:nvSpPr>
          <p:cNvPr id="4" name="Slide Number Placeholder 3"/>
          <p:cNvSpPr>
            <a:spLocks noGrp="1"/>
          </p:cNvSpPr>
          <p:nvPr>
            <p:ph type="sldNum" sz="quarter" idx="12"/>
          </p:nvPr>
        </p:nvSpPr>
        <p:spPr/>
        <p:txBody>
          <a:bodyPr/>
          <a:lstStyle/>
          <a:p>
            <a:pPr>
              <a:defRPr/>
            </a:pPr>
            <a:fld id="{81E15CE7-8A63-476B-9BE8-E222A1895B5E}" type="slidenum">
              <a:rPr lang="en-US"/>
              <a:pPr>
                <a:defRPr/>
              </a:pPr>
              <a:t>40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500"/>
                                        <p:tgtEl>
                                          <p:spTgt spid="240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0643">
                                            <p:txEl>
                                              <p:pRg st="1" end="1"/>
                                            </p:txEl>
                                          </p:spTgt>
                                        </p:tgtEl>
                                        <p:attrNameLst>
                                          <p:attrName>style.visibility</p:attrName>
                                        </p:attrNameLst>
                                      </p:cBhvr>
                                      <p:to>
                                        <p:strVal val="visible"/>
                                      </p:to>
                                    </p:set>
                                    <p:animEffect transition="in" filter="fade">
                                      <p:cBhvr>
                                        <p:cTn id="12" dur="500"/>
                                        <p:tgtEl>
                                          <p:spTgt spid="24064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0643">
                                            <p:txEl>
                                              <p:pRg st="2" end="2"/>
                                            </p:txEl>
                                          </p:spTgt>
                                        </p:tgtEl>
                                        <p:attrNameLst>
                                          <p:attrName>style.visibility</p:attrName>
                                        </p:attrNameLst>
                                      </p:cBhvr>
                                      <p:to>
                                        <p:strVal val="visible"/>
                                      </p:to>
                                    </p:set>
                                    <p:animEffect transition="in" filter="fade">
                                      <p:cBhvr>
                                        <p:cTn id="16" dur="500"/>
                                        <p:tgtEl>
                                          <p:spTgt spid="24064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0643">
                                            <p:txEl>
                                              <p:pRg st="3" end="3"/>
                                            </p:txEl>
                                          </p:spTgt>
                                        </p:tgtEl>
                                        <p:attrNameLst>
                                          <p:attrName>style.visibility</p:attrName>
                                        </p:attrNameLst>
                                      </p:cBhvr>
                                      <p:to>
                                        <p:strVal val="visible"/>
                                      </p:to>
                                    </p:set>
                                    <p:animEffect transition="in" filter="fade">
                                      <p:cBhvr>
                                        <p:cTn id="21" dur="500"/>
                                        <p:tgtEl>
                                          <p:spTgt spid="24064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0643">
                                            <p:txEl>
                                              <p:pRg st="4" end="4"/>
                                            </p:txEl>
                                          </p:spTgt>
                                        </p:tgtEl>
                                        <p:attrNameLst>
                                          <p:attrName>style.visibility</p:attrName>
                                        </p:attrNameLst>
                                      </p:cBhvr>
                                      <p:to>
                                        <p:strVal val="visible"/>
                                      </p:to>
                                    </p:set>
                                    <p:animEffect transition="in" filter="fade">
                                      <p:cBhvr>
                                        <p:cTn id="26" dur="500"/>
                                        <p:tgtEl>
                                          <p:spTgt spid="24064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0643">
                                            <p:txEl>
                                              <p:pRg st="5" end="5"/>
                                            </p:txEl>
                                          </p:spTgt>
                                        </p:tgtEl>
                                        <p:attrNameLst>
                                          <p:attrName>style.visibility</p:attrName>
                                        </p:attrNameLst>
                                      </p:cBhvr>
                                      <p:to>
                                        <p:strVal val="visible"/>
                                      </p:to>
                                    </p:set>
                                    <p:animEffect transition="in" filter="fade">
                                      <p:cBhvr>
                                        <p:cTn id="31" dur="500"/>
                                        <p:tgtEl>
                                          <p:spTgt spid="240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68313" y="381000"/>
            <a:ext cx="8229600" cy="792163"/>
          </a:xfrm>
        </p:spPr>
        <p:txBody>
          <a:bodyPr/>
          <a:lstStyle/>
          <a:p>
            <a:pPr eaLnBrk="1" hangingPunct="1">
              <a:defRPr/>
            </a:pPr>
            <a:r>
              <a:rPr lang="en-US" sz="4000" dirty="0" smtClean="0"/>
              <a:t>Summary</a:t>
            </a:r>
          </a:p>
        </p:txBody>
      </p:sp>
      <p:sp>
        <p:nvSpPr>
          <p:cNvPr id="240643" name="Rectangle 3"/>
          <p:cNvSpPr>
            <a:spLocks noGrp="1" noChangeArrowheads="1"/>
          </p:cNvSpPr>
          <p:nvPr>
            <p:ph idx="1"/>
          </p:nvPr>
        </p:nvSpPr>
        <p:spPr>
          <a:xfrm>
            <a:off x="684213" y="1676400"/>
            <a:ext cx="8172450" cy="4975225"/>
          </a:xfrm>
        </p:spPr>
        <p:txBody>
          <a:bodyPr/>
          <a:lstStyle/>
          <a:p>
            <a:pPr eaLnBrk="1" hangingPunct="1"/>
            <a:r>
              <a:rPr lang="en-US" sz="3200" dirty="0" err="1" smtClean="0"/>
              <a:t>Hm</a:t>
            </a:r>
            <a:r>
              <a:rPr lang="en-US" sz="3200" dirty="0" smtClean="0"/>
              <a:t>–Mt BEI discrimination is possible …</a:t>
            </a:r>
          </a:p>
          <a:p>
            <a:pPr lvl="1" eaLnBrk="1" hangingPunct="1"/>
            <a:r>
              <a:rPr lang="en-US" sz="2000" dirty="0" err="1" smtClean="0"/>
              <a:t>Hm</a:t>
            </a:r>
            <a:r>
              <a:rPr lang="en-US" sz="2000" dirty="0" smtClean="0"/>
              <a:t>-Mt associations are possible, and with </a:t>
            </a:r>
            <a:r>
              <a:rPr lang="en-US" sz="2000" u="sng" dirty="0" smtClean="0"/>
              <a:t>all</a:t>
            </a:r>
            <a:r>
              <a:rPr lang="en-US" sz="2000" dirty="0" smtClean="0"/>
              <a:t> minerals</a:t>
            </a:r>
          </a:p>
          <a:p>
            <a:pPr lvl="1" eaLnBrk="1" hangingPunct="1"/>
            <a:r>
              <a:rPr lang="en-US" sz="2000" dirty="0" smtClean="0"/>
              <a:t>Mineral modes and associations can be reproduced with acceptable accuracy</a:t>
            </a:r>
          </a:p>
          <a:p>
            <a:pPr lvl="1" eaLnBrk="1" hangingPunct="1"/>
            <a:r>
              <a:rPr lang="en-US" sz="2000" dirty="0" smtClean="0"/>
              <a:t>A comparison with quantitative XRD is within errors associated with the difficulty associated with representative down-sampling (XRD sampling independent of MLA sampling)</a:t>
            </a:r>
          </a:p>
          <a:p>
            <a:pPr lvl="1" eaLnBrk="1" hangingPunct="1"/>
            <a:r>
              <a:rPr lang="en-US" sz="2000" dirty="0" smtClean="0"/>
              <a:t>However, a well-aligned and stable SEM is necessary …</a:t>
            </a:r>
          </a:p>
          <a:p>
            <a:pPr lvl="2" eaLnBrk="1" hangingPunct="1"/>
            <a:r>
              <a:rPr lang="en-US" sz="1700" dirty="0" smtClean="0"/>
              <a:t>Electron beam illumination must be uniform over 1 – 2mm</a:t>
            </a:r>
          </a:p>
          <a:p>
            <a:pPr lvl="2" eaLnBrk="1" hangingPunct="1"/>
            <a:r>
              <a:rPr lang="en-US" sz="1700" dirty="0" smtClean="0"/>
              <a:t>Beam current must be stable over the 2 – 3hr analytical time (although data processing can accommodate a monotonic variation)</a:t>
            </a:r>
          </a:p>
          <a:p>
            <a:pPr lvl="1" eaLnBrk="1" hangingPunct="1"/>
            <a:r>
              <a:rPr lang="en-US" sz="2000" dirty="0" smtClean="0"/>
              <a:t>This technique is more generally applicable, even to more complex mineral assemblages when chemistry (x-ray spectra) aids in masking the minerals of interest</a:t>
            </a:r>
          </a:p>
        </p:txBody>
      </p:sp>
      <p:sp>
        <p:nvSpPr>
          <p:cNvPr id="4" name="Slide Number Placeholder 3"/>
          <p:cNvSpPr>
            <a:spLocks noGrp="1"/>
          </p:cNvSpPr>
          <p:nvPr>
            <p:ph type="sldNum" sz="quarter" idx="12"/>
          </p:nvPr>
        </p:nvSpPr>
        <p:spPr/>
        <p:txBody>
          <a:bodyPr/>
          <a:lstStyle/>
          <a:p>
            <a:pPr>
              <a:defRPr/>
            </a:pPr>
            <a:fld id="{81E15CE7-8A63-476B-9BE8-E222A1895B5E}" type="slidenum">
              <a:rPr lang="en-US"/>
              <a:pPr>
                <a:defRPr/>
              </a:pPr>
              <a:t>41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500"/>
                                        <p:tgtEl>
                                          <p:spTgt spid="240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0643">
                                            <p:txEl>
                                              <p:pRg st="1" end="1"/>
                                            </p:txEl>
                                          </p:spTgt>
                                        </p:tgtEl>
                                        <p:attrNameLst>
                                          <p:attrName>style.visibility</p:attrName>
                                        </p:attrNameLst>
                                      </p:cBhvr>
                                      <p:to>
                                        <p:strVal val="visible"/>
                                      </p:to>
                                    </p:set>
                                    <p:animEffect transition="in" filter="fade">
                                      <p:cBhvr>
                                        <p:cTn id="12" dur="500"/>
                                        <p:tgtEl>
                                          <p:spTgt spid="240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0643">
                                            <p:txEl>
                                              <p:pRg st="2" end="2"/>
                                            </p:txEl>
                                          </p:spTgt>
                                        </p:tgtEl>
                                        <p:attrNameLst>
                                          <p:attrName>style.visibility</p:attrName>
                                        </p:attrNameLst>
                                      </p:cBhvr>
                                      <p:to>
                                        <p:strVal val="visible"/>
                                      </p:to>
                                    </p:set>
                                    <p:animEffect transition="in" filter="fade">
                                      <p:cBhvr>
                                        <p:cTn id="17" dur="500"/>
                                        <p:tgtEl>
                                          <p:spTgt spid="240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0643">
                                            <p:txEl>
                                              <p:pRg st="3" end="3"/>
                                            </p:txEl>
                                          </p:spTgt>
                                        </p:tgtEl>
                                        <p:attrNameLst>
                                          <p:attrName>style.visibility</p:attrName>
                                        </p:attrNameLst>
                                      </p:cBhvr>
                                      <p:to>
                                        <p:strVal val="visible"/>
                                      </p:to>
                                    </p:set>
                                    <p:animEffect transition="in" filter="fade">
                                      <p:cBhvr>
                                        <p:cTn id="22" dur="500"/>
                                        <p:tgtEl>
                                          <p:spTgt spid="240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0643">
                                            <p:txEl>
                                              <p:pRg st="4" end="4"/>
                                            </p:txEl>
                                          </p:spTgt>
                                        </p:tgtEl>
                                        <p:attrNameLst>
                                          <p:attrName>style.visibility</p:attrName>
                                        </p:attrNameLst>
                                      </p:cBhvr>
                                      <p:to>
                                        <p:strVal val="visible"/>
                                      </p:to>
                                    </p:set>
                                    <p:animEffect transition="in" filter="fade">
                                      <p:cBhvr>
                                        <p:cTn id="27" dur="500"/>
                                        <p:tgtEl>
                                          <p:spTgt spid="24064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0643">
                                            <p:txEl>
                                              <p:pRg st="5" end="5"/>
                                            </p:txEl>
                                          </p:spTgt>
                                        </p:tgtEl>
                                        <p:attrNameLst>
                                          <p:attrName>style.visibility</p:attrName>
                                        </p:attrNameLst>
                                      </p:cBhvr>
                                      <p:to>
                                        <p:strVal val="visible"/>
                                      </p:to>
                                    </p:set>
                                    <p:animEffect transition="in" filter="fade">
                                      <p:cBhvr>
                                        <p:cTn id="30" dur="500"/>
                                        <p:tgtEl>
                                          <p:spTgt spid="24064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0643">
                                            <p:txEl>
                                              <p:pRg st="6" end="6"/>
                                            </p:txEl>
                                          </p:spTgt>
                                        </p:tgtEl>
                                        <p:attrNameLst>
                                          <p:attrName>style.visibility</p:attrName>
                                        </p:attrNameLst>
                                      </p:cBhvr>
                                      <p:to>
                                        <p:strVal val="visible"/>
                                      </p:to>
                                    </p:set>
                                    <p:animEffect transition="in" filter="fade">
                                      <p:cBhvr>
                                        <p:cTn id="33" dur="500"/>
                                        <p:tgtEl>
                                          <p:spTgt spid="24064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0643">
                                            <p:txEl>
                                              <p:pRg st="7" end="7"/>
                                            </p:txEl>
                                          </p:spTgt>
                                        </p:tgtEl>
                                        <p:attrNameLst>
                                          <p:attrName>style.visibility</p:attrName>
                                        </p:attrNameLst>
                                      </p:cBhvr>
                                      <p:to>
                                        <p:strVal val="visible"/>
                                      </p:to>
                                    </p:set>
                                    <p:animEffect transition="in" filter="fade">
                                      <p:cBhvr>
                                        <p:cTn id="38" dur="500"/>
                                        <p:tgtEl>
                                          <p:spTgt spid="2406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8356" name="Picture 4" descr="Ti-magnetite_correct"/>
          <p:cNvPicPr>
            <a:picLocks noChangeAspect="1" noChangeArrowheads="1"/>
          </p:cNvPicPr>
          <p:nvPr/>
        </p:nvPicPr>
        <p:blipFill>
          <a:blip r:embed="rId3" cstate="print"/>
          <a:srcRect/>
          <a:stretch>
            <a:fillRect/>
          </a:stretch>
        </p:blipFill>
        <p:spPr bwMode="auto">
          <a:xfrm>
            <a:off x="2160000" y="1692000"/>
            <a:ext cx="5040000" cy="5040000"/>
          </a:xfrm>
          <a:prstGeom prst="rect">
            <a:avLst/>
          </a:prstGeom>
          <a:noFill/>
          <a:ln w="9525">
            <a:noFill/>
            <a:miter lim="800000"/>
            <a:headEnd/>
            <a:tailEnd/>
          </a:ln>
        </p:spPr>
      </p:pic>
      <p:pic>
        <p:nvPicPr>
          <p:cNvPr id="228355" name="Picture 3" descr="BEI_frame126-w-Ti-Mt"/>
          <p:cNvPicPr>
            <a:picLocks noChangeAspect="1" noChangeArrowheads="1"/>
          </p:cNvPicPr>
          <p:nvPr/>
        </p:nvPicPr>
        <p:blipFill>
          <a:blip r:embed="rId4" cstate="print"/>
          <a:srcRect/>
          <a:stretch>
            <a:fillRect/>
          </a:stretch>
        </p:blipFill>
        <p:spPr bwMode="auto">
          <a:xfrm>
            <a:off x="2160000" y="1692000"/>
            <a:ext cx="5040000" cy="5040000"/>
          </a:xfrm>
          <a:prstGeom prst="rect">
            <a:avLst/>
          </a:prstGeom>
          <a:noFill/>
          <a:ln w="9525">
            <a:noFill/>
            <a:miter lim="800000"/>
            <a:headEnd/>
            <a:tailEnd/>
          </a:ln>
        </p:spPr>
      </p:pic>
      <p:sp>
        <p:nvSpPr>
          <p:cNvPr id="228354" name="Rectangle 2"/>
          <p:cNvSpPr>
            <a:spLocks noGrp="1" noChangeArrowheads="1"/>
          </p:cNvSpPr>
          <p:nvPr>
            <p:ph type="title"/>
          </p:nvPr>
        </p:nvSpPr>
        <p:spPr>
          <a:xfrm>
            <a:off x="468313" y="422275"/>
            <a:ext cx="8229600" cy="720725"/>
          </a:xfrm>
        </p:spPr>
        <p:txBody>
          <a:bodyPr/>
          <a:lstStyle/>
          <a:p>
            <a:pPr eaLnBrk="1" hangingPunct="1">
              <a:defRPr/>
            </a:pPr>
            <a:r>
              <a:rPr lang="en-US" sz="2800" dirty="0" smtClean="0"/>
              <a:t>Consider an independent approach …</a:t>
            </a:r>
          </a:p>
        </p:txBody>
      </p:sp>
      <p:sp>
        <p:nvSpPr>
          <p:cNvPr id="5" name="Slide Number Placeholder 2"/>
          <p:cNvSpPr>
            <a:spLocks noGrp="1"/>
          </p:cNvSpPr>
          <p:nvPr>
            <p:ph type="sldNum" sz="quarter" idx="12"/>
          </p:nvPr>
        </p:nvSpPr>
        <p:spPr/>
        <p:txBody>
          <a:bodyPr/>
          <a:lstStyle/>
          <a:p>
            <a:pPr>
              <a:defRPr/>
            </a:pPr>
            <a:fld id="{FC8259F5-FC85-4329-B929-EB89A9B7D6AC}" type="slidenum">
              <a:rPr lang="en-US"/>
              <a:pPr>
                <a:defRPr/>
              </a:pPr>
              <a:t>42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fade">
                                      <p:cBhvr>
                                        <p:cTn id="7" dur="500"/>
                                        <p:tgtEl>
                                          <p:spTgt spid="228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355"/>
                                        </p:tgtEl>
                                        <p:attrNameLst>
                                          <p:attrName>style.visibility</p:attrName>
                                        </p:attrNameLst>
                                      </p:cBhvr>
                                      <p:to>
                                        <p:strVal val="visible"/>
                                      </p:to>
                                    </p:set>
                                    <p:animEffect transition="in" filter="fade">
                                      <p:cBhvr>
                                        <p:cTn id="12" dur="500"/>
                                        <p:tgtEl>
                                          <p:spTgt spid="228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457200"/>
            <a:ext cx="8229600" cy="500063"/>
          </a:xfrm>
        </p:spPr>
        <p:txBody>
          <a:bodyPr/>
          <a:lstStyle/>
          <a:p>
            <a:pPr eaLnBrk="1" hangingPunct="1">
              <a:defRPr/>
            </a:pPr>
            <a:r>
              <a:rPr lang="en-US" sz="2800" smtClean="0"/>
              <a:t>Exported BEI frames into 3</a:t>
            </a:r>
            <a:r>
              <a:rPr lang="en-US" sz="2800" baseline="30000" smtClean="0"/>
              <a:t>rd</a:t>
            </a:r>
            <a:r>
              <a:rPr lang="en-US" sz="2800" smtClean="0"/>
              <a:t>-party software</a:t>
            </a:r>
          </a:p>
        </p:txBody>
      </p:sp>
      <p:sp>
        <p:nvSpPr>
          <p:cNvPr id="5" name="Slide Number Placeholder 2"/>
          <p:cNvSpPr>
            <a:spLocks noGrp="1"/>
          </p:cNvSpPr>
          <p:nvPr>
            <p:ph type="sldNum" sz="quarter" idx="12"/>
          </p:nvPr>
        </p:nvSpPr>
        <p:spPr/>
        <p:txBody>
          <a:bodyPr/>
          <a:lstStyle/>
          <a:p>
            <a:pPr>
              <a:defRPr/>
            </a:pPr>
            <a:fld id="{7A0508CE-A42D-45AE-A196-289821B3D12D}" type="slidenum">
              <a:rPr lang="en-US"/>
              <a:pPr>
                <a:defRPr/>
              </a:pPr>
              <a:t>43</a:t>
            </a:fld>
            <a:endParaRPr lang="en-US"/>
          </a:p>
        </p:txBody>
      </p:sp>
      <p:pic>
        <p:nvPicPr>
          <p:cNvPr id="220165" name="Picture 5" descr="histogram_entire_BEI"/>
          <p:cNvPicPr>
            <a:picLocks noChangeAspect="1" noChangeArrowheads="1"/>
          </p:cNvPicPr>
          <p:nvPr/>
        </p:nvPicPr>
        <p:blipFill>
          <a:blip r:embed="rId3" cstate="print"/>
          <a:srcRect/>
          <a:stretch>
            <a:fillRect/>
          </a:stretch>
        </p:blipFill>
        <p:spPr bwMode="auto">
          <a:xfrm>
            <a:off x="1440000" y="1800000"/>
            <a:ext cx="6300455" cy="4680000"/>
          </a:xfrm>
          <a:prstGeom prst="rect">
            <a:avLst/>
          </a:prstGeom>
          <a:noFill/>
          <a:ln w="9525">
            <a:noFill/>
            <a:miter lim="800000"/>
            <a:headEnd/>
            <a:tailEnd/>
          </a:ln>
        </p:spPr>
      </p:pic>
      <p:pic>
        <p:nvPicPr>
          <p:cNvPr id="14341" name="Picture 8" descr="histogram_HmMt-selected"/>
          <p:cNvPicPr>
            <a:picLocks noChangeAspect="1" noChangeArrowheads="1"/>
          </p:cNvPicPr>
          <p:nvPr/>
        </p:nvPicPr>
        <p:blipFill>
          <a:blip r:embed="rId4" cstate="print"/>
          <a:srcRect/>
          <a:stretch>
            <a:fillRect/>
          </a:stretch>
        </p:blipFill>
        <p:spPr bwMode="auto">
          <a:xfrm>
            <a:off x="1440000" y="1800000"/>
            <a:ext cx="6300455" cy="4680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0165"/>
                                        </p:tgtEl>
                                        <p:attrNameLst>
                                          <p:attrName>style.visibility</p:attrName>
                                        </p:attrNameLst>
                                      </p:cBhvr>
                                      <p:to>
                                        <p:strVal val="visible"/>
                                      </p:to>
                                    </p:set>
                                    <p:animEffect transition="in" filter="fade">
                                      <p:cBhvr>
                                        <p:cTn id="7" dur="500"/>
                                        <p:tgtEl>
                                          <p:spTgt spid="220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8" name="Rectangle 4"/>
          <p:cNvSpPr>
            <a:spLocks noGrp="1" noChangeArrowheads="1"/>
          </p:cNvSpPr>
          <p:nvPr>
            <p:ph type="title"/>
          </p:nvPr>
        </p:nvSpPr>
        <p:spPr>
          <a:xfrm>
            <a:off x="468313" y="346075"/>
            <a:ext cx="8229600" cy="720725"/>
          </a:xfrm>
        </p:spPr>
        <p:txBody>
          <a:bodyPr/>
          <a:lstStyle/>
          <a:p>
            <a:pPr eaLnBrk="1" hangingPunct="1">
              <a:defRPr/>
            </a:pPr>
            <a:r>
              <a:rPr lang="en-US" sz="2800" dirty="0" smtClean="0"/>
              <a:t>The masked &amp; cleaned frames</a:t>
            </a:r>
          </a:p>
        </p:txBody>
      </p:sp>
      <p:sp>
        <p:nvSpPr>
          <p:cNvPr id="5" name="Slide Number Placeholder 2"/>
          <p:cNvSpPr>
            <a:spLocks noGrp="1"/>
          </p:cNvSpPr>
          <p:nvPr>
            <p:ph type="sldNum" sz="quarter" idx="12"/>
          </p:nvPr>
        </p:nvSpPr>
        <p:spPr/>
        <p:txBody>
          <a:bodyPr/>
          <a:lstStyle/>
          <a:p>
            <a:pPr>
              <a:defRPr/>
            </a:pPr>
            <a:fld id="{D916B0AB-2F74-45FC-B521-0089AE76735A}" type="slidenum">
              <a:rPr lang="en-US"/>
              <a:pPr>
                <a:defRPr/>
              </a:pPr>
              <a:t>44</a:t>
            </a:fld>
            <a:endParaRPr lang="en-US"/>
          </a:p>
        </p:txBody>
      </p:sp>
      <p:pic>
        <p:nvPicPr>
          <p:cNvPr id="226310" name="Picture 6" descr="BEI-frame-w-HmMt-overlay"/>
          <p:cNvPicPr>
            <a:picLocks noChangeAspect="1" noChangeArrowheads="1"/>
          </p:cNvPicPr>
          <p:nvPr/>
        </p:nvPicPr>
        <p:blipFill>
          <a:blip r:embed="rId3" cstate="print"/>
          <a:srcRect/>
          <a:stretch>
            <a:fillRect/>
          </a:stretch>
        </p:blipFill>
        <p:spPr bwMode="auto">
          <a:xfrm>
            <a:off x="2160000" y="1692000"/>
            <a:ext cx="5040000" cy="5040000"/>
          </a:xfrm>
          <a:prstGeom prst="rect">
            <a:avLst/>
          </a:prstGeom>
          <a:noFill/>
          <a:ln w="9525">
            <a:noFill/>
            <a:miter lim="800000"/>
            <a:headEnd/>
            <a:tailEnd/>
          </a:ln>
        </p:spPr>
      </p:pic>
      <p:pic>
        <p:nvPicPr>
          <p:cNvPr id="226311" name="Picture 7" descr="BEI-frame-w-eroded-HmMt-overlay"/>
          <p:cNvPicPr>
            <a:picLocks noChangeAspect="1" noChangeArrowheads="1"/>
          </p:cNvPicPr>
          <p:nvPr/>
        </p:nvPicPr>
        <p:blipFill>
          <a:blip r:embed="rId4" cstate="print"/>
          <a:srcRect/>
          <a:stretch>
            <a:fillRect/>
          </a:stretch>
        </p:blipFill>
        <p:spPr bwMode="auto">
          <a:xfrm>
            <a:off x="2160000" y="1692000"/>
            <a:ext cx="5040000" cy="5040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6310"/>
                                        </p:tgtEl>
                                        <p:attrNameLst>
                                          <p:attrName>style.visibility</p:attrName>
                                        </p:attrNameLst>
                                      </p:cBhvr>
                                      <p:to>
                                        <p:strVal val="visible"/>
                                      </p:to>
                                    </p:set>
                                    <p:animEffect transition="in" filter="fade">
                                      <p:cBhvr>
                                        <p:cTn id="7" dur="500"/>
                                        <p:tgtEl>
                                          <p:spTgt spid="226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311"/>
                                        </p:tgtEl>
                                        <p:attrNameLst>
                                          <p:attrName>style.visibility</p:attrName>
                                        </p:attrNameLst>
                                      </p:cBhvr>
                                      <p:to>
                                        <p:strVal val="visible"/>
                                      </p:to>
                                    </p:set>
                                    <p:animEffect transition="in" filter="fade">
                                      <p:cBhvr>
                                        <p:cTn id="12" dur="500"/>
                                        <p:tgtEl>
                                          <p:spTgt spid="22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8313" y="336550"/>
            <a:ext cx="8229600" cy="958850"/>
          </a:xfrm>
        </p:spPr>
        <p:txBody>
          <a:bodyPr/>
          <a:lstStyle/>
          <a:p>
            <a:pPr eaLnBrk="1" hangingPunct="1">
              <a:defRPr/>
            </a:pPr>
            <a:r>
              <a:rPr lang="en-US" sz="2800" dirty="0" smtClean="0"/>
              <a:t>A clean histogram allows </a:t>
            </a:r>
            <a:br>
              <a:rPr lang="en-US" sz="2800" dirty="0" smtClean="0"/>
            </a:br>
            <a:r>
              <a:rPr lang="en-US" sz="2800" dirty="0" smtClean="0"/>
              <a:t>for automatic </a:t>
            </a:r>
            <a:r>
              <a:rPr lang="en-US" sz="2800" dirty="0" err="1" smtClean="0"/>
              <a:t>thresholding</a:t>
            </a:r>
            <a:endParaRPr lang="en-US" sz="2800" dirty="0" smtClean="0"/>
          </a:p>
        </p:txBody>
      </p:sp>
      <p:sp>
        <p:nvSpPr>
          <p:cNvPr id="4" name="Slide Number Placeholder 2"/>
          <p:cNvSpPr>
            <a:spLocks noGrp="1"/>
          </p:cNvSpPr>
          <p:nvPr>
            <p:ph type="sldNum" sz="quarter" idx="12"/>
          </p:nvPr>
        </p:nvSpPr>
        <p:spPr/>
        <p:txBody>
          <a:bodyPr/>
          <a:lstStyle/>
          <a:p>
            <a:pPr>
              <a:defRPr/>
            </a:pPr>
            <a:fld id="{CBCA9D42-E1EA-4DD0-847B-0A1388596541}" type="slidenum">
              <a:rPr lang="en-US"/>
              <a:pPr>
                <a:defRPr/>
              </a:pPr>
              <a:t>45</a:t>
            </a:fld>
            <a:endParaRPr lang="en-US"/>
          </a:p>
        </p:txBody>
      </p:sp>
      <p:pic>
        <p:nvPicPr>
          <p:cNvPr id="16388" name="Picture 5" descr="histogram_dialated-HmMt-selection"/>
          <p:cNvPicPr>
            <a:picLocks noChangeAspect="1" noChangeArrowheads="1"/>
          </p:cNvPicPr>
          <p:nvPr/>
        </p:nvPicPr>
        <p:blipFill>
          <a:blip r:embed="rId3" cstate="print"/>
          <a:srcRect/>
          <a:stretch>
            <a:fillRect/>
          </a:stretch>
        </p:blipFill>
        <p:spPr bwMode="auto">
          <a:xfrm>
            <a:off x="1440000" y="1800000"/>
            <a:ext cx="6300454" cy="468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68313" y="115888"/>
            <a:ext cx="8229600" cy="720725"/>
          </a:xfrm>
        </p:spPr>
        <p:txBody>
          <a:bodyPr/>
          <a:lstStyle/>
          <a:p>
            <a:pPr eaLnBrk="1" hangingPunct="1">
              <a:defRPr/>
            </a:pPr>
            <a:r>
              <a:rPr lang="en-US" sz="2800" dirty="0" smtClean="0"/>
              <a:t>Independent software results</a:t>
            </a:r>
            <a:br>
              <a:rPr lang="en-US" sz="2800" dirty="0" smtClean="0"/>
            </a:br>
            <a:r>
              <a:rPr lang="en-US" sz="2800" dirty="0" smtClean="0"/>
              <a:t>fortunate &amp; unfortunate</a:t>
            </a:r>
          </a:p>
        </p:txBody>
      </p:sp>
      <p:sp>
        <p:nvSpPr>
          <p:cNvPr id="5" name="Slide Number Placeholder 2"/>
          <p:cNvSpPr>
            <a:spLocks noGrp="1"/>
          </p:cNvSpPr>
          <p:nvPr>
            <p:ph type="sldNum" sz="quarter" idx="12"/>
          </p:nvPr>
        </p:nvSpPr>
        <p:spPr/>
        <p:txBody>
          <a:bodyPr/>
          <a:lstStyle/>
          <a:p>
            <a:pPr>
              <a:defRPr/>
            </a:pPr>
            <a:fld id="{EE00E47C-9B77-469A-AF1D-DFE0CE46240D}" type="slidenum">
              <a:rPr lang="en-US"/>
              <a:pPr>
                <a:defRPr/>
              </a:pPr>
              <a:t>46</a:t>
            </a:fld>
            <a:endParaRPr lang="en-US"/>
          </a:p>
        </p:txBody>
      </p:sp>
      <p:pic>
        <p:nvPicPr>
          <p:cNvPr id="232453" name="Picture 5" descr="Hm(red)Mt(yellow)"/>
          <p:cNvPicPr>
            <a:picLocks noChangeAspect="1" noChangeArrowheads="1"/>
          </p:cNvPicPr>
          <p:nvPr/>
        </p:nvPicPr>
        <p:blipFill>
          <a:blip r:embed="rId3" cstate="print"/>
          <a:srcRect/>
          <a:stretch>
            <a:fillRect/>
          </a:stretch>
        </p:blipFill>
        <p:spPr bwMode="auto">
          <a:xfrm>
            <a:off x="2160000" y="1692000"/>
            <a:ext cx="5040000" cy="5040000"/>
          </a:xfrm>
          <a:prstGeom prst="rect">
            <a:avLst/>
          </a:prstGeom>
          <a:noFill/>
          <a:ln w="9525">
            <a:noFill/>
            <a:miter lim="800000"/>
            <a:headEnd/>
            <a:tailEnd/>
          </a:ln>
        </p:spPr>
      </p:pic>
      <p:pic>
        <p:nvPicPr>
          <p:cNvPr id="232454" name="Picture 6" descr="associated_Hm(red)-Mt(yellow)"/>
          <p:cNvPicPr>
            <a:picLocks noChangeAspect="1" noChangeArrowheads="1"/>
          </p:cNvPicPr>
          <p:nvPr/>
        </p:nvPicPr>
        <p:blipFill>
          <a:blip r:embed="rId4" cstate="print"/>
          <a:srcRect/>
          <a:stretch>
            <a:fillRect/>
          </a:stretch>
        </p:blipFill>
        <p:spPr bwMode="auto">
          <a:xfrm>
            <a:off x="2160000" y="1692000"/>
            <a:ext cx="5040000" cy="5040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453"/>
                                        </p:tgtEl>
                                        <p:attrNameLst>
                                          <p:attrName>style.visibility</p:attrName>
                                        </p:attrNameLst>
                                      </p:cBhvr>
                                      <p:to>
                                        <p:strVal val="visible"/>
                                      </p:to>
                                    </p:set>
                                    <p:animEffect transition="in" filter="fade">
                                      <p:cBhvr>
                                        <p:cTn id="7" dur="500"/>
                                        <p:tgtEl>
                                          <p:spTgt spid="2324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454"/>
                                        </p:tgtEl>
                                        <p:attrNameLst>
                                          <p:attrName>style.visibility</p:attrName>
                                        </p:attrNameLst>
                                      </p:cBhvr>
                                      <p:to>
                                        <p:strVal val="visible"/>
                                      </p:to>
                                    </p:set>
                                    <p:animEffect transition="in" filter="fade">
                                      <p:cBhvr>
                                        <p:cTn id="12" dur="500"/>
                                        <p:tgtEl>
                                          <p:spTgt spid="232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68313" y="549275"/>
            <a:ext cx="8229600" cy="792163"/>
          </a:xfrm>
        </p:spPr>
        <p:txBody>
          <a:bodyPr/>
          <a:lstStyle/>
          <a:p>
            <a:pPr eaLnBrk="1" hangingPunct="1">
              <a:defRPr/>
            </a:pPr>
            <a:r>
              <a:rPr lang="en-US" sz="3600" dirty="0" smtClean="0"/>
              <a:t>Independent BEI conclusions</a:t>
            </a:r>
          </a:p>
        </p:txBody>
      </p:sp>
      <p:sp>
        <p:nvSpPr>
          <p:cNvPr id="242691" name="Rectangle 3"/>
          <p:cNvSpPr>
            <a:spLocks noGrp="1" noChangeArrowheads="1"/>
          </p:cNvSpPr>
          <p:nvPr>
            <p:ph idx="1"/>
          </p:nvPr>
        </p:nvSpPr>
        <p:spPr>
          <a:xfrm>
            <a:off x="684213" y="1882775"/>
            <a:ext cx="8172450" cy="4498975"/>
          </a:xfrm>
        </p:spPr>
        <p:txBody>
          <a:bodyPr/>
          <a:lstStyle/>
          <a:p>
            <a:pPr eaLnBrk="1" hangingPunct="1"/>
            <a:r>
              <a:rPr lang="en-US" sz="3200" dirty="0" err="1" smtClean="0"/>
              <a:t>Hm</a:t>
            </a:r>
            <a:r>
              <a:rPr lang="en-US" sz="3200" dirty="0" smtClean="0"/>
              <a:t> – Mt discrimination works …</a:t>
            </a:r>
          </a:p>
          <a:p>
            <a:pPr lvl="1" eaLnBrk="1" hangingPunct="1"/>
            <a:r>
              <a:rPr lang="en-US" sz="2800" dirty="0" smtClean="0"/>
              <a:t>Associations </a:t>
            </a:r>
            <a:r>
              <a:rPr lang="en-US" sz="2800" dirty="0" err="1" smtClean="0"/>
              <a:t>Hm</a:t>
            </a:r>
            <a:r>
              <a:rPr lang="en-US" sz="2800" dirty="0" smtClean="0"/>
              <a:t>-Mt are </a:t>
            </a:r>
            <a:r>
              <a:rPr lang="en-US" sz="2800" u="sng" dirty="0" smtClean="0"/>
              <a:t>not</a:t>
            </a:r>
            <a:r>
              <a:rPr lang="en-US" sz="2800" dirty="0" smtClean="0"/>
              <a:t> possible</a:t>
            </a:r>
          </a:p>
          <a:p>
            <a:pPr lvl="1" eaLnBrk="1" hangingPunct="1"/>
            <a:r>
              <a:rPr lang="en-US" sz="2800" dirty="0" smtClean="0"/>
              <a:t>Minerals of similar atomic number, identified by XBSE, do not affect calculated </a:t>
            </a:r>
            <a:r>
              <a:rPr lang="en-US" sz="2800" dirty="0" err="1" smtClean="0"/>
              <a:t>Hm:Mt</a:t>
            </a:r>
            <a:endParaRPr lang="en-US" sz="2800" dirty="0" smtClean="0"/>
          </a:p>
          <a:p>
            <a:pPr lvl="1" eaLnBrk="1" hangingPunct="1"/>
            <a:r>
              <a:rPr lang="en-US" sz="2800" dirty="0" smtClean="0"/>
              <a:t>However, results can be biased if:</a:t>
            </a:r>
          </a:p>
          <a:p>
            <a:pPr lvl="2" eaLnBrk="1" hangingPunct="1"/>
            <a:r>
              <a:rPr lang="en-US" dirty="0" smtClean="0"/>
              <a:t>one mineral does not polish as well, or if</a:t>
            </a:r>
          </a:p>
          <a:p>
            <a:pPr lvl="2" eaLnBrk="1" hangingPunct="1"/>
            <a:r>
              <a:rPr lang="en-US" dirty="0" smtClean="0"/>
              <a:t>one mineral’s grain size is typically smaller</a:t>
            </a:r>
          </a:p>
          <a:p>
            <a:pPr lvl="1" eaLnBrk="1" hangingPunct="1"/>
            <a:r>
              <a:rPr lang="en-US" sz="2800" u="sng" dirty="0" smtClean="0"/>
              <a:t>Not the best solution</a:t>
            </a:r>
            <a:r>
              <a:rPr lang="en-US" sz="2800" dirty="0" smtClean="0"/>
              <a:t>, but should be in the analyst’s toolbox</a:t>
            </a:r>
            <a:endParaRPr lang="en-US" sz="2800" u="sng" dirty="0" smtClean="0"/>
          </a:p>
        </p:txBody>
      </p:sp>
      <p:sp>
        <p:nvSpPr>
          <p:cNvPr id="4" name="Slide Number Placeholder 3"/>
          <p:cNvSpPr>
            <a:spLocks noGrp="1"/>
          </p:cNvSpPr>
          <p:nvPr>
            <p:ph type="sldNum" sz="quarter" idx="12"/>
          </p:nvPr>
        </p:nvSpPr>
        <p:spPr/>
        <p:txBody>
          <a:bodyPr/>
          <a:lstStyle/>
          <a:p>
            <a:pPr>
              <a:defRPr/>
            </a:pPr>
            <a:fld id="{7C83D439-A4AD-4C26-9B1F-726A30DAB0D6}" type="slidenum">
              <a:rPr lang="en-US"/>
              <a:pPr>
                <a:defRPr/>
              </a:pPr>
              <a:t>47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2691">
                                            <p:txEl>
                                              <p:pRg st="3" end="3"/>
                                            </p:txEl>
                                          </p:spTgt>
                                        </p:tgtEl>
                                        <p:attrNameLst>
                                          <p:attrName>style.visibility</p:attrName>
                                        </p:attrNameLst>
                                      </p:cBhvr>
                                      <p:to>
                                        <p:strVal val="visible"/>
                                      </p:to>
                                    </p:set>
                                    <p:animEffect transition="in" filter="fade">
                                      <p:cBhvr>
                                        <p:cTn id="22" dur="500"/>
                                        <p:tgtEl>
                                          <p:spTgt spid="24269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691">
                                            <p:txEl>
                                              <p:pRg st="4" end="4"/>
                                            </p:txEl>
                                          </p:spTgt>
                                        </p:tgtEl>
                                        <p:attrNameLst>
                                          <p:attrName>style.visibility</p:attrName>
                                        </p:attrNameLst>
                                      </p:cBhvr>
                                      <p:to>
                                        <p:strVal val="visible"/>
                                      </p:to>
                                    </p:set>
                                    <p:animEffect transition="in" filter="fade">
                                      <p:cBhvr>
                                        <p:cTn id="25" dur="500"/>
                                        <p:tgtEl>
                                          <p:spTgt spid="242691">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2691">
                                            <p:txEl>
                                              <p:pRg st="5" end="5"/>
                                            </p:txEl>
                                          </p:spTgt>
                                        </p:tgtEl>
                                        <p:attrNameLst>
                                          <p:attrName>style.visibility</p:attrName>
                                        </p:attrNameLst>
                                      </p:cBhvr>
                                      <p:to>
                                        <p:strVal val="visible"/>
                                      </p:to>
                                    </p:set>
                                    <p:animEffect transition="in" filter="fade">
                                      <p:cBhvr>
                                        <p:cTn id="28" dur="500"/>
                                        <p:tgtEl>
                                          <p:spTgt spid="24269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2691">
                                            <p:txEl>
                                              <p:pRg st="6" end="6"/>
                                            </p:txEl>
                                          </p:spTgt>
                                        </p:tgtEl>
                                        <p:attrNameLst>
                                          <p:attrName>style.visibility</p:attrName>
                                        </p:attrNameLst>
                                      </p:cBhvr>
                                      <p:to>
                                        <p:strVal val="visible"/>
                                      </p:to>
                                    </p:set>
                                    <p:animEffect transition="in" filter="fade">
                                      <p:cBhvr>
                                        <p:cTn id="33" dur="500"/>
                                        <p:tgtEl>
                                          <p:spTgt spid="242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68313" y="460375"/>
            <a:ext cx="8229600" cy="808038"/>
          </a:xfrm>
        </p:spPr>
        <p:txBody>
          <a:bodyPr/>
          <a:lstStyle/>
          <a:p>
            <a:pPr eaLnBrk="1" hangingPunct="1">
              <a:defRPr/>
            </a:pPr>
            <a:r>
              <a:rPr lang="en-US" sz="3600" dirty="0" smtClean="0"/>
              <a:t>The results for the client</a:t>
            </a:r>
            <a:endParaRPr lang="en-US" sz="3600" baseline="-25000" dirty="0" smtClean="0"/>
          </a:p>
        </p:txBody>
      </p:sp>
      <p:sp>
        <p:nvSpPr>
          <p:cNvPr id="218115" name="Rectangle 3"/>
          <p:cNvSpPr>
            <a:spLocks noGrp="1" noChangeArrowheads="1"/>
          </p:cNvSpPr>
          <p:nvPr>
            <p:ph idx="1"/>
          </p:nvPr>
        </p:nvSpPr>
        <p:spPr>
          <a:xfrm>
            <a:off x="1066800" y="1773238"/>
            <a:ext cx="7848600" cy="4535487"/>
          </a:xfrm>
        </p:spPr>
        <p:txBody>
          <a:bodyPr/>
          <a:lstStyle/>
          <a:p>
            <a:pPr marL="457200" indent="-457200" eaLnBrk="1" hangingPunct="1"/>
            <a:r>
              <a:rPr lang="en-US" sz="2400" dirty="0" smtClean="0"/>
              <a:t>Primary modes and associations come from mode XBSE.</a:t>
            </a:r>
          </a:p>
          <a:p>
            <a:pPr marL="838200" lvl="1" indent="-381000" eaLnBrk="1" hangingPunct="1">
              <a:buFontTx/>
              <a:buNone/>
            </a:pPr>
            <a:endParaRPr lang="en-US" sz="900" dirty="0" smtClean="0"/>
          </a:p>
          <a:p>
            <a:pPr marL="457200" indent="-457200" eaLnBrk="1" hangingPunct="1"/>
            <a:r>
              <a:rPr lang="en-US" sz="2400" dirty="0" smtClean="0"/>
              <a:t>Whereas we had been providing </a:t>
            </a:r>
            <a:r>
              <a:rPr lang="en-US" sz="2400" dirty="0" err="1" smtClean="0"/>
              <a:t>Hm:Mt</a:t>
            </a:r>
            <a:r>
              <a:rPr lang="en-US" sz="2400" dirty="0" smtClean="0"/>
              <a:t> via the independent method …</a:t>
            </a:r>
          </a:p>
          <a:p>
            <a:pPr marL="838200" lvl="1" indent="-381000" eaLnBrk="1" hangingPunct="1"/>
            <a:r>
              <a:rPr lang="en-US" sz="2400" dirty="0" smtClean="0"/>
              <a:t>Because </a:t>
            </a:r>
            <a:r>
              <a:rPr lang="en-US" sz="2400" dirty="0" err="1" smtClean="0"/>
              <a:t>titano</a:t>
            </a:r>
            <a:r>
              <a:rPr lang="en-US" sz="2400" dirty="0" smtClean="0"/>
              <a:t>-magnetite and pyrite are minimal and correctable, we do not augment XBSE with additional BSE results.</a:t>
            </a:r>
          </a:p>
          <a:p>
            <a:pPr marL="838200" lvl="1" indent="-381000" eaLnBrk="1" hangingPunct="1"/>
            <a:r>
              <a:rPr lang="en-US" sz="2400" dirty="0" smtClean="0"/>
              <a:t>The good news is that </a:t>
            </a:r>
            <a:r>
              <a:rPr lang="en-US" sz="2400" dirty="0" err="1" smtClean="0"/>
              <a:t>Hm</a:t>
            </a:r>
            <a:r>
              <a:rPr lang="en-US" sz="2400" dirty="0" smtClean="0"/>
              <a:t>-Mt associations are provided but the bad news is that </a:t>
            </a:r>
            <a:r>
              <a:rPr lang="en-US" sz="2400" dirty="0" err="1" smtClean="0"/>
              <a:t>Hm</a:t>
            </a:r>
            <a:r>
              <a:rPr lang="en-US" sz="2400" dirty="0" smtClean="0"/>
              <a:t>-Mt-Qtz associations are not.</a:t>
            </a:r>
          </a:p>
          <a:p>
            <a:pPr marL="838200" lvl="1" indent="-381000" eaLnBrk="1" hangingPunct="1">
              <a:buFontTx/>
              <a:buNone/>
            </a:pPr>
            <a:endParaRPr lang="en-US" sz="900" dirty="0" smtClean="0"/>
          </a:p>
          <a:p>
            <a:pPr marL="457200" indent="-457200" eaLnBrk="1" hangingPunct="1"/>
            <a:r>
              <a:rPr lang="en-US" sz="2400" dirty="0" smtClean="0"/>
              <a:t>What is needed …</a:t>
            </a:r>
            <a:endParaRPr lang="en-US" sz="2800" dirty="0" smtClean="0"/>
          </a:p>
        </p:txBody>
      </p:sp>
      <p:sp>
        <p:nvSpPr>
          <p:cNvPr id="4" name="Slide Number Placeholder 3"/>
          <p:cNvSpPr>
            <a:spLocks noGrp="1"/>
          </p:cNvSpPr>
          <p:nvPr>
            <p:ph type="sldNum" sz="quarter" idx="12"/>
          </p:nvPr>
        </p:nvSpPr>
        <p:spPr/>
        <p:txBody>
          <a:bodyPr/>
          <a:lstStyle/>
          <a:p>
            <a:pPr>
              <a:defRPr/>
            </a:pPr>
            <a:fld id="{1FF96F69-4BB7-4BCF-8B87-519E86B9DEBB}" type="slidenum">
              <a:rPr lang="en-US"/>
              <a:pPr>
                <a:defRPr/>
              </a:pPr>
              <a:t>48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fade">
                                      <p:cBhvr>
                                        <p:cTn id="7" dur="1000"/>
                                        <p:tgtEl>
                                          <p:spTgt spid="218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8115">
                                            <p:txEl>
                                              <p:pRg st="2" end="2"/>
                                            </p:txEl>
                                          </p:spTgt>
                                        </p:tgtEl>
                                        <p:attrNameLst>
                                          <p:attrName>style.visibility</p:attrName>
                                        </p:attrNameLst>
                                      </p:cBhvr>
                                      <p:to>
                                        <p:strVal val="visible"/>
                                      </p:to>
                                    </p:set>
                                    <p:animEffect transition="in" filter="fade">
                                      <p:cBhvr>
                                        <p:cTn id="12" dur="1000"/>
                                        <p:tgtEl>
                                          <p:spTgt spid="218115">
                                            <p:txEl>
                                              <p:pRg st="2" end="2"/>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18115">
                                            <p:txEl>
                                              <p:pRg st="3" end="3"/>
                                            </p:txEl>
                                          </p:spTgt>
                                        </p:tgtEl>
                                        <p:attrNameLst>
                                          <p:attrName>style.visibility</p:attrName>
                                        </p:attrNameLst>
                                      </p:cBhvr>
                                      <p:to>
                                        <p:strVal val="visible"/>
                                      </p:to>
                                    </p:set>
                                    <p:animEffect transition="in" filter="fade">
                                      <p:cBhvr>
                                        <p:cTn id="16" dur="1000"/>
                                        <p:tgtEl>
                                          <p:spTgt spid="2181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8115">
                                            <p:txEl>
                                              <p:pRg st="4" end="4"/>
                                            </p:txEl>
                                          </p:spTgt>
                                        </p:tgtEl>
                                        <p:attrNameLst>
                                          <p:attrName>style.visibility</p:attrName>
                                        </p:attrNameLst>
                                      </p:cBhvr>
                                      <p:to>
                                        <p:strVal val="visible"/>
                                      </p:to>
                                    </p:set>
                                    <p:animEffect transition="in" filter="fade">
                                      <p:cBhvr>
                                        <p:cTn id="19" dur="1000"/>
                                        <p:tgtEl>
                                          <p:spTgt spid="21811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8115">
                                            <p:txEl>
                                              <p:pRg st="6" end="6"/>
                                            </p:txEl>
                                          </p:spTgt>
                                        </p:tgtEl>
                                        <p:attrNameLst>
                                          <p:attrName>style.visibility</p:attrName>
                                        </p:attrNameLst>
                                      </p:cBhvr>
                                      <p:to>
                                        <p:strVal val="visible"/>
                                      </p:to>
                                    </p:set>
                                    <p:animEffect transition="in" filter="fade">
                                      <p:cBhvr>
                                        <p:cTn id="24" dur="1000"/>
                                        <p:tgtEl>
                                          <p:spTgt spid="218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68313" y="304801"/>
            <a:ext cx="8229600" cy="914399"/>
          </a:xfrm>
        </p:spPr>
        <p:txBody>
          <a:bodyPr/>
          <a:lstStyle/>
          <a:p>
            <a:pPr eaLnBrk="1" hangingPunct="1">
              <a:defRPr/>
            </a:pPr>
            <a:r>
              <a:rPr lang="en-US" sz="3200" dirty="0" smtClean="0"/>
              <a:t>Results comparison:</a:t>
            </a:r>
            <a:br>
              <a:rPr lang="en-US" sz="3200" dirty="0" smtClean="0"/>
            </a:br>
            <a:r>
              <a:rPr lang="en-US" sz="3200" dirty="0" smtClean="0"/>
              <a:t>MLA v. </a:t>
            </a:r>
            <a:r>
              <a:rPr lang="en-US" sz="3200" dirty="0" err="1" smtClean="0"/>
              <a:t>Rietveld</a:t>
            </a:r>
            <a:r>
              <a:rPr lang="en-US" sz="3200" dirty="0" smtClean="0"/>
              <a:t> XRD</a:t>
            </a:r>
          </a:p>
        </p:txBody>
      </p:sp>
      <p:sp>
        <p:nvSpPr>
          <p:cNvPr id="4" name="Slide Number Placeholder 2"/>
          <p:cNvSpPr>
            <a:spLocks noGrp="1"/>
          </p:cNvSpPr>
          <p:nvPr>
            <p:ph type="sldNum" sz="quarter" idx="12"/>
          </p:nvPr>
        </p:nvSpPr>
        <p:spPr/>
        <p:txBody>
          <a:bodyPr/>
          <a:lstStyle/>
          <a:p>
            <a:pPr>
              <a:defRPr/>
            </a:pPr>
            <a:fld id="{A5CBEFC7-D541-4208-9C88-A2EB8839F94F}" type="slidenum">
              <a:rPr lang="en-US"/>
              <a:pPr>
                <a:defRPr/>
              </a:pPr>
              <a:t>49</a:t>
            </a:fld>
            <a:endParaRPr lang="en-US"/>
          </a:p>
        </p:txBody>
      </p:sp>
      <p:graphicFrame>
        <p:nvGraphicFramePr>
          <p:cNvPr id="5" name="Chart 4"/>
          <p:cNvGraphicFramePr>
            <a:graphicFrameLocks/>
          </p:cNvGraphicFramePr>
          <p:nvPr/>
        </p:nvGraphicFramePr>
        <p:xfrm>
          <a:off x="1676400" y="2286000"/>
          <a:ext cx="6172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505200" y="1600200"/>
            <a:ext cx="2286000" cy="707886"/>
          </a:xfrm>
          <a:prstGeom prst="rect">
            <a:avLst/>
          </a:prstGeom>
          <a:noFill/>
        </p:spPr>
        <p:txBody>
          <a:bodyPr wrap="square" rtlCol="0">
            <a:spAutoFit/>
          </a:bodyPr>
          <a:lstStyle/>
          <a:p>
            <a:pPr algn="ctr"/>
            <a:r>
              <a:rPr lang="en-US" sz="2000" dirty="0" smtClean="0">
                <a:solidFill>
                  <a:srgbClr val="00B050"/>
                </a:solidFill>
              </a:rPr>
              <a:t>Sample 1</a:t>
            </a:r>
          </a:p>
          <a:p>
            <a:pPr algn="ctr"/>
            <a:r>
              <a:rPr lang="en-US" sz="2000" dirty="0" smtClean="0">
                <a:solidFill>
                  <a:srgbClr val="00B050"/>
                </a:solidFill>
              </a:rPr>
              <a:t>SFs +100 &amp; +200</a:t>
            </a:r>
            <a:endParaRPr lang="en-US" sz="2000" dirty="0">
              <a:solidFill>
                <a:srgbClr val="00B050"/>
              </a:solidFill>
            </a:endParaRPr>
          </a:p>
        </p:txBody>
      </p:sp>
      <p:sp>
        <p:nvSpPr>
          <p:cNvPr id="7" name="Rectangle 6"/>
          <p:cNvSpPr/>
          <p:nvPr/>
        </p:nvSpPr>
        <p:spPr>
          <a:xfrm>
            <a:off x="2057400" y="2590800"/>
            <a:ext cx="2362200" cy="3429000"/>
          </a:xfrm>
          <a:prstGeom prst="rect">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84916" y="2590800"/>
            <a:ext cx="2362200" cy="3429000"/>
          </a:xfrm>
          <a:prstGeom prst="rect">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724400" y="4876800"/>
            <a:ext cx="1143000" cy="1103531"/>
            <a:chOff x="4724400" y="4876800"/>
            <a:chExt cx="1143000" cy="1103531"/>
          </a:xfrm>
        </p:grpSpPr>
        <p:sp>
          <p:nvSpPr>
            <p:cNvPr id="9" name="TextBox 8"/>
            <p:cNvSpPr txBox="1"/>
            <p:nvPr/>
          </p:nvSpPr>
          <p:spPr>
            <a:xfrm>
              <a:off x="4724400" y="5334000"/>
              <a:ext cx="1143000" cy="646331"/>
            </a:xfrm>
            <a:prstGeom prst="rect">
              <a:avLst/>
            </a:prstGeom>
            <a:noFill/>
          </p:spPr>
          <p:txBody>
            <a:bodyPr wrap="square" rtlCol="0">
              <a:spAutoFit/>
            </a:bodyPr>
            <a:lstStyle/>
            <a:p>
              <a:pPr algn="ctr"/>
              <a:r>
                <a:rPr lang="en-US" dirty="0" smtClean="0">
                  <a:solidFill>
                    <a:srgbClr val="B80000"/>
                  </a:solidFill>
                </a:rPr>
                <a:t>sampling error</a:t>
              </a:r>
              <a:endParaRPr lang="en-CA" dirty="0">
                <a:solidFill>
                  <a:srgbClr val="B80000"/>
                </a:solidFill>
              </a:endParaRPr>
            </a:p>
          </p:txBody>
        </p:sp>
        <p:cxnSp>
          <p:nvCxnSpPr>
            <p:cNvPr id="11" name="Straight Arrow Connector 10"/>
            <p:cNvCxnSpPr>
              <a:stCxn id="9" idx="0"/>
            </p:cNvCxnSpPr>
            <p:nvPr/>
          </p:nvCxnSpPr>
          <p:spPr>
            <a:xfrm rot="5400000" flipH="1" flipV="1">
              <a:off x="5238750" y="4933950"/>
              <a:ext cx="457200" cy="342900"/>
            </a:xfrm>
            <a:prstGeom prst="straightConnector1">
              <a:avLst/>
            </a:prstGeom>
            <a:ln w="57150">
              <a:solidFill>
                <a:srgbClr val="B8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4857750" y="4895851"/>
              <a:ext cx="457200" cy="419100"/>
            </a:xfrm>
            <a:prstGeom prst="straightConnector1">
              <a:avLst/>
            </a:prstGeom>
            <a:ln w="57150">
              <a:solidFill>
                <a:srgbClr val="B8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152400"/>
            <a:ext cx="8229600" cy="720725"/>
          </a:xfrm>
        </p:spPr>
        <p:txBody>
          <a:bodyPr/>
          <a:lstStyle/>
          <a:p>
            <a:pPr eaLnBrk="1" hangingPunct="1">
              <a:defRPr/>
            </a:pPr>
            <a:r>
              <a:rPr lang="en-US" sz="3600" dirty="0" smtClean="0"/>
              <a:t>Mineral modes</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5</a:t>
            </a:fld>
            <a:endParaRPr lang="en-US"/>
          </a:p>
        </p:txBody>
      </p:sp>
      <p:sp>
        <p:nvSpPr>
          <p:cNvPr id="6" name="TextBox 5"/>
          <p:cNvSpPr txBox="1"/>
          <p:nvPr/>
        </p:nvSpPr>
        <p:spPr>
          <a:xfrm>
            <a:off x="381000" y="990600"/>
            <a:ext cx="2667000" cy="5909310"/>
          </a:xfrm>
          <a:prstGeom prst="rect">
            <a:avLst/>
          </a:prstGeom>
          <a:noFill/>
        </p:spPr>
        <p:txBody>
          <a:bodyPr wrap="square" rtlCol="0">
            <a:spAutoFit/>
          </a:bodyPr>
          <a:lstStyle/>
          <a:p>
            <a:r>
              <a:rPr lang="en-US" sz="1400" b="1" u="sng" dirty="0" smtClean="0">
                <a:latin typeface="Courier New" pitchFamily="49" charset="0"/>
                <a:cs typeface="Courier New" pitchFamily="49" charset="0"/>
              </a:rPr>
              <a:t>Mineral		  Wt%</a:t>
            </a:r>
          </a:p>
          <a:p>
            <a:r>
              <a:rPr lang="en-US" sz="1400" dirty="0" smtClean="0">
                <a:latin typeface="Courier New" pitchFamily="49" charset="0"/>
                <a:cs typeface="Courier New" pitchFamily="49" charset="0"/>
              </a:rPr>
              <a:t>Hematite		 4.57</a:t>
            </a:r>
          </a:p>
          <a:p>
            <a:r>
              <a:rPr lang="en-US" sz="1400" dirty="0" smtClean="0">
                <a:latin typeface="Courier New" pitchFamily="49" charset="0"/>
                <a:cs typeface="Courier New" pitchFamily="49" charset="0"/>
              </a:rPr>
              <a:t>Magnetite	38.54</a:t>
            </a:r>
          </a:p>
          <a:p>
            <a:r>
              <a:rPr lang="en-US" sz="1400" dirty="0" err="1" smtClean="0">
                <a:latin typeface="Courier New" pitchFamily="49" charset="0"/>
                <a:cs typeface="Courier New" pitchFamily="49" charset="0"/>
              </a:rPr>
              <a:t>Ti_magnetite</a:t>
            </a:r>
            <a:r>
              <a:rPr lang="en-US" sz="1400" dirty="0" smtClean="0">
                <a:latin typeface="Courier New" pitchFamily="49" charset="0"/>
                <a:cs typeface="Courier New" pitchFamily="49" charset="0"/>
              </a:rPr>
              <a:t>	 0.09</a:t>
            </a:r>
          </a:p>
          <a:p>
            <a:r>
              <a:rPr lang="en-US" sz="1400" dirty="0" smtClean="0">
                <a:latin typeface="Courier New" pitchFamily="49" charset="0"/>
                <a:cs typeface="Courier New" pitchFamily="49" charset="0"/>
              </a:rPr>
              <a:t>Goethite		 0.17</a:t>
            </a:r>
          </a:p>
          <a:p>
            <a:r>
              <a:rPr lang="en-US" sz="1400" dirty="0" smtClean="0">
                <a:latin typeface="Courier New" pitchFamily="49" charset="0"/>
                <a:cs typeface="Courier New" pitchFamily="49" charset="0"/>
              </a:rPr>
              <a:t>Limonite		 0.08</a:t>
            </a:r>
          </a:p>
          <a:p>
            <a:r>
              <a:rPr lang="en-US" sz="1400" dirty="0" err="1" smtClean="0">
                <a:latin typeface="Courier New" pitchFamily="49" charset="0"/>
                <a:cs typeface="Courier New" pitchFamily="49" charset="0"/>
              </a:rPr>
              <a:t>Ilmenite</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Rutile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Corundum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Quartz		35.55</a:t>
            </a:r>
          </a:p>
          <a:p>
            <a:r>
              <a:rPr lang="en-US" sz="1400" dirty="0" smtClean="0">
                <a:latin typeface="Courier New" pitchFamily="49" charset="0"/>
                <a:cs typeface="Courier New" pitchFamily="49" charset="0"/>
              </a:rPr>
              <a:t>Aluminosilicate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err="1" smtClean="0">
                <a:latin typeface="Courier New" pitchFamily="49" charset="0"/>
                <a:cs typeface="Courier New" pitchFamily="49" charset="0"/>
              </a:rPr>
              <a:t>Misc_silicates</a:t>
            </a:r>
            <a:r>
              <a:rPr lang="en-US" sz="1400" dirty="0" smtClean="0">
                <a:latin typeface="Courier New" pitchFamily="49" charset="0"/>
                <a:cs typeface="Courier New" pitchFamily="49" charset="0"/>
              </a:rPr>
              <a:t>	 0.11</a:t>
            </a:r>
          </a:p>
          <a:p>
            <a:r>
              <a:rPr lang="en-US" sz="1400" dirty="0" smtClean="0">
                <a:latin typeface="Courier New" pitchFamily="49" charset="0"/>
                <a:cs typeface="Courier New" pitchFamily="49" charset="0"/>
              </a:rPr>
              <a:t>Siderite		 0.06</a:t>
            </a:r>
          </a:p>
          <a:p>
            <a:r>
              <a:rPr lang="en-US" sz="1400" dirty="0" err="1" smtClean="0">
                <a:latin typeface="Courier New" pitchFamily="49" charset="0"/>
                <a:cs typeface="Courier New" pitchFamily="49" charset="0"/>
              </a:rPr>
              <a:t>Siderit-Mn</a:t>
            </a:r>
            <a:r>
              <a:rPr lang="en-US" sz="1400" dirty="0" smtClean="0">
                <a:latin typeface="Courier New" pitchFamily="49" charset="0"/>
                <a:cs typeface="Courier New" pitchFamily="49" charset="0"/>
              </a:rPr>
              <a:t>	 0.11</a:t>
            </a:r>
          </a:p>
          <a:p>
            <a:r>
              <a:rPr lang="en-US" sz="1400" dirty="0" smtClean="0">
                <a:latin typeface="Courier New" pitchFamily="49" charset="0"/>
                <a:cs typeface="Courier New" pitchFamily="49" charset="0"/>
              </a:rPr>
              <a:t>Rhodochrosite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err="1" smtClean="0">
                <a:latin typeface="Courier New" pitchFamily="49" charset="0"/>
                <a:cs typeface="Courier New" pitchFamily="49" charset="0"/>
              </a:rPr>
              <a:t>Rhodo-FeMg</a:t>
            </a:r>
            <a:r>
              <a:rPr lang="en-US" sz="1400" dirty="0" smtClean="0">
                <a:latin typeface="Courier New" pitchFamily="49" charset="0"/>
                <a:cs typeface="Courier New" pitchFamily="49" charset="0"/>
              </a:rPr>
              <a:t>	 0.01</a:t>
            </a:r>
          </a:p>
          <a:p>
            <a:r>
              <a:rPr lang="en-US" sz="1400" dirty="0" err="1" smtClean="0">
                <a:latin typeface="Courier New" pitchFamily="49" charset="0"/>
                <a:cs typeface="Courier New" pitchFamily="49" charset="0"/>
              </a:rPr>
              <a:t>Rhodo-MgFe</a:t>
            </a:r>
            <a:r>
              <a:rPr lang="en-US" sz="1400" dirty="0" smtClean="0">
                <a:latin typeface="Courier New" pitchFamily="49" charset="0"/>
                <a:cs typeface="Courier New" pitchFamily="49" charset="0"/>
              </a:rPr>
              <a:t>	 0.00</a:t>
            </a:r>
          </a:p>
          <a:p>
            <a:r>
              <a:rPr lang="en-US" sz="1400" dirty="0" err="1" smtClean="0">
                <a:latin typeface="Courier New" pitchFamily="49" charset="0"/>
                <a:cs typeface="Courier New" pitchFamily="49" charset="0"/>
              </a:rPr>
              <a:t>Siderit-MgMn</a:t>
            </a:r>
            <a:r>
              <a:rPr lang="en-US" sz="1400" dirty="0" smtClean="0">
                <a:latin typeface="Courier New" pitchFamily="49" charset="0"/>
                <a:cs typeface="Courier New" pitchFamily="49" charset="0"/>
              </a:rPr>
              <a:t>	 7.37</a:t>
            </a:r>
          </a:p>
          <a:p>
            <a:r>
              <a:rPr lang="en-US" sz="1400" dirty="0" err="1" smtClean="0">
                <a:latin typeface="Courier New" pitchFamily="49" charset="0"/>
                <a:cs typeface="Courier New" pitchFamily="49" charset="0"/>
              </a:rPr>
              <a:t>Siderit</a:t>
            </a:r>
            <a:r>
              <a:rPr lang="en-US" sz="1400" dirty="0" smtClean="0">
                <a:latin typeface="Courier New" pitchFamily="49" charset="0"/>
                <a:cs typeface="Courier New" pitchFamily="49" charset="0"/>
              </a:rPr>
              <a:t>-Mg	 0.96</a:t>
            </a:r>
          </a:p>
          <a:p>
            <a:r>
              <a:rPr lang="en-US" sz="1400" dirty="0" err="1" smtClean="0">
                <a:latin typeface="Courier New" pitchFamily="49" charset="0"/>
                <a:cs typeface="Courier New" pitchFamily="49" charset="0"/>
              </a:rPr>
              <a:t>Ankerite</a:t>
            </a:r>
            <a:r>
              <a:rPr lang="en-US" sz="1400" dirty="0" smtClean="0">
                <a:latin typeface="Courier New" pitchFamily="49" charset="0"/>
                <a:cs typeface="Courier New" pitchFamily="49" charset="0"/>
              </a:rPr>
              <a:t>		 0.06</a:t>
            </a:r>
          </a:p>
          <a:p>
            <a:r>
              <a:rPr lang="en-US" sz="1400" dirty="0" err="1" smtClean="0">
                <a:latin typeface="Courier New" pitchFamily="49" charset="0"/>
                <a:cs typeface="Courier New" pitchFamily="49" charset="0"/>
              </a:rPr>
              <a:t>Calcit-MgMn</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err="1" smtClean="0">
                <a:latin typeface="Courier New" pitchFamily="49" charset="0"/>
                <a:cs typeface="Courier New" pitchFamily="49" charset="0"/>
              </a:rPr>
              <a:t>Dolomit-FeMn</a:t>
            </a:r>
            <a:r>
              <a:rPr lang="en-US" sz="1400" dirty="0" smtClean="0">
                <a:latin typeface="Courier New" pitchFamily="49" charset="0"/>
                <a:cs typeface="Courier New" pitchFamily="49" charset="0"/>
              </a:rPr>
              <a:t>	11.48</a:t>
            </a:r>
          </a:p>
          <a:p>
            <a:r>
              <a:rPr lang="en-US" sz="1400" dirty="0" err="1" smtClean="0">
                <a:latin typeface="Courier New" pitchFamily="49" charset="0"/>
                <a:cs typeface="Courier New" pitchFamily="49" charset="0"/>
              </a:rPr>
              <a:t>Magnesit-FeMn</a:t>
            </a:r>
            <a:r>
              <a:rPr lang="en-US" sz="1400" dirty="0" smtClean="0">
                <a:latin typeface="Courier New" pitchFamily="49" charset="0"/>
                <a:cs typeface="Courier New" pitchFamily="49" charset="0"/>
              </a:rPr>
              <a:t>	 0.22</a:t>
            </a:r>
          </a:p>
          <a:p>
            <a:r>
              <a:rPr lang="en-US" sz="1400" dirty="0" smtClean="0">
                <a:latin typeface="Courier New" pitchFamily="49" charset="0"/>
                <a:cs typeface="Courier New" pitchFamily="49" charset="0"/>
              </a:rPr>
              <a:t>Dolomite		 0.15</a:t>
            </a:r>
          </a:p>
          <a:p>
            <a:r>
              <a:rPr lang="en-US" sz="1400" dirty="0" smtClean="0">
                <a:latin typeface="Courier New" pitchFamily="49" charset="0"/>
                <a:cs typeface="Courier New" pitchFamily="49" charset="0"/>
              </a:rPr>
              <a:t>Calcite		 0.08</a:t>
            </a:r>
          </a:p>
          <a:p>
            <a:r>
              <a:rPr lang="en-US" sz="1400" b="1" dirty="0" smtClean="0">
                <a:latin typeface="Courier New" pitchFamily="49" charset="0"/>
                <a:cs typeface="Courier New" pitchFamily="49" charset="0"/>
              </a:rPr>
              <a:t>Unknown		 0.02</a:t>
            </a:r>
          </a:p>
        </p:txBody>
      </p:sp>
      <p:sp>
        <p:nvSpPr>
          <p:cNvPr id="9" name="TextBox 8"/>
          <p:cNvSpPr txBox="1"/>
          <p:nvPr/>
        </p:nvSpPr>
        <p:spPr>
          <a:xfrm>
            <a:off x="3276600" y="990600"/>
            <a:ext cx="2667000" cy="5909310"/>
          </a:xfrm>
          <a:prstGeom prst="rect">
            <a:avLst/>
          </a:prstGeom>
          <a:noFill/>
        </p:spPr>
        <p:txBody>
          <a:bodyPr wrap="square" rtlCol="0">
            <a:spAutoFit/>
          </a:bodyPr>
          <a:lstStyle/>
          <a:p>
            <a:r>
              <a:rPr lang="en-US" sz="1400" b="1" u="sng" dirty="0" smtClean="0">
                <a:latin typeface="Courier New" pitchFamily="49" charset="0"/>
                <a:cs typeface="Courier New" pitchFamily="49" charset="0"/>
              </a:rPr>
              <a:t>Mineral		  Wt%</a:t>
            </a:r>
          </a:p>
          <a:p>
            <a:r>
              <a:rPr lang="en-US" sz="1400" dirty="0" err="1" smtClean="0">
                <a:latin typeface="Courier New" pitchFamily="49" charset="0"/>
                <a:cs typeface="Courier New" pitchFamily="49" charset="0"/>
              </a:rPr>
              <a:t>Pyrolusite</a:t>
            </a:r>
            <a:r>
              <a:rPr lang="en-US" sz="1400" dirty="0" smtClean="0">
                <a:latin typeface="Courier New" pitchFamily="49" charset="0"/>
                <a:cs typeface="Courier New" pitchFamily="49" charset="0"/>
              </a:rPr>
              <a:t>	0.00</a:t>
            </a:r>
          </a:p>
          <a:p>
            <a:r>
              <a:rPr lang="en-US" sz="1400" dirty="0" err="1" smtClean="0">
                <a:latin typeface="Courier New" pitchFamily="49" charset="0"/>
                <a:cs typeface="Courier New" pitchFamily="49" charset="0"/>
              </a:rPr>
              <a:t>Bixbyite_lo-Mn</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err="1" smtClean="0">
                <a:latin typeface="Courier New" pitchFamily="49" charset="0"/>
                <a:cs typeface="Courier New" pitchFamily="49" charset="0"/>
              </a:rPr>
              <a:t>Bixbyite_hi-Mn</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err="1" smtClean="0">
                <a:latin typeface="Courier New" pitchFamily="49" charset="0"/>
                <a:cs typeface="Courier New" pitchFamily="49" charset="0"/>
              </a:rPr>
              <a:t>Other_oxides</a:t>
            </a:r>
            <a:r>
              <a:rPr lang="en-US" sz="1400" dirty="0" smtClean="0">
                <a:latin typeface="Courier New" pitchFamily="49" charset="0"/>
                <a:cs typeface="Courier New" pitchFamily="49" charset="0"/>
              </a:rPr>
              <a:t>	0.00</a:t>
            </a:r>
          </a:p>
          <a:p>
            <a:r>
              <a:rPr lang="en-US" sz="1400" dirty="0" smtClean="0">
                <a:latin typeface="Courier New" pitchFamily="49" charset="0"/>
                <a:cs typeface="Courier New" pitchFamily="49" charset="0"/>
              </a:rPr>
              <a:t>Olivine		0.00</a:t>
            </a:r>
          </a:p>
          <a:p>
            <a:r>
              <a:rPr lang="en-US" sz="1400" dirty="0" smtClean="0">
                <a:latin typeface="Courier New" pitchFamily="49" charset="0"/>
                <a:cs typeface="Courier New" pitchFamily="49" charset="0"/>
              </a:rPr>
              <a:t>Garnet		0.00</a:t>
            </a:r>
          </a:p>
          <a:p>
            <a:r>
              <a:rPr lang="en-US" sz="1400" dirty="0" err="1" smtClean="0">
                <a:latin typeface="Courier New" pitchFamily="49" charset="0"/>
                <a:cs typeface="Courier New" pitchFamily="49" charset="0"/>
              </a:rPr>
              <a:t>Cpx</a:t>
            </a:r>
            <a:r>
              <a:rPr lang="en-US" sz="1400" dirty="0" smtClean="0">
                <a:latin typeface="Courier New" pitchFamily="49" charset="0"/>
                <a:cs typeface="Courier New" pitchFamily="49" charset="0"/>
              </a:rPr>
              <a:t>		0.01</a:t>
            </a:r>
          </a:p>
          <a:p>
            <a:r>
              <a:rPr lang="en-US" sz="1400" dirty="0" err="1" smtClean="0">
                <a:latin typeface="Courier New" pitchFamily="49" charset="0"/>
                <a:cs typeface="Courier New" pitchFamily="49" charset="0"/>
              </a:rPr>
              <a:t>Opx</a:t>
            </a:r>
            <a:r>
              <a:rPr lang="en-US" sz="1400" dirty="0" smtClean="0">
                <a:latin typeface="Courier New" pitchFamily="49" charset="0"/>
                <a:cs typeface="Courier New" pitchFamily="49" charset="0"/>
              </a:rPr>
              <a:t>		0.02</a:t>
            </a:r>
          </a:p>
          <a:p>
            <a:r>
              <a:rPr lang="en-US" sz="1400" dirty="0" smtClean="0">
                <a:latin typeface="Courier New" pitchFamily="49" charset="0"/>
                <a:cs typeface="Courier New" pitchFamily="49" charset="0"/>
              </a:rPr>
              <a:t>Amphibole	0.00</a:t>
            </a:r>
          </a:p>
          <a:p>
            <a:r>
              <a:rPr lang="en-US" sz="1400" dirty="0" err="1" smtClean="0">
                <a:latin typeface="Courier New" pitchFamily="49" charset="0"/>
                <a:cs typeface="Courier New" pitchFamily="49" charset="0"/>
              </a:rPr>
              <a:t>Biotite</a:t>
            </a:r>
            <a:r>
              <a:rPr lang="en-US" sz="1400" dirty="0" smtClean="0">
                <a:latin typeface="Courier New" pitchFamily="49" charset="0"/>
                <a:cs typeface="Courier New" pitchFamily="49" charset="0"/>
              </a:rPr>
              <a:t>		0.03</a:t>
            </a:r>
          </a:p>
          <a:p>
            <a:r>
              <a:rPr lang="en-US" sz="1400" dirty="0" smtClean="0">
                <a:latin typeface="Courier New" pitchFamily="49" charset="0"/>
                <a:cs typeface="Courier New" pitchFamily="49" charset="0"/>
              </a:rPr>
              <a:t>Feldspar		0.03</a:t>
            </a:r>
          </a:p>
          <a:p>
            <a:r>
              <a:rPr lang="en-US" sz="1400" dirty="0" smtClean="0">
                <a:latin typeface="Courier New" pitchFamily="49" charset="0"/>
                <a:cs typeface="Courier New" pitchFamily="49" charset="0"/>
              </a:rPr>
              <a:t>Muscovite	0.04</a:t>
            </a:r>
          </a:p>
          <a:p>
            <a:r>
              <a:rPr lang="en-US" sz="1400" dirty="0" smtClean="0">
                <a:latin typeface="Courier New" pitchFamily="49" charset="0"/>
                <a:cs typeface="Courier New" pitchFamily="49" charset="0"/>
              </a:rPr>
              <a:t>Serpentine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Chlorite		0.14</a:t>
            </a:r>
          </a:p>
          <a:p>
            <a:r>
              <a:rPr lang="en-US" sz="1400" dirty="0" err="1" smtClean="0">
                <a:latin typeface="Courier New" pitchFamily="49" charset="0"/>
                <a:cs typeface="Courier New" pitchFamily="49" charset="0"/>
              </a:rPr>
              <a:t>Mn-rich_clay</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err="1" smtClean="0">
                <a:latin typeface="Courier New" pitchFamily="49" charset="0"/>
                <a:cs typeface="Courier New" pitchFamily="49" charset="0"/>
              </a:rPr>
              <a:t>Calcit</a:t>
            </a:r>
            <a:r>
              <a:rPr lang="en-US" sz="1400" dirty="0" smtClean="0">
                <a:latin typeface="Courier New" pitchFamily="49" charset="0"/>
                <a:cs typeface="Courier New" pitchFamily="49" charset="0"/>
              </a:rPr>
              <a:t>-REE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Pyrite		0.00</a:t>
            </a:r>
          </a:p>
          <a:p>
            <a:r>
              <a:rPr lang="en-US" sz="1400" dirty="0" smtClean="0">
                <a:latin typeface="Courier New" pitchFamily="49" charset="0"/>
                <a:cs typeface="Courier New" pitchFamily="49" charset="0"/>
              </a:rPr>
              <a:t>Pyrrhotite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Chalcopyrite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Sphalerite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err="1" smtClean="0">
                <a:latin typeface="Courier New" pitchFamily="49" charset="0"/>
                <a:cs typeface="Courier New" pitchFamily="49" charset="0"/>
              </a:rPr>
              <a:t>Misc_sulfides</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nd</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Apatite		0.08</a:t>
            </a:r>
          </a:p>
          <a:p>
            <a:r>
              <a:rPr lang="en-US" sz="1400" dirty="0" smtClean="0">
                <a:latin typeface="Courier New" pitchFamily="49" charset="0"/>
                <a:cs typeface="Courier New" pitchFamily="49" charset="0"/>
              </a:rPr>
              <a:t>Miscellaneous	0.00</a:t>
            </a:r>
          </a:p>
          <a:p>
            <a:r>
              <a:rPr lang="en-US" sz="1400" dirty="0" err="1" smtClean="0">
                <a:latin typeface="Courier New" pitchFamily="49" charset="0"/>
                <a:cs typeface="Courier New" pitchFamily="49" charset="0"/>
              </a:rPr>
              <a:t>Misc_metals</a:t>
            </a:r>
            <a:r>
              <a:rPr lang="en-US" sz="1400" dirty="0" smtClean="0">
                <a:latin typeface="Courier New" pitchFamily="49" charset="0"/>
                <a:cs typeface="Courier New" pitchFamily="49" charset="0"/>
              </a:rPr>
              <a:t>	0.01</a:t>
            </a:r>
          </a:p>
          <a:p>
            <a:r>
              <a:rPr lang="en-US" sz="1400" dirty="0" smtClean="0">
                <a:latin typeface="Courier New" pitchFamily="49" charset="0"/>
                <a:cs typeface="Courier New" pitchFamily="49" charset="0"/>
              </a:rPr>
              <a:t>Total	       100.0</a:t>
            </a:r>
          </a:p>
        </p:txBody>
      </p:sp>
      <p:sp>
        <p:nvSpPr>
          <p:cNvPr id="11" name="TextBox 10"/>
          <p:cNvSpPr txBox="1"/>
          <p:nvPr/>
        </p:nvSpPr>
        <p:spPr>
          <a:xfrm>
            <a:off x="6096000" y="990600"/>
            <a:ext cx="2667000" cy="3108543"/>
          </a:xfrm>
          <a:prstGeom prst="rect">
            <a:avLst/>
          </a:prstGeom>
          <a:noFill/>
        </p:spPr>
        <p:txBody>
          <a:bodyPr wrap="square" rtlCol="0">
            <a:spAutoFit/>
          </a:bodyPr>
          <a:lstStyle/>
          <a:p>
            <a:r>
              <a:rPr lang="en-US" sz="1400" b="1" u="sng" dirty="0" smtClean="0">
                <a:latin typeface="Courier New" pitchFamily="49" charset="0"/>
                <a:cs typeface="Courier New" pitchFamily="49" charset="0"/>
              </a:rPr>
              <a:t>Mineral		  Wt%</a:t>
            </a:r>
          </a:p>
          <a:p>
            <a:r>
              <a:rPr lang="en-US" sz="1400" dirty="0" smtClean="0">
                <a:latin typeface="Courier New" pitchFamily="49" charset="0"/>
                <a:cs typeface="Courier New" pitchFamily="49" charset="0"/>
              </a:rPr>
              <a:t>Magnetite	38.54</a:t>
            </a:r>
          </a:p>
          <a:p>
            <a:r>
              <a:rPr lang="en-US" sz="1400" dirty="0" smtClean="0">
                <a:latin typeface="Courier New" pitchFamily="49" charset="0"/>
                <a:cs typeface="Courier New" pitchFamily="49" charset="0"/>
              </a:rPr>
              <a:t>Hematite		 4.57</a:t>
            </a:r>
          </a:p>
          <a:p>
            <a:r>
              <a:rPr lang="en-US" sz="1400" dirty="0" err="1" smtClean="0">
                <a:latin typeface="Courier New" pitchFamily="49" charset="0"/>
                <a:cs typeface="Courier New" pitchFamily="49" charset="0"/>
              </a:rPr>
              <a:t>Hm_or_Mt</a:t>
            </a:r>
            <a:r>
              <a:rPr lang="en-US" sz="1400" dirty="0" smtClean="0">
                <a:latin typeface="Courier New" pitchFamily="49" charset="0"/>
                <a:cs typeface="Courier New" pitchFamily="49" charset="0"/>
              </a:rPr>
              <a:t>		 0.00</a:t>
            </a:r>
          </a:p>
          <a:p>
            <a:r>
              <a:rPr lang="en-US" sz="1400" dirty="0" smtClean="0">
                <a:latin typeface="Courier New" pitchFamily="49" charset="0"/>
                <a:cs typeface="Courier New" pitchFamily="49" charset="0"/>
              </a:rPr>
              <a:t>Goethite		 0.17</a:t>
            </a:r>
          </a:p>
          <a:p>
            <a:r>
              <a:rPr lang="en-US" sz="1400" dirty="0" smtClean="0">
                <a:latin typeface="Courier New" pitchFamily="49" charset="0"/>
                <a:cs typeface="Courier New" pitchFamily="49" charset="0"/>
              </a:rPr>
              <a:t>Limonite		 0.08</a:t>
            </a:r>
          </a:p>
          <a:p>
            <a:r>
              <a:rPr lang="en-US" sz="1400" dirty="0" err="1" smtClean="0">
                <a:latin typeface="Courier New" pitchFamily="49" charset="0"/>
                <a:cs typeface="Courier New" pitchFamily="49" charset="0"/>
              </a:rPr>
              <a:t>Other_oxides</a:t>
            </a:r>
            <a:r>
              <a:rPr lang="en-US" sz="1400" dirty="0" smtClean="0">
                <a:latin typeface="Courier New" pitchFamily="49" charset="0"/>
                <a:cs typeface="Courier New" pitchFamily="49" charset="0"/>
              </a:rPr>
              <a:t>	 0.09</a:t>
            </a:r>
          </a:p>
          <a:p>
            <a:r>
              <a:rPr lang="en-US" sz="1400" dirty="0" smtClean="0">
                <a:latin typeface="Courier New" pitchFamily="49" charset="0"/>
                <a:cs typeface="Courier New" pitchFamily="49" charset="0"/>
              </a:rPr>
              <a:t>Quartz		35.55</a:t>
            </a:r>
          </a:p>
          <a:p>
            <a:r>
              <a:rPr lang="en-US" sz="1400" dirty="0" err="1" smtClean="0">
                <a:latin typeface="Courier New" pitchFamily="49" charset="0"/>
                <a:cs typeface="Courier New" pitchFamily="49" charset="0"/>
              </a:rPr>
              <a:t>Misc_silicates</a:t>
            </a:r>
            <a:r>
              <a:rPr lang="en-US" sz="1400" dirty="0" smtClean="0">
                <a:latin typeface="Courier New" pitchFamily="49" charset="0"/>
                <a:cs typeface="Courier New" pitchFamily="49" charset="0"/>
              </a:rPr>
              <a:t>	 0.38</a:t>
            </a:r>
          </a:p>
          <a:p>
            <a:r>
              <a:rPr lang="en-US" sz="1400" dirty="0" smtClean="0">
                <a:latin typeface="Courier New" pitchFamily="49" charset="0"/>
                <a:cs typeface="Courier New" pitchFamily="49" charset="0"/>
              </a:rPr>
              <a:t>Carbonates	20.50</a:t>
            </a:r>
          </a:p>
          <a:p>
            <a:r>
              <a:rPr lang="en-US" sz="1400" dirty="0" smtClean="0">
                <a:latin typeface="Courier New" pitchFamily="49" charset="0"/>
                <a:cs typeface="Courier New" pitchFamily="49" charset="0"/>
              </a:rPr>
              <a:t>Sulfides		 0.00</a:t>
            </a:r>
          </a:p>
          <a:p>
            <a:r>
              <a:rPr lang="en-US" sz="1400" dirty="0" smtClean="0">
                <a:latin typeface="Courier New" pitchFamily="49" charset="0"/>
                <a:cs typeface="Courier New" pitchFamily="49" charset="0"/>
              </a:rPr>
              <a:t>Misc		 0.09</a:t>
            </a:r>
          </a:p>
          <a:p>
            <a:r>
              <a:rPr lang="en-US" sz="1400" dirty="0" smtClean="0">
                <a:latin typeface="Courier New" pitchFamily="49" charset="0"/>
                <a:cs typeface="Courier New" pitchFamily="49" charset="0"/>
              </a:rPr>
              <a:t>Unknown		 0.02</a:t>
            </a:r>
          </a:p>
          <a:p>
            <a:r>
              <a:rPr lang="en-US" sz="1400" dirty="0" smtClean="0">
                <a:latin typeface="Courier New" pitchFamily="49" charset="0"/>
                <a:cs typeface="Courier New" pitchFamily="49" charset="0"/>
              </a:rPr>
              <a:t>Total		100.0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68313" y="304801"/>
            <a:ext cx="8229600" cy="914399"/>
          </a:xfrm>
        </p:spPr>
        <p:txBody>
          <a:bodyPr/>
          <a:lstStyle/>
          <a:p>
            <a:pPr eaLnBrk="1" hangingPunct="1">
              <a:defRPr/>
            </a:pPr>
            <a:r>
              <a:rPr lang="en-US" sz="3200" dirty="0" smtClean="0"/>
              <a:t>Results comparison:</a:t>
            </a:r>
            <a:br>
              <a:rPr lang="en-US" sz="3200" dirty="0" smtClean="0"/>
            </a:br>
            <a:r>
              <a:rPr lang="en-US" sz="3200" dirty="0" smtClean="0"/>
              <a:t>MLA v. </a:t>
            </a:r>
            <a:r>
              <a:rPr lang="en-US" sz="3200" dirty="0" err="1" smtClean="0"/>
              <a:t>Rietveld</a:t>
            </a:r>
            <a:r>
              <a:rPr lang="en-US" sz="3200" dirty="0" smtClean="0"/>
              <a:t> XRD</a:t>
            </a:r>
          </a:p>
        </p:txBody>
      </p:sp>
      <p:sp>
        <p:nvSpPr>
          <p:cNvPr id="4" name="Slide Number Placeholder 2"/>
          <p:cNvSpPr>
            <a:spLocks noGrp="1"/>
          </p:cNvSpPr>
          <p:nvPr>
            <p:ph type="sldNum" sz="quarter" idx="12"/>
          </p:nvPr>
        </p:nvSpPr>
        <p:spPr/>
        <p:txBody>
          <a:bodyPr/>
          <a:lstStyle/>
          <a:p>
            <a:pPr>
              <a:defRPr/>
            </a:pPr>
            <a:fld id="{A5CBEFC7-D541-4208-9C88-A2EB8839F94F}" type="slidenum">
              <a:rPr lang="en-US"/>
              <a:pPr>
                <a:defRPr/>
              </a:pPr>
              <a:t>50</a:t>
            </a:fld>
            <a:endParaRPr lang="en-US"/>
          </a:p>
        </p:txBody>
      </p:sp>
      <p:graphicFrame>
        <p:nvGraphicFramePr>
          <p:cNvPr id="6" name="Chart 5"/>
          <p:cNvGraphicFramePr>
            <a:graphicFrameLocks/>
          </p:cNvGraphicFramePr>
          <p:nvPr/>
        </p:nvGraphicFramePr>
        <p:xfrm>
          <a:off x="1752600" y="2286000"/>
          <a:ext cx="6096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505200" y="1600200"/>
            <a:ext cx="2286000" cy="707886"/>
          </a:xfrm>
          <a:prstGeom prst="rect">
            <a:avLst/>
          </a:prstGeom>
          <a:noFill/>
        </p:spPr>
        <p:txBody>
          <a:bodyPr wrap="square" rtlCol="0">
            <a:spAutoFit/>
          </a:bodyPr>
          <a:lstStyle/>
          <a:p>
            <a:pPr algn="ctr"/>
            <a:r>
              <a:rPr lang="en-US" sz="2000" dirty="0" smtClean="0">
                <a:solidFill>
                  <a:srgbClr val="00B050"/>
                </a:solidFill>
              </a:rPr>
              <a:t>Sample 2</a:t>
            </a:r>
          </a:p>
          <a:p>
            <a:pPr algn="ctr"/>
            <a:r>
              <a:rPr lang="en-US" sz="2000" dirty="0" smtClean="0">
                <a:solidFill>
                  <a:srgbClr val="00B050"/>
                </a:solidFill>
              </a:rPr>
              <a:t>SFs +100 &amp; +200</a:t>
            </a:r>
            <a:endParaRPr lang="en-US" sz="2000" dirty="0">
              <a:solidFill>
                <a:srgbClr val="00B050"/>
              </a:solidFill>
            </a:endParaRPr>
          </a:p>
        </p:txBody>
      </p:sp>
      <p:sp>
        <p:nvSpPr>
          <p:cNvPr id="9" name="Rectangle 8"/>
          <p:cNvSpPr/>
          <p:nvPr/>
        </p:nvSpPr>
        <p:spPr>
          <a:xfrm>
            <a:off x="2068286" y="2623458"/>
            <a:ext cx="2362200" cy="3429000"/>
          </a:xfrm>
          <a:prstGeom prst="rect">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95802" y="2623458"/>
            <a:ext cx="2362200" cy="3429000"/>
          </a:xfrm>
          <a:prstGeom prst="rect">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8" name="Rectangle 4"/>
          <p:cNvSpPr>
            <a:spLocks noGrp="1" noChangeArrowheads="1"/>
          </p:cNvSpPr>
          <p:nvPr>
            <p:ph type="title"/>
          </p:nvPr>
        </p:nvSpPr>
        <p:spPr>
          <a:xfrm>
            <a:off x="468313" y="549275"/>
            <a:ext cx="8229600" cy="300038"/>
          </a:xfrm>
        </p:spPr>
        <p:txBody>
          <a:bodyPr/>
          <a:lstStyle/>
          <a:p>
            <a:pPr eaLnBrk="1" hangingPunct="1">
              <a:defRPr/>
            </a:pPr>
            <a:r>
              <a:rPr lang="en-US" sz="4000" smtClean="0"/>
              <a:t>Merge JKF dialog</a:t>
            </a:r>
          </a:p>
        </p:txBody>
      </p:sp>
      <p:sp>
        <p:nvSpPr>
          <p:cNvPr id="4" name="Slide Number Placeholder 2"/>
          <p:cNvSpPr>
            <a:spLocks noGrp="1"/>
          </p:cNvSpPr>
          <p:nvPr>
            <p:ph type="sldNum" sz="quarter" idx="12"/>
          </p:nvPr>
        </p:nvSpPr>
        <p:spPr/>
        <p:txBody>
          <a:bodyPr/>
          <a:lstStyle/>
          <a:p>
            <a:pPr>
              <a:defRPr/>
            </a:pPr>
            <a:fld id="{5561189F-4FAB-482B-8220-C8B64E3C3555}" type="slidenum">
              <a:rPr lang="en-US"/>
              <a:pPr>
                <a:defRPr/>
              </a:pPr>
              <a:t>51</a:t>
            </a:fld>
            <a:endParaRPr lang="en-US"/>
          </a:p>
        </p:txBody>
      </p:sp>
      <p:pic>
        <p:nvPicPr>
          <p:cNvPr id="20484" name="Picture 8" descr="merge-JKF_dialog"/>
          <p:cNvPicPr>
            <a:picLocks noChangeAspect="1" noChangeArrowheads="1"/>
          </p:cNvPicPr>
          <p:nvPr/>
        </p:nvPicPr>
        <p:blipFill>
          <a:blip r:embed="rId3" cstate="print"/>
          <a:srcRect/>
          <a:stretch>
            <a:fillRect/>
          </a:stretch>
        </p:blipFill>
        <p:spPr bwMode="auto">
          <a:xfrm>
            <a:off x="1079500" y="1438275"/>
            <a:ext cx="7113588" cy="3963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68313" y="115888"/>
            <a:ext cx="8229600" cy="1255712"/>
          </a:xfrm>
        </p:spPr>
        <p:txBody>
          <a:bodyPr/>
          <a:lstStyle/>
          <a:p>
            <a:pPr eaLnBrk="1" hangingPunct="1">
              <a:defRPr/>
            </a:pPr>
            <a:r>
              <a:rPr lang="en-US" sz="2800" dirty="0" smtClean="0"/>
              <a:t>3</a:t>
            </a:r>
            <a:r>
              <a:rPr lang="en-US" sz="2800" baseline="30000" dirty="0" smtClean="0"/>
              <a:t>rd</a:t>
            </a:r>
            <a:r>
              <a:rPr lang="en-US" sz="2800" dirty="0" smtClean="0"/>
              <a:t>-party results can sometimes</a:t>
            </a:r>
            <a:br>
              <a:rPr lang="en-US" sz="2800" dirty="0" smtClean="0"/>
            </a:br>
            <a:r>
              <a:rPr lang="en-US" sz="2800" dirty="0" smtClean="0"/>
              <a:t>be a necessary tool</a:t>
            </a:r>
          </a:p>
        </p:txBody>
      </p:sp>
      <p:sp>
        <p:nvSpPr>
          <p:cNvPr id="4" name="Slide Number Placeholder 2"/>
          <p:cNvSpPr>
            <a:spLocks noGrp="1"/>
          </p:cNvSpPr>
          <p:nvPr>
            <p:ph type="sldNum" sz="quarter" idx="12"/>
          </p:nvPr>
        </p:nvSpPr>
        <p:spPr/>
        <p:txBody>
          <a:bodyPr/>
          <a:lstStyle/>
          <a:p>
            <a:pPr>
              <a:defRPr/>
            </a:pPr>
            <a:fld id="{214F4114-E8D1-4ABB-9D9F-B0A51BE9B78C}" type="slidenum">
              <a:rPr lang="en-US"/>
              <a:pPr>
                <a:defRPr/>
              </a:pPr>
              <a:t>52</a:t>
            </a:fld>
            <a:endParaRPr lang="en-US"/>
          </a:p>
        </p:txBody>
      </p:sp>
      <p:pic>
        <p:nvPicPr>
          <p:cNvPr id="244740" name="Picture 4" descr="associated_Hm(red)-Mt(yellow)"/>
          <p:cNvPicPr>
            <a:picLocks noChangeAspect="1" noChangeArrowheads="1"/>
          </p:cNvPicPr>
          <p:nvPr/>
        </p:nvPicPr>
        <p:blipFill>
          <a:blip r:embed="rId3" cstate="print"/>
          <a:srcRect/>
          <a:stretch>
            <a:fillRect/>
          </a:stretch>
        </p:blipFill>
        <p:spPr bwMode="auto">
          <a:xfrm>
            <a:off x="2160000" y="1656000"/>
            <a:ext cx="5040000" cy="5040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4740"/>
                                        </p:tgtEl>
                                        <p:attrNameLst>
                                          <p:attrName>style.visibility</p:attrName>
                                        </p:attrNameLst>
                                      </p:cBhvr>
                                      <p:to>
                                        <p:strVal val="visible"/>
                                      </p:to>
                                    </p:set>
                                    <p:animEffect transition="in" filter="fade">
                                      <p:cBhvr>
                                        <p:cTn id="7" dur="500"/>
                                        <p:tgtEl>
                                          <p:spTgt spid="244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68313" y="0"/>
            <a:ext cx="8229600" cy="1447800"/>
          </a:xfrm>
        </p:spPr>
        <p:txBody>
          <a:bodyPr/>
          <a:lstStyle/>
          <a:p>
            <a:pPr eaLnBrk="1" hangingPunct="1">
              <a:defRPr/>
            </a:pPr>
            <a:r>
              <a:rPr lang="en-US" sz="3200" dirty="0" smtClean="0"/>
              <a:t>MLA BSE mode results – good &amp; bad</a:t>
            </a:r>
            <a:r>
              <a:rPr lang="en-US" sz="2800" dirty="0" smtClean="0"/>
              <a:t/>
            </a:r>
            <a:br>
              <a:rPr lang="en-US" sz="2800" dirty="0" smtClean="0"/>
            </a:br>
            <a:r>
              <a:rPr lang="en-US" sz="2800" dirty="0" smtClean="0"/>
              <a:t>minerals of similar atomic number</a:t>
            </a:r>
          </a:p>
        </p:txBody>
      </p:sp>
      <p:sp>
        <p:nvSpPr>
          <p:cNvPr id="5" name="Slide Number Placeholder 2"/>
          <p:cNvSpPr>
            <a:spLocks noGrp="1"/>
          </p:cNvSpPr>
          <p:nvPr>
            <p:ph type="sldNum" sz="quarter" idx="12"/>
          </p:nvPr>
        </p:nvSpPr>
        <p:spPr/>
        <p:txBody>
          <a:bodyPr/>
          <a:lstStyle/>
          <a:p>
            <a:pPr>
              <a:defRPr/>
            </a:pPr>
            <a:fld id="{5EA55944-691B-4964-9196-40042170BD40}" type="slidenum">
              <a:rPr lang="en-US"/>
              <a:pPr>
                <a:defRPr/>
              </a:pPr>
              <a:t>53</a:t>
            </a:fld>
            <a:endParaRPr lang="en-US"/>
          </a:p>
        </p:txBody>
      </p:sp>
      <p:pic>
        <p:nvPicPr>
          <p:cNvPr id="238601" name="Picture 9" descr="pyrite_XBSE"/>
          <p:cNvPicPr>
            <a:picLocks noChangeAspect="1" noChangeArrowheads="1"/>
          </p:cNvPicPr>
          <p:nvPr/>
        </p:nvPicPr>
        <p:blipFill>
          <a:blip r:embed="rId3" cstate="print"/>
          <a:srcRect/>
          <a:stretch>
            <a:fillRect/>
          </a:stretch>
        </p:blipFill>
        <p:spPr bwMode="auto">
          <a:xfrm>
            <a:off x="2525713" y="1781175"/>
            <a:ext cx="4005262" cy="4391025"/>
          </a:xfrm>
          <a:prstGeom prst="rect">
            <a:avLst/>
          </a:prstGeom>
          <a:noFill/>
          <a:ln w="9525">
            <a:noFill/>
            <a:miter lim="800000"/>
            <a:headEnd/>
            <a:tailEnd/>
          </a:ln>
        </p:spPr>
      </p:pic>
      <p:pic>
        <p:nvPicPr>
          <p:cNvPr id="238602" name="Picture 10" descr="pyrite_BSE"/>
          <p:cNvPicPr>
            <a:picLocks noChangeAspect="1" noChangeArrowheads="1"/>
          </p:cNvPicPr>
          <p:nvPr/>
        </p:nvPicPr>
        <p:blipFill>
          <a:blip r:embed="rId4" cstate="print"/>
          <a:srcRect/>
          <a:stretch>
            <a:fillRect/>
          </a:stretch>
        </p:blipFill>
        <p:spPr bwMode="auto">
          <a:xfrm>
            <a:off x="2525713" y="1781175"/>
            <a:ext cx="4179887" cy="4391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8601"/>
                                        </p:tgtEl>
                                        <p:attrNameLst>
                                          <p:attrName>style.visibility</p:attrName>
                                        </p:attrNameLst>
                                      </p:cBhvr>
                                      <p:to>
                                        <p:strVal val="visible"/>
                                      </p:to>
                                    </p:set>
                                    <p:animEffect transition="in" filter="fade">
                                      <p:cBhvr>
                                        <p:cTn id="7" dur="500"/>
                                        <p:tgtEl>
                                          <p:spTgt spid="2386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602"/>
                                        </p:tgtEl>
                                        <p:attrNameLst>
                                          <p:attrName>style.visibility</p:attrName>
                                        </p:attrNameLst>
                                      </p:cBhvr>
                                      <p:to>
                                        <p:strVal val="visible"/>
                                      </p:to>
                                    </p:set>
                                    <p:animEffect transition="in" filter="fade">
                                      <p:cBhvr>
                                        <p:cTn id="12" dur="500"/>
                                        <p:tgtEl>
                                          <p:spTgt spid="23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68313" y="304801"/>
            <a:ext cx="8229600" cy="914399"/>
          </a:xfrm>
        </p:spPr>
        <p:txBody>
          <a:bodyPr/>
          <a:lstStyle/>
          <a:p>
            <a:pPr eaLnBrk="1" hangingPunct="1">
              <a:defRPr/>
            </a:pPr>
            <a:r>
              <a:rPr lang="en-US" sz="3200" dirty="0" smtClean="0"/>
              <a:t>Results comparison:</a:t>
            </a:r>
            <a:br>
              <a:rPr lang="en-US" sz="3200" dirty="0" smtClean="0"/>
            </a:br>
            <a:r>
              <a:rPr lang="en-US" sz="3200" dirty="0" smtClean="0"/>
              <a:t>MLA v. </a:t>
            </a:r>
            <a:r>
              <a:rPr lang="en-US" sz="3200" dirty="0" err="1" smtClean="0"/>
              <a:t>Rietveld</a:t>
            </a:r>
            <a:r>
              <a:rPr lang="en-US" sz="3200" dirty="0" smtClean="0"/>
              <a:t> XRD</a:t>
            </a:r>
          </a:p>
        </p:txBody>
      </p:sp>
      <p:sp>
        <p:nvSpPr>
          <p:cNvPr id="4" name="TextBox 3"/>
          <p:cNvSpPr txBox="1"/>
          <p:nvPr/>
        </p:nvSpPr>
        <p:spPr>
          <a:xfrm>
            <a:off x="2590800" y="1809690"/>
            <a:ext cx="4419600" cy="523220"/>
          </a:xfrm>
          <a:prstGeom prst="rect">
            <a:avLst/>
          </a:prstGeom>
          <a:noFill/>
        </p:spPr>
        <p:txBody>
          <a:bodyPr wrap="square" rtlCol="0">
            <a:spAutoFit/>
          </a:bodyPr>
          <a:lstStyle/>
          <a:p>
            <a:pPr algn="ctr"/>
            <a:r>
              <a:rPr lang="en-US" sz="2800" dirty="0" smtClean="0">
                <a:solidFill>
                  <a:srgbClr val="00B050"/>
                </a:solidFill>
              </a:rPr>
              <a:t>Largest absolute errors</a:t>
            </a:r>
            <a:endParaRPr lang="en-US" sz="2800" dirty="0">
              <a:solidFill>
                <a:srgbClr val="00B050"/>
              </a:solidFill>
            </a:endParaRPr>
          </a:p>
        </p:txBody>
      </p:sp>
      <p:graphicFrame>
        <p:nvGraphicFramePr>
          <p:cNvPr id="5" name="Chart 4"/>
          <p:cNvGraphicFramePr/>
          <p:nvPr/>
        </p:nvGraphicFramePr>
        <p:xfrm>
          <a:off x="1676400" y="2362200"/>
          <a:ext cx="64008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422275"/>
            <a:ext cx="8229600" cy="720725"/>
          </a:xfrm>
        </p:spPr>
        <p:txBody>
          <a:bodyPr/>
          <a:lstStyle/>
          <a:p>
            <a:pPr eaLnBrk="1" hangingPunct="1">
              <a:defRPr/>
            </a:pPr>
            <a:r>
              <a:rPr lang="en-US" sz="3600" dirty="0" smtClean="0"/>
              <a:t>The particle table</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6</a:t>
            </a:fld>
            <a:endParaRPr lang="en-US"/>
          </a:p>
        </p:txBody>
      </p:sp>
      <p:pic>
        <p:nvPicPr>
          <p:cNvPr id="2" name="Picture 2" descr="C:\My Documents\MAF-IIC\Meetings\CAMCOR2010\Powerpoint\figures\spreadsheet particle properties.bmp"/>
          <p:cNvPicPr>
            <a:picLocks noChangeAspect="1" noChangeArrowheads="1"/>
          </p:cNvPicPr>
          <p:nvPr/>
        </p:nvPicPr>
        <p:blipFill>
          <a:blip r:embed="rId3" cstate="print"/>
          <a:srcRect/>
          <a:stretch>
            <a:fillRect/>
          </a:stretch>
        </p:blipFill>
        <p:spPr bwMode="auto">
          <a:xfrm>
            <a:off x="991737" y="1309297"/>
            <a:ext cx="7237863" cy="5396303"/>
          </a:xfrm>
          <a:prstGeom prst="rect">
            <a:avLst/>
          </a:prstGeom>
          <a:noFill/>
        </p:spPr>
      </p:pic>
      <p:grpSp>
        <p:nvGrpSpPr>
          <p:cNvPr id="9" name="Group 8"/>
          <p:cNvGrpSpPr/>
          <p:nvPr/>
        </p:nvGrpSpPr>
        <p:grpSpPr>
          <a:xfrm>
            <a:off x="152400" y="4724400"/>
            <a:ext cx="1448594" cy="1677194"/>
            <a:chOff x="152400" y="4724400"/>
            <a:chExt cx="1448594" cy="1677194"/>
          </a:xfrm>
        </p:grpSpPr>
        <p:cxnSp>
          <p:nvCxnSpPr>
            <p:cNvPr id="7" name="Straight Arrow Connector 6"/>
            <p:cNvCxnSpPr/>
            <p:nvPr/>
          </p:nvCxnSpPr>
          <p:spPr>
            <a:xfrm rot="5400000">
              <a:off x="762000" y="5562600"/>
              <a:ext cx="1676400" cy="1588"/>
            </a:xfrm>
            <a:prstGeom prst="straightConnector1">
              <a:avLst/>
            </a:prstGeom>
            <a:ln w="63500">
              <a:solidFill>
                <a:srgbClr val="FF0000">
                  <a:alpha val="83000"/>
                </a:srgbClr>
              </a:solidFill>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152400" y="4724400"/>
              <a:ext cx="1371600" cy="646331"/>
            </a:xfrm>
            <a:prstGeom prst="rect">
              <a:avLst/>
            </a:prstGeom>
            <a:noFill/>
          </p:spPr>
          <p:txBody>
            <a:bodyPr wrap="square" rtlCol="0">
              <a:spAutoFit/>
            </a:bodyPr>
            <a:lstStyle/>
            <a:p>
              <a:r>
                <a:rPr lang="en-US" dirty="0" smtClean="0">
                  <a:solidFill>
                    <a:srgbClr val="FF0000"/>
                  </a:solidFill>
                </a:rPr>
                <a:t>4k to 20k particles</a:t>
              </a:r>
              <a:endParaRPr lang="en-CA"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422275"/>
            <a:ext cx="8229600" cy="720725"/>
          </a:xfrm>
        </p:spPr>
        <p:txBody>
          <a:bodyPr/>
          <a:lstStyle/>
          <a:p>
            <a:pPr eaLnBrk="1" hangingPunct="1">
              <a:defRPr/>
            </a:pPr>
            <a:r>
              <a:rPr lang="en-US" sz="3600" dirty="0" smtClean="0"/>
              <a:t>Properties of particles</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7</a:t>
            </a:fld>
            <a:endParaRPr lang="en-US"/>
          </a:p>
        </p:txBody>
      </p:sp>
      <p:sp>
        <p:nvSpPr>
          <p:cNvPr id="6" name="TextBox 5"/>
          <p:cNvSpPr txBox="1"/>
          <p:nvPr/>
        </p:nvSpPr>
        <p:spPr>
          <a:xfrm>
            <a:off x="457200" y="1447800"/>
            <a:ext cx="2438400" cy="5016758"/>
          </a:xfrm>
          <a:prstGeom prst="rect">
            <a:avLst/>
          </a:prstGeom>
          <a:noFill/>
        </p:spPr>
        <p:txBody>
          <a:bodyPr wrap="square" rtlCol="0">
            <a:spAutoFit/>
          </a:bodyPr>
          <a:lstStyle/>
          <a:p>
            <a:r>
              <a:rPr lang="en-US" sz="1600" dirty="0" smtClean="0"/>
              <a:t>Density</a:t>
            </a:r>
            <a:endParaRPr lang="en-CA" sz="1600" dirty="0" smtClean="0"/>
          </a:p>
          <a:p>
            <a:r>
              <a:rPr lang="en-US" sz="1600" dirty="0" smtClean="0"/>
              <a:t>Wt%</a:t>
            </a:r>
            <a:endParaRPr lang="en-CA" sz="1600" dirty="0" smtClean="0"/>
          </a:p>
          <a:p>
            <a:r>
              <a:rPr lang="en-US" sz="1600" dirty="0" smtClean="0"/>
              <a:t>Area%</a:t>
            </a:r>
            <a:endParaRPr lang="en-CA" sz="1600" dirty="0" smtClean="0"/>
          </a:p>
          <a:p>
            <a:r>
              <a:rPr lang="en-US" sz="1600" dirty="0" smtClean="0"/>
              <a:t>Area (microns)</a:t>
            </a:r>
            <a:endParaRPr lang="en-CA" sz="1600" dirty="0" smtClean="0"/>
          </a:p>
          <a:p>
            <a:r>
              <a:rPr lang="en-US" sz="1600" dirty="0" smtClean="0"/>
              <a:t>Area (pixels)</a:t>
            </a:r>
            <a:endParaRPr lang="en-CA" sz="1600" dirty="0" smtClean="0"/>
          </a:p>
          <a:p>
            <a:r>
              <a:rPr lang="en-US" sz="1600" dirty="0" smtClean="0"/>
              <a:t>Perimeter</a:t>
            </a:r>
            <a:endParaRPr lang="en-CA" sz="1600" dirty="0" smtClean="0"/>
          </a:p>
          <a:p>
            <a:r>
              <a:rPr lang="en-US" sz="1600" dirty="0" smtClean="0"/>
              <a:t>Max Span</a:t>
            </a:r>
            <a:endParaRPr lang="en-CA" sz="1600" dirty="0" smtClean="0"/>
          </a:p>
          <a:p>
            <a:r>
              <a:rPr lang="en-US" sz="1600" dirty="0" smtClean="0"/>
              <a:t>Length (MBR)</a:t>
            </a:r>
            <a:endParaRPr lang="en-CA" sz="1600" dirty="0" smtClean="0"/>
          </a:p>
          <a:p>
            <a:r>
              <a:rPr lang="en-US" sz="1600" dirty="0" smtClean="0"/>
              <a:t>Breadth (MBR)</a:t>
            </a:r>
            <a:endParaRPr lang="en-CA" sz="1600" dirty="0" smtClean="0"/>
          </a:p>
          <a:p>
            <a:r>
              <a:rPr lang="en-US" sz="1600" dirty="0" smtClean="0"/>
              <a:t>Hull Area</a:t>
            </a:r>
            <a:endParaRPr lang="en-CA" sz="1600" dirty="0" smtClean="0"/>
          </a:p>
          <a:p>
            <a:r>
              <a:rPr lang="en-US" sz="1600" dirty="0" smtClean="0"/>
              <a:t>Hull Perimeter</a:t>
            </a:r>
            <a:endParaRPr lang="en-CA" sz="1600" dirty="0" smtClean="0"/>
          </a:p>
          <a:p>
            <a:r>
              <a:rPr lang="en-US" sz="1600" dirty="0" smtClean="0"/>
              <a:t>EE Minor Axis</a:t>
            </a:r>
            <a:endParaRPr lang="en-CA" sz="1600" dirty="0" smtClean="0"/>
          </a:p>
          <a:p>
            <a:r>
              <a:rPr lang="en-US" sz="1600" dirty="0" smtClean="0"/>
              <a:t>Hull EE Minor Axis</a:t>
            </a:r>
            <a:endParaRPr lang="en-CA" sz="1600" dirty="0" smtClean="0"/>
          </a:p>
          <a:p>
            <a:r>
              <a:rPr lang="en-US" sz="1600" dirty="0" smtClean="0"/>
              <a:t>EE Major Axis (P&amp;A)</a:t>
            </a:r>
            <a:endParaRPr lang="en-CA" sz="1600" dirty="0" smtClean="0"/>
          </a:p>
          <a:p>
            <a:r>
              <a:rPr lang="en-US" sz="1600" dirty="0" smtClean="0"/>
              <a:t>EE Minor Axis (P&amp;A)</a:t>
            </a:r>
            <a:endParaRPr lang="en-CA" sz="1600" dirty="0" smtClean="0"/>
          </a:p>
          <a:p>
            <a:r>
              <a:rPr lang="en-US" sz="1600" dirty="0" smtClean="0"/>
              <a:t>EE Perimeter</a:t>
            </a:r>
            <a:endParaRPr lang="en-CA" sz="1600" dirty="0" smtClean="0"/>
          </a:p>
          <a:p>
            <a:r>
              <a:rPr lang="en-US" sz="1600" dirty="0" smtClean="0"/>
              <a:t>EC Diameter</a:t>
            </a:r>
            <a:endParaRPr lang="en-CA" sz="1600" dirty="0" smtClean="0"/>
          </a:p>
          <a:p>
            <a:r>
              <a:rPr lang="en-US" sz="1600" dirty="0" smtClean="0"/>
              <a:t>Angularity</a:t>
            </a:r>
            <a:endParaRPr lang="en-CA" sz="1600" dirty="0" smtClean="0"/>
          </a:p>
          <a:p>
            <a:r>
              <a:rPr lang="en-US" sz="1600" dirty="0" smtClean="0"/>
              <a:t>Enclosed Length Delta</a:t>
            </a:r>
            <a:endParaRPr lang="en-CA" sz="1600" dirty="0" smtClean="0"/>
          </a:p>
          <a:p>
            <a:r>
              <a:rPr lang="en-US" sz="1600" dirty="0" smtClean="0"/>
              <a:t>Form Factor</a:t>
            </a:r>
            <a:endParaRPr lang="en-CA" sz="1600" dirty="0" smtClean="0"/>
          </a:p>
        </p:txBody>
      </p:sp>
      <p:sp>
        <p:nvSpPr>
          <p:cNvPr id="7" name="TextBox 6"/>
          <p:cNvSpPr txBox="1"/>
          <p:nvPr/>
        </p:nvSpPr>
        <p:spPr>
          <a:xfrm>
            <a:off x="2819400" y="1447800"/>
            <a:ext cx="2667000" cy="2308324"/>
          </a:xfrm>
          <a:prstGeom prst="rect">
            <a:avLst/>
          </a:prstGeom>
          <a:noFill/>
        </p:spPr>
        <p:txBody>
          <a:bodyPr wrap="square" rtlCol="0">
            <a:spAutoFit/>
          </a:bodyPr>
          <a:lstStyle/>
          <a:p>
            <a:r>
              <a:rPr lang="en-US" sz="1600" dirty="0" smtClean="0"/>
              <a:t>All minerals (Wt%)</a:t>
            </a:r>
            <a:endParaRPr lang="en-CA" sz="1600" dirty="0" smtClean="0"/>
          </a:p>
          <a:p>
            <a:r>
              <a:rPr lang="en-US" sz="1600" dirty="0" smtClean="0"/>
              <a:t>e.g.,	Hematite (Wt%)</a:t>
            </a:r>
            <a:endParaRPr lang="en-CA" sz="1600" dirty="0" smtClean="0"/>
          </a:p>
          <a:p>
            <a:r>
              <a:rPr lang="en-US" sz="1600" dirty="0" smtClean="0"/>
              <a:t>	Magnetite (Wt%)</a:t>
            </a:r>
            <a:endParaRPr lang="en-CA" sz="1600" dirty="0" smtClean="0"/>
          </a:p>
          <a:p>
            <a:r>
              <a:rPr lang="en-US" sz="1600" dirty="0" smtClean="0"/>
              <a:t>	Goethite (Wt%)</a:t>
            </a:r>
            <a:endParaRPr lang="en-CA" sz="1600" dirty="0" smtClean="0"/>
          </a:p>
          <a:p>
            <a:r>
              <a:rPr lang="en-US" sz="1600" dirty="0" smtClean="0"/>
              <a:t>	Limonite (Wt%)</a:t>
            </a:r>
            <a:endParaRPr lang="en-CA" sz="1600" dirty="0" smtClean="0"/>
          </a:p>
          <a:p>
            <a:r>
              <a:rPr lang="en-US" sz="1600" dirty="0" smtClean="0"/>
              <a:t>	Quartz (Wt%)</a:t>
            </a:r>
            <a:endParaRPr lang="en-CA" sz="1600" dirty="0" smtClean="0"/>
          </a:p>
          <a:p>
            <a:r>
              <a:rPr lang="en-US" sz="1600" dirty="0" smtClean="0"/>
              <a:t>	…</a:t>
            </a:r>
            <a:endParaRPr lang="en-CA" sz="1600" dirty="0" smtClean="0"/>
          </a:p>
          <a:p>
            <a:r>
              <a:rPr lang="en-US" sz="1600" dirty="0" smtClean="0"/>
              <a:t>	Misc (Wt%)</a:t>
            </a:r>
            <a:endParaRPr lang="en-CA" sz="1600" dirty="0" smtClean="0"/>
          </a:p>
          <a:p>
            <a:r>
              <a:rPr lang="en-US" sz="1600" dirty="0" smtClean="0"/>
              <a:t>	Unknown (Wt%)</a:t>
            </a:r>
            <a:endParaRPr lang="en-CA" sz="1600" dirty="0" smtClean="0"/>
          </a:p>
        </p:txBody>
      </p:sp>
      <p:sp>
        <p:nvSpPr>
          <p:cNvPr id="8" name="TextBox 7"/>
          <p:cNvSpPr txBox="1"/>
          <p:nvPr/>
        </p:nvSpPr>
        <p:spPr>
          <a:xfrm>
            <a:off x="5791200" y="1447800"/>
            <a:ext cx="2438400" cy="5016758"/>
          </a:xfrm>
          <a:prstGeom prst="rect">
            <a:avLst/>
          </a:prstGeom>
          <a:noFill/>
        </p:spPr>
        <p:txBody>
          <a:bodyPr wrap="square" rtlCol="0">
            <a:spAutoFit/>
          </a:bodyPr>
          <a:lstStyle/>
          <a:p>
            <a:r>
              <a:rPr lang="en-US" sz="1600" dirty="0" smtClean="0"/>
              <a:t>All elements (Wt%)</a:t>
            </a:r>
            <a:endParaRPr lang="en-CA" sz="1600" dirty="0" smtClean="0"/>
          </a:p>
          <a:p>
            <a:r>
              <a:rPr lang="en-US" sz="1600" dirty="0" smtClean="0"/>
              <a:t>e.g.,	Al (Wt%)</a:t>
            </a:r>
            <a:endParaRPr lang="en-CA" sz="1600" dirty="0" smtClean="0"/>
          </a:p>
          <a:p>
            <a:r>
              <a:rPr lang="en-US" sz="1600" dirty="0" smtClean="0"/>
              <a:t>	Ca (Wt%)</a:t>
            </a:r>
            <a:endParaRPr lang="en-CA" sz="1600" dirty="0" smtClean="0"/>
          </a:p>
          <a:p>
            <a:r>
              <a:rPr lang="en-US" sz="1600" dirty="0" smtClean="0"/>
              <a:t>	Cr (Wt%)</a:t>
            </a:r>
            <a:endParaRPr lang="en-CA" sz="1600" dirty="0" smtClean="0"/>
          </a:p>
          <a:p>
            <a:r>
              <a:rPr lang="en-US" sz="1600" dirty="0" smtClean="0"/>
              <a:t>	Cu (Wt%)</a:t>
            </a:r>
            <a:endParaRPr lang="en-CA" sz="1600" dirty="0" smtClean="0"/>
          </a:p>
          <a:p>
            <a:r>
              <a:rPr lang="en-US" sz="1600" dirty="0" smtClean="0"/>
              <a:t>	F (Wt%)</a:t>
            </a:r>
            <a:endParaRPr lang="en-CA" sz="1600" dirty="0" smtClean="0"/>
          </a:p>
          <a:p>
            <a:r>
              <a:rPr lang="en-US" sz="1600" dirty="0" smtClean="0"/>
              <a:t>	Fe (Wt%)</a:t>
            </a:r>
            <a:endParaRPr lang="en-CA" sz="1600" dirty="0" smtClean="0"/>
          </a:p>
          <a:p>
            <a:r>
              <a:rPr lang="en-US" sz="1600" dirty="0" smtClean="0"/>
              <a:t>	H (Wt%)</a:t>
            </a:r>
            <a:endParaRPr lang="en-CA" sz="1600" dirty="0" smtClean="0"/>
          </a:p>
          <a:p>
            <a:r>
              <a:rPr lang="en-US" sz="1600" dirty="0" smtClean="0"/>
              <a:t>	K (Wt%)</a:t>
            </a:r>
            <a:endParaRPr lang="en-CA" sz="1600" dirty="0" smtClean="0"/>
          </a:p>
          <a:p>
            <a:r>
              <a:rPr lang="en-US" sz="1600" dirty="0" smtClean="0"/>
              <a:t>	La (Wt%)</a:t>
            </a:r>
            <a:endParaRPr lang="en-CA" sz="1600" dirty="0" smtClean="0"/>
          </a:p>
          <a:p>
            <a:r>
              <a:rPr lang="en-US" sz="1600" dirty="0" smtClean="0"/>
              <a:t>	Mg (Wt%)</a:t>
            </a:r>
            <a:endParaRPr lang="en-CA" sz="1600" dirty="0" smtClean="0"/>
          </a:p>
          <a:p>
            <a:r>
              <a:rPr lang="en-US" sz="1600" dirty="0" smtClean="0"/>
              <a:t>	</a:t>
            </a:r>
            <a:r>
              <a:rPr lang="en-US" sz="1600" dirty="0" err="1" smtClean="0"/>
              <a:t>Mn</a:t>
            </a:r>
            <a:r>
              <a:rPr lang="en-US" sz="1600" dirty="0" smtClean="0"/>
              <a:t> (Wt%)</a:t>
            </a:r>
            <a:endParaRPr lang="en-CA" sz="1600" dirty="0" smtClean="0"/>
          </a:p>
          <a:p>
            <a:r>
              <a:rPr lang="en-US" sz="1600" dirty="0" smtClean="0"/>
              <a:t>	Na (Wt%)</a:t>
            </a:r>
            <a:endParaRPr lang="en-CA" sz="1600" dirty="0" smtClean="0"/>
          </a:p>
          <a:p>
            <a:r>
              <a:rPr lang="en-US" sz="1600" dirty="0" smtClean="0"/>
              <a:t>	Ni (Wt%)</a:t>
            </a:r>
            <a:endParaRPr lang="en-CA" sz="1600" dirty="0" smtClean="0"/>
          </a:p>
          <a:p>
            <a:r>
              <a:rPr lang="en-US" sz="1600" dirty="0" smtClean="0"/>
              <a:t>	P (Wt%)</a:t>
            </a:r>
            <a:endParaRPr lang="en-CA" sz="1600" dirty="0" smtClean="0"/>
          </a:p>
          <a:p>
            <a:r>
              <a:rPr lang="en-US" sz="1600" dirty="0" smtClean="0"/>
              <a:t>	S (Wt%)</a:t>
            </a:r>
            <a:endParaRPr lang="en-CA" sz="1600" dirty="0" smtClean="0"/>
          </a:p>
          <a:p>
            <a:r>
              <a:rPr lang="en-US" sz="1600" dirty="0" smtClean="0"/>
              <a:t>	Si (Wt%)</a:t>
            </a:r>
            <a:endParaRPr lang="en-CA" sz="1600" dirty="0" smtClean="0"/>
          </a:p>
          <a:p>
            <a:r>
              <a:rPr lang="en-US" sz="1600" dirty="0" smtClean="0"/>
              <a:t>	Ti (Wt%)</a:t>
            </a:r>
          </a:p>
          <a:p>
            <a:r>
              <a:rPr lang="en-US" sz="1600" dirty="0" smtClean="0"/>
              <a:t>	…</a:t>
            </a:r>
            <a:endParaRPr lang="en-CA" sz="1600" dirty="0" smtClean="0"/>
          </a:p>
          <a:p>
            <a:r>
              <a:rPr lang="en-US" sz="1600" dirty="0" smtClean="0"/>
              <a:t>	Zn (Wt%)</a:t>
            </a:r>
            <a:endParaRPr lang="en-CA" sz="1600" dirty="0" smtClean="0"/>
          </a:p>
        </p:txBody>
      </p:sp>
      <p:sp>
        <p:nvSpPr>
          <p:cNvPr id="10" name="TextBox 9"/>
          <p:cNvSpPr txBox="1"/>
          <p:nvPr/>
        </p:nvSpPr>
        <p:spPr>
          <a:xfrm>
            <a:off x="2819400" y="3886200"/>
            <a:ext cx="2667000" cy="2308324"/>
          </a:xfrm>
          <a:prstGeom prst="rect">
            <a:avLst/>
          </a:prstGeom>
          <a:noFill/>
        </p:spPr>
        <p:txBody>
          <a:bodyPr wrap="square" rtlCol="0">
            <a:spAutoFit/>
          </a:bodyPr>
          <a:lstStyle/>
          <a:p>
            <a:r>
              <a:rPr lang="en-US" sz="1600" dirty="0" smtClean="0"/>
              <a:t>Free Boundary, all minerals</a:t>
            </a:r>
            <a:endParaRPr lang="en-CA" sz="1600" dirty="0" smtClean="0"/>
          </a:p>
          <a:p>
            <a:r>
              <a:rPr lang="en-US" sz="1600" dirty="0" smtClean="0"/>
              <a:t>e.g.,	Hematite (%)</a:t>
            </a:r>
            <a:endParaRPr lang="en-CA" sz="1600" dirty="0" smtClean="0"/>
          </a:p>
          <a:p>
            <a:r>
              <a:rPr lang="en-US" sz="1600" dirty="0" smtClean="0"/>
              <a:t>	Magnetite (%)</a:t>
            </a:r>
            <a:endParaRPr lang="en-CA" sz="1600" dirty="0" smtClean="0"/>
          </a:p>
          <a:p>
            <a:r>
              <a:rPr lang="en-US" sz="1600" dirty="0" smtClean="0"/>
              <a:t>	Goethite (%)</a:t>
            </a:r>
            <a:endParaRPr lang="en-CA" sz="1600" dirty="0" smtClean="0"/>
          </a:p>
          <a:p>
            <a:r>
              <a:rPr lang="en-US" sz="1600" dirty="0" smtClean="0"/>
              <a:t>	Limonite (%)</a:t>
            </a:r>
            <a:endParaRPr lang="en-CA" sz="1600" dirty="0" smtClean="0"/>
          </a:p>
          <a:p>
            <a:r>
              <a:rPr lang="en-US" sz="1600" dirty="0" smtClean="0"/>
              <a:t>	Quartz (%)</a:t>
            </a:r>
            <a:endParaRPr lang="en-CA" sz="1600" dirty="0" smtClean="0"/>
          </a:p>
          <a:p>
            <a:r>
              <a:rPr lang="en-US" sz="1600" dirty="0" smtClean="0"/>
              <a:t>	…</a:t>
            </a:r>
            <a:endParaRPr lang="en-CA" sz="1600" dirty="0" smtClean="0"/>
          </a:p>
          <a:p>
            <a:r>
              <a:rPr lang="en-US" sz="1600" dirty="0" smtClean="0"/>
              <a:t>	Misc (%)</a:t>
            </a:r>
            <a:endParaRPr lang="en-CA" sz="1600" dirty="0" smtClean="0"/>
          </a:p>
          <a:p>
            <a:r>
              <a:rPr lang="en-US" sz="1600" dirty="0" smtClean="0"/>
              <a:t>	Unknown (%)</a:t>
            </a:r>
            <a:endParaRPr lang="en-CA"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422275"/>
            <a:ext cx="8229600" cy="720725"/>
          </a:xfrm>
        </p:spPr>
        <p:txBody>
          <a:bodyPr/>
          <a:lstStyle/>
          <a:p>
            <a:pPr eaLnBrk="1" hangingPunct="1">
              <a:defRPr/>
            </a:pPr>
            <a:r>
              <a:rPr lang="en-US" sz="3600" dirty="0" err="1" smtClean="0"/>
              <a:t>datamining</a:t>
            </a:r>
            <a:r>
              <a:rPr lang="en-US" sz="3600" dirty="0" smtClean="0"/>
              <a:t> the particle table</a:t>
            </a:r>
          </a:p>
        </p:txBody>
      </p:sp>
      <p:sp>
        <p:nvSpPr>
          <p:cNvPr id="4" name="Slide Number Placeholder 2"/>
          <p:cNvSpPr>
            <a:spLocks noGrp="1"/>
          </p:cNvSpPr>
          <p:nvPr>
            <p:ph type="sldNum" sz="quarter" idx="12"/>
          </p:nvPr>
        </p:nvSpPr>
        <p:spPr/>
        <p:txBody>
          <a:bodyPr/>
          <a:lstStyle/>
          <a:p>
            <a:pPr>
              <a:defRPr/>
            </a:pPr>
            <a:fld id="{1BCB414C-81DB-49D7-85BC-C2B42397BB5B}" type="slidenum">
              <a:rPr lang="en-US"/>
              <a:pPr>
                <a:defRPr/>
              </a:pPr>
              <a:t>8</a:t>
            </a:fld>
            <a:endParaRPr lang="en-US"/>
          </a:p>
        </p:txBody>
      </p:sp>
      <p:graphicFrame>
        <p:nvGraphicFramePr>
          <p:cNvPr id="5" name="Chart 4"/>
          <p:cNvGraphicFramePr/>
          <p:nvPr/>
        </p:nvGraphicFramePr>
        <p:xfrm>
          <a:off x="1143000" y="1676400"/>
          <a:ext cx="67056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941387"/>
          </a:xfrm>
        </p:spPr>
        <p:txBody>
          <a:bodyPr/>
          <a:lstStyle/>
          <a:p>
            <a:r>
              <a:rPr lang="en-US" sz="3600" dirty="0" smtClean="0"/>
              <a:t>Large sections</a:t>
            </a:r>
            <a:endParaRPr lang="en-CA" sz="3600" dirty="0"/>
          </a:p>
        </p:txBody>
      </p:sp>
      <p:pic>
        <p:nvPicPr>
          <p:cNvPr id="2050" name="Picture 2" descr="C:\My Documents\MAF-IIC\Meetings\CAMCOR2010\Powerpoint\figures\SZ-35B_pur-yel-red.png"/>
          <p:cNvPicPr>
            <a:picLocks noChangeAspect="1" noChangeArrowheads="1"/>
          </p:cNvPicPr>
          <p:nvPr/>
        </p:nvPicPr>
        <p:blipFill>
          <a:blip r:embed="rId3" cstate="print"/>
          <a:srcRect/>
          <a:stretch>
            <a:fillRect/>
          </a:stretch>
        </p:blipFill>
        <p:spPr bwMode="auto">
          <a:xfrm>
            <a:off x="720000" y="1440000"/>
            <a:ext cx="7800000" cy="4680000"/>
          </a:xfrm>
          <a:prstGeom prst="rect">
            <a:avLst/>
          </a:prstGeom>
          <a:noFill/>
        </p:spPr>
      </p:pic>
      <p:pic>
        <p:nvPicPr>
          <p:cNvPr id="2051" name="Picture 3" descr="C:\My Documents\MAF-IIC\Meetings\CAMCOR2010\Powerpoint\figures\SZ-35B_cy-red-blu.png"/>
          <p:cNvPicPr>
            <a:picLocks noChangeAspect="1" noChangeArrowheads="1"/>
          </p:cNvPicPr>
          <p:nvPr/>
        </p:nvPicPr>
        <p:blipFill>
          <a:blip r:embed="rId4" cstate="print"/>
          <a:srcRect/>
          <a:stretch>
            <a:fillRect/>
          </a:stretch>
        </p:blipFill>
        <p:spPr bwMode="auto">
          <a:xfrm>
            <a:off x="720000" y="1440000"/>
            <a:ext cx="7800000" cy="4680000"/>
          </a:xfrm>
          <a:prstGeom prst="rect">
            <a:avLst/>
          </a:prstGeom>
          <a:noFill/>
        </p:spPr>
      </p:pic>
      <p:pic>
        <p:nvPicPr>
          <p:cNvPr id="2052" name="Picture 4" descr="C:\My Documents\MAF-IIC\Meetings\CAMCOR2010\Powerpoint\figures\SZ-35B_grn-pur-blu.png"/>
          <p:cNvPicPr>
            <a:picLocks noChangeAspect="1" noChangeArrowheads="1"/>
          </p:cNvPicPr>
          <p:nvPr/>
        </p:nvPicPr>
        <p:blipFill>
          <a:blip r:embed="rId5" cstate="print"/>
          <a:srcRect/>
          <a:stretch>
            <a:fillRect/>
          </a:stretch>
        </p:blipFill>
        <p:spPr bwMode="auto">
          <a:xfrm>
            <a:off x="720000" y="1440000"/>
            <a:ext cx="7800000" cy="4680000"/>
          </a:xfrm>
          <a:prstGeom prst="rect">
            <a:avLst/>
          </a:prstGeom>
          <a:noFill/>
        </p:spPr>
      </p:pic>
      <p:pic>
        <p:nvPicPr>
          <p:cNvPr id="2053" name="Picture 5" descr="C:\My Documents\MAF-IIC\Meetings\CAMCOR2010\Powerpoint\figures\SZ-35B_or-red-grn.png"/>
          <p:cNvPicPr>
            <a:picLocks noChangeAspect="1" noChangeArrowheads="1"/>
          </p:cNvPicPr>
          <p:nvPr/>
        </p:nvPicPr>
        <p:blipFill>
          <a:blip r:embed="rId6" cstate="print"/>
          <a:srcRect/>
          <a:stretch>
            <a:fillRect/>
          </a:stretch>
        </p:blipFill>
        <p:spPr bwMode="auto">
          <a:xfrm>
            <a:off x="720000" y="1440000"/>
            <a:ext cx="7800000" cy="4680000"/>
          </a:xfrm>
          <a:prstGeom prst="rect">
            <a:avLst/>
          </a:prstGeom>
          <a:noFill/>
        </p:spPr>
      </p:pic>
      <p:pic>
        <p:nvPicPr>
          <p:cNvPr id="2055" name="Picture 7" descr="C:\My Documents\MAF-IIC\Meetings\CAMCOR2010\Powerpoint\figures\SZ-35B_original.png"/>
          <p:cNvPicPr>
            <a:picLocks noChangeAspect="1" noChangeArrowheads="1"/>
          </p:cNvPicPr>
          <p:nvPr/>
        </p:nvPicPr>
        <p:blipFill>
          <a:blip r:embed="rId7" cstate="print"/>
          <a:srcRect/>
          <a:stretch>
            <a:fillRect/>
          </a:stretch>
        </p:blipFill>
        <p:spPr bwMode="auto">
          <a:xfrm>
            <a:off x="720000" y="1440000"/>
            <a:ext cx="7800000" cy="468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000"/>
                                        <p:tgtEl>
                                          <p:spTgt spid="205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1000"/>
                                        <p:tgtEl>
                                          <p:spTgt spid="2052"/>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1000"/>
                                        <p:tgtEl>
                                          <p:spTgt spid="2053"/>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fade">
                                      <p:cBhvr>
                                        <p:cTn id="23"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yers">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12570</TotalTime>
  <Words>4250</Words>
  <Application>Microsoft Office PowerPoint</Application>
  <PresentationFormat>On-screen Show (4:3)</PresentationFormat>
  <Paragraphs>655</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Layers</vt:lpstr>
      <vt:lpstr>Michael Shaffer INCO Innovation Centre Memorial University St. John’s, Newfoundland   mshaffer@mun.ca</vt:lpstr>
      <vt:lpstr>MLA: points of interest</vt:lpstr>
      <vt:lpstr>BEI: Fe-rich minerals</vt:lpstr>
      <vt:lpstr>Fe-rich minerals of interest &amp; spectral ambiguity</vt:lpstr>
      <vt:lpstr>Mineral modes</vt:lpstr>
      <vt:lpstr>The particle table</vt:lpstr>
      <vt:lpstr>Properties of particles</vt:lpstr>
      <vt:lpstr>datamining the particle table</vt:lpstr>
      <vt:lpstr>Large sections</vt:lpstr>
      <vt:lpstr>Spectral discrimination ~ garnet</vt:lpstr>
      <vt:lpstr>grain boundaries resolved with BEI</vt:lpstr>
      <vt:lpstr>grain boundaries not resolved with BEI</vt:lpstr>
      <vt:lpstr>Grain associations</vt:lpstr>
      <vt:lpstr>The grain table</vt:lpstr>
      <vt:lpstr>Properties of grains</vt:lpstr>
      <vt:lpstr>datamining the grain table: mineral textures</vt:lpstr>
      <vt:lpstr>Applications at MUN</vt:lpstr>
      <vt:lpstr>Acknowledgements</vt:lpstr>
      <vt:lpstr>A typical frame, BSE relative to Ni metal</vt:lpstr>
      <vt:lpstr>Is it possible with XBSE &amp; MLA spectra?</vt:lpstr>
      <vt:lpstr>The spectral-classification result</vt:lpstr>
      <vt:lpstr>BSE classification</vt:lpstr>
      <vt:lpstr>BSE-classification results – good &amp; bad</vt:lpstr>
      <vt:lpstr>MLA BSE mode results – good &amp; bad the smallest size fraction: -200 mesh</vt:lpstr>
      <vt:lpstr>Before “Merge Overlay”</vt:lpstr>
      <vt:lpstr>MLA “merge overlay” tool</vt:lpstr>
      <vt:lpstr>Results from Merge Overlay</vt:lpstr>
      <vt:lpstr>Reproducibility: mineral modes  same samples – 6 months between</vt:lpstr>
      <vt:lpstr>Reproducibility: mineral modes  same samples – 6 months between</vt:lpstr>
      <vt:lpstr>Reproducibility: mineral associations  same samples – 6 months between</vt:lpstr>
      <vt:lpstr>Reproducibility: mineral associations  same samples – 6 months between</vt:lpstr>
      <vt:lpstr>Results comparison: MLA v. Rietveld XRD</vt:lpstr>
      <vt:lpstr>Results comparison: MLA v. Rietveld XRD</vt:lpstr>
      <vt:lpstr>Sources of data processing error</vt:lpstr>
      <vt:lpstr>Sources of instrumental error: electron beam illumination</vt:lpstr>
      <vt:lpstr>Sources of instrumental error: varying e-beam current</vt:lpstr>
      <vt:lpstr>Remedying BSE problems</vt:lpstr>
      <vt:lpstr>Remedying BEI problems</vt:lpstr>
      <vt:lpstr>Anticipating problems we haven’t yet encountered, and possible improvements</vt:lpstr>
      <vt:lpstr>MLA Mode BSE conclusions</vt:lpstr>
      <vt:lpstr>Summary</vt:lpstr>
      <vt:lpstr>Consider an independent approach …</vt:lpstr>
      <vt:lpstr>Exported BEI frames into 3rd-party software</vt:lpstr>
      <vt:lpstr>The masked &amp; cleaned frames</vt:lpstr>
      <vt:lpstr>A clean histogram allows  for automatic thresholding</vt:lpstr>
      <vt:lpstr>Independent software results fortunate &amp; unfortunate</vt:lpstr>
      <vt:lpstr>Independent BEI conclusions</vt:lpstr>
      <vt:lpstr>The results for the client</vt:lpstr>
      <vt:lpstr>Results comparison: MLA v. Rietveld XRD</vt:lpstr>
      <vt:lpstr>Results comparison: MLA v. Rietveld XRD</vt:lpstr>
      <vt:lpstr>Merge JKF dialog</vt:lpstr>
      <vt:lpstr>3rd-party results can sometimes be a necessary tool</vt:lpstr>
      <vt:lpstr>MLA BSE mode results – good &amp; bad minerals of similar atomic number</vt:lpstr>
      <vt:lpstr>Results comparison: MLA v. Rietveld XRD</vt:lpstr>
    </vt:vector>
  </TitlesOfParts>
  <Company>MAFIIC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mafiic</dc:creator>
  <cp:lastModifiedBy>Michael Shaffer</cp:lastModifiedBy>
  <cp:revision>847</cp:revision>
  <dcterms:created xsi:type="dcterms:W3CDTF">2008-03-08T00:25:47Z</dcterms:created>
  <dcterms:modified xsi:type="dcterms:W3CDTF">2010-08-05T05:10:42Z</dcterms:modified>
</cp:coreProperties>
</file>