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Name and Date:"/>
          <p:cNvSpPr txBox="1"/>
          <p:nvPr>
            <p:ph type="body" idx="21"/>
          </p:nvPr>
        </p:nvSpPr>
        <p:spPr>
          <a:xfrm>
            <a:off x="361895" y="432920"/>
            <a:ext cx="21971002" cy="957897"/>
          </a:xfrm>
          <a:prstGeom prst="rect">
            <a:avLst/>
          </a:prstGeom>
          <a:extLst>
            <a:ext uri="{C572A759-6A51-4108-AA02-DFA0A04FC94B}">
              <ma14:wrappingTextBoxFlag xmlns:ma14="http://schemas.microsoft.com/office/mac/drawingml/2011/main" val="1"/>
            </a:ext>
          </a:extLst>
        </p:spPr>
        <p:txBody>
          <a:bodyPr/>
          <a:lstStyle>
            <a:lvl1pPr>
              <a:defRPr b="0" sz="4800"/>
            </a:lvl1pPr>
          </a:lstStyle>
          <a:p>
            <a:pPr/>
            <a:r>
              <a:t>Name and Date:</a:t>
            </a:r>
          </a:p>
        </p:txBody>
      </p:sp>
      <p:sp>
        <p:nvSpPr>
          <p:cNvPr id="172" name="Astronomy 122…"/>
          <p:cNvSpPr txBox="1"/>
          <p:nvPr>
            <p:ph type="ctrTitle"/>
          </p:nvPr>
        </p:nvSpPr>
        <p:spPr>
          <a:xfrm>
            <a:off x="330196" y="1278943"/>
            <a:ext cx="21971004" cy="2370835"/>
          </a:xfrm>
          <a:prstGeom prst="rect">
            <a:avLst/>
          </a:prstGeom>
        </p:spPr>
        <p:txBody>
          <a:bodyPr/>
          <a:lstStyle/>
          <a:p>
            <a:pPr defTabSz="975335">
              <a:defRPr b="0" spc="-98" sz="4920"/>
            </a:pPr>
            <a:r>
              <a:t>Astronomy 122</a:t>
            </a:r>
          </a:p>
          <a:p>
            <a:pPr defTabSz="975335">
              <a:defRPr b="0" spc="-98" sz="4920"/>
            </a:pPr>
            <a:r>
              <a:t>Homework 3: Cepheids and M100</a:t>
            </a:r>
          </a:p>
          <a:p>
            <a:pPr defTabSz="975335">
              <a:defRPr b="0" spc="-98" sz="4920"/>
            </a:pPr>
            <a:r>
              <a:t>Due: by the end of March 1, 2024</a:t>
            </a:r>
          </a:p>
          <a:p>
            <a:pPr defTabSz="975335">
              <a:defRPr b="0" spc="-87" sz="4360"/>
            </a:pPr>
          </a:p>
          <a:p>
            <a:pPr defTabSz="975335">
              <a:defRPr b="0" spc="-87" sz="4360"/>
            </a:pPr>
            <a:r>
              <a:t>It is preferred that you turn the assignment in through course website on CANVAS. However, hardcopy will be accepted</a:t>
            </a:r>
          </a:p>
        </p:txBody>
      </p:sp>
      <p:sp>
        <p:nvSpPr>
          <p:cNvPr id="173" name="Below is shown a Hertzprung-Russell (HR) Diagram. The green box marks what is known as the Instability Strip. As stars pass through the Instability Strip they become unstable to pulsations."/>
          <p:cNvSpPr txBox="1"/>
          <p:nvPr/>
        </p:nvSpPr>
        <p:spPr>
          <a:xfrm>
            <a:off x="295799" y="3900650"/>
            <a:ext cx="23249806" cy="12592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defRPr sz="4000"/>
            </a:pPr>
            <a:r>
              <a:t>Below is shown a </a:t>
            </a:r>
            <a:r>
              <a:rPr>
                <a:solidFill>
                  <a:schemeClr val="accent5">
                    <a:hueOff val="-82419"/>
                    <a:satOff val="-9513"/>
                    <a:lumOff val="-16343"/>
                  </a:schemeClr>
                </a:solidFill>
              </a:rPr>
              <a:t>Hertzprung-Russell (HR) Diagram</a:t>
            </a:r>
            <a:r>
              <a:t>. The green box marks what is known as the </a:t>
            </a:r>
            <a:r>
              <a:rPr b="1" i="1">
                <a:solidFill>
                  <a:schemeClr val="accent3">
                    <a:hueOff val="362282"/>
                    <a:satOff val="31803"/>
                    <a:lumOff val="-18242"/>
                  </a:schemeClr>
                </a:solidFill>
              </a:rPr>
              <a:t>Instability Strip</a:t>
            </a:r>
            <a:r>
              <a:t>. As stars pass through the </a:t>
            </a:r>
            <a:r>
              <a:rPr b="1" i="1">
                <a:solidFill>
                  <a:schemeClr val="accent3">
                    <a:hueOff val="914338"/>
                    <a:satOff val="31515"/>
                    <a:lumOff val="-30790"/>
                  </a:schemeClr>
                </a:solidFill>
              </a:rPr>
              <a:t>Instability Strip</a:t>
            </a:r>
            <a:r>
              <a:t> they become unstable to pulsations.</a:t>
            </a:r>
          </a:p>
        </p:txBody>
      </p:sp>
      <p:pic>
        <p:nvPicPr>
          <p:cNvPr id="174" name="HR_instability.png" descr="HR_instability.png"/>
          <p:cNvPicPr>
            <a:picLocks noChangeAspect="1"/>
          </p:cNvPicPr>
          <p:nvPr/>
        </p:nvPicPr>
        <p:blipFill>
          <a:blip r:embed="rId2">
            <a:extLst/>
          </a:blip>
          <a:stretch>
            <a:fillRect/>
          </a:stretch>
        </p:blipFill>
        <p:spPr>
          <a:xfrm>
            <a:off x="5551792" y="5453350"/>
            <a:ext cx="13280416" cy="744287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creenshot 2024-01-11 at 3.01.41 PM.png" descr="Screenshot 2024-01-11 at 3.01.41 PM.png"/>
          <p:cNvPicPr>
            <a:picLocks noChangeAspect="1"/>
          </p:cNvPicPr>
          <p:nvPr/>
        </p:nvPicPr>
        <p:blipFill>
          <a:blip r:embed="rId2">
            <a:extLst/>
          </a:blip>
          <a:srcRect l="0" t="0" r="0" b="3558"/>
          <a:stretch>
            <a:fillRect/>
          </a:stretch>
        </p:blipFill>
        <p:spPr>
          <a:xfrm>
            <a:off x="982364" y="2107155"/>
            <a:ext cx="18113339" cy="11703421"/>
          </a:xfrm>
          <a:prstGeom prst="rect">
            <a:avLst/>
          </a:prstGeom>
          <a:ln w="12700">
            <a:miter lim="400000"/>
          </a:ln>
        </p:spPr>
      </p:pic>
      <p:sp>
        <p:nvSpPr>
          <p:cNvPr id="209" name="Rather than plotting L, the Absolute Magnitude = -2.5 log (L/4ᴨd2) is plotted.…"/>
          <p:cNvSpPr txBox="1"/>
          <p:nvPr/>
        </p:nvSpPr>
        <p:spPr>
          <a:xfrm>
            <a:off x="18040452" y="2886719"/>
            <a:ext cx="5820282" cy="9060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Rather than plotting L, the Absolute Magnitude = -2.5 log (L/4ᴨd</a:t>
            </a:r>
            <a:r>
              <a:rPr baseline="31999"/>
              <a:t>2</a:t>
            </a:r>
            <a:r>
              <a:t>) is plotted.</a:t>
            </a:r>
          </a:p>
          <a:p>
            <a:pPr algn="ctr">
              <a:defRPr>
                <a:solidFill>
                  <a:schemeClr val="accent3">
                    <a:hueOff val="914338"/>
                    <a:satOff val="31515"/>
                    <a:lumOff val="-30790"/>
                  </a:schemeClr>
                </a:solidFill>
              </a:defRPr>
            </a:pPr>
            <a:r>
              <a:t>Using P = 52 days, read M ~ -6 to -6.1</a:t>
            </a:r>
          </a:p>
          <a:p>
            <a:pPr/>
            <a:r>
              <a:t>Using M and the observed m, we can infer the distance to M100 from,</a:t>
            </a:r>
          </a:p>
          <a:p>
            <a:pPr algn="ctr">
              <a:defRPr>
                <a:solidFill>
                  <a:schemeClr val="accent5">
                    <a:hueOff val="-82419"/>
                    <a:satOff val="-9513"/>
                    <a:lumOff val="-16343"/>
                  </a:schemeClr>
                </a:solidFill>
              </a:defRPr>
            </a:pPr>
            <a:r>
              <a:t>D = 5x10</a:t>
            </a:r>
            <a:r>
              <a:rPr baseline="31999"/>
              <a:t>0.2(m-M) </a:t>
            </a:r>
            <a:r>
              <a:t>pc</a:t>
            </a:r>
          </a:p>
        </p:txBody>
      </p:sp>
      <p:pic>
        <p:nvPicPr>
          <p:cNvPr id="210" name="Line Line" descr="Line Line"/>
          <p:cNvPicPr>
            <a:picLocks noChangeAspect="0"/>
          </p:cNvPicPr>
          <p:nvPr/>
        </p:nvPicPr>
        <p:blipFill>
          <a:blip r:embed="rId3">
            <a:extLst/>
          </a:blip>
          <a:stretch>
            <a:fillRect/>
          </a:stretch>
        </p:blipFill>
        <p:spPr>
          <a:xfrm rot="16200000">
            <a:off x="11141306" y="8187465"/>
            <a:ext cx="7801108" cy="76201"/>
          </a:xfrm>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Using M and the observed m, we can infer the distance to M100,…"/>
          <p:cNvSpPr txBox="1"/>
          <p:nvPr/>
        </p:nvSpPr>
        <p:spPr>
          <a:xfrm>
            <a:off x="3046415" y="2350592"/>
            <a:ext cx="21017519" cy="6932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Using M and the observed m, we can infer the distance to M100,</a:t>
            </a:r>
          </a:p>
          <a:p>
            <a:pPr>
              <a:defRPr>
                <a:solidFill>
                  <a:schemeClr val="accent3">
                    <a:hueOff val="914338"/>
                    <a:satOff val="31515"/>
                    <a:lumOff val="-30790"/>
                  </a:schemeClr>
                </a:solidFill>
              </a:defRPr>
            </a:pPr>
            <a:r>
              <a:t>       D = 5x10</a:t>
            </a:r>
            <a:r>
              <a:rPr baseline="31999"/>
              <a:t>(m-M)/5 </a:t>
            </a:r>
            <a:r>
              <a:t>pc</a:t>
            </a:r>
          </a:p>
          <a:p>
            <a:pPr>
              <a:defRPr>
                <a:solidFill>
                  <a:schemeClr val="accent3">
                    <a:hueOff val="914338"/>
                    <a:satOff val="31515"/>
                    <a:lumOff val="-30790"/>
                  </a:schemeClr>
                </a:solidFill>
              </a:defRPr>
            </a:pPr>
            <a:r>
              <a:t>           = 5x10</a:t>
            </a:r>
            <a:r>
              <a:rPr baseline="31999"/>
              <a:t>(24.90-[—6.1])/5 </a:t>
            </a:r>
            <a:r>
              <a:t>pc</a:t>
            </a:r>
          </a:p>
          <a:p>
            <a:pPr>
              <a:defRPr>
                <a:solidFill>
                  <a:schemeClr val="accent3">
                    <a:hueOff val="914338"/>
                    <a:satOff val="31515"/>
                    <a:lumOff val="-30790"/>
                  </a:schemeClr>
                </a:solidFill>
              </a:defRPr>
            </a:pPr>
            <a:r>
              <a:t>           = 5x10</a:t>
            </a:r>
            <a:r>
              <a:rPr baseline="31999"/>
              <a:t>6.2 </a:t>
            </a:r>
            <a:r>
              <a:t>pc</a:t>
            </a:r>
          </a:p>
          <a:p>
            <a:pPr>
              <a:defRPr>
                <a:solidFill>
                  <a:schemeClr val="accent3">
                    <a:hueOff val="914338"/>
                    <a:satOff val="31515"/>
                    <a:lumOff val="-30790"/>
                  </a:schemeClr>
                </a:solidFill>
              </a:defRPr>
            </a:pPr>
            <a:r>
              <a:t>           ~ 15,800,000 pc</a:t>
            </a:r>
          </a:p>
          <a:p>
            <a:pPr>
              <a:defRPr>
                <a:solidFill>
                  <a:schemeClr val="accent3">
                    <a:hueOff val="914338"/>
                    <a:satOff val="31515"/>
                    <a:lumOff val="-30790"/>
                  </a:schemeClr>
                </a:solidFill>
              </a:defRPr>
            </a:pPr>
            <a:r>
              <a:t>            = 15.8 Mpc (Mega parsec)</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15" name="Table 1"/>
          <p:cNvGraphicFramePr/>
          <p:nvPr/>
        </p:nvGraphicFramePr>
        <p:xfrm>
          <a:off x="5092700" y="2120900"/>
          <a:ext cx="21971000" cy="8255000"/>
        </p:xfrm>
        <a:graphic xmlns:a="http://schemas.openxmlformats.org/drawingml/2006/main">
          <a:graphicData uri="http://schemas.openxmlformats.org/drawingml/2006/table">
            <a:tbl>
              <a:tblPr firstCol="0" firstRow="1" lastCol="0" lastRow="0" bandCol="0" bandRow="0" rtl="0">
                <a:tableStyleId>{2708684C-4D16-4618-839F-0558EEFCDFE6}</a:tableStyleId>
              </a:tblPr>
              <a:tblGrid>
                <a:gridCol w="2448562"/>
                <a:gridCol w="2814996"/>
                <a:gridCol w="2814996"/>
                <a:gridCol w="2926591"/>
                <a:gridCol w="3451323"/>
              </a:tblGrid>
              <a:tr h="634023">
                <a:tc>
                  <a:txBody>
                    <a:bodyPr/>
                    <a:lstStyle/>
                    <a:p>
                      <a:pPr defTabSz="914400">
                        <a:tabLst>
                          <a:tab pos="1663700" algn="l"/>
                        </a:tabLst>
                        <a:defRPr b="0"/>
                      </a:pPr>
                      <a:r>
                        <a:rPr b="1" sz="3200"/>
                        <a:t>Cepheid </a:t>
                      </a:r>
                    </a:p>
                  </a:txBody>
                  <a:tcPr marL="50800" marR="50800" marT="50800" marB="50800" anchor="ctr" anchorCtr="0" horzOverflow="overflow">
                    <a:lnL w="12700">
                      <a:solidFill>
                        <a:srgbClr val="6C6C6C"/>
                      </a:solidFill>
                      <a:miter lim="400000"/>
                    </a:lnL>
                  </a:tcPr>
                </a:tc>
                <a:tc>
                  <a:txBody>
                    <a:bodyPr/>
                    <a:lstStyle/>
                    <a:p>
                      <a:pPr defTabSz="914400">
                        <a:tabLst>
                          <a:tab pos="1663700" algn="l"/>
                        </a:tabLst>
                        <a:defRPr b="0"/>
                      </a:pPr>
                      <a:r>
                        <a:rPr b="1" sz="3200"/>
                        <a:t>Period, P</a:t>
                      </a:r>
                    </a:p>
                  </a:txBody>
                  <a:tcPr marL="50800" marR="50800" marT="50800" marB="50800" anchor="ctr" anchorCtr="0" horzOverflow="overflow"/>
                </a:tc>
                <a:tc>
                  <a:txBody>
                    <a:bodyPr/>
                    <a:lstStyle/>
                    <a:p>
                      <a:pPr defTabSz="914400">
                        <a:tabLst>
                          <a:tab pos="1663700" algn="l"/>
                        </a:tabLst>
                        <a:defRPr b="0"/>
                      </a:pPr>
                      <a:r>
                        <a:rPr b="1" sz="3200"/>
                        <a:t>Absolute M</a:t>
                      </a:r>
                    </a:p>
                  </a:txBody>
                  <a:tcPr marL="50800" marR="50800" marT="50800" marB="50800" anchor="ctr" anchorCtr="0" horzOverflow="overflow"/>
                </a:tc>
                <a:tc>
                  <a:txBody>
                    <a:bodyPr/>
                    <a:lstStyle/>
                    <a:p>
                      <a:pPr defTabSz="914400">
                        <a:tabLst>
                          <a:tab pos="1663700" algn="l"/>
                        </a:tabLst>
                        <a:defRPr b="0"/>
                      </a:pPr>
                      <a:r>
                        <a:rPr b="1" sz="3200"/>
                        <a:t>Apparent m</a:t>
                      </a:r>
                    </a:p>
                  </a:txBody>
                  <a:tcPr marL="50800" marR="50800" marT="50800" marB="50800" anchor="ctr" anchorCtr="0" horzOverflow="overflow"/>
                </a:tc>
                <a:tc>
                  <a:txBody>
                    <a:bodyPr/>
                    <a:lstStyle/>
                    <a:p>
                      <a:pPr defTabSz="914400">
                        <a:tabLst>
                          <a:tab pos="1663700" algn="l"/>
                        </a:tabLst>
                        <a:defRPr b="0"/>
                      </a:pPr>
                      <a:r>
                        <a:rPr b="1" sz="3200"/>
                        <a:t>Distance</a:t>
                      </a:r>
                    </a:p>
                  </a:txBody>
                  <a:tcPr marL="50800" marR="50800" marT="50800" marB="50800" anchor="ctr" anchorCtr="0" horzOverflow="overflow">
                    <a:lnR w="12700">
                      <a:solidFill>
                        <a:srgbClr val="6C6C6C"/>
                      </a:solidFill>
                      <a:miter lim="400000"/>
                    </a:lnR>
                  </a:tcPr>
                </a:tc>
              </a:tr>
              <a:tr h="634023">
                <a:tc>
                  <a:txBody>
                    <a:bodyPr/>
                    <a:lstStyle/>
                    <a:p>
                      <a:pPr defTabSz="914400"/>
                      <a:r>
                        <a:rPr sz="3200"/>
                        <a:t>1</a:t>
                      </a:r>
                    </a:p>
                  </a:txBody>
                  <a:tcPr marL="50800" marR="50800" marT="50800" marB="50800" anchor="ctr" anchorCtr="0" horzOverflow="overflow">
                    <a:lnL w="12700">
                      <a:solidFill>
                        <a:srgbClr val="6C6C6C"/>
                      </a:solidFill>
                      <a:miter lim="400000"/>
                    </a:lnL>
                  </a:tcPr>
                </a:tc>
                <a:tc>
                  <a:txBody>
                    <a:bodyPr/>
                    <a:lstStyle/>
                    <a:p>
                      <a:pPr defTabSz="914400"/>
                      <a:r>
                        <a:rPr sz="3200"/>
                        <a:t>52 days</a:t>
                      </a:r>
                    </a:p>
                  </a:txBody>
                  <a:tcPr marL="50800" marR="50800" marT="50800" marB="50800" anchor="ctr" anchorCtr="0" horzOverflow="overflow"/>
                </a:tc>
                <a:tc>
                  <a:txBody>
                    <a:bodyPr/>
                    <a:lstStyle/>
                    <a:p>
                      <a:pPr defTabSz="914400"/>
                      <a:r>
                        <a:rPr sz="3200"/>
                        <a:t>-6.1</a:t>
                      </a:r>
                    </a:p>
                  </a:txBody>
                  <a:tcPr marL="50800" marR="50800" marT="50800" marB="50800" anchor="ctr" anchorCtr="0" horzOverflow="overflow"/>
                </a:tc>
                <a:tc>
                  <a:txBody>
                    <a:bodyPr/>
                    <a:lstStyle/>
                    <a:p>
                      <a:pPr defTabSz="914400"/>
                      <a:r>
                        <a:rPr sz="3200"/>
                        <a:t>24.90</a:t>
                      </a:r>
                    </a:p>
                  </a:txBody>
                  <a:tcPr marL="50800" marR="50800" marT="50800" marB="50800" anchor="ctr" anchorCtr="0" horzOverflow="overflow"/>
                </a:tc>
                <a:tc>
                  <a:txBody>
                    <a:bodyPr/>
                    <a:lstStyle/>
                    <a:p>
                      <a:pPr defTabSz="914400"/>
                      <a:r>
                        <a:rPr sz="3200"/>
                        <a:t>15.8 Mpc</a:t>
                      </a:r>
                    </a:p>
                  </a:txBody>
                  <a:tcPr marL="50800" marR="50800" marT="50800" marB="50800" anchor="ctr" anchorCtr="0" horzOverflow="overflow">
                    <a:lnR w="12700">
                      <a:solidFill>
                        <a:srgbClr val="6C6C6C"/>
                      </a:solidFill>
                      <a:miter lim="400000"/>
                    </a:lnR>
                  </a:tcPr>
                </a:tc>
              </a:tr>
              <a:tr h="634023">
                <a:tc>
                  <a:txBody>
                    <a:bodyPr/>
                    <a:lstStyle/>
                    <a:p>
                      <a:pPr defTabSz="914400"/>
                      <a:r>
                        <a:rPr sz="3200"/>
                        <a:t>2</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25.40</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3</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25.75</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4</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25.48</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5</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26.43</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6</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26.45</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7</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26.50</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8</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25.73</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9</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26.45</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10</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25.55</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11</a:t>
                      </a:r>
                    </a:p>
                  </a:txBody>
                  <a:tcPr marL="50800" marR="50800" marT="50800" marB="50800" anchor="ctr" anchorCtr="0" horzOverflow="overflow">
                    <a:lnL w="12700">
                      <a:solidFill>
                        <a:srgbClr val="6C6C6C"/>
                      </a:solidFill>
                      <a:miter lim="400000"/>
                    </a:lnL>
                  </a:tcPr>
                </a:tc>
                <a:tc>
                  <a:txBody>
                    <a:bodyPr/>
                    <a:lstStyle/>
                    <a:p>
                      <a:pPr defTabSz="914400">
                        <a:defRPr sz="3200"/>
                      </a:pPr>
                    </a:p>
                  </a:txBody>
                  <a:tcPr marL="50800" marR="50800" marT="50800" marB="50800" anchor="ctr" anchorCtr="0" horzOverflow="overflow"/>
                </a:tc>
                <a:tc>
                  <a:txBody>
                    <a:bodyPr/>
                    <a:lstStyle/>
                    <a:p>
                      <a:pPr defTabSz="914400">
                        <a:defRPr sz="3200"/>
                      </a:pPr>
                    </a:p>
                  </a:txBody>
                  <a:tcPr marL="50800" marR="50800" marT="50800" marB="50800" anchor="ctr" anchorCtr="0" horzOverflow="overflow"/>
                </a:tc>
                <a:tc>
                  <a:txBody>
                    <a:bodyPr/>
                    <a:lstStyle/>
                    <a:p>
                      <a:pPr defTabSz="914400"/>
                      <a:r>
                        <a:rPr sz="3200"/>
                        <a:t>26.28</a:t>
                      </a:r>
                    </a:p>
                  </a:txBody>
                  <a:tcPr marL="50800" marR="50800" marT="50800" marB="50800" anchor="ctr" anchorCtr="0" horzOverflow="overflow"/>
                </a:tc>
                <a:tc>
                  <a:txBody>
                    <a:bodyPr/>
                    <a:lstStyle/>
                    <a:p>
                      <a:pPr defTabSz="914400">
                        <a:defRPr sz="3200"/>
                      </a:pPr>
                    </a:p>
                  </a:txBody>
                  <a:tcPr marL="50800" marR="50800" marT="50800" marB="50800" anchor="ctr" anchorCtr="0" horzOverflow="overflow">
                    <a:lnR w="12700">
                      <a:solidFill>
                        <a:srgbClr val="6C6C6C"/>
                      </a:solidFill>
                      <a:miter lim="400000"/>
                    </a:lnR>
                  </a:tcPr>
                </a:tc>
              </a:tr>
              <a:tr h="634023">
                <a:tc>
                  <a:txBody>
                    <a:bodyPr/>
                    <a:lstStyle/>
                    <a:p>
                      <a:pPr defTabSz="914400"/>
                      <a:r>
                        <a:rPr sz="3200"/>
                        <a:t>12</a:t>
                      </a:r>
                    </a:p>
                  </a:txBody>
                  <a:tcPr marL="50800" marR="50800" marT="50800" marB="50800" anchor="ctr" anchorCtr="0" horzOverflow="overflow">
                    <a:lnL w="12700">
                      <a:solidFill>
                        <a:srgbClr val="6C6C6C"/>
                      </a:solidFill>
                      <a:miter lim="400000"/>
                    </a:lnL>
                    <a:lnB w="12700">
                      <a:solidFill>
                        <a:srgbClr val="6C6C6C"/>
                      </a:solidFill>
                      <a:miter lim="400000"/>
                    </a:lnB>
                  </a:tcPr>
                </a:tc>
                <a:tc>
                  <a:txBody>
                    <a:bodyPr/>
                    <a:lstStyle/>
                    <a:p>
                      <a:pPr defTabSz="914400">
                        <a:defRPr sz="3200"/>
                      </a:pPr>
                    </a:p>
                  </a:txBody>
                  <a:tcPr marL="50800" marR="50800" marT="50800" marB="50800" anchor="ctr" anchorCtr="0" horzOverflow="overflow">
                    <a:lnB w="12700">
                      <a:solidFill>
                        <a:srgbClr val="6C6C6C"/>
                      </a:solidFill>
                      <a:miter lim="400000"/>
                    </a:lnB>
                  </a:tcPr>
                </a:tc>
                <a:tc>
                  <a:txBody>
                    <a:bodyPr/>
                    <a:lstStyle/>
                    <a:p>
                      <a:pPr defTabSz="914400">
                        <a:defRPr sz="3200"/>
                      </a:pPr>
                    </a:p>
                  </a:txBody>
                  <a:tcPr marL="50800" marR="50800" marT="50800" marB="50800" anchor="ctr" anchorCtr="0" horzOverflow="overflow">
                    <a:lnB w="12700">
                      <a:solidFill>
                        <a:srgbClr val="6C6C6C"/>
                      </a:solidFill>
                      <a:miter lim="400000"/>
                    </a:lnB>
                  </a:tcPr>
                </a:tc>
                <a:tc>
                  <a:txBody>
                    <a:bodyPr/>
                    <a:lstStyle/>
                    <a:p>
                      <a:pPr defTabSz="914400"/>
                      <a:r>
                        <a:rPr sz="3200"/>
                        <a:t>26.30</a:t>
                      </a:r>
                    </a:p>
                  </a:txBody>
                  <a:tcPr marL="50800" marR="50800" marT="50800" marB="50800" anchor="ctr" anchorCtr="0" horzOverflow="overflow">
                    <a:lnB w="12700">
                      <a:solidFill>
                        <a:srgbClr val="6C6C6C"/>
                      </a:solidFill>
                      <a:miter lim="400000"/>
                    </a:lnB>
                  </a:tcPr>
                </a:tc>
                <a:tc>
                  <a:txBody>
                    <a:bodyPr/>
                    <a:lstStyle/>
                    <a:p>
                      <a:pPr defTabSz="914400">
                        <a:defRPr sz="3200"/>
                      </a:pPr>
                    </a:p>
                  </a:txBody>
                  <a:tcPr marL="50800" marR="50800" marT="50800" marB="50800" anchor="ctr" anchorCtr="0" horzOverflow="overflow">
                    <a:lnR w="12700">
                      <a:solidFill>
                        <a:srgbClr val="6C6C6C"/>
                      </a:solidFill>
                      <a:miter lim="400000"/>
                    </a:lnR>
                    <a:lnB w="12700">
                      <a:solidFill>
                        <a:srgbClr val="6C6C6C"/>
                      </a:solidFill>
                      <a:miter lim="400000"/>
                    </a:lnB>
                  </a:tcPr>
                </a:tc>
              </a:tr>
            </a:tbl>
          </a:graphicData>
        </a:graphic>
      </p:graphicFrame>
      <p:sp>
        <p:nvSpPr>
          <p:cNvPr id="216" name="Assume that the average of the distances to the Cepheids gives the distance to M100. What is the distance to M100?"/>
          <p:cNvSpPr txBox="1"/>
          <p:nvPr/>
        </p:nvSpPr>
        <p:spPr>
          <a:xfrm>
            <a:off x="4262325" y="11082570"/>
            <a:ext cx="16117220" cy="21499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i="1">
                <a:solidFill>
                  <a:schemeClr val="accent5">
                    <a:hueOff val="-82419"/>
                    <a:satOff val="-9513"/>
                    <a:lumOff val="-16343"/>
                  </a:schemeClr>
                </a:solidFill>
              </a:defRPr>
            </a:lvl1pPr>
          </a:lstStyle>
          <a:p>
            <a:pPr/>
            <a:r>
              <a:t>Assume that the average of the distances to the Cepheids gives the distance to M100. What is the distance to M100?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Assume that the average of the distances to the Cepheids gives the distance to M100. What is the distance to M100?…"/>
          <p:cNvSpPr txBox="1"/>
          <p:nvPr/>
        </p:nvSpPr>
        <p:spPr>
          <a:xfrm>
            <a:off x="4133390" y="1574017"/>
            <a:ext cx="16117220" cy="125056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b="1" i="1">
                <a:solidFill>
                  <a:schemeClr val="accent5">
                    <a:hueOff val="-82419"/>
                    <a:satOff val="-9513"/>
                    <a:lumOff val="-16343"/>
                  </a:schemeClr>
                </a:solidFill>
              </a:defRPr>
            </a:pPr>
            <a:r>
              <a:t>Assume that the average of the distances to the Cepheids gives the distance to M100. What is the distance to M100?</a:t>
            </a:r>
          </a:p>
          <a:p>
            <a:pPr algn="ctr">
              <a:defRPr b="1" i="1">
                <a:solidFill>
                  <a:schemeClr val="accent5">
                    <a:hueOff val="-82419"/>
                    <a:satOff val="-9513"/>
                    <a:lumOff val="-16343"/>
                  </a:schemeClr>
                </a:solidFill>
              </a:defRPr>
            </a:pPr>
            <a:r>
              <a:t>What is the distance to the closet Cepheid? What is the distance to the most distant Cepheid? M100 has diameter of about 30,000 pc. Comment on this result as it relates to how accurate is the P-L relation for Cepheids. Estimate about how accurate Cepheid distance measurements are likely to be.</a:t>
            </a:r>
          </a:p>
          <a:p>
            <a:pPr algn="ctr">
              <a:defRPr b="1" i="1">
                <a:solidFill>
                  <a:schemeClr val="accent3">
                    <a:hueOff val="362282"/>
                    <a:satOff val="31803"/>
                    <a:lumOff val="-18242"/>
                  </a:schemeClr>
                </a:solidFill>
              </a:defRPr>
            </a:pPr>
            <a:r>
              <a:t>Cepheids offer one of the more powerful methods to set the distance scale of the Universe. They, themselves cannot be seen across the Universe, but are used to calibrate Type I Supernova, the exceedingly bright objects that can be seen across the Universe.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As stars pass through the Instability Strip they become unstable to pulsations. Prominent examples are the Type I Classical Cepheids, Type II Cepheids (W Virginis stars), and RR Lyrae stars.…"/>
          <p:cNvSpPr txBox="1"/>
          <p:nvPr/>
        </p:nvSpPr>
        <p:spPr>
          <a:xfrm>
            <a:off x="541696" y="609621"/>
            <a:ext cx="10571139" cy="123370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defRPr sz="4000"/>
            </a:pPr>
            <a:r>
              <a:t>As stars pass through the </a:t>
            </a:r>
            <a:r>
              <a:rPr b="1" i="1">
                <a:solidFill>
                  <a:schemeClr val="accent3">
                    <a:hueOff val="914338"/>
                    <a:satOff val="31515"/>
                    <a:lumOff val="-30790"/>
                  </a:schemeClr>
                </a:solidFill>
              </a:rPr>
              <a:t>Instability Strip</a:t>
            </a:r>
            <a:r>
              <a:t> they become unstable to pulsations. Prominent examples are the </a:t>
            </a:r>
            <a:r>
              <a:rPr b="1" i="1">
                <a:solidFill>
                  <a:schemeClr val="accent3">
                    <a:hueOff val="362282"/>
                    <a:satOff val="31803"/>
                    <a:lumOff val="-18242"/>
                  </a:schemeClr>
                </a:solidFill>
              </a:rPr>
              <a:t>Type I Classical Cepheids, Type II Cepheids (W Virginis stars)</a:t>
            </a:r>
            <a:r>
              <a:t>, and </a:t>
            </a:r>
            <a:r>
              <a:rPr b="1" i="1">
                <a:solidFill>
                  <a:schemeClr val="accent3">
                    <a:hueOff val="362282"/>
                    <a:satOff val="31803"/>
                    <a:lumOff val="-18242"/>
                  </a:schemeClr>
                </a:solidFill>
              </a:rPr>
              <a:t>RR Lyrae stars</a:t>
            </a:r>
            <a:r>
              <a:t>.</a:t>
            </a:r>
          </a:p>
          <a:p>
            <a:pPr lvl="1">
              <a:defRPr sz="4000"/>
            </a:pPr>
            <a:r>
              <a:t>The remarkable thing about the Cepheids (Type I and Type II) is that there is a well-defined relation between their periods of pulsation (P) and their luminosities (L). This P-L relationship was discovered by Henrietta Leavitt in 1908 through studies of 1,777 stars in the Large and Small Magellanic Clouds.</a:t>
            </a:r>
          </a:p>
          <a:p>
            <a:pPr lvl="1" algn="ctr">
              <a:defRPr sz="4000">
                <a:solidFill>
                  <a:schemeClr val="accent3">
                    <a:hueOff val="362282"/>
                    <a:satOff val="31803"/>
                    <a:lumOff val="-18242"/>
                  </a:schemeClr>
                </a:solidFill>
              </a:defRPr>
            </a:pPr>
            <a:r>
              <a:t>The P-L relationship means that by measuring how fast a Cepheid variable pulsates, we may infer its intrinsic luminosity. This coupled with its measured brightness allows us to determine its distance. This is an incredibly important result.</a:t>
            </a:r>
          </a:p>
        </p:txBody>
      </p:sp>
      <p:pic>
        <p:nvPicPr>
          <p:cNvPr id="177" name="Screenshot 2024-01-07 at 12.43.38 PM.png" descr="Screenshot 2024-01-07 at 12.43.38 PM.png"/>
          <p:cNvPicPr>
            <a:picLocks noChangeAspect="1"/>
          </p:cNvPicPr>
          <p:nvPr/>
        </p:nvPicPr>
        <p:blipFill>
          <a:blip r:embed="rId2">
            <a:extLst/>
          </a:blip>
          <a:stretch>
            <a:fillRect/>
          </a:stretch>
        </p:blipFill>
        <p:spPr>
          <a:xfrm>
            <a:off x="11741046" y="1432873"/>
            <a:ext cx="12072586" cy="1072856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Screenshot 2024-01-07 at 12.55.48 PM.png" descr="Screenshot 2024-01-07 at 12.55.48 PM.png"/>
          <p:cNvPicPr>
            <a:picLocks noChangeAspect="1"/>
          </p:cNvPicPr>
          <p:nvPr/>
        </p:nvPicPr>
        <p:blipFill>
          <a:blip r:embed="rId2">
            <a:extLst/>
          </a:blip>
          <a:stretch>
            <a:fillRect/>
          </a:stretch>
        </p:blipFill>
        <p:spPr>
          <a:xfrm>
            <a:off x="1432917" y="1563313"/>
            <a:ext cx="6798429" cy="10589374"/>
          </a:xfrm>
          <a:prstGeom prst="rect">
            <a:avLst/>
          </a:prstGeom>
          <a:ln w="12700">
            <a:miter lim="400000"/>
          </a:ln>
        </p:spPr>
      </p:pic>
      <p:pic>
        <p:nvPicPr>
          <p:cNvPr id="180" name="Screenshot 2024-01-07 at 12.57.26 PM.png" descr="Screenshot 2024-01-07 at 12.57.26 PM.png"/>
          <p:cNvPicPr>
            <a:picLocks noChangeAspect="1"/>
          </p:cNvPicPr>
          <p:nvPr/>
        </p:nvPicPr>
        <p:blipFill>
          <a:blip r:embed="rId3">
            <a:extLst/>
          </a:blip>
          <a:stretch>
            <a:fillRect/>
          </a:stretch>
        </p:blipFill>
        <p:spPr>
          <a:xfrm>
            <a:off x="10113736" y="966692"/>
            <a:ext cx="12427475" cy="9482704"/>
          </a:xfrm>
          <a:prstGeom prst="rect">
            <a:avLst/>
          </a:prstGeom>
          <a:ln w="12700">
            <a:miter lim="400000"/>
          </a:ln>
        </p:spPr>
      </p:pic>
      <p:sp>
        <p:nvSpPr>
          <p:cNvPr id="181" name="Modern P-L relationship—at the time of Leavitt’s work, it was not known that there were Type I and Type II Cepheids. This was later clarified by Baade in the 1940s."/>
          <p:cNvSpPr txBox="1"/>
          <p:nvPr/>
        </p:nvSpPr>
        <p:spPr>
          <a:xfrm>
            <a:off x="9322963" y="10693659"/>
            <a:ext cx="14313820" cy="27680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stStyle>
          <a:p>
            <a:pPr/>
            <a:r>
              <a:t>Modern P-L relationship—at the time of Leavitt’s work, it was not known that there were Type I and Type II Cepheids. This was later clarified by Baade in the 1940s.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Screenshot 2024-01-07 at 1.09.56 PM.png" descr="Screenshot 2024-01-07 at 1.09.56 PM.png"/>
          <p:cNvPicPr>
            <a:picLocks noChangeAspect="1"/>
          </p:cNvPicPr>
          <p:nvPr/>
        </p:nvPicPr>
        <p:blipFill>
          <a:blip r:embed="rId2">
            <a:extLst/>
          </a:blip>
          <a:stretch>
            <a:fillRect/>
          </a:stretch>
        </p:blipFill>
        <p:spPr>
          <a:xfrm>
            <a:off x="9392822" y="1005497"/>
            <a:ext cx="14059514" cy="11806606"/>
          </a:xfrm>
          <a:prstGeom prst="rect">
            <a:avLst/>
          </a:prstGeom>
          <a:ln w="12700">
            <a:miter lim="400000"/>
          </a:ln>
        </p:spPr>
      </p:pic>
      <p:sp>
        <p:nvSpPr>
          <p:cNvPr id="184" name="The Hubble Telescope (HST) observed Type I Cepheids in the nearby spiral galaxy, M100. The 3 upper panels show a Cepheid marked at three times. It is clear that the Cepheid in the center of the image is changing in brightness.…"/>
          <p:cNvSpPr txBox="1"/>
          <p:nvPr/>
        </p:nvSpPr>
        <p:spPr>
          <a:xfrm>
            <a:off x="1326160" y="1769724"/>
            <a:ext cx="6820438" cy="98717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Hubble Telescope (HST) observed Type I Cepheids in the nearby spiral galaxy, M100. The 3 upper panels show a Cepheid marked at three times. It is clear that the Cepheid in the center of the image is changing in brightness.</a:t>
            </a:r>
          </a:p>
          <a:p>
            <a:pPr algn="ctr">
              <a:defRPr>
                <a:solidFill>
                  <a:schemeClr val="accent3">
                    <a:hueOff val="362282"/>
                    <a:satOff val="31803"/>
                    <a:lumOff val="-18242"/>
                  </a:schemeClr>
                </a:solidFill>
              </a:defRPr>
            </a:pPr>
            <a:r>
              <a:t>Observations of Cepheids allow the distance to M100 to be determined.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Screenshot 2024-01-07 at 1.11.42 PM.png" descr="Screenshot 2024-01-07 at 1.11.42 PM.png"/>
          <p:cNvPicPr>
            <a:picLocks noChangeAspect="1"/>
          </p:cNvPicPr>
          <p:nvPr/>
        </p:nvPicPr>
        <p:blipFill>
          <a:blip r:embed="rId2">
            <a:extLst/>
          </a:blip>
          <a:stretch>
            <a:fillRect/>
          </a:stretch>
        </p:blipFill>
        <p:spPr>
          <a:xfrm>
            <a:off x="8380037" y="13788"/>
            <a:ext cx="16240501" cy="13688424"/>
          </a:xfrm>
          <a:prstGeom prst="rect">
            <a:avLst/>
          </a:prstGeom>
          <a:ln w="12700">
            <a:miter lim="400000"/>
          </a:ln>
        </p:spPr>
      </p:pic>
      <p:sp>
        <p:nvSpPr>
          <p:cNvPr id="187" name="Hubble images of a Type I Cepheid in the nearby spiral galaxy, M100. The 6 panels show the marked star at six times. It is clear that the star in the center of the image is changing in brightness.…"/>
          <p:cNvSpPr txBox="1"/>
          <p:nvPr/>
        </p:nvSpPr>
        <p:spPr>
          <a:xfrm>
            <a:off x="793951" y="628390"/>
            <a:ext cx="7041696" cy="124846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Hubble images of a Type I Cepheid in the nearby spiral galaxy, M100. The 6 panels show the marked star at six times. It is clear that the star in the center of the image is changing in brightness.</a:t>
            </a:r>
          </a:p>
          <a:p>
            <a:pPr algn="ctr">
              <a:defRPr>
                <a:solidFill>
                  <a:schemeClr val="accent3">
                    <a:hueOff val="362282"/>
                    <a:satOff val="31803"/>
                    <a:lumOff val="-18242"/>
                  </a:schemeClr>
                </a:solidFill>
              </a:defRPr>
            </a:pPr>
            <a:r>
              <a:t>Observations of a Cepheid allow the distance to M100 to be determined. As noted in the caption, the Cepheid is changing with a pulsation period of 51.3 days from which we can estimate its luminosity from P-L relation.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Screenshot 2024-01-11 at 12.28.01 PM.png" descr="Screenshot 2024-01-11 at 12.28.01 PM.png"/>
          <p:cNvPicPr>
            <a:picLocks noChangeAspect="1"/>
          </p:cNvPicPr>
          <p:nvPr/>
        </p:nvPicPr>
        <p:blipFill>
          <a:blip r:embed="rId2">
            <a:extLst/>
          </a:blip>
          <a:stretch>
            <a:fillRect/>
          </a:stretch>
        </p:blipFill>
        <p:spPr>
          <a:xfrm>
            <a:off x="8041783" y="-117924"/>
            <a:ext cx="16336264" cy="13903650"/>
          </a:xfrm>
          <a:prstGeom prst="rect">
            <a:avLst/>
          </a:prstGeom>
          <a:ln w="12700">
            <a:miter lim="400000"/>
          </a:ln>
        </p:spPr>
      </p:pic>
      <p:sp>
        <p:nvSpPr>
          <p:cNvPr id="190" name="I grabbed light curves for 12 Cepheid variable stars in the spiral galaxy M100 from the ESA/ESO Astronomy Exercise Series (see cover sheet to right).…"/>
          <p:cNvSpPr txBox="1"/>
          <p:nvPr/>
        </p:nvSpPr>
        <p:spPr>
          <a:xfrm>
            <a:off x="501751" y="989508"/>
            <a:ext cx="7337325" cy="111781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grabbed light curves for 12 Cepheid variable stars in the spiral galaxy M100 from the ESA/ESO Astronomy Exercise Series (see cover sheet to right).</a:t>
            </a:r>
          </a:p>
          <a:p>
            <a:pPr algn="ctr">
              <a:defRPr>
                <a:solidFill>
                  <a:schemeClr val="accent5">
                    <a:hueOff val="-82419"/>
                    <a:satOff val="-9513"/>
                    <a:lumOff val="-16343"/>
                  </a:schemeClr>
                </a:solidFill>
              </a:defRPr>
            </a:pPr>
            <a:r>
              <a:t>You will determine the pulsation periods for each Cepheid and then use the Cepheid period-luminosity relation to get the intrinsic brightnesses for each Cepheid. You will then determine an average distance to M100.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Screenshot 2024-01-11 at 12.25.36 PM.png" descr="Screenshot 2024-01-11 at 12.25.36 PM.png"/>
          <p:cNvPicPr>
            <a:picLocks noChangeAspect="1"/>
          </p:cNvPicPr>
          <p:nvPr/>
        </p:nvPicPr>
        <p:blipFill>
          <a:blip r:embed="rId2">
            <a:extLst/>
          </a:blip>
          <a:stretch>
            <a:fillRect/>
          </a:stretch>
        </p:blipFill>
        <p:spPr>
          <a:xfrm>
            <a:off x="407030" y="386258"/>
            <a:ext cx="12233042" cy="12607925"/>
          </a:xfrm>
          <a:prstGeom prst="rect">
            <a:avLst/>
          </a:prstGeom>
          <a:ln w="12700">
            <a:miter lim="400000"/>
          </a:ln>
        </p:spPr>
      </p:pic>
      <p:pic>
        <p:nvPicPr>
          <p:cNvPr id="193" name="Screenshot 2024-01-11 at 12.25.51 PM.png" descr="Screenshot 2024-01-11 at 12.25.51 PM.png"/>
          <p:cNvPicPr>
            <a:picLocks noChangeAspect="1"/>
          </p:cNvPicPr>
          <p:nvPr/>
        </p:nvPicPr>
        <p:blipFill>
          <a:blip r:embed="rId3">
            <a:extLst/>
          </a:blip>
          <a:stretch>
            <a:fillRect/>
          </a:stretch>
        </p:blipFill>
        <p:spPr>
          <a:xfrm>
            <a:off x="11674673" y="-100410"/>
            <a:ext cx="12336581" cy="1239715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he light curves plot the apparent magnitudes (observed magnitudes) of 12 Cepheids observed in M100 by the Hubble Space Telescope.…"/>
          <p:cNvSpPr txBox="1"/>
          <p:nvPr/>
        </p:nvSpPr>
        <p:spPr>
          <a:xfrm>
            <a:off x="2592290" y="1493083"/>
            <a:ext cx="19476374" cy="109330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light curves plot the apparent magnitudes (observed magnitudes) of 12 Cepheids observed in M100 by the Hubble Space Telescope. </a:t>
            </a:r>
          </a:p>
          <a:p>
            <a:pPr algn="ctr">
              <a:defRPr>
                <a:solidFill>
                  <a:schemeClr val="accent5">
                    <a:hueOff val="-82419"/>
                    <a:satOff val="-9513"/>
                    <a:lumOff val="-16343"/>
                  </a:schemeClr>
                </a:solidFill>
              </a:defRPr>
            </a:pPr>
            <a:r>
              <a:t>From the plotted light curves estimate the pulsation periods (the timescales on which the Cepheids repeat) from the plots. Enter your results in Column 2 of the Table on slide 12.</a:t>
            </a:r>
          </a:p>
          <a:p>
            <a:pPr algn="ctr">
              <a:defRPr>
                <a:solidFill>
                  <a:schemeClr val="accent5">
                    <a:hueOff val="-82419"/>
                    <a:satOff val="-9513"/>
                    <a:lumOff val="-16343"/>
                  </a:schemeClr>
                </a:solidFill>
              </a:defRPr>
            </a:pPr>
            <a:r>
              <a:t>Using the period-luminosity relationship given on the next slide, Slide 11, estimate the absolute Magnitude, M, for each of the 12 Cepheids. The pictured Cepheids are all Type I (Classical) Cepheids. Enter your results in Column 3 of the Table on slide 12. </a:t>
            </a:r>
          </a:p>
          <a:p>
            <a:pPr/>
            <a:r>
              <a:t>The observed average magnitudes, m, for each of the observed Cepheids is given in Column 4 of the Table on slide 12.</a:t>
            </a:r>
          </a:p>
          <a:p>
            <a:pPr/>
            <a:r>
              <a:t>I show how to get the period and average Absolute Magnitude, M for for the Cepheid 1 light curve on the next pages.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Screenshot 2024-01-12 at 11.16.07 AM.png" descr="Screenshot 2024-01-12 at 11.16.07 AM.png"/>
          <p:cNvPicPr>
            <a:picLocks noChangeAspect="1"/>
          </p:cNvPicPr>
          <p:nvPr/>
        </p:nvPicPr>
        <p:blipFill>
          <a:blip r:embed="rId2">
            <a:extLst/>
          </a:blip>
          <a:stretch>
            <a:fillRect/>
          </a:stretch>
        </p:blipFill>
        <p:spPr>
          <a:xfrm>
            <a:off x="9420725" y="447774"/>
            <a:ext cx="14759579" cy="10626897"/>
          </a:xfrm>
          <a:prstGeom prst="rect">
            <a:avLst/>
          </a:prstGeom>
          <a:ln w="12700">
            <a:miter lim="400000"/>
          </a:ln>
        </p:spPr>
      </p:pic>
      <p:sp>
        <p:nvSpPr>
          <p:cNvPr id="198" name="Estimate period, P:…"/>
          <p:cNvSpPr txBox="1"/>
          <p:nvPr/>
        </p:nvSpPr>
        <p:spPr>
          <a:xfrm>
            <a:off x="798018" y="2010840"/>
            <a:ext cx="7694972" cy="70954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a:solidFill>
                  <a:schemeClr val="accent3">
                    <a:hueOff val="914338"/>
                    <a:satOff val="31515"/>
                    <a:lumOff val="-30790"/>
                  </a:schemeClr>
                </a:solidFill>
              </a:defRPr>
            </a:pPr>
            <a:r>
              <a:t>Estimate period, P:</a:t>
            </a:r>
          </a:p>
          <a:p>
            <a:pPr marL="889000" indent="-889000" algn="just">
              <a:buSzPct val="100000"/>
              <a:buAutoNum type="arabicPeriod" startAt="1"/>
              <a:defRPr>
                <a:solidFill>
                  <a:schemeClr val="accent3">
                    <a:hueOff val="914338"/>
                    <a:satOff val="31515"/>
                    <a:lumOff val="-30790"/>
                  </a:schemeClr>
                </a:solidFill>
              </a:defRPr>
            </a:pPr>
            <a:r>
              <a:t>Draw a horizontal line</a:t>
            </a:r>
          </a:p>
          <a:p>
            <a:pPr marL="889000" indent="-889000" algn="just">
              <a:buSzPct val="100000"/>
              <a:buAutoNum type="arabicPeriod" startAt="1"/>
              <a:defRPr>
                <a:solidFill>
                  <a:schemeClr val="accent3">
                    <a:hueOff val="914338"/>
                    <a:satOff val="31515"/>
                    <a:lumOff val="-30790"/>
                  </a:schemeClr>
                </a:solidFill>
              </a:defRPr>
            </a:pPr>
            <a:r>
              <a:t>Find 2 successive times where it strikes the light curve</a:t>
            </a:r>
          </a:p>
          <a:p>
            <a:pPr marL="889000" indent="-889000" algn="just">
              <a:buSzPct val="100000"/>
              <a:buAutoNum type="arabicPeriod" startAt="1"/>
              <a:defRPr>
                <a:solidFill>
                  <a:schemeClr val="accent3">
                    <a:hueOff val="914338"/>
                    <a:satOff val="31515"/>
                    <a:lumOff val="-30790"/>
                  </a:schemeClr>
                </a:solidFill>
              </a:defRPr>
            </a:pPr>
            <a:r>
              <a:t>The cycle runs from 32 days to 84 days or P = 52 days.</a:t>
            </a:r>
          </a:p>
        </p:txBody>
      </p:sp>
      <p:sp>
        <p:nvSpPr>
          <p:cNvPr id="199" name="Line"/>
          <p:cNvSpPr/>
          <p:nvPr/>
        </p:nvSpPr>
        <p:spPr>
          <a:xfrm>
            <a:off x="12776200" y="6172200"/>
            <a:ext cx="10800489" cy="0"/>
          </a:xfrm>
          <a:prstGeom prst="line">
            <a:avLst/>
          </a:prstGeom>
          <a:ln w="25400">
            <a:solidFill>
              <a:srgbClr val="000000"/>
            </a:solidFill>
            <a:miter lim="400000"/>
          </a:ln>
        </p:spPr>
        <p:txBody>
          <a:bodyPr lIns="50800" tIns="50800" rIns="50800" bIns="50800" anchor="ctr"/>
          <a:lstStyle/>
          <a:p>
            <a:pPr/>
          </a:p>
        </p:txBody>
      </p:sp>
      <p:sp>
        <p:nvSpPr>
          <p:cNvPr id="200" name="Line"/>
          <p:cNvSpPr/>
          <p:nvPr/>
        </p:nvSpPr>
        <p:spPr>
          <a:xfrm>
            <a:off x="15675167" y="6223000"/>
            <a:ext cx="1" cy="3373525"/>
          </a:xfrm>
          <a:prstGeom prst="line">
            <a:avLst/>
          </a:prstGeom>
          <a:ln w="25400">
            <a:solidFill>
              <a:srgbClr val="07AED5"/>
            </a:solidFill>
            <a:miter lim="400000"/>
          </a:ln>
        </p:spPr>
        <p:txBody>
          <a:bodyPr lIns="50800" tIns="50800" rIns="50800" bIns="50800" anchor="ctr"/>
          <a:lstStyle/>
          <a:p>
            <a:pPr/>
          </a:p>
        </p:txBody>
      </p:sp>
      <p:sp>
        <p:nvSpPr>
          <p:cNvPr id="201" name="Line"/>
          <p:cNvSpPr/>
          <p:nvPr/>
        </p:nvSpPr>
        <p:spPr>
          <a:xfrm>
            <a:off x="20548600" y="6172199"/>
            <a:ext cx="1" cy="3373526"/>
          </a:xfrm>
          <a:prstGeom prst="line">
            <a:avLst/>
          </a:prstGeom>
          <a:ln w="25400">
            <a:solidFill>
              <a:srgbClr val="07AED5"/>
            </a:solidFill>
            <a:miter lim="400000"/>
          </a:ln>
        </p:spPr>
        <p:txBody>
          <a:bodyPr lIns="50800" tIns="50800" rIns="50800" bIns="50800" anchor="ctr"/>
          <a:lstStyle/>
          <a:p>
            <a:pPr/>
          </a:p>
        </p:txBody>
      </p:sp>
      <p:pic>
        <p:nvPicPr>
          <p:cNvPr id="202" name="Line Line" descr="Line Line"/>
          <p:cNvPicPr>
            <a:picLocks noChangeAspect="0"/>
          </p:cNvPicPr>
          <p:nvPr/>
        </p:nvPicPr>
        <p:blipFill>
          <a:blip r:embed="rId3">
            <a:extLst/>
          </a:blip>
          <a:stretch>
            <a:fillRect/>
          </a:stretch>
        </p:blipFill>
        <p:spPr>
          <a:xfrm rot="1923976">
            <a:off x="7957705" y="7396658"/>
            <a:ext cx="8468589" cy="76201"/>
          </a:xfrm>
          <a:prstGeom prst="rect">
            <a:avLst/>
          </a:prstGeom>
        </p:spPr>
      </p:pic>
      <p:pic>
        <p:nvPicPr>
          <p:cNvPr id="204" name="Line Line" descr="Line Line"/>
          <p:cNvPicPr>
            <a:picLocks noChangeAspect="0"/>
          </p:cNvPicPr>
          <p:nvPr/>
        </p:nvPicPr>
        <p:blipFill>
          <a:blip r:embed="rId4">
            <a:extLst/>
          </a:blip>
          <a:stretch>
            <a:fillRect/>
          </a:stretch>
        </p:blipFill>
        <p:spPr>
          <a:xfrm rot="1275722">
            <a:off x="8411219" y="7318737"/>
            <a:ext cx="12642614" cy="76201"/>
          </a:xfrm>
          <a:prstGeom prst="rect">
            <a:avLst/>
          </a:prstGeom>
        </p:spPr>
      </p:pic>
      <p:sp>
        <p:nvSpPr>
          <p:cNvPr id="206" name="Line"/>
          <p:cNvSpPr/>
          <p:nvPr/>
        </p:nvSpPr>
        <p:spPr>
          <a:xfrm>
            <a:off x="7823894" y="3697131"/>
            <a:ext cx="5878910" cy="2407044"/>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