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notesSlides/notesSlide1.xml" ContentType="application/vnd.openxmlformats-officedocument.presentationml.notesSlide+xml"/>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embeddings/Microsoft_Equation1.bin" ContentType="application/vnd.openxmlformats-officedocument.oleObject"/>
  <Override PartName="/ppt/embeddings/oleObject10.bin" ContentType="application/vnd.openxmlformats-officedocument.oleObject"/>
  <Override PartName="/ppt/embeddings/Microsoft_Equation2.bin" ContentType="application/vnd.openxmlformats-officedocument.oleObject"/>
  <Override PartName="/ppt/embeddings/Microsoft_Equation3.bin" ContentType="application/vnd.openxmlformats-officedocument.oleObject"/>
  <Override PartName="/ppt/embeddings/Microsoft_Equation4.bin" ContentType="application/vnd.openxmlformats-officedocument.oleObject"/>
  <Override PartName="/ppt/embeddings/oleObject11.bin" ContentType="application/vnd.openxmlformats-officedocument.oleObject"/>
  <Override PartName="/ppt/embeddings/oleObject12.bin" ContentType="application/vnd.openxmlformats-officedocument.oleObject"/>
  <Override PartName="/ppt/embeddings/oleObject13.bin" ContentType="application/vnd.openxmlformats-officedocument.oleObject"/>
  <Override PartName="/ppt/embeddings/oleObject14.bin" ContentType="application/vnd.openxmlformats-officedocument.oleObject"/>
  <Override PartName="/ppt/embeddings/oleObject15.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sldIdLst>
    <p:sldId id="256" r:id="rId2"/>
    <p:sldId id="259" r:id="rId3"/>
    <p:sldId id="258" r:id="rId4"/>
    <p:sldId id="257" r:id="rId5"/>
    <p:sldId id="263" r:id="rId6"/>
    <p:sldId id="272" r:id="rId7"/>
    <p:sldId id="274" r:id="rId8"/>
    <p:sldId id="273" r:id="rId9"/>
    <p:sldId id="260" r:id="rId10"/>
    <p:sldId id="264" r:id="rId11"/>
    <p:sldId id="265" r:id="rId12"/>
    <p:sldId id="261" r:id="rId13"/>
    <p:sldId id="266" r:id="rId14"/>
    <p:sldId id="262" r:id="rId15"/>
    <p:sldId id="267" r:id="rId16"/>
    <p:sldId id="268" r:id="rId17"/>
    <p:sldId id="269" r:id="rId18"/>
    <p:sldId id="271" r:id="rId19"/>
    <p:sldId id="270" r:id="rId20"/>
    <p:sldId id="275" r:id="rId21"/>
    <p:sldId id="276" r:id="rId22"/>
    <p:sldId id="277" r:id="rId23"/>
    <p:sldId id="278"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7" d="100"/>
          <a:sy n="77" d="100"/>
        </p:scale>
        <p:origin x="-120" y="-20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 Id="rId2" Type="http://schemas.openxmlformats.org/officeDocument/2006/relationships/image" Target="../media/image2.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 Id="rId2"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 Id="rId2" Type="http://schemas.openxmlformats.org/officeDocument/2006/relationships/image" Target="../media/image6.emf"/><Relationship Id="rId3"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 Id="rId2" Type="http://schemas.openxmlformats.org/officeDocument/2006/relationships/image" Target="../media/image8.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5.emf"/><Relationship Id="rId2" Type="http://schemas.openxmlformats.org/officeDocument/2006/relationships/image" Target="../media/image9.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emf"/><Relationship Id="rId2" Type="http://schemas.openxmlformats.org/officeDocument/2006/relationships/image" Target="../media/image1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2.emf"/><Relationship Id="rId2" Type="http://schemas.openxmlformats.org/officeDocument/2006/relationships/image" Target="../media/image13.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4.emf"/><Relationship Id="rId2" Type="http://schemas.openxmlformats.org/officeDocument/2006/relationships/image" Target="../media/image1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DC4322-D330-D141-92A1-B561A4F4B698}" type="datetimeFigureOut">
              <a:rPr lang="en-US" smtClean="0"/>
              <a:t>2/1/23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39E08E-19C2-3E42-ABD0-7278458FC94B}" type="slidenum">
              <a:rPr lang="en-US" smtClean="0"/>
              <a:t>‹#›</a:t>
            </a:fld>
            <a:endParaRPr lang="en-US"/>
          </a:p>
        </p:txBody>
      </p:sp>
    </p:spTree>
    <p:extLst>
      <p:ext uri="{BB962C8B-B14F-4D97-AF65-F5344CB8AC3E}">
        <p14:creationId xmlns:p14="http://schemas.microsoft.com/office/powerpoint/2010/main" val="252020741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39E08E-19C2-3E42-ABD0-7278458FC94B}" type="slidenum">
              <a:rPr lang="en-US" smtClean="0"/>
              <a:t>5</a:t>
            </a:fld>
            <a:endParaRPr lang="en-US"/>
          </a:p>
        </p:txBody>
      </p:sp>
    </p:spTree>
    <p:extLst>
      <p:ext uri="{BB962C8B-B14F-4D97-AF65-F5344CB8AC3E}">
        <p14:creationId xmlns:p14="http://schemas.microsoft.com/office/powerpoint/2010/main" val="647308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B6D76E4-9889-524D-9664-9E2268F20E6D}" type="datetimeFigureOut">
              <a:rPr lang="en-US" smtClean="0"/>
              <a:t>2/1/23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A5FC7B-2F3D-3543-B5B8-7E2703CD2A8B}" type="slidenum">
              <a:rPr lang="en-US" smtClean="0"/>
              <a:t>‹#›</a:t>
            </a:fld>
            <a:endParaRPr lang="en-US"/>
          </a:p>
        </p:txBody>
      </p:sp>
    </p:spTree>
    <p:extLst>
      <p:ext uri="{BB962C8B-B14F-4D97-AF65-F5344CB8AC3E}">
        <p14:creationId xmlns:p14="http://schemas.microsoft.com/office/powerpoint/2010/main" val="1540013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6D76E4-9889-524D-9664-9E2268F20E6D}" type="datetimeFigureOut">
              <a:rPr lang="en-US" smtClean="0"/>
              <a:t>2/1/23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A5FC7B-2F3D-3543-B5B8-7E2703CD2A8B}" type="slidenum">
              <a:rPr lang="en-US" smtClean="0"/>
              <a:t>‹#›</a:t>
            </a:fld>
            <a:endParaRPr lang="en-US"/>
          </a:p>
        </p:txBody>
      </p:sp>
    </p:spTree>
    <p:extLst>
      <p:ext uri="{BB962C8B-B14F-4D97-AF65-F5344CB8AC3E}">
        <p14:creationId xmlns:p14="http://schemas.microsoft.com/office/powerpoint/2010/main" val="236597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6D76E4-9889-524D-9664-9E2268F20E6D}" type="datetimeFigureOut">
              <a:rPr lang="en-US" smtClean="0"/>
              <a:t>2/1/23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A5FC7B-2F3D-3543-B5B8-7E2703CD2A8B}" type="slidenum">
              <a:rPr lang="en-US" smtClean="0"/>
              <a:t>‹#›</a:t>
            </a:fld>
            <a:endParaRPr lang="en-US"/>
          </a:p>
        </p:txBody>
      </p:sp>
    </p:spTree>
    <p:extLst>
      <p:ext uri="{BB962C8B-B14F-4D97-AF65-F5344CB8AC3E}">
        <p14:creationId xmlns:p14="http://schemas.microsoft.com/office/powerpoint/2010/main" val="1308409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6D76E4-9889-524D-9664-9E2268F20E6D}" type="datetimeFigureOut">
              <a:rPr lang="en-US" smtClean="0"/>
              <a:t>2/1/23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A5FC7B-2F3D-3543-B5B8-7E2703CD2A8B}" type="slidenum">
              <a:rPr lang="en-US" smtClean="0"/>
              <a:t>‹#›</a:t>
            </a:fld>
            <a:endParaRPr lang="en-US"/>
          </a:p>
        </p:txBody>
      </p:sp>
    </p:spTree>
    <p:extLst>
      <p:ext uri="{BB962C8B-B14F-4D97-AF65-F5344CB8AC3E}">
        <p14:creationId xmlns:p14="http://schemas.microsoft.com/office/powerpoint/2010/main" val="96058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6D76E4-9889-524D-9664-9E2268F20E6D}" type="datetimeFigureOut">
              <a:rPr lang="en-US" smtClean="0"/>
              <a:t>2/1/23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A5FC7B-2F3D-3543-B5B8-7E2703CD2A8B}" type="slidenum">
              <a:rPr lang="en-US" smtClean="0"/>
              <a:t>‹#›</a:t>
            </a:fld>
            <a:endParaRPr lang="en-US"/>
          </a:p>
        </p:txBody>
      </p:sp>
    </p:spTree>
    <p:extLst>
      <p:ext uri="{BB962C8B-B14F-4D97-AF65-F5344CB8AC3E}">
        <p14:creationId xmlns:p14="http://schemas.microsoft.com/office/powerpoint/2010/main" val="24526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6D76E4-9889-524D-9664-9E2268F20E6D}" type="datetimeFigureOut">
              <a:rPr lang="en-US" smtClean="0"/>
              <a:t>2/1/23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A5FC7B-2F3D-3543-B5B8-7E2703CD2A8B}" type="slidenum">
              <a:rPr lang="en-US" smtClean="0"/>
              <a:t>‹#›</a:t>
            </a:fld>
            <a:endParaRPr lang="en-US"/>
          </a:p>
        </p:txBody>
      </p:sp>
    </p:spTree>
    <p:extLst>
      <p:ext uri="{BB962C8B-B14F-4D97-AF65-F5344CB8AC3E}">
        <p14:creationId xmlns:p14="http://schemas.microsoft.com/office/powerpoint/2010/main" val="3396443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6D76E4-9889-524D-9664-9E2268F20E6D}" type="datetimeFigureOut">
              <a:rPr lang="en-US" smtClean="0"/>
              <a:t>2/1/23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A5FC7B-2F3D-3543-B5B8-7E2703CD2A8B}" type="slidenum">
              <a:rPr lang="en-US" smtClean="0"/>
              <a:t>‹#›</a:t>
            </a:fld>
            <a:endParaRPr lang="en-US"/>
          </a:p>
        </p:txBody>
      </p:sp>
    </p:spTree>
    <p:extLst>
      <p:ext uri="{BB962C8B-B14F-4D97-AF65-F5344CB8AC3E}">
        <p14:creationId xmlns:p14="http://schemas.microsoft.com/office/powerpoint/2010/main" val="1740312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6D76E4-9889-524D-9664-9E2268F20E6D}" type="datetimeFigureOut">
              <a:rPr lang="en-US" smtClean="0"/>
              <a:t>2/1/23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A5FC7B-2F3D-3543-B5B8-7E2703CD2A8B}" type="slidenum">
              <a:rPr lang="en-US" smtClean="0"/>
              <a:t>‹#›</a:t>
            </a:fld>
            <a:endParaRPr lang="en-US"/>
          </a:p>
        </p:txBody>
      </p:sp>
    </p:spTree>
    <p:extLst>
      <p:ext uri="{BB962C8B-B14F-4D97-AF65-F5344CB8AC3E}">
        <p14:creationId xmlns:p14="http://schemas.microsoft.com/office/powerpoint/2010/main" val="1195957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6D76E4-9889-524D-9664-9E2268F20E6D}" type="datetimeFigureOut">
              <a:rPr lang="en-US" smtClean="0"/>
              <a:t>2/1/23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A5FC7B-2F3D-3543-B5B8-7E2703CD2A8B}" type="slidenum">
              <a:rPr lang="en-US" smtClean="0"/>
              <a:t>‹#›</a:t>
            </a:fld>
            <a:endParaRPr lang="en-US"/>
          </a:p>
        </p:txBody>
      </p:sp>
    </p:spTree>
    <p:extLst>
      <p:ext uri="{BB962C8B-B14F-4D97-AF65-F5344CB8AC3E}">
        <p14:creationId xmlns:p14="http://schemas.microsoft.com/office/powerpoint/2010/main" val="1020959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6D76E4-9889-524D-9664-9E2268F20E6D}" type="datetimeFigureOut">
              <a:rPr lang="en-US" smtClean="0"/>
              <a:t>2/1/23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A5FC7B-2F3D-3543-B5B8-7E2703CD2A8B}" type="slidenum">
              <a:rPr lang="en-US" smtClean="0"/>
              <a:t>‹#›</a:t>
            </a:fld>
            <a:endParaRPr lang="en-US"/>
          </a:p>
        </p:txBody>
      </p:sp>
    </p:spTree>
    <p:extLst>
      <p:ext uri="{BB962C8B-B14F-4D97-AF65-F5344CB8AC3E}">
        <p14:creationId xmlns:p14="http://schemas.microsoft.com/office/powerpoint/2010/main" val="23070567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6D76E4-9889-524D-9664-9E2268F20E6D}" type="datetimeFigureOut">
              <a:rPr lang="en-US" smtClean="0"/>
              <a:t>2/1/23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A5FC7B-2F3D-3543-B5B8-7E2703CD2A8B}" type="slidenum">
              <a:rPr lang="en-US" smtClean="0"/>
              <a:t>‹#›</a:t>
            </a:fld>
            <a:endParaRPr lang="en-US"/>
          </a:p>
        </p:txBody>
      </p:sp>
    </p:spTree>
    <p:extLst>
      <p:ext uri="{BB962C8B-B14F-4D97-AF65-F5344CB8AC3E}">
        <p14:creationId xmlns:p14="http://schemas.microsoft.com/office/powerpoint/2010/main" val="241393217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6D76E4-9889-524D-9664-9E2268F20E6D}" type="datetimeFigureOut">
              <a:rPr lang="en-US" smtClean="0"/>
              <a:t>2/1/23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A5FC7B-2F3D-3543-B5B8-7E2703CD2A8B}" type="slidenum">
              <a:rPr lang="en-US" smtClean="0"/>
              <a:t>‹#›</a:t>
            </a:fld>
            <a:endParaRPr lang="en-US"/>
          </a:p>
        </p:txBody>
      </p:sp>
    </p:spTree>
    <p:extLst>
      <p:ext uri="{BB962C8B-B14F-4D97-AF65-F5344CB8AC3E}">
        <p14:creationId xmlns:p14="http://schemas.microsoft.com/office/powerpoint/2010/main" val="42917116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hyperlink" Target="https://en.wikipedia.org/wiki/Binary_star" TargetMode="External"/><Relationship Id="rId12" Type="http://schemas.openxmlformats.org/officeDocument/2006/relationships/hyperlink" Target="https://en.wikipedia.org/wiki/Willem_Luyten" TargetMode="External"/><Relationship Id="rId1" Type="http://schemas.openxmlformats.org/officeDocument/2006/relationships/slideLayout" Target="../slideLayouts/slideLayout1.xml"/><Relationship Id="rId2" Type="http://schemas.openxmlformats.org/officeDocument/2006/relationships/hyperlink" Target="https://en.wikipedia.org/wiki/Compact_star" TargetMode="External"/><Relationship Id="rId3" Type="http://schemas.openxmlformats.org/officeDocument/2006/relationships/hyperlink" Target="https://en.wikipedia.org/wiki/Electron-degenerate_matter" TargetMode="External"/><Relationship Id="rId4" Type="http://schemas.openxmlformats.org/officeDocument/2006/relationships/hyperlink" Target="https://en.wikipedia.org/wiki/Density" TargetMode="External"/><Relationship Id="rId5" Type="http://schemas.openxmlformats.org/officeDocument/2006/relationships/hyperlink" Target="https://en.wikipedia.org/wiki/Sun" TargetMode="External"/><Relationship Id="rId6" Type="http://schemas.openxmlformats.org/officeDocument/2006/relationships/hyperlink" Target="https://en.wikipedia.org/wiki/Earth" TargetMode="External"/><Relationship Id="rId7" Type="http://schemas.openxmlformats.org/officeDocument/2006/relationships/hyperlink" Target="https://en.wikipedia.org/wiki/Luminosity" TargetMode="External"/><Relationship Id="rId8" Type="http://schemas.openxmlformats.org/officeDocument/2006/relationships/hyperlink" Target="https://en.wikipedia.org/wiki/Thermal_radiation" TargetMode="External"/><Relationship Id="rId9" Type="http://schemas.openxmlformats.org/officeDocument/2006/relationships/hyperlink" Target="https://en.wikipedia.org/wiki/Heat" TargetMode="External"/><Relationship Id="rId10" Type="http://schemas.openxmlformats.org/officeDocument/2006/relationships/hyperlink" Target="https://en.wikipedia.org/wiki/Sirius_B"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en.wikipedia.org/wiki/Boundary_value_problem" TargetMode="External"/><Relationship Id="rId4" Type="http://schemas.openxmlformats.org/officeDocument/2006/relationships/hyperlink" Target="https://en.wikipedia.org/wiki/Initial_value_problem" TargetMode="External"/><Relationship Id="rId1" Type="http://schemas.openxmlformats.org/officeDocument/2006/relationships/slideLayout" Target="../slideLayouts/slideLayout1.xml"/><Relationship Id="rId2" Type="http://schemas.openxmlformats.org/officeDocument/2006/relationships/hyperlink" Target="https://en.wikipedia.org/wiki/Numerical_analysis" TargetMode="External"/></Relationships>
</file>

<file path=ppt/slides/_rels/slide13.xml.rels><?xml version="1.0" encoding="UTF-8" standalone="yes"?>
<Relationships xmlns="http://schemas.openxmlformats.org/package/2006/relationships"><Relationship Id="rId3" Type="http://schemas.openxmlformats.org/officeDocument/2006/relationships/oleObject" Target="../embeddings/Microsoft_Equation3.bin"/><Relationship Id="rId4" Type="http://schemas.openxmlformats.org/officeDocument/2006/relationships/image" Target="../media/image10.emf"/><Relationship Id="rId5" Type="http://schemas.openxmlformats.org/officeDocument/2006/relationships/oleObject" Target="../embeddings/Microsoft_Equation4.bin"/><Relationship Id="rId6" Type="http://schemas.openxmlformats.org/officeDocument/2006/relationships/image" Target="../media/image11.emf"/><Relationship Id="rId1" Type="http://schemas.openxmlformats.org/officeDocument/2006/relationships/vmlDrawing" Target="../drawings/vmlDrawing7.vml"/><Relationship Id="rId2"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1.bin"/><Relationship Id="rId4" Type="http://schemas.openxmlformats.org/officeDocument/2006/relationships/image" Target="../media/image12.emf"/><Relationship Id="rId5" Type="http://schemas.openxmlformats.org/officeDocument/2006/relationships/oleObject" Target="../embeddings/oleObject12.bin"/><Relationship Id="rId6" Type="http://schemas.openxmlformats.org/officeDocument/2006/relationships/image" Target="../media/image13.emf"/><Relationship Id="rId1" Type="http://schemas.openxmlformats.org/officeDocument/2006/relationships/vmlDrawing" Target="../drawings/vmlDrawing8.vml"/><Relationship Id="rId2"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3.bin"/><Relationship Id="rId4" Type="http://schemas.openxmlformats.org/officeDocument/2006/relationships/image" Target="../media/image14.emf"/><Relationship Id="rId5" Type="http://schemas.openxmlformats.org/officeDocument/2006/relationships/oleObject" Target="../embeddings/oleObject14.bin"/><Relationship Id="rId6" Type="http://schemas.openxmlformats.org/officeDocument/2006/relationships/image" Target="../media/image15.emf"/><Relationship Id="rId1" Type="http://schemas.openxmlformats.org/officeDocument/2006/relationships/vmlDrawing" Target="../drawings/vmlDrawing9.vml"/><Relationship Id="rId2"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5.bin"/><Relationship Id="rId4" Type="http://schemas.openxmlformats.org/officeDocument/2006/relationships/image" Target="../media/image16.emf"/><Relationship Id="rId1" Type="http://schemas.openxmlformats.org/officeDocument/2006/relationships/vmlDrawing" Target="../drawings/vmlDrawing10.vml"/><Relationship Id="rId2"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7.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1.emf"/><Relationship Id="rId5" Type="http://schemas.openxmlformats.org/officeDocument/2006/relationships/oleObject" Target="../embeddings/oleObject2.bin"/><Relationship Id="rId6" Type="http://schemas.openxmlformats.org/officeDocument/2006/relationships/image" Target="../media/image2.emf"/><Relationship Id="rId1" Type="http://schemas.openxmlformats.org/officeDocument/2006/relationships/vmlDrawing" Target="../drawings/vmlDrawing1.vml"/><Relationship Id="rId2"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3.bin"/><Relationship Id="rId4" Type="http://schemas.openxmlformats.org/officeDocument/2006/relationships/image" Target="../media/image3.emf"/><Relationship Id="rId1" Type="http://schemas.openxmlformats.org/officeDocument/2006/relationships/vmlDrawing" Target="../drawings/vmlDrawing2.vml"/><Relationship Id="rId2"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oleObject4.bin"/><Relationship Id="rId5" Type="http://schemas.openxmlformats.org/officeDocument/2006/relationships/image" Target="../media/image4.emf"/><Relationship Id="rId6" Type="http://schemas.openxmlformats.org/officeDocument/2006/relationships/oleObject" Target="../embeddings/oleObject5.bin"/><Relationship Id="rId7" Type="http://schemas.openxmlformats.org/officeDocument/2006/relationships/image" Target="../media/image1.emf"/><Relationship Id="rId1" Type="http://schemas.openxmlformats.org/officeDocument/2006/relationships/vmlDrawing" Target="../drawings/vmlDrawing3.vml"/><Relationship Id="rId2"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6.bin"/><Relationship Id="rId4" Type="http://schemas.openxmlformats.org/officeDocument/2006/relationships/image" Target="../media/image5.emf"/><Relationship Id="rId5" Type="http://schemas.openxmlformats.org/officeDocument/2006/relationships/oleObject" Target="../embeddings/oleObject7.bin"/><Relationship Id="rId6" Type="http://schemas.openxmlformats.org/officeDocument/2006/relationships/image" Target="../media/image6.emf"/><Relationship Id="rId7" Type="http://schemas.openxmlformats.org/officeDocument/2006/relationships/oleObject" Target="../embeddings/oleObject8.bin"/><Relationship Id="rId8" Type="http://schemas.openxmlformats.org/officeDocument/2006/relationships/image" Target="../media/image7.emf"/><Relationship Id="rId1" Type="http://schemas.openxmlformats.org/officeDocument/2006/relationships/vmlDrawing" Target="../drawings/vmlDrawing4.vml"/><Relationship Id="rId2"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9.bin"/><Relationship Id="rId4" Type="http://schemas.openxmlformats.org/officeDocument/2006/relationships/image" Target="../media/image7.emf"/><Relationship Id="rId5" Type="http://schemas.openxmlformats.org/officeDocument/2006/relationships/oleObject" Target="../embeddings/Microsoft_Equation1.bin"/><Relationship Id="rId6" Type="http://schemas.openxmlformats.org/officeDocument/2006/relationships/image" Target="../media/image8.emf"/><Relationship Id="rId1" Type="http://schemas.openxmlformats.org/officeDocument/2006/relationships/vmlDrawing" Target="../drawings/vmlDrawing5.vml"/><Relationship Id="rId2"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0.bin"/><Relationship Id="rId4" Type="http://schemas.openxmlformats.org/officeDocument/2006/relationships/image" Target="../media/image5.emf"/><Relationship Id="rId5" Type="http://schemas.openxmlformats.org/officeDocument/2006/relationships/oleObject" Target="../embeddings/Microsoft_Equation2.bin"/><Relationship Id="rId6" Type="http://schemas.openxmlformats.org/officeDocument/2006/relationships/image" Target="../media/image9.emf"/><Relationship Id="rId1" Type="http://schemas.openxmlformats.org/officeDocument/2006/relationships/vmlDrawing" Target="../drawings/vmlDrawing6.vml"/><Relationship Id="rId2"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6378"/>
            <a:ext cx="7772400" cy="1470025"/>
          </a:xfrm>
        </p:spPr>
        <p:txBody>
          <a:bodyPr/>
          <a:lstStyle/>
          <a:p>
            <a:r>
              <a:rPr lang="en-US" dirty="0" smtClean="0"/>
              <a:t>White Dwarf Stars</a:t>
            </a:r>
            <a:endParaRPr lang="en-US" dirty="0"/>
          </a:p>
        </p:txBody>
      </p:sp>
      <p:sp>
        <p:nvSpPr>
          <p:cNvPr id="3" name="Subtitle 2"/>
          <p:cNvSpPr>
            <a:spLocks noGrp="1"/>
          </p:cNvSpPr>
          <p:nvPr>
            <p:ph type="subTitle" idx="1"/>
          </p:nvPr>
        </p:nvSpPr>
        <p:spPr>
          <a:xfrm>
            <a:off x="511323" y="1441534"/>
            <a:ext cx="8230630" cy="4496861"/>
          </a:xfrm>
        </p:spPr>
        <p:txBody>
          <a:bodyPr>
            <a:noAutofit/>
          </a:bodyPr>
          <a:lstStyle/>
          <a:p>
            <a:pPr algn="l"/>
            <a:r>
              <a:rPr lang="en-US" sz="2400" b="1" i="1" dirty="0" smtClean="0">
                <a:solidFill>
                  <a:srgbClr val="000000"/>
                </a:solidFill>
              </a:rPr>
              <a:t>A white dwarf is a </a:t>
            </a:r>
            <a:r>
              <a:rPr lang="en-US" sz="2400" b="1" i="1" dirty="0" smtClean="0">
                <a:solidFill>
                  <a:srgbClr val="000000"/>
                </a:solidFill>
                <a:hlinkClick r:id="rId2" tooltip="Compact star"/>
              </a:rPr>
              <a:t>stellar core remnant</a:t>
            </a:r>
            <a:r>
              <a:rPr lang="en-US" sz="2400" b="1" i="1" dirty="0" smtClean="0">
                <a:solidFill>
                  <a:srgbClr val="000000"/>
                </a:solidFill>
              </a:rPr>
              <a:t> composed mostly of </a:t>
            </a:r>
            <a:r>
              <a:rPr lang="en-US" sz="2400" b="1" i="1" dirty="0" smtClean="0">
                <a:solidFill>
                  <a:srgbClr val="000000"/>
                </a:solidFill>
                <a:hlinkClick r:id="rId3" tooltip="Electron-degenerate matter"/>
              </a:rPr>
              <a:t>electron-degenerate matter</a:t>
            </a:r>
            <a:r>
              <a:rPr lang="en-US" sz="2400" b="1" i="1" dirty="0" smtClean="0">
                <a:solidFill>
                  <a:srgbClr val="000000"/>
                </a:solidFill>
              </a:rPr>
              <a:t>. A white dwarf is very </a:t>
            </a:r>
            <a:r>
              <a:rPr lang="en-US" sz="2400" b="1" i="1" dirty="0" smtClean="0">
                <a:solidFill>
                  <a:srgbClr val="000000"/>
                </a:solidFill>
                <a:hlinkClick r:id="rId4" tooltip="Density"/>
              </a:rPr>
              <a:t>dense</a:t>
            </a:r>
            <a:r>
              <a:rPr lang="en-US" sz="2400" b="1" i="1" dirty="0" smtClean="0">
                <a:solidFill>
                  <a:srgbClr val="000000"/>
                </a:solidFill>
              </a:rPr>
              <a:t>: its mass is comparable to the </a:t>
            </a:r>
            <a:r>
              <a:rPr lang="en-US" sz="2400" b="1" i="1" dirty="0" smtClean="0">
                <a:solidFill>
                  <a:srgbClr val="000000"/>
                </a:solidFill>
                <a:hlinkClick r:id="rId5" tooltip="Sun"/>
              </a:rPr>
              <a:t>Sun</a:t>
            </a:r>
            <a:r>
              <a:rPr lang="en-US" sz="2400" b="1" i="1" dirty="0" smtClean="0">
                <a:solidFill>
                  <a:srgbClr val="000000"/>
                </a:solidFill>
              </a:rPr>
              <a:t>'s, while its volume is comparable to the </a:t>
            </a:r>
            <a:r>
              <a:rPr lang="en-US" sz="2400" b="1" i="1" dirty="0" smtClean="0">
                <a:solidFill>
                  <a:srgbClr val="000000"/>
                </a:solidFill>
                <a:hlinkClick r:id="rId6" tooltip="Earth"/>
              </a:rPr>
              <a:t>Earth</a:t>
            </a:r>
            <a:r>
              <a:rPr lang="en-US" sz="2400" b="1" i="1" dirty="0" smtClean="0">
                <a:solidFill>
                  <a:srgbClr val="000000"/>
                </a:solidFill>
              </a:rPr>
              <a:t>'s. A white dwarf's faint </a:t>
            </a:r>
            <a:r>
              <a:rPr lang="en-US" sz="2400" b="1" i="1" dirty="0" smtClean="0">
                <a:solidFill>
                  <a:srgbClr val="000000"/>
                </a:solidFill>
                <a:hlinkClick r:id="rId7" tooltip="Luminosity"/>
              </a:rPr>
              <a:t>luminosity</a:t>
            </a:r>
            <a:r>
              <a:rPr lang="en-US" sz="2400" b="1" i="1" dirty="0" smtClean="0">
                <a:solidFill>
                  <a:srgbClr val="000000"/>
                </a:solidFill>
              </a:rPr>
              <a:t> comes from the </a:t>
            </a:r>
            <a:r>
              <a:rPr lang="en-US" sz="2400" b="1" i="1" dirty="0" smtClean="0">
                <a:solidFill>
                  <a:srgbClr val="000000"/>
                </a:solidFill>
                <a:hlinkClick r:id="rId8" tooltip="Thermal radiation"/>
              </a:rPr>
              <a:t>emission</a:t>
            </a:r>
            <a:r>
              <a:rPr lang="en-US" sz="2400" b="1" i="1" dirty="0" smtClean="0">
                <a:solidFill>
                  <a:srgbClr val="000000"/>
                </a:solidFill>
              </a:rPr>
              <a:t> of residual </a:t>
            </a:r>
            <a:r>
              <a:rPr lang="en-US" sz="2400" b="1" i="1" dirty="0" smtClean="0">
                <a:solidFill>
                  <a:srgbClr val="000000"/>
                </a:solidFill>
                <a:hlinkClick r:id="rId9" tooltip="Heat"/>
              </a:rPr>
              <a:t>thermal energy</a:t>
            </a:r>
            <a:r>
              <a:rPr lang="en-US" sz="2400" b="1" i="1" dirty="0" smtClean="0">
                <a:solidFill>
                  <a:srgbClr val="000000"/>
                </a:solidFill>
              </a:rPr>
              <a:t>; no fusion takes place in a white dwarf. The nearest known white dwarf is </a:t>
            </a:r>
            <a:r>
              <a:rPr lang="en-US" sz="2400" b="1" i="1" dirty="0" smtClean="0">
                <a:solidFill>
                  <a:srgbClr val="000000"/>
                </a:solidFill>
                <a:hlinkClick r:id="rId10" tooltip="Sirius B"/>
              </a:rPr>
              <a:t>Sirius B</a:t>
            </a:r>
            <a:r>
              <a:rPr lang="en-US" sz="2400" b="1" i="1" dirty="0" smtClean="0">
                <a:solidFill>
                  <a:srgbClr val="000000"/>
                </a:solidFill>
              </a:rPr>
              <a:t>, at 8.6 light years, the smaller component of the Sirius </a:t>
            </a:r>
            <a:r>
              <a:rPr lang="en-US" sz="2400" b="1" i="1" dirty="0" smtClean="0">
                <a:solidFill>
                  <a:srgbClr val="000000"/>
                </a:solidFill>
                <a:hlinkClick r:id="rId11" tooltip="Binary star"/>
              </a:rPr>
              <a:t>binary star</a:t>
            </a:r>
            <a:r>
              <a:rPr lang="en-US" sz="2400" b="1" i="1" dirty="0" smtClean="0">
                <a:solidFill>
                  <a:srgbClr val="000000"/>
                </a:solidFill>
              </a:rPr>
              <a:t>. There are currently thought to be eight white dwarfs among the hundred star systems nearest the </a:t>
            </a:r>
            <a:r>
              <a:rPr lang="en-US" sz="2400" b="1" i="1" dirty="0" err="1" smtClean="0">
                <a:solidFill>
                  <a:srgbClr val="000000"/>
                </a:solidFill>
              </a:rPr>
              <a:t>Sun.The</a:t>
            </a:r>
            <a:r>
              <a:rPr lang="en-US" sz="2400" b="1" i="1" dirty="0" smtClean="0">
                <a:solidFill>
                  <a:srgbClr val="000000"/>
                </a:solidFill>
              </a:rPr>
              <a:t> unusual faintness of white dwarfs was first recognized in 1910. The name white dwarf was coined by </a:t>
            </a:r>
            <a:r>
              <a:rPr lang="en-US" sz="2400" b="1" i="1" dirty="0" smtClean="0">
                <a:solidFill>
                  <a:srgbClr val="000000"/>
                </a:solidFill>
                <a:hlinkClick r:id="rId12" tooltip="Willem Luyten"/>
              </a:rPr>
              <a:t>Willem Luyten</a:t>
            </a:r>
            <a:r>
              <a:rPr lang="en-US" sz="2400" b="1" i="1" dirty="0" smtClean="0">
                <a:solidFill>
                  <a:srgbClr val="000000"/>
                </a:solidFill>
              </a:rPr>
              <a:t> in 1922. </a:t>
            </a:r>
          </a:p>
          <a:p>
            <a:pPr algn="l"/>
            <a:endParaRPr lang="en-US" sz="2400" dirty="0">
              <a:solidFill>
                <a:srgbClr val="000000"/>
              </a:solidFill>
            </a:endParaRPr>
          </a:p>
          <a:p>
            <a:r>
              <a:rPr lang="en-US" sz="2400" i="1" dirty="0" smtClean="0">
                <a:solidFill>
                  <a:srgbClr val="000000"/>
                </a:solidFill>
              </a:rPr>
              <a:t>Wikipedia entry</a:t>
            </a:r>
            <a:endParaRPr lang="en-US" sz="2400" i="1" dirty="0">
              <a:solidFill>
                <a:srgbClr val="000000"/>
              </a:solidFill>
            </a:endParaRPr>
          </a:p>
        </p:txBody>
      </p:sp>
    </p:spTree>
    <p:extLst>
      <p:ext uri="{BB962C8B-B14F-4D97-AF65-F5344CB8AC3E}">
        <p14:creationId xmlns:p14="http://schemas.microsoft.com/office/powerpoint/2010/main" val="98012876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765239"/>
            <a:ext cx="7772400" cy="5552534"/>
          </a:xfrm>
        </p:spPr>
        <p:txBody>
          <a:bodyPr>
            <a:normAutofit/>
          </a:bodyPr>
          <a:lstStyle/>
          <a:p>
            <a:pPr algn="l"/>
            <a:r>
              <a:rPr lang="en-US" dirty="0" smtClean="0">
                <a:solidFill>
                  <a:srgbClr val="000000"/>
                </a:solidFill>
              </a:rPr>
              <a:t>To solve for</a:t>
            </a:r>
            <a:r>
              <a:rPr lang="en-US" dirty="0" smtClean="0"/>
              <a:t> </a:t>
            </a:r>
            <a:r>
              <a:rPr lang="en-US" i="1" dirty="0" smtClean="0">
                <a:solidFill>
                  <a:srgbClr val="FF0000"/>
                </a:solidFill>
              </a:rPr>
              <a:t>M(r) </a:t>
            </a:r>
            <a:r>
              <a:rPr lang="en-US" dirty="0" smtClean="0">
                <a:solidFill>
                  <a:schemeClr val="tx1"/>
                </a:solidFill>
              </a:rPr>
              <a:t>and </a:t>
            </a:r>
            <a:r>
              <a:rPr lang="en-US" i="1" dirty="0" err="1" smtClean="0">
                <a:solidFill>
                  <a:srgbClr val="FF0000"/>
                </a:solidFill>
              </a:rPr>
              <a:t>ρ</a:t>
            </a:r>
            <a:r>
              <a:rPr lang="en-US" i="1" dirty="0" smtClean="0">
                <a:solidFill>
                  <a:srgbClr val="FF0000"/>
                </a:solidFill>
              </a:rPr>
              <a:t>(r)</a:t>
            </a:r>
            <a:r>
              <a:rPr lang="en-US" dirty="0" smtClean="0">
                <a:solidFill>
                  <a:srgbClr val="000000"/>
                </a:solidFill>
              </a:rPr>
              <a:t>, we may have two types of conditions. For example, </a:t>
            </a:r>
          </a:p>
          <a:p>
            <a:pPr marL="457200" indent="-457200" algn="l">
              <a:buFont typeface="Arial"/>
              <a:buChar char="•"/>
            </a:pPr>
            <a:r>
              <a:rPr lang="en-US" dirty="0">
                <a:solidFill>
                  <a:srgbClr val="000000"/>
                </a:solidFill>
              </a:rPr>
              <a:t> </a:t>
            </a:r>
            <a:r>
              <a:rPr lang="en-US" dirty="0" smtClean="0">
                <a:solidFill>
                  <a:srgbClr val="000000"/>
                </a:solidFill>
              </a:rPr>
              <a:t>Both conditions could apply at one end of our domain, the center or the surface.</a:t>
            </a:r>
          </a:p>
          <a:p>
            <a:pPr marL="514350" indent="-514350" algn="l">
              <a:buFont typeface="+mj-lt"/>
              <a:buAutoNum type="arabicPeriod"/>
            </a:pPr>
            <a:r>
              <a:rPr lang="en-US" dirty="0" smtClean="0">
                <a:solidFill>
                  <a:srgbClr val="000000"/>
                </a:solidFill>
              </a:rPr>
              <a:t>One condition may apply at one end of the domain and the other at the other end of the domain, that is, one at the center and one at the surface.</a:t>
            </a:r>
          </a:p>
          <a:p>
            <a:pPr algn="l"/>
            <a:r>
              <a:rPr lang="en-US" dirty="0" smtClean="0">
                <a:solidFill>
                  <a:srgbClr val="000000"/>
                </a:solidFill>
              </a:rPr>
              <a:t>The former is an </a:t>
            </a:r>
            <a:r>
              <a:rPr lang="en-US" b="1" i="1" dirty="0" smtClean="0">
                <a:solidFill>
                  <a:srgbClr val="FF0000"/>
                </a:solidFill>
              </a:rPr>
              <a:t>Initial Value Problem </a:t>
            </a:r>
            <a:r>
              <a:rPr lang="en-US" dirty="0" smtClean="0">
                <a:solidFill>
                  <a:srgbClr val="000000"/>
                </a:solidFill>
              </a:rPr>
              <a:t>and the latter is an </a:t>
            </a:r>
            <a:r>
              <a:rPr lang="en-US" b="1" i="1" dirty="0" smtClean="0">
                <a:solidFill>
                  <a:srgbClr val="FF0000"/>
                </a:solidFill>
              </a:rPr>
              <a:t>Eigenval</a:t>
            </a:r>
            <a:r>
              <a:rPr lang="en-US" b="1" dirty="0" smtClean="0">
                <a:solidFill>
                  <a:srgbClr val="FF0000"/>
                </a:solidFill>
              </a:rPr>
              <a:t>ue Problem</a:t>
            </a:r>
            <a:r>
              <a:rPr lang="en-US" dirty="0" smtClean="0">
                <a:solidFill>
                  <a:srgbClr val="000000"/>
                </a:solidFill>
              </a:rPr>
              <a:t>.</a:t>
            </a:r>
          </a:p>
          <a:p>
            <a:pPr algn="l"/>
            <a:endParaRPr lang="en-US" dirty="0" smtClean="0">
              <a:solidFill>
                <a:srgbClr val="000000"/>
              </a:solidFill>
            </a:endParaRPr>
          </a:p>
          <a:p>
            <a:pPr algn="l"/>
            <a:endParaRPr lang="en-US" dirty="0">
              <a:solidFill>
                <a:srgbClr val="000000"/>
              </a:solidFill>
            </a:endParaRPr>
          </a:p>
          <a:p>
            <a:pPr algn="l"/>
            <a:endParaRPr lang="en-US" dirty="0" smtClean="0">
              <a:solidFill>
                <a:srgbClr val="000000"/>
              </a:solidFill>
            </a:endParaRPr>
          </a:p>
          <a:p>
            <a:pPr algn="l"/>
            <a:endParaRPr lang="en-US" dirty="0" smtClean="0">
              <a:solidFill>
                <a:srgbClr val="000000"/>
              </a:solidFill>
            </a:endParaRPr>
          </a:p>
        </p:txBody>
      </p:sp>
    </p:spTree>
    <p:extLst>
      <p:ext uri="{BB962C8B-B14F-4D97-AF65-F5344CB8AC3E}">
        <p14:creationId xmlns:p14="http://schemas.microsoft.com/office/powerpoint/2010/main" val="380878927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765239"/>
            <a:ext cx="7772400" cy="5552534"/>
          </a:xfrm>
        </p:spPr>
        <p:txBody>
          <a:bodyPr>
            <a:normAutofit/>
          </a:bodyPr>
          <a:lstStyle/>
          <a:p>
            <a:pPr algn="l"/>
            <a:r>
              <a:rPr lang="en-US" dirty="0" smtClean="0">
                <a:solidFill>
                  <a:srgbClr val="000000"/>
                </a:solidFill>
              </a:rPr>
              <a:t>To solve for</a:t>
            </a:r>
            <a:r>
              <a:rPr lang="en-US" dirty="0" smtClean="0"/>
              <a:t> </a:t>
            </a:r>
            <a:r>
              <a:rPr lang="en-US" i="1" dirty="0" smtClean="0">
                <a:solidFill>
                  <a:srgbClr val="FF0000"/>
                </a:solidFill>
              </a:rPr>
              <a:t>M(r) </a:t>
            </a:r>
            <a:r>
              <a:rPr lang="en-US" dirty="0" smtClean="0">
                <a:solidFill>
                  <a:schemeClr val="tx1"/>
                </a:solidFill>
              </a:rPr>
              <a:t>and </a:t>
            </a:r>
            <a:r>
              <a:rPr lang="en-US" i="1" dirty="0" err="1" smtClean="0">
                <a:solidFill>
                  <a:srgbClr val="FF0000"/>
                </a:solidFill>
              </a:rPr>
              <a:t>ρ</a:t>
            </a:r>
            <a:r>
              <a:rPr lang="en-US" i="1" dirty="0" smtClean="0">
                <a:solidFill>
                  <a:srgbClr val="FF0000"/>
                </a:solidFill>
              </a:rPr>
              <a:t>(r)</a:t>
            </a:r>
            <a:r>
              <a:rPr lang="en-US" dirty="0" smtClean="0">
                <a:solidFill>
                  <a:srgbClr val="000000"/>
                </a:solidFill>
              </a:rPr>
              <a:t>, (</a:t>
            </a:r>
            <a:r>
              <a:rPr lang="en-US" dirty="0" err="1" smtClean="0">
                <a:solidFill>
                  <a:srgbClr val="000000"/>
                </a:solidFill>
              </a:rPr>
              <a:t>i</a:t>
            </a:r>
            <a:r>
              <a:rPr lang="en-US" dirty="0" smtClean="0">
                <a:solidFill>
                  <a:srgbClr val="000000"/>
                </a:solidFill>
              </a:rPr>
              <a:t>) we impose a condition at the center of the star where we require that </a:t>
            </a:r>
            <a:r>
              <a:rPr lang="en-US" b="1" i="1" dirty="0" smtClean="0">
                <a:solidFill>
                  <a:srgbClr val="FF0000"/>
                </a:solidFill>
              </a:rPr>
              <a:t>M(0) = 0 at r = 0 </a:t>
            </a:r>
            <a:r>
              <a:rPr lang="en-US" dirty="0" smtClean="0">
                <a:solidFill>
                  <a:srgbClr val="000000"/>
                </a:solidFill>
              </a:rPr>
              <a:t>and (ii) we require that</a:t>
            </a:r>
            <a:r>
              <a:rPr lang="en-US" b="1" i="1" dirty="0" smtClean="0">
                <a:solidFill>
                  <a:srgbClr val="FF0000"/>
                </a:solidFill>
              </a:rPr>
              <a:t> </a:t>
            </a:r>
            <a:r>
              <a:rPr lang="en-US" b="1" i="1" dirty="0">
                <a:solidFill>
                  <a:srgbClr val="FF0000"/>
                </a:solidFill>
              </a:rPr>
              <a:t>P</a:t>
            </a:r>
            <a:r>
              <a:rPr lang="en-US" b="1" i="1" dirty="0" smtClean="0">
                <a:solidFill>
                  <a:srgbClr val="FF0000"/>
                </a:solidFill>
              </a:rPr>
              <a:t> goes to 0 at r = R</a:t>
            </a:r>
            <a:r>
              <a:rPr lang="en-US" b="1" i="1" baseline="-25000" dirty="0" smtClean="0">
                <a:solidFill>
                  <a:srgbClr val="FF0000"/>
                </a:solidFill>
              </a:rPr>
              <a:t>*</a:t>
            </a:r>
            <a:r>
              <a:rPr lang="en-US" dirty="0" smtClean="0">
                <a:solidFill>
                  <a:srgbClr val="000000"/>
                </a:solidFill>
              </a:rPr>
              <a:t>. Notice that </a:t>
            </a:r>
            <a:r>
              <a:rPr lang="en-US" dirty="0" smtClean="0">
                <a:solidFill>
                  <a:srgbClr val="000000"/>
                </a:solidFill>
              </a:rPr>
              <a:t>we do not </a:t>
            </a:r>
            <a:r>
              <a:rPr lang="en-US" dirty="0" smtClean="0">
                <a:solidFill>
                  <a:srgbClr val="000000"/>
                </a:solidFill>
              </a:rPr>
              <a:t>specify either </a:t>
            </a:r>
            <a:r>
              <a:rPr lang="en-US" dirty="0" smtClean="0">
                <a:solidFill>
                  <a:srgbClr val="000000"/>
                </a:solidFill>
              </a:rPr>
              <a:t>the mass or radius of the </a:t>
            </a:r>
            <a:r>
              <a:rPr lang="en-US" dirty="0" smtClean="0">
                <a:solidFill>
                  <a:srgbClr val="000000"/>
                </a:solidFill>
              </a:rPr>
              <a:t>star</a:t>
            </a:r>
            <a:r>
              <a:rPr lang="en-US" dirty="0" smtClean="0">
                <a:solidFill>
                  <a:srgbClr val="000000"/>
                </a:solidFill>
              </a:rPr>
              <a:t>. T</a:t>
            </a:r>
            <a:r>
              <a:rPr lang="en-US" dirty="0" smtClean="0">
                <a:solidFill>
                  <a:srgbClr val="000000"/>
                </a:solidFill>
              </a:rPr>
              <a:t>he mass</a:t>
            </a:r>
            <a:r>
              <a:rPr lang="en-US" b="1" i="1" dirty="0" smtClean="0">
                <a:solidFill>
                  <a:srgbClr val="FF0000"/>
                </a:solidFill>
              </a:rPr>
              <a:t> M</a:t>
            </a:r>
            <a:r>
              <a:rPr lang="en-US" b="1" i="1" baseline="-25000" dirty="0" smtClean="0">
                <a:solidFill>
                  <a:srgbClr val="FF0000"/>
                </a:solidFill>
              </a:rPr>
              <a:t>*</a:t>
            </a:r>
            <a:r>
              <a:rPr lang="en-US" b="1" i="1" dirty="0" smtClean="0">
                <a:solidFill>
                  <a:srgbClr val="FF0000"/>
                </a:solidFill>
              </a:rPr>
              <a:t> </a:t>
            </a:r>
            <a:r>
              <a:rPr lang="en-US" dirty="0" smtClean="0">
                <a:solidFill>
                  <a:srgbClr val="000000"/>
                </a:solidFill>
              </a:rPr>
              <a:t>and </a:t>
            </a:r>
            <a:r>
              <a:rPr lang="en-US" dirty="0" smtClean="0">
                <a:solidFill>
                  <a:srgbClr val="000000"/>
                </a:solidFill>
              </a:rPr>
              <a:t>radius</a:t>
            </a:r>
            <a:r>
              <a:rPr lang="en-US" b="1" i="1" dirty="0" smtClean="0">
                <a:solidFill>
                  <a:srgbClr val="FF0000"/>
                </a:solidFill>
              </a:rPr>
              <a:t> R</a:t>
            </a:r>
            <a:r>
              <a:rPr lang="en-US" b="1" i="1" baseline="-25000" dirty="0" smtClean="0">
                <a:solidFill>
                  <a:srgbClr val="FF0000"/>
                </a:solidFill>
              </a:rPr>
              <a:t>*</a:t>
            </a:r>
            <a:r>
              <a:rPr lang="en-US" b="1" i="1" dirty="0" smtClean="0">
                <a:solidFill>
                  <a:srgbClr val="FF0000"/>
                </a:solidFill>
              </a:rPr>
              <a:t> </a:t>
            </a:r>
            <a:r>
              <a:rPr lang="en-US" dirty="0" smtClean="0">
                <a:solidFill>
                  <a:srgbClr val="000000"/>
                </a:solidFill>
              </a:rPr>
              <a:t>are </a:t>
            </a:r>
            <a:r>
              <a:rPr lang="en-US" dirty="0" smtClean="0">
                <a:solidFill>
                  <a:srgbClr val="000000"/>
                </a:solidFill>
              </a:rPr>
              <a:t>results of </a:t>
            </a:r>
            <a:r>
              <a:rPr lang="en-US" dirty="0" smtClean="0">
                <a:solidFill>
                  <a:srgbClr val="000000"/>
                </a:solidFill>
              </a:rPr>
              <a:t>our calculation.</a:t>
            </a:r>
          </a:p>
          <a:p>
            <a:pPr algn="l"/>
            <a:endParaRPr lang="en-US" dirty="0" smtClean="0">
              <a:solidFill>
                <a:srgbClr val="000000"/>
              </a:solidFill>
            </a:endParaRPr>
          </a:p>
          <a:p>
            <a:r>
              <a:rPr lang="en-US" b="1" i="1" dirty="0" smtClean="0">
                <a:solidFill>
                  <a:srgbClr val="FF0000"/>
                </a:solidFill>
              </a:rPr>
              <a:t>Our calculation,</a:t>
            </a:r>
            <a:r>
              <a:rPr lang="en-US" b="1" i="1" dirty="0" smtClean="0">
                <a:solidFill>
                  <a:srgbClr val="FF0000"/>
                </a:solidFill>
              </a:rPr>
              <a:t> by its nature is a Boundary Value problem,  </a:t>
            </a:r>
            <a:r>
              <a:rPr lang="en-US" b="1" i="1" dirty="0" smtClean="0">
                <a:solidFill>
                  <a:srgbClr val="FF0000"/>
                </a:solidFill>
              </a:rPr>
              <a:t>an Eigenvalue Problem</a:t>
            </a:r>
            <a:r>
              <a:rPr lang="en-US" dirty="0" smtClean="0">
                <a:solidFill>
                  <a:srgbClr val="000000"/>
                </a:solidFill>
              </a:rPr>
              <a:t>.</a:t>
            </a:r>
          </a:p>
          <a:p>
            <a:pPr algn="l"/>
            <a:endParaRPr lang="en-US" dirty="0" smtClean="0">
              <a:solidFill>
                <a:srgbClr val="000000"/>
              </a:solidFill>
            </a:endParaRPr>
          </a:p>
          <a:p>
            <a:pPr algn="l"/>
            <a:endParaRPr lang="en-US" dirty="0">
              <a:solidFill>
                <a:srgbClr val="000000"/>
              </a:solidFill>
            </a:endParaRPr>
          </a:p>
          <a:p>
            <a:pPr algn="l"/>
            <a:endParaRPr lang="en-US" dirty="0" smtClean="0">
              <a:solidFill>
                <a:srgbClr val="000000"/>
              </a:solidFill>
            </a:endParaRPr>
          </a:p>
          <a:p>
            <a:pPr algn="l"/>
            <a:endParaRPr lang="en-US" dirty="0" smtClean="0">
              <a:solidFill>
                <a:srgbClr val="000000"/>
              </a:solidFill>
            </a:endParaRPr>
          </a:p>
        </p:txBody>
      </p:sp>
    </p:spTree>
    <p:extLst>
      <p:ext uri="{BB962C8B-B14F-4D97-AF65-F5344CB8AC3E}">
        <p14:creationId xmlns:p14="http://schemas.microsoft.com/office/powerpoint/2010/main" val="329544103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765238"/>
            <a:ext cx="7772400" cy="5717489"/>
          </a:xfrm>
        </p:spPr>
        <p:txBody>
          <a:bodyPr>
            <a:normAutofit fontScale="85000" lnSpcReduction="20000"/>
          </a:bodyPr>
          <a:lstStyle/>
          <a:p>
            <a:pPr algn="l"/>
            <a:r>
              <a:rPr lang="en-US" dirty="0" smtClean="0">
                <a:solidFill>
                  <a:srgbClr val="000000"/>
                </a:solidFill>
              </a:rPr>
              <a:t>The method we choose </a:t>
            </a:r>
            <a:r>
              <a:rPr lang="en-US" dirty="0" smtClean="0">
                <a:solidFill>
                  <a:srgbClr val="000000"/>
                </a:solidFill>
              </a:rPr>
              <a:t>to solve our equations does </a:t>
            </a:r>
            <a:r>
              <a:rPr lang="en-US" dirty="0" smtClean="0">
                <a:solidFill>
                  <a:srgbClr val="000000"/>
                </a:solidFill>
              </a:rPr>
              <a:t>not seem consistent with these ideas. We choose to use what is referred to as a </a:t>
            </a:r>
            <a:r>
              <a:rPr lang="en-US" b="1" i="1" dirty="0" smtClean="0">
                <a:solidFill>
                  <a:srgbClr val="FF0000"/>
                </a:solidFill>
              </a:rPr>
              <a:t>Shooting Method</a:t>
            </a:r>
            <a:r>
              <a:rPr lang="en-US" dirty="0" smtClean="0">
                <a:solidFill>
                  <a:srgbClr val="000000"/>
                </a:solidFill>
              </a:rPr>
              <a:t>; </a:t>
            </a:r>
          </a:p>
          <a:p>
            <a:pPr algn="l"/>
            <a:endParaRPr lang="en-US" b="1" i="1" dirty="0">
              <a:solidFill>
                <a:srgbClr val="FF0000"/>
              </a:solidFill>
            </a:endParaRPr>
          </a:p>
          <a:p>
            <a:pPr algn="l"/>
            <a:r>
              <a:rPr lang="en-US" b="1" i="1" dirty="0" smtClean="0">
                <a:solidFill>
                  <a:schemeClr val="tx1"/>
                </a:solidFill>
              </a:rPr>
              <a:t>“In </a:t>
            </a:r>
            <a:r>
              <a:rPr lang="en-US" b="1" i="1" dirty="0" smtClean="0">
                <a:solidFill>
                  <a:schemeClr val="tx1"/>
                </a:solidFill>
                <a:hlinkClick r:id="rId2" tooltip="Numerical analysis"/>
              </a:rPr>
              <a:t>numerical analysis</a:t>
            </a:r>
            <a:r>
              <a:rPr lang="en-US" b="1" i="1" dirty="0" smtClean="0">
                <a:solidFill>
                  <a:schemeClr val="tx1"/>
                </a:solidFill>
              </a:rPr>
              <a:t>, the shooting method is a method for solving a </a:t>
            </a:r>
            <a:r>
              <a:rPr lang="en-US" b="1" i="1" dirty="0" smtClean="0">
                <a:solidFill>
                  <a:schemeClr val="tx1"/>
                </a:solidFill>
                <a:hlinkClick r:id="rId3" tooltip="Boundary value problem"/>
              </a:rPr>
              <a:t>boundary value problem</a:t>
            </a:r>
            <a:r>
              <a:rPr lang="en-US" b="1" i="1" dirty="0" smtClean="0">
                <a:solidFill>
                  <a:schemeClr val="tx1"/>
                </a:solidFill>
              </a:rPr>
              <a:t> by reducing it to an </a:t>
            </a:r>
            <a:r>
              <a:rPr lang="en-US" b="1" i="1" dirty="0" smtClean="0">
                <a:solidFill>
                  <a:schemeClr val="tx1"/>
                </a:solidFill>
                <a:hlinkClick r:id="rId4" tooltip="Initial value problem"/>
              </a:rPr>
              <a:t>initial value problem</a:t>
            </a:r>
            <a:r>
              <a:rPr lang="en-US" b="1" i="1" dirty="0" smtClean="0">
                <a:solidFill>
                  <a:schemeClr val="tx1"/>
                </a:solidFill>
              </a:rPr>
              <a:t>. It involves finding solutions to the initial value problem for different initial conditions until one finds the solution that also satisfies the boundary conditions of the boundary value problem. In layman's terms, one "shoots" out trajectories in different directions from one boundary until one finds the trajectory that "hits" the other boundary condition”</a:t>
            </a:r>
          </a:p>
          <a:p>
            <a:pPr algn="l"/>
            <a:endParaRPr lang="en-US" dirty="0" smtClean="0"/>
          </a:p>
          <a:p>
            <a:r>
              <a:rPr lang="en-US" i="1" dirty="0" smtClean="0">
                <a:solidFill>
                  <a:srgbClr val="000000"/>
                </a:solidFill>
              </a:rPr>
              <a:t>Wikipedia entry</a:t>
            </a:r>
          </a:p>
          <a:p>
            <a:pPr algn="l"/>
            <a:endParaRPr lang="en-US" dirty="0" smtClean="0">
              <a:solidFill>
                <a:srgbClr val="000000"/>
              </a:solidFill>
            </a:endParaRPr>
          </a:p>
          <a:p>
            <a:pPr algn="l"/>
            <a:endParaRPr lang="en-US" dirty="0" smtClean="0">
              <a:solidFill>
                <a:srgbClr val="000000"/>
              </a:solidFill>
            </a:endParaRPr>
          </a:p>
          <a:p>
            <a:pPr algn="l"/>
            <a:endParaRPr lang="en-US" dirty="0" smtClean="0">
              <a:solidFill>
                <a:srgbClr val="000000"/>
              </a:solidFill>
            </a:endParaRPr>
          </a:p>
          <a:p>
            <a:pPr algn="l"/>
            <a:endParaRPr lang="en-US" dirty="0" smtClean="0">
              <a:solidFill>
                <a:srgbClr val="000000"/>
              </a:solidFill>
            </a:endParaRPr>
          </a:p>
          <a:p>
            <a:pPr algn="l"/>
            <a:endParaRPr lang="en-US" dirty="0" smtClean="0">
              <a:solidFill>
                <a:srgbClr val="000000"/>
              </a:solidFill>
            </a:endParaRPr>
          </a:p>
          <a:p>
            <a:pPr algn="l"/>
            <a:endParaRPr lang="en-US" dirty="0" smtClean="0">
              <a:solidFill>
                <a:srgbClr val="000000"/>
              </a:solidFill>
            </a:endParaRPr>
          </a:p>
        </p:txBody>
      </p:sp>
    </p:spTree>
    <p:extLst>
      <p:ext uri="{BB962C8B-B14F-4D97-AF65-F5344CB8AC3E}">
        <p14:creationId xmlns:p14="http://schemas.microsoft.com/office/powerpoint/2010/main" val="346873222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418843"/>
            <a:ext cx="7772400" cy="5717489"/>
          </a:xfrm>
        </p:spPr>
        <p:txBody>
          <a:bodyPr>
            <a:normAutofit/>
          </a:bodyPr>
          <a:lstStyle/>
          <a:p>
            <a:pPr algn="l"/>
            <a:r>
              <a:rPr lang="en-US" b="1" i="1" dirty="0" smtClean="0">
                <a:solidFill>
                  <a:srgbClr val="FF0000"/>
                </a:solidFill>
              </a:rPr>
              <a:t>Shooting Method</a:t>
            </a:r>
            <a:r>
              <a:rPr lang="en-US" dirty="0" smtClean="0">
                <a:solidFill>
                  <a:srgbClr val="000000"/>
                </a:solidFill>
              </a:rPr>
              <a:t>: </a:t>
            </a:r>
          </a:p>
          <a:p>
            <a:pPr algn="l"/>
            <a:endParaRPr lang="en-US" dirty="0">
              <a:solidFill>
                <a:srgbClr val="000000"/>
              </a:solidFill>
            </a:endParaRPr>
          </a:p>
          <a:p>
            <a:pPr algn="l"/>
            <a:r>
              <a:rPr lang="en-US" dirty="0" smtClean="0">
                <a:solidFill>
                  <a:srgbClr val="000000"/>
                </a:solidFill>
              </a:rPr>
              <a:t>We start at the center of the star and integrate until we reach the surface. The idea will be to advance </a:t>
            </a:r>
            <a:r>
              <a:rPr lang="en-US" b="1" i="1" dirty="0" smtClean="0">
                <a:solidFill>
                  <a:srgbClr val="FF0000"/>
                </a:solidFill>
              </a:rPr>
              <a:t>M(r) </a:t>
            </a:r>
            <a:r>
              <a:rPr lang="en-US" dirty="0" smtClean="0">
                <a:solidFill>
                  <a:srgbClr val="000000"/>
                </a:solidFill>
              </a:rPr>
              <a:t>and </a:t>
            </a:r>
            <a:r>
              <a:rPr lang="en-US" b="1" i="1" dirty="0" err="1" smtClean="0">
                <a:solidFill>
                  <a:srgbClr val="FF0000"/>
                </a:solidFill>
              </a:rPr>
              <a:t>ρ</a:t>
            </a:r>
            <a:r>
              <a:rPr lang="en-US" b="1" i="1" dirty="0" smtClean="0">
                <a:solidFill>
                  <a:srgbClr val="FF0000"/>
                </a:solidFill>
              </a:rPr>
              <a:t>(r) </a:t>
            </a:r>
            <a:r>
              <a:rPr lang="en-US" dirty="0" smtClean="0">
                <a:solidFill>
                  <a:srgbClr val="000000"/>
                </a:solidFill>
              </a:rPr>
              <a:t>from point to point as</a:t>
            </a:r>
          </a:p>
          <a:p>
            <a:pPr algn="l"/>
            <a:endParaRPr lang="en-US" b="1" i="1" dirty="0">
              <a:solidFill>
                <a:srgbClr val="FF0000"/>
              </a:solidFill>
            </a:endParaRPr>
          </a:p>
          <a:p>
            <a:pPr algn="l"/>
            <a:endParaRPr lang="en-US" dirty="0" smtClean="0">
              <a:solidFill>
                <a:srgbClr val="000000"/>
              </a:solidFill>
            </a:endParaRPr>
          </a:p>
          <a:p>
            <a:pPr algn="l"/>
            <a:endParaRPr lang="en-US" dirty="0" smtClean="0">
              <a:solidFill>
                <a:srgbClr val="000000"/>
              </a:solidFill>
            </a:endParaRPr>
          </a:p>
          <a:p>
            <a:pPr algn="l"/>
            <a:endParaRPr lang="en-US" dirty="0" smtClean="0">
              <a:solidFill>
                <a:srgbClr val="000000"/>
              </a:solidFill>
            </a:endParaRPr>
          </a:p>
          <a:p>
            <a:pPr algn="l"/>
            <a:endParaRPr lang="en-US" dirty="0" smtClean="0">
              <a:solidFill>
                <a:srgbClr val="000000"/>
              </a:solidFill>
            </a:endParaRPr>
          </a:p>
          <a:p>
            <a:pPr algn="l"/>
            <a:endParaRPr lang="en-US" dirty="0" smtClean="0">
              <a:solidFill>
                <a:srgbClr val="000000"/>
              </a:solidFill>
            </a:endParaRPr>
          </a:p>
          <a:p>
            <a:pPr algn="l"/>
            <a:endParaRPr lang="en-US" dirty="0" smtClean="0">
              <a:solidFill>
                <a:srgbClr val="000000"/>
              </a:solidFill>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1009354216"/>
              </p:ext>
            </p:extLst>
          </p:nvPr>
        </p:nvGraphicFramePr>
        <p:xfrm>
          <a:off x="639763" y="3581400"/>
          <a:ext cx="7878762" cy="1004888"/>
        </p:xfrm>
        <a:graphic>
          <a:graphicData uri="http://schemas.openxmlformats.org/presentationml/2006/ole">
            <mc:AlternateContent xmlns:mc="http://schemas.openxmlformats.org/markup-compatibility/2006">
              <mc:Choice xmlns:v="urn:schemas-microsoft-com:vml" Requires="v">
                <p:oleObj spid="_x0000_s10329" name="Equation" r:id="rId3" imgW="3086100" imgH="393700" progId="Equation.3">
                  <p:embed/>
                </p:oleObj>
              </mc:Choice>
              <mc:Fallback>
                <p:oleObj name="Equation" r:id="rId3" imgW="3086100" imgH="393700" progId="Equation.3">
                  <p:embed/>
                  <p:pic>
                    <p:nvPicPr>
                      <p:cNvPr id="0" name=""/>
                      <p:cNvPicPr/>
                      <p:nvPr/>
                    </p:nvPicPr>
                    <p:blipFill>
                      <a:blip r:embed="rId4"/>
                      <a:stretch>
                        <a:fillRect/>
                      </a:stretch>
                    </p:blipFill>
                    <p:spPr>
                      <a:xfrm>
                        <a:off x="639763" y="3581400"/>
                        <a:ext cx="7878762" cy="1004888"/>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3368534262"/>
              </p:ext>
            </p:extLst>
          </p:nvPr>
        </p:nvGraphicFramePr>
        <p:xfrm>
          <a:off x="255588" y="4714875"/>
          <a:ext cx="8715375" cy="1252538"/>
        </p:xfrm>
        <a:graphic>
          <a:graphicData uri="http://schemas.openxmlformats.org/presentationml/2006/ole">
            <mc:AlternateContent xmlns:mc="http://schemas.openxmlformats.org/markup-compatibility/2006">
              <mc:Choice xmlns:v="urn:schemas-microsoft-com:vml" Requires="v">
                <p:oleObj spid="_x0000_s10330" name="Equation" r:id="rId5" imgW="3530600" imgH="508000" progId="Equation.3">
                  <p:embed/>
                </p:oleObj>
              </mc:Choice>
              <mc:Fallback>
                <p:oleObj name="Equation" r:id="rId5" imgW="3530600" imgH="508000" progId="Equation.3">
                  <p:embed/>
                  <p:pic>
                    <p:nvPicPr>
                      <p:cNvPr id="0" name=""/>
                      <p:cNvPicPr/>
                      <p:nvPr/>
                    </p:nvPicPr>
                    <p:blipFill>
                      <a:blip r:embed="rId6"/>
                      <a:stretch>
                        <a:fillRect/>
                      </a:stretch>
                    </p:blipFill>
                    <p:spPr>
                      <a:xfrm>
                        <a:off x="255588" y="4714875"/>
                        <a:ext cx="8715375" cy="1252538"/>
                      </a:xfrm>
                      <a:prstGeom prst="rect">
                        <a:avLst/>
                      </a:prstGeom>
                    </p:spPr>
                  </p:pic>
                </p:oleObj>
              </mc:Fallback>
            </mc:AlternateContent>
          </a:graphicData>
        </a:graphic>
      </p:graphicFrame>
      <p:cxnSp>
        <p:nvCxnSpPr>
          <p:cNvPr id="6" name="Straight Arrow Connector 5"/>
          <p:cNvCxnSpPr/>
          <p:nvPr/>
        </p:nvCxnSpPr>
        <p:spPr>
          <a:xfrm flipV="1">
            <a:off x="4552413" y="4305320"/>
            <a:ext cx="3645229" cy="174492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flipV="1">
            <a:off x="4552413" y="5624959"/>
            <a:ext cx="593793" cy="44178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152016" y="6103341"/>
            <a:ext cx="8705378" cy="707886"/>
          </a:xfrm>
          <a:prstGeom prst="rect">
            <a:avLst/>
          </a:prstGeom>
          <a:noFill/>
        </p:spPr>
        <p:txBody>
          <a:bodyPr wrap="square" rtlCol="0">
            <a:spAutoFit/>
          </a:bodyPr>
          <a:lstStyle/>
          <a:p>
            <a:pPr algn="ctr"/>
            <a:r>
              <a:rPr lang="en-US" sz="2000" dirty="0" smtClean="0">
                <a:solidFill>
                  <a:srgbClr val="FF0000"/>
                </a:solidFill>
              </a:rPr>
              <a:t>Note that we use only first derivatives and the first power of </a:t>
            </a:r>
            <a:r>
              <a:rPr lang="en-US" sz="2000" dirty="0" err="1" smtClean="0">
                <a:solidFill>
                  <a:srgbClr val="FF0000"/>
                </a:solidFill>
              </a:rPr>
              <a:t>δr</a:t>
            </a:r>
            <a:r>
              <a:rPr lang="en-US" sz="2000" dirty="0" smtClean="0">
                <a:solidFill>
                  <a:srgbClr val="FF0000"/>
                </a:solidFill>
              </a:rPr>
              <a:t>, this a first order Euler scheme. (Compare to a Taylor series)</a:t>
            </a:r>
            <a:endParaRPr lang="en-US" sz="2000" dirty="0">
              <a:solidFill>
                <a:srgbClr val="FF0000"/>
              </a:solidFill>
            </a:endParaRPr>
          </a:p>
        </p:txBody>
      </p:sp>
      <p:sp>
        <p:nvSpPr>
          <p:cNvPr id="2" name="Rectangle 1"/>
          <p:cNvSpPr/>
          <p:nvPr/>
        </p:nvSpPr>
        <p:spPr>
          <a:xfrm>
            <a:off x="200147" y="6086846"/>
            <a:ext cx="8705377" cy="745839"/>
          </a:xfrm>
          <a:prstGeom prst="rect">
            <a:avLst/>
          </a:prstGeom>
          <a:solidFill>
            <a:srgbClr val="CCFFCC">
              <a:alpha val="25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1904322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864208"/>
            <a:ext cx="7772400" cy="5717489"/>
          </a:xfrm>
        </p:spPr>
        <p:txBody>
          <a:bodyPr>
            <a:normAutofit fontScale="92500" lnSpcReduction="20000"/>
          </a:bodyPr>
          <a:lstStyle/>
          <a:p>
            <a:pPr algn="l"/>
            <a:r>
              <a:rPr lang="en-US" b="1" i="1" dirty="0" smtClean="0">
                <a:solidFill>
                  <a:srgbClr val="FF0000"/>
                </a:solidFill>
              </a:rPr>
              <a:t>Shooting Method</a:t>
            </a:r>
            <a:r>
              <a:rPr lang="en-US" dirty="0" smtClean="0">
                <a:solidFill>
                  <a:srgbClr val="000000"/>
                </a:solidFill>
              </a:rPr>
              <a:t>: </a:t>
            </a:r>
          </a:p>
          <a:p>
            <a:pPr algn="l"/>
            <a:endParaRPr lang="en-US" dirty="0">
              <a:solidFill>
                <a:srgbClr val="000000"/>
              </a:solidFill>
            </a:endParaRPr>
          </a:p>
          <a:p>
            <a:pPr algn="l"/>
            <a:r>
              <a:rPr lang="en-US" dirty="0" smtClean="0">
                <a:solidFill>
                  <a:srgbClr val="000000"/>
                </a:solidFill>
              </a:rPr>
              <a:t>We have a problem though, at </a:t>
            </a:r>
            <a:r>
              <a:rPr lang="en-US" b="1" i="1" dirty="0" smtClean="0">
                <a:solidFill>
                  <a:srgbClr val="FF0000"/>
                </a:solidFill>
              </a:rPr>
              <a:t>r = 0</a:t>
            </a:r>
            <a:r>
              <a:rPr lang="en-US" dirty="0" smtClean="0">
                <a:solidFill>
                  <a:srgbClr val="000000"/>
                </a:solidFill>
              </a:rPr>
              <a:t>, we cannot begin our calculation, </a:t>
            </a:r>
          </a:p>
          <a:p>
            <a:pPr algn="l"/>
            <a:endParaRPr lang="en-US" i="1" dirty="0">
              <a:solidFill>
                <a:srgbClr val="000000"/>
              </a:solidFill>
            </a:endParaRPr>
          </a:p>
          <a:p>
            <a:pPr algn="l"/>
            <a:endParaRPr lang="en-US" i="1" dirty="0" smtClean="0">
              <a:solidFill>
                <a:srgbClr val="000000"/>
              </a:solidFill>
            </a:endParaRPr>
          </a:p>
          <a:p>
            <a:pPr algn="l"/>
            <a:endParaRPr lang="en-US" dirty="0" smtClean="0">
              <a:solidFill>
                <a:srgbClr val="000000"/>
              </a:solidFill>
            </a:endParaRPr>
          </a:p>
          <a:p>
            <a:pPr algn="l"/>
            <a:r>
              <a:rPr lang="en-US" dirty="0" smtClean="0">
                <a:solidFill>
                  <a:srgbClr val="000000"/>
                </a:solidFill>
              </a:rPr>
              <a:t>and</a:t>
            </a:r>
          </a:p>
          <a:p>
            <a:pPr algn="l"/>
            <a:endParaRPr lang="en-US" dirty="0">
              <a:solidFill>
                <a:srgbClr val="000000"/>
              </a:solidFill>
            </a:endParaRPr>
          </a:p>
          <a:p>
            <a:pPr algn="l"/>
            <a:endParaRPr lang="en-US" dirty="0" smtClean="0">
              <a:solidFill>
                <a:srgbClr val="000000"/>
              </a:solidFill>
            </a:endParaRPr>
          </a:p>
          <a:p>
            <a:pPr algn="l"/>
            <a:endParaRPr lang="en-US" dirty="0" smtClean="0">
              <a:solidFill>
                <a:srgbClr val="000000"/>
              </a:solidFill>
            </a:endParaRPr>
          </a:p>
          <a:p>
            <a:pPr algn="l"/>
            <a:r>
              <a:rPr lang="en-US" dirty="0" smtClean="0">
                <a:solidFill>
                  <a:srgbClr val="000000"/>
                </a:solidFill>
              </a:rPr>
              <a:t>is indeterminate</a:t>
            </a:r>
            <a:endParaRPr lang="en-US" dirty="0">
              <a:solidFill>
                <a:srgbClr val="FF0000"/>
              </a:solidFill>
            </a:endParaRPr>
          </a:p>
          <a:p>
            <a:pPr algn="l"/>
            <a:endParaRPr lang="en-US" dirty="0" smtClean="0">
              <a:solidFill>
                <a:srgbClr val="000000"/>
              </a:solidFill>
            </a:endParaRPr>
          </a:p>
          <a:p>
            <a:pPr algn="l"/>
            <a:endParaRPr lang="en-US" dirty="0" smtClean="0">
              <a:solidFill>
                <a:srgbClr val="000000"/>
              </a:solidFill>
            </a:endParaRPr>
          </a:p>
          <a:p>
            <a:pPr algn="l"/>
            <a:endParaRPr lang="en-US" dirty="0" smtClean="0">
              <a:solidFill>
                <a:srgbClr val="000000"/>
              </a:solidFill>
            </a:endParaRPr>
          </a:p>
          <a:p>
            <a:pPr algn="l"/>
            <a:endParaRPr lang="en-US" dirty="0" smtClean="0">
              <a:solidFill>
                <a:srgbClr val="000000"/>
              </a:solidFill>
            </a:endParaRPr>
          </a:p>
          <a:p>
            <a:pPr algn="l"/>
            <a:endParaRPr lang="en-US" dirty="0" smtClean="0">
              <a:solidFill>
                <a:srgbClr val="000000"/>
              </a:solidFill>
            </a:endParaRPr>
          </a:p>
          <a:p>
            <a:pPr algn="l"/>
            <a:endParaRPr lang="en-US" dirty="0" smtClean="0">
              <a:solidFill>
                <a:srgbClr val="000000"/>
              </a:solidFill>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421000418"/>
              </p:ext>
            </p:extLst>
          </p:nvPr>
        </p:nvGraphicFramePr>
        <p:xfrm>
          <a:off x="2730500" y="2798541"/>
          <a:ext cx="3695700" cy="1004888"/>
        </p:xfrm>
        <a:graphic>
          <a:graphicData uri="http://schemas.openxmlformats.org/presentationml/2006/ole">
            <mc:AlternateContent xmlns:mc="http://schemas.openxmlformats.org/markup-compatibility/2006">
              <mc:Choice xmlns:v="urn:schemas-microsoft-com:vml" Requires="v">
                <p:oleObj spid="_x0000_s5211" name="Equation" r:id="rId3" imgW="1447800" imgH="393700" progId="Equation.3">
                  <p:embed/>
                </p:oleObj>
              </mc:Choice>
              <mc:Fallback>
                <p:oleObj name="Equation" r:id="rId3" imgW="1447800" imgH="393700" progId="Equation.3">
                  <p:embed/>
                  <p:pic>
                    <p:nvPicPr>
                      <p:cNvPr id="0" name=""/>
                      <p:cNvPicPr/>
                      <p:nvPr/>
                    </p:nvPicPr>
                    <p:blipFill>
                      <a:blip r:embed="rId4"/>
                      <a:stretch>
                        <a:fillRect/>
                      </a:stretch>
                    </p:blipFill>
                    <p:spPr>
                      <a:xfrm>
                        <a:off x="2730500" y="2798541"/>
                        <a:ext cx="3695700" cy="1004888"/>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929370134"/>
              </p:ext>
            </p:extLst>
          </p:nvPr>
        </p:nvGraphicFramePr>
        <p:xfrm>
          <a:off x="2324100" y="4401470"/>
          <a:ext cx="4576763" cy="1252538"/>
        </p:xfrm>
        <a:graphic>
          <a:graphicData uri="http://schemas.openxmlformats.org/presentationml/2006/ole">
            <mc:AlternateContent xmlns:mc="http://schemas.openxmlformats.org/markup-compatibility/2006">
              <mc:Choice xmlns:v="urn:schemas-microsoft-com:vml" Requires="v">
                <p:oleObj spid="_x0000_s5212" name="Equation" r:id="rId5" imgW="1854200" imgH="508000" progId="Equation.3">
                  <p:embed/>
                </p:oleObj>
              </mc:Choice>
              <mc:Fallback>
                <p:oleObj name="Equation" r:id="rId5" imgW="1854200" imgH="508000" progId="Equation.3">
                  <p:embed/>
                  <p:pic>
                    <p:nvPicPr>
                      <p:cNvPr id="0" name=""/>
                      <p:cNvPicPr/>
                      <p:nvPr/>
                    </p:nvPicPr>
                    <p:blipFill>
                      <a:blip r:embed="rId6"/>
                      <a:stretch>
                        <a:fillRect/>
                      </a:stretch>
                    </p:blipFill>
                    <p:spPr>
                      <a:xfrm>
                        <a:off x="2324100" y="4401470"/>
                        <a:ext cx="4576763" cy="1252538"/>
                      </a:xfrm>
                      <a:prstGeom prst="rect">
                        <a:avLst/>
                      </a:prstGeom>
                    </p:spPr>
                  </p:pic>
                </p:oleObj>
              </mc:Fallback>
            </mc:AlternateContent>
          </a:graphicData>
        </a:graphic>
      </p:graphicFrame>
    </p:spTree>
    <p:extLst>
      <p:ext uri="{BB962C8B-B14F-4D97-AF65-F5344CB8AC3E}">
        <p14:creationId xmlns:p14="http://schemas.microsoft.com/office/powerpoint/2010/main" val="137756129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451833"/>
            <a:ext cx="7772400" cy="5717489"/>
          </a:xfrm>
        </p:spPr>
        <p:txBody>
          <a:bodyPr>
            <a:normAutofit/>
          </a:bodyPr>
          <a:lstStyle/>
          <a:p>
            <a:pPr algn="l"/>
            <a:r>
              <a:rPr lang="en-US" b="1" i="1" dirty="0" smtClean="0">
                <a:solidFill>
                  <a:srgbClr val="FF0000"/>
                </a:solidFill>
              </a:rPr>
              <a:t>Shooting Method</a:t>
            </a:r>
            <a:r>
              <a:rPr lang="en-US" dirty="0" smtClean="0">
                <a:solidFill>
                  <a:srgbClr val="000000"/>
                </a:solidFill>
              </a:rPr>
              <a:t>: </a:t>
            </a:r>
          </a:p>
          <a:p>
            <a:pPr algn="l"/>
            <a:endParaRPr lang="en-US" dirty="0">
              <a:solidFill>
                <a:srgbClr val="000000"/>
              </a:solidFill>
            </a:endParaRPr>
          </a:p>
          <a:p>
            <a:pPr algn="l"/>
            <a:r>
              <a:rPr lang="en-US" dirty="0" smtClean="0">
                <a:solidFill>
                  <a:srgbClr val="000000"/>
                </a:solidFill>
              </a:rPr>
              <a:t>We start at </a:t>
            </a:r>
            <a:r>
              <a:rPr lang="en-US" b="1" i="1" dirty="0" smtClean="0">
                <a:solidFill>
                  <a:srgbClr val="FF0000"/>
                </a:solidFill>
              </a:rPr>
              <a:t>r = </a:t>
            </a:r>
            <a:r>
              <a:rPr lang="en-US" b="1" i="1" dirty="0" err="1" smtClean="0">
                <a:solidFill>
                  <a:srgbClr val="FF0000"/>
                </a:solidFill>
              </a:rPr>
              <a:t>Δr</a:t>
            </a:r>
            <a:r>
              <a:rPr lang="en-US" dirty="0" smtClean="0">
                <a:solidFill>
                  <a:srgbClr val="000000"/>
                </a:solidFill>
              </a:rPr>
              <a:t>, where </a:t>
            </a:r>
            <a:r>
              <a:rPr lang="en-US" b="1" i="1" dirty="0" err="1" smtClean="0">
                <a:solidFill>
                  <a:srgbClr val="FF0000"/>
                </a:solidFill>
              </a:rPr>
              <a:t>Δr</a:t>
            </a:r>
            <a:r>
              <a:rPr lang="en-US" b="1" i="1" dirty="0" smtClean="0">
                <a:solidFill>
                  <a:srgbClr val="FF0000"/>
                </a:solidFill>
              </a:rPr>
              <a:t> &lt;&lt; R</a:t>
            </a:r>
            <a:r>
              <a:rPr lang="en-US" b="1" i="1" baseline="-25000" dirty="0" smtClean="0">
                <a:solidFill>
                  <a:srgbClr val="FF0000"/>
                </a:solidFill>
              </a:rPr>
              <a:t>*</a:t>
            </a:r>
            <a:r>
              <a:rPr lang="en-US" b="1" i="1" dirty="0" smtClean="0">
                <a:solidFill>
                  <a:srgbClr val="FF0000"/>
                </a:solidFill>
              </a:rPr>
              <a:t> </a:t>
            </a:r>
            <a:r>
              <a:rPr lang="en-US" dirty="0" smtClean="0">
                <a:solidFill>
                  <a:srgbClr val="000000"/>
                </a:solidFill>
              </a:rPr>
              <a:t>and</a:t>
            </a:r>
          </a:p>
          <a:p>
            <a:pPr algn="l"/>
            <a:endParaRPr lang="en-US" dirty="0">
              <a:solidFill>
                <a:srgbClr val="000000"/>
              </a:solidFill>
            </a:endParaRPr>
          </a:p>
          <a:p>
            <a:pPr algn="l"/>
            <a:endParaRPr lang="en-US" dirty="0">
              <a:solidFill>
                <a:srgbClr val="000000"/>
              </a:solidFill>
            </a:endParaRPr>
          </a:p>
          <a:p>
            <a:pPr algn="l"/>
            <a:endParaRPr lang="en-US" dirty="0" smtClean="0">
              <a:solidFill>
                <a:srgbClr val="000000"/>
              </a:solidFill>
            </a:endParaRPr>
          </a:p>
          <a:p>
            <a:pPr algn="l"/>
            <a:r>
              <a:rPr lang="en-US" dirty="0" smtClean="0">
                <a:solidFill>
                  <a:srgbClr val="000000"/>
                </a:solidFill>
              </a:rPr>
              <a:t>This implies</a:t>
            </a:r>
          </a:p>
          <a:p>
            <a:pPr algn="l"/>
            <a:endParaRPr lang="en-US" dirty="0" smtClean="0">
              <a:solidFill>
                <a:srgbClr val="000000"/>
              </a:solidFill>
            </a:endParaRPr>
          </a:p>
          <a:p>
            <a:pPr algn="l"/>
            <a:endParaRPr lang="en-US" dirty="0" smtClean="0">
              <a:solidFill>
                <a:srgbClr val="000000"/>
              </a:solidFill>
            </a:endParaRPr>
          </a:p>
          <a:p>
            <a:pPr algn="l"/>
            <a:endParaRPr lang="en-US" dirty="0" smtClean="0">
              <a:solidFill>
                <a:srgbClr val="000000"/>
              </a:solidFill>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4111448712"/>
              </p:ext>
            </p:extLst>
          </p:nvPr>
        </p:nvGraphicFramePr>
        <p:xfrm>
          <a:off x="58738" y="2535360"/>
          <a:ext cx="9042400" cy="1103313"/>
        </p:xfrm>
        <a:graphic>
          <a:graphicData uri="http://schemas.openxmlformats.org/presentationml/2006/ole">
            <mc:AlternateContent xmlns:mc="http://schemas.openxmlformats.org/markup-compatibility/2006">
              <mc:Choice xmlns:v="urn:schemas-microsoft-com:vml" Requires="v">
                <p:oleObj spid="_x0000_s11353" name="Equation" r:id="rId3" imgW="3543300" imgH="431800" progId="Equation.3">
                  <p:embed/>
                </p:oleObj>
              </mc:Choice>
              <mc:Fallback>
                <p:oleObj name="Equation" r:id="rId3" imgW="3543300" imgH="431800" progId="Equation.3">
                  <p:embed/>
                  <p:pic>
                    <p:nvPicPr>
                      <p:cNvPr id="0" name=""/>
                      <p:cNvPicPr/>
                      <p:nvPr/>
                    </p:nvPicPr>
                    <p:blipFill>
                      <a:blip r:embed="rId4"/>
                      <a:stretch>
                        <a:fillRect/>
                      </a:stretch>
                    </p:blipFill>
                    <p:spPr>
                      <a:xfrm>
                        <a:off x="58738" y="2535360"/>
                        <a:ext cx="9042400" cy="1103313"/>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669926384"/>
              </p:ext>
            </p:extLst>
          </p:nvPr>
        </p:nvGraphicFramePr>
        <p:xfrm>
          <a:off x="490538" y="4831008"/>
          <a:ext cx="8245475" cy="1252537"/>
        </p:xfrm>
        <a:graphic>
          <a:graphicData uri="http://schemas.openxmlformats.org/presentationml/2006/ole">
            <mc:AlternateContent xmlns:mc="http://schemas.openxmlformats.org/markup-compatibility/2006">
              <mc:Choice xmlns:v="urn:schemas-microsoft-com:vml" Requires="v">
                <p:oleObj spid="_x0000_s11354" name="Equation" r:id="rId5" imgW="3340100" imgH="508000" progId="Equation.3">
                  <p:embed/>
                </p:oleObj>
              </mc:Choice>
              <mc:Fallback>
                <p:oleObj name="Equation" r:id="rId5" imgW="3340100" imgH="508000" progId="Equation.3">
                  <p:embed/>
                  <p:pic>
                    <p:nvPicPr>
                      <p:cNvPr id="0" name=""/>
                      <p:cNvPicPr/>
                      <p:nvPr/>
                    </p:nvPicPr>
                    <p:blipFill>
                      <a:blip r:embed="rId6"/>
                      <a:stretch>
                        <a:fillRect/>
                      </a:stretch>
                    </p:blipFill>
                    <p:spPr>
                      <a:xfrm>
                        <a:off x="490538" y="4831008"/>
                        <a:ext cx="8245475" cy="1252537"/>
                      </a:xfrm>
                      <a:prstGeom prst="rect">
                        <a:avLst/>
                      </a:prstGeom>
                    </p:spPr>
                  </p:pic>
                </p:oleObj>
              </mc:Fallback>
            </mc:AlternateContent>
          </a:graphicData>
        </a:graphic>
      </p:graphicFrame>
    </p:spTree>
    <p:extLst>
      <p:ext uri="{BB962C8B-B14F-4D97-AF65-F5344CB8AC3E}">
        <p14:creationId xmlns:p14="http://schemas.microsoft.com/office/powerpoint/2010/main" val="84827146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336368"/>
            <a:ext cx="7772400" cy="5717489"/>
          </a:xfrm>
        </p:spPr>
        <p:txBody>
          <a:bodyPr>
            <a:normAutofit/>
          </a:bodyPr>
          <a:lstStyle/>
          <a:p>
            <a:pPr algn="l"/>
            <a:r>
              <a:rPr lang="en-US" b="1" i="1" dirty="0" smtClean="0">
                <a:solidFill>
                  <a:srgbClr val="FF0000"/>
                </a:solidFill>
              </a:rPr>
              <a:t>Shooting Method</a:t>
            </a:r>
            <a:r>
              <a:rPr lang="en-US" dirty="0" smtClean="0">
                <a:solidFill>
                  <a:srgbClr val="000000"/>
                </a:solidFill>
              </a:rPr>
              <a:t>: </a:t>
            </a:r>
          </a:p>
          <a:p>
            <a:pPr algn="l"/>
            <a:endParaRPr lang="en-US" dirty="0">
              <a:solidFill>
                <a:srgbClr val="000000"/>
              </a:solidFill>
            </a:endParaRPr>
          </a:p>
          <a:p>
            <a:pPr marL="571500" indent="-571500" algn="l">
              <a:buAutoNum type="romanLcParenBoth"/>
              <a:tabLst>
                <a:tab pos="2738438" algn="l"/>
              </a:tabLst>
            </a:pPr>
            <a:r>
              <a:rPr lang="en-US" dirty="0" smtClean="0">
                <a:solidFill>
                  <a:srgbClr val="000000"/>
                </a:solidFill>
              </a:rPr>
              <a:t>We move a little off-center and choose </a:t>
            </a:r>
            <a:r>
              <a:rPr lang="en-US" b="1" i="1" dirty="0" err="1" smtClean="0">
                <a:solidFill>
                  <a:srgbClr val="FF0000"/>
                </a:solidFill>
              </a:rPr>
              <a:t>ρ</a:t>
            </a:r>
            <a:r>
              <a:rPr lang="en-US" b="1" i="1" dirty="0" smtClean="0">
                <a:solidFill>
                  <a:srgbClr val="FF0000"/>
                </a:solidFill>
              </a:rPr>
              <a:t>(0) </a:t>
            </a:r>
            <a:r>
              <a:rPr lang="en-US" dirty="0" smtClean="0">
                <a:solidFill>
                  <a:srgbClr val="000000"/>
                </a:solidFill>
              </a:rPr>
              <a:t>and</a:t>
            </a:r>
            <a:r>
              <a:rPr lang="en-US" b="1" i="1" dirty="0" smtClean="0">
                <a:solidFill>
                  <a:srgbClr val="FF0000"/>
                </a:solidFill>
              </a:rPr>
              <a:t> r = </a:t>
            </a:r>
            <a:r>
              <a:rPr lang="en-US" b="1" i="1" dirty="0" err="1" smtClean="0">
                <a:solidFill>
                  <a:srgbClr val="FF0000"/>
                </a:solidFill>
              </a:rPr>
              <a:t>Δr</a:t>
            </a:r>
            <a:r>
              <a:rPr lang="en-US" dirty="0" smtClean="0">
                <a:solidFill>
                  <a:srgbClr val="000000"/>
                </a:solidFill>
              </a:rPr>
              <a:t>. Using these values we can calculate the derivatives and start integrating.</a:t>
            </a:r>
          </a:p>
          <a:p>
            <a:pPr marL="571500" indent="-571500" algn="l">
              <a:buAutoNum type="romanLcParenBoth"/>
              <a:tabLst>
                <a:tab pos="2738438" algn="l"/>
              </a:tabLst>
            </a:pPr>
            <a:r>
              <a:rPr lang="en-US" dirty="0" smtClean="0">
                <a:solidFill>
                  <a:srgbClr val="000000"/>
                </a:solidFill>
              </a:rPr>
              <a:t>We have a question, </a:t>
            </a:r>
            <a:r>
              <a:rPr lang="en-US" dirty="0" smtClean="0">
                <a:solidFill>
                  <a:srgbClr val="FF0000"/>
                </a:solidFill>
              </a:rPr>
              <a:t>what we should use for our </a:t>
            </a:r>
            <a:r>
              <a:rPr lang="en-US" dirty="0" smtClean="0">
                <a:solidFill>
                  <a:srgbClr val="FF0000"/>
                </a:solidFill>
              </a:rPr>
              <a:t>step size</a:t>
            </a:r>
            <a:r>
              <a:rPr lang="en-US" dirty="0" smtClean="0">
                <a:solidFill>
                  <a:srgbClr val="FF0000"/>
                </a:solidFill>
              </a:rPr>
              <a:t>, </a:t>
            </a:r>
            <a:r>
              <a:rPr lang="en-US" dirty="0" err="1" smtClean="0">
                <a:solidFill>
                  <a:srgbClr val="FF0000"/>
                </a:solidFill>
              </a:rPr>
              <a:t>δr</a:t>
            </a:r>
            <a:r>
              <a:rPr lang="en-US" dirty="0" smtClean="0">
                <a:solidFill>
                  <a:srgbClr val="000000"/>
                </a:solidFill>
              </a:rPr>
              <a:t>?  First, calculate some characteristic step lengths by finding</a:t>
            </a:r>
          </a:p>
          <a:p>
            <a:pPr algn="l"/>
            <a:endParaRPr lang="en-US" dirty="0" smtClean="0">
              <a:solidFill>
                <a:srgbClr val="000000"/>
              </a:solidFill>
            </a:endParaRPr>
          </a:p>
          <a:p>
            <a:pPr algn="l"/>
            <a:endParaRPr lang="en-US" dirty="0" smtClean="0">
              <a:solidFill>
                <a:srgbClr val="000000"/>
              </a:solidFill>
            </a:endParaRPr>
          </a:p>
          <a:p>
            <a:pPr algn="l"/>
            <a:endParaRPr lang="en-US" dirty="0" smtClean="0">
              <a:solidFill>
                <a:srgbClr val="000000"/>
              </a:solidFill>
            </a:endParaRPr>
          </a:p>
        </p:txBody>
      </p:sp>
      <p:graphicFrame>
        <p:nvGraphicFramePr>
          <p:cNvPr id="2" name="Object 1"/>
          <p:cNvGraphicFramePr>
            <a:graphicFrameLocks noChangeAspect="1"/>
          </p:cNvGraphicFramePr>
          <p:nvPr>
            <p:extLst>
              <p:ext uri="{D42A27DB-BD31-4B8C-83A1-F6EECF244321}">
                <p14:modId xmlns:p14="http://schemas.microsoft.com/office/powerpoint/2010/main" val="3502089048"/>
              </p:ext>
            </p:extLst>
          </p:nvPr>
        </p:nvGraphicFramePr>
        <p:xfrm>
          <a:off x="2020875" y="5245562"/>
          <a:ext cx="5325276" cy="1387572"/>
        </p:xfrm>
        <a:graphic>
          <a:graphicData uri="http://schemas.openxmlformats.org/presentationml/2006/ole">
            <mc:AlternateContent xmlns:mc="http://schemas.openxmlformats.org/markup-compatibility/2006">
              <mc:Choice xmlns:v="urn:schemas-microsoft-com:vml" Requires="v">
                <p:oleObj spid="_x0000_s12328" name="Equation" r:id="rId3" imgW="1803400" imgH="469900" progId="Equation.3">
                  <p:embed/>
                </p:oleObj>
              </mc:Choice>
              <mc:Fallback>
                <p:oleObj name="Equation" r:id="rId3" imgW="1803400" imgH="469900" progId="Equation.3">
                  <p:embed/>
                  <p:pic>
                    <p:nvPicPr>
                      <p:cNvPr id="0" name=""/>
                      <p:cNvPicPr/>
                      <p:nvPr/>
                    </p:nvPicPr>
                    <p:blipFill>
                      <a:blip r:embed="rId4"/>
                      <a:stretch>
                        <a:fillRect/>
                      </a:stretch>
                    </p:blipFill>
                    <p:spPr>
                      <a:xfrm>
                        <a:off x="2020875" y="5245562"/>
                        <a:ext cx="5325276" cy="1387572"/>
                      </a:xfrm>
                      <a:prstGeom prst="rect">
                        <a:avLst/>
                      </a:prstGeom>
                    </p:spPr>
                  </p:pic>
                </p:oleObj>
              </mc:Fallback>
            </mc:AlternateContent>
          </a:graphicData>
        </a:graphic>
      </p:graphicFrame>
    </p:spTree>
    <p:extLst>
      <p:ext uri="{BB962C8B-B14F-4D97-AF65-F5344CB8AC3E}">
        <p14:creationId xmlns:p14="http://schemas.microsoft.com/office/powerpoint/2010/main" val="90002017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682763"/>
            <a:ext cx="7772400" cy="5717489"/>
          </a:xfrm>
        </p:spPr>
        <p:txBody>
          <a:bodyPr>
            <a:normAutofit fontScale="92500" lnSpcReduction="10000"/>
          </a:bodyPr>
          <a:lstStyle/>
          <a:p>
            <a:pPr algn="l"/>
            <a:r>
              <a:rPr lang="en-US" b="1" i="1" dirty="0" smtClean="0">
                <a:solidFill>
                  <a:srgbClr val="FF0000"/>
                </a:solidFill>
              </a:rPr>
              <a:t>Shooting Method</a:t>
            </a:r>
            <a:r>
              <a:rPr lang="en-US" dirty="0" smtClean="0">
                <a:solidFill>
                  <a:srgbClr val="000000"/>
                </a:solidFill>
              </a:rPr>
              <a:t>: </a:t>
            </a:r>
          </a:p>
          <a:p>
            <a:pPr algn="l"/>
            <a:endParaRPr lang="en-US" dirty="0">
              <a:solidFill>
                <a:srgbClr val="000000"/>
              </a:solidFill>
            </a:endParaRPr>
          </a:p>
          <a:p>
            <a:pPr algn="l">
              <a:tabLst>
                <a:tab pos="2738438" algn="l"/>
              </a:tabLst>
            </a:pPr>
            <a:r>
              <a:rPr lang="en-US" dirty="0" smtClean="0">
                <a:solidFill>
                  <a:srgbClr val="000000"/>
                </a:solidFill>
              </a:rPr>
              <a:t>(iii) </a:t>
            </a:r>
            <a:r>
              <a:rPr lang="en-US" dirty="0" smtClean="0">
                <a:solidFill>
                  <a:srgbClr val="008000"/>
                </a:solidFill>
              </a:rPr>
              <a:t>What have we just done?</a:t>
            </a:r>
          </a:p>
          <a:p>
            <a:pPr algn="l">
              <a:tabLst>
                <a:tab pos="2738438" algn="l"/>
              </a:tabLst>
            </a:pPr>
            <a:r>
              <a:rPr lang="en-US" dirty="0" smtClean="0">
                <a:solidFill>
                  <a:srgbClr val="000000"/>
                </a:solidFill>
              </a:rPr>
              <a:t>(iv) </a:t>
            </a:r>
            <a:r>
              <a:rPr lang="en-US" dirty="0">
                <a:solidFill>
                  <a:srgbClr val="000000"/>
                </a:solidFill>
              </a:rPr>
              <a:t>C</a:t>
            </a:r>
            <a:r>
              <a:rPr lang="en-US" dirty="0" smtClean="0">
                <a:solidFill>
                  <a:srgbClr val="000000"/>
                </a:solidFill>
              </a:rPr>
              <a:t>hoose the smaller of </a:t>
            </a:r>
            <a:r>
              <a:rPr lang="en-US" b="1" i="1" dirty="0" err="1" smtClean="0">
                <a:solidFill>
                  <a:srgbClr val="FF0000"/>
                </a:solidFill>
              </a:rPr>
              <a:t>δr</a:t>
            </a:r>
            <a:r>
              <a:rPr lang="en-US" b="1" i="1" baseline="-25000" dirty="0" err="1" smtClean="0">
                <a:solidFill>
                  <a:srgbClr val="FF0000"/>
                </a:solidFill>
              </a:rPr>
              <a:t>M</a:t>
            </a:r>
            <a:r>
              <a:rPr lang="en-US" b="1" i="1" dirty="0" smtClean="0">
                <a:solidFill>
                  <a:srgbClr val="FF0000"/>
                </a:solidFill>
              </a:rPr>
              <a:t> </a:t>
            </a:r>
            <a:r>
              <a:rPr lang="en-US" dirty="0" smtClean="0">
                <a:solidFill>
                  <a:srgbClr val="000000"/>
                </a:solidFill>
              </a:rPr>
              <a:t>and</a:t>
            </a:r>
            <a:r>
              <a:rPr lang="en-US" b="1" i="1" dirty="0" smtClean="0">
                <a:solidFill>
                  <a:srgbClr val="FF0000"/>
                </a:solidFill>
              </a:rPr>
              <a:t> </a:t>
            </a:r>
            <a:r>
              <a:rPr lang="en-US" b="1" i="1" dirty="0" err="1" smtClean="0">
                <a:solidFill>
                  <a:srgbClr val="FF0000"/>
                </a:solidFill>
              </a:rPr>
              <a:t>δr</a:t>
            </a:r>
            <a:r>
              <a:rPr lang="en-US" b="1" i="1" baseline="-25000" dirty="0" err="1" smtClean="0">
                <a:solidFill>
                  <a:srgbClr val="FF0000"/>
                </a:solidFill>
              </a:rPr>
              <a:t>ρ</a:t>
            </a:r>
            <a:r>
              <a:rPr lang="en-US" b="1" i="1" dirty="0" smtClean="0">
                <a:solidFill>
                  <a:srgbClr val="FF0000"/>
                </a:solidFill>
              </a:rPr>
              <a:t> </a:t>
            </a:r>
            <a:r>
              <a:rPr lang="en-US" dirty="0" smtClean="0">
                <a:solidFill>
                  <a:srgbClr val="000000"/>
                </a:solidFill>
              </a:rPr>
              <a:t>and then say, let’s allow only 1 % change in the variable over a step. In this way, we guarantee that our simple estimate </a:t>
            </a:r>
            <a:r>
              <a:rPr lang="en-US" b="1" i="1" dirty="0" smtClean="0">
                <a:solidFill>
                  <a:srgbClr val="FF0000"/>
                </a:solidFill>
              </a:rPr>
              <a:t>(low-order method</a:t>
            </a:r>
            <a:r>
              <a:rPr lang="en-US" dirty="0" smtClean="0">
                <a:solidFill>
                  <a:srgbClr val="000000"/>
                </a:solidFill>
              </a:rPr>
              <a:t>) is good.</a:t>
            </a:r>
          </a:p>
          <a:p>
            <a:pPr algn="l">
              <a:tabLst>
                <a:tab pos="2738438" algn="l"/>
              </a:tabLst>
            </a:pPr>
            <a:r>
              <a:rPr lang="en-US" dirty="0" smtClean="0">
                <a:solidFill>
                  <a:srgbClr val="000000"/>
                </a:solidFill>
              </a:rPr>
              <a:t>(v) We use this method to re-calculate our </a:t>
            </a:r>
            <a:r>
              <a:rPr lang="en-US" dirty="0" smtClean="0">
                <a:solidFill>
                  <a:srgbClr val="000000"/>
                </a:solidFill>
              </a:rPr>
              <a:t>step size </a:t>
            </a:r>
            <a:r>
              <a:rPr lang="en-US" dirty="0" smtClean="0">
                <a:solidFill>
                  <a:srgbClr val="000000"/>
                </a:solidFill>
              </a:rPr>
              <a:t>on every step to keep our method accurate.</a:t>
            </a:r>
          </a:p>
          <a:p>
            <a:pPr algn="l">
              <a:tabLst>
                <a:tab pos="2738438" algn="l"/>
              </a:tabLst>
            </a:pPr>
            <a:r>
              <a:rPr lang="en-US" dirty="0" smtClean="0">
                <a:solidFill>
                  <a:srgbClr val="000000"/>
                </a:solidFill>
              </a:rPr>
              <a:t>(vi) Halt the integration when </a:t>
            </a:r>
            <a:r>
              <a:rPr lang="en-US" b="1" i="1" dirty="0" err="1" smtClean="0">
                <a:solidFill>
                  <a:srgbClr val="FF0000"/>
                </a:solidFill>
              </a:rPr>
              <a:t>ρ</a:t>
            </a:r>
            <a:r>
              <a:rPr lang="en-US" dirty="0" smtClean="0">
                <a:solidFill>
                  <a:srgbClr val="000000"/>
                </a:solidFill>
              </a:rPr>
              <a:t> reaches a small value say </a:t>
            </a:r>
            <a:r>
              <a:rPr lang="en-US" b="1" i="1" dirty="0" err="1" smtClean="0">
                <a:solidFill>
                  <a:srgbClr val="FF0000"/>
                </a:solidFill>
              </a:rPr>
              <a:t>ρ</a:t>
            </a:r>
            <a:r>
              <a:rPr lang="en-US" b="1" i="1" dirty="0" smtClean="0">
                <a:solidFill>
                  <a:srgbClr val="FF0000"/>
                </a:solidFill>
              </a:rPr>
              <a:t>/</a:t>
            </a:r>
            <a:r>
              <a:rPr lang="en-US" b="1" i="1" dirty="0" err="1" smtClean="0">
                <a:solidFill>
                  <a:srgbClr val="FF0000"/>
                </a:solidFill>
              </a:rPr>
              <a:t>ρ</a:t>
            </a:r>
            <a:r>
              <a:rPr lang="en-US" b="1" i="1" dirty="0" smtClean="0">
                <a:solidFill>
                  <a:srgbClr val="FF0000"/>
                </a:solidFill>
              </a:rPr>
              <a:t>(0) ≤ 10</a:t>
            </a:r>
            <a:r>
              <a:rPr lang="en-US" b="1" i="1" baseline="30000" dirty="0" smtClean="0">
                <a:solidFill>
                  <a:srgbClr val="FF0000"/>
                </a:solidFill>
              </a:rPr>
              <a:t>-8 </a:t>
            </a:r>
            <a:r>
              <a:rPr lang="en-US" dirty="0" smtClean="0">
                <a:solidFill>
                  <a:srgbClr val="000000"/>
                </a:solidFill>
              </a:rPr>
              <a:t>or so. This ends the star and determines </a:t>
            </a:r>
            <a:r>
              <a:rPr lang="en-US" b="1" i="1" dirty="0" smtClean="0">
                <a:solidFill>
                  <a:srgbClr val="FF0000"/>
                </a:solidFill>
              </a:rPr>
              <a:t>M</a:t>
            </a:r>
            <a:r>
              <a:rPr lang="en-US" b="1" i="1" baseline="-25000" dirty="0" smtClean="0">
                <a:solidFill>
                  <a:srgbClr val="FF0000"/>
                </a:solidFill>
              </a:rPr>
              <a:t>*</a:t>
            </a:r>
            <a:r>
              <a:rPr lang="en-US" b="1" i="1" dirty="0" smtClean="0">
                <a:solidFill>
                  <a:srgbClr val="FF0000"/>
                </a:solidFill>
              </a:rPr>
              <a:t> </a:t>
            </a:r>
            <a:r>
              <a:rPr lang="en-US" dirty="0" smtClean="0">
                <a:solidFill>
                  <a:srgbClr val="000000"/>
                </a:solidFill>
              </a:rPr>
              <a:t>and </a:t>
            </a:r>
            <a:r>
              <a:rPr lang="en-US" b="1" i="1" dirty="0" smtClean="0">
                <a:solidFill>
                  <a:srgbClr val="FF0000"/>
                </a:solidFill>
              </a:rPr>
              <a:t>R</a:t>
            </a:r>
            <a:r>
              <a:rPr lang="en-US" b="1" i="1" baseline="-25000" dirty="0" smtClean="0">
                <a:solidFill>
                  <a:srgbClr val="FF0000"/>
                </a:solidFill>
              </a:rPr>
              <a:t>*</a:t>
            </a:r>
            <a:r>
              <a:rPr lang="en-US" dirty="0" smtClean="0">
                <a:solidFill>
                  <a:srgbClr val="000000"/>
                </a:solidFill>
              </a:rPr>
              <a:t>.</a:t>
            </a:r>
          </a:p>
          <a:p>
            <a:pPr algn="l"/>
            <a:endParaRPr lang="en-US" dirty="0" smtClean="0">
              <a:solidFill>
                <a:srgbClr val="000000"/>
              </a:solidFill>
            </a:endParaRPr>
          </a:p>
          <a:p>
            <a:pPr algn="l"/>
            <a:endParaRPr lang="en-US" dirty="0" smtClean="0">
              <a:solidFill>
                <a:srgbClr val="000000"/>
              </a:solidFill>
            </a:endParaRPr>
          </a:p>
        </p:txBody>
      </p:sp>
    </p:spTree>
    <p:extLst>
      <p:ext uri="{BB962C8B-B14F-4D97-AF65-F5344CB8AC3E}">
        <p14:creationId xmlns:p14="http://schemas.microsoft.com/office/powerpoint/2010/main" val="4193467971"/>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2465"/>
            <a:ext cx="7772400" cy="1159717"/>
          </a:xfrm>
        </p:spPr>
        <p:txBody>
          <a:bodyPr>
            <a:normAutofit/>
          </a:bodyPr>
          <a:lstStyle/>
          <a:p>
            <a:r>
              <a:rPr lang="en-US" sz="3600" dirty="0" err="1" smtClean="0"/>
              <a:t>Tolman</a:t>
            </a:r>
            <a:r>
              <a:rPr lang="en-US" sz="3600" dirty="0" smtClean="0"/>
              <a:t>-Oppenheimer-</a:t>
            </a:r>
            <a:r>
              <a:rPr lang="en-US" sz="3600" dirty="0" err="1" smtClean="0"/>
              <a:t>Volkoff</a:t>
            </a:r>
            <a:r>
              <a:rPr lang="en-US" sz="3600" dirty="0" smtClean="0"/>
              <a:t> Equation</a:t>
            </a:r>
            <a:endParaRPr lang="en-US" sz="3600" dirty="0" smtClean="0"/>
          </a:p>
        </p:txBody>
      </p:sp>
      <p:sp>
        <p:nvSpPr>
          <p:cNvPr id="6" name="Rectangle 5"/>
          <p:cNvSpPr/>
          <p:nvPr/>
        </p:nvSpPr>
        <p:spPr>
          <a:xfrm>
            <a:off x="544310" y="1212024"/>
            <a:ext cx="8263620" cy="5539979"/>
          </a:xfrm>
          <a:prstGeom prst="rect">
            <a:avLst/>
          </a:prstGeom>
        </p:spPr>
        <p:txBody>
          <a:bodyPr wrap="square">
            <a:spAutoFit/>
          </a:bodyPr>
          <a:lstStyle/>
          <a:p>
            <a:r>
              <a:rPr lang="en-US" sz="2800" dirty="0" smtClean="0"/>
              <a:t>The </a:t>
            </a:r>
            <a:r>
              <a:rPr lang="en-US" sz="2800" b="1" i="1" dirty="0" err="1" smtClean="0">
                <a:solidFill>
                  <a:srgbClr val="FF0000"/>
                </a:solidFill>
              </a:rPr>
              <a:t>Tolman</a:t>
            </a:r>
            <a:r>
              <a:rPr lang="en-US" sz="2800" b="1" i="1" dirty="0" smtClean="0">
                <a:solidFill>
                  <a:srgbClr val="FF0000"/>
                </a:solidFill>
              </a:rPr>
              <a:t>–Oppenheimer–</a:t>
            </a:r>
            <a:r>
              <a:rPr lang="en-US" sz="2800" b="1" i="1" dirty="0" err="1" smtClean="0">
                <a:solidFill>
                  <a:srgbClr val="FF0000"/>
                </a:solidFill>
              </a:rPr>
              <a:t>Volkoff</a:t>
            </a:r>
            <a:r>
              <a:rPr lang="en-US" sz="2800" b="1" i="1" dirty="0" smtClean="0">
                <a:solidFill>
                  <a:srgbClr val="FF0000"/>
                </a:solidFill>
              </a:rPr>
              <a:t> (TOV) equation </a:t>
            </a:r>
            <a:r>
              <a:rPr lang="en-US" sz="2800" dirty="0" smtClean="0"/>
              <a:t>constrains the structure of a spherically symmetric body of isotropic material which is in static gravitational equilibrium, as </a:t>
            </a:r>
            <a:r>
              <a:rPr lang="en-US" sz="2800" dirty="0" smtClean="0"/>
              <a:t>modeled in </a:t>
            </a:r>
            <a:r>
              <a:rPr lang="en-US" sz="2800" dirty="0" smtClean="0"/>
              <a:t>general relativity. The </a:t>
            </a:r>
            <a:r>
              <a:rPr lang="en-US" sz="2800" b="1" i="1" dirty="0" smtClean="0">
                <a:solidFill>
                  <a:srgbClr val="FF0000"/>
                </a:solidFill>
              </a:rPr>
              <a:t>TOV equation </a:t>
            </a:r>
            <a:r>
              <a:rPr lang="en-US" sz="2800" dirty="0" smtClean="0"/>
              <a:t>appropriate for white dwarfs is</a:t>
            </a:r>
          </a:p>
          <a:p>
            <a:endParaRPr lang="en-US" sz="2800" dirty="0" smtClean="0"/>
          </a:p>
          <a:p>
            <a:endParaRPr lang="en-US" sz="2800" dirty="0"/>
          </a:p>
          <a:p>
            <a:endParaRPr lang="en-US" sz="2800" dirty="0" smtClean="0"/>
          </a:p>
          <a:p>
            <a:r>
              <a:rPr lang="en-US" sz="2800" dirty="0" smtClean="0"/>
              <a:t>where,  </a:t>
            </a:r>
            <a:r>
              <a:rPr lang="en-US" sz="2800" b="1" i="1" dirty="0" smtClean="0">
                <a:solidFill>
                  <a:srgbClr val="FF0000"/>
                </a:solidFill>
              </a:rPr>
              <a:t>m(r) </a:t>
            </a:r>
            <a:r>
              <a:rPr lang="en-US" sz="2800" dirty="0" smtClean="0"/>
              <a:t>is the mass contained within radius </a:t>
            </a:r>
            <a:r>
              <a:rPr lang="en-US" sz="2800" b="1" i="1" dirty="0" smtClean="0">
                <a:solidFill>
                  <a:srgbClr val="FF0000"/>
                </a:solidFill>
              </a:rPr>
              <a:t>r</a:t>
            </a:r>
            <a:r>
              <a:rPr lang="en-US" sz="2800" dirty="0" smtClean="0"/>
              <a:t> and </a:t>
            </a:r>
            <a:r>
              <a:rPr lang="en-US" sz="2800" b="1" i="1" dirty="0" smtClean="0">
                <a:solidFill>
                  <a:srgbClr val="FF0000"/>
                </a:solidFill>
              </a:rPr>
              <a:t>c</a:t>
            </a:r>
            <a:r>
              <a:rPr lang="en-US" sz="2800" dirty="0" smtClean="0"/>
              <a:t> is the speed-of-light. </a:t>
            </a:r>
            <a:r>
              <a:rPr lang="en-US" sz="2800" dirty="0" smtClean="0"/>
              <a:t>TOV equation </a:t>
            </a:r>
            <a:r>
              <a:rPr lang="en-US" sz="2800" dirty="0" smtClean="0"/>
              <a:t>is similar in form </a:t>
            </a:r>
            <a:r>
              <a:rPr lang="en-US" sz="2800" dirty="0" smtClean="0"/>
              <a:t>to the </a:t>
            </a:r>
            <a:r>
              <a:rPr lang="en-US" sz="2800" dirty="0" smtClean="0"/>
              <a:t>Newtonian equation; it takes account of the fact </a:t>
            </a:r>
            <a:r>
              <a:rPr lang="en-US" sz="2800" dirty="0" smtClean="0"/>
              <a:t>that </a:t>
            </a:r>
            <a:r>
              <a:rPr lang="en-US" sz="2800" dirty="0" smtClean="0"/>
              <a:t>energies contribute to the gravitational mass.</a:t>
            </a:r>
          </a:p>
          <a:p>
            <a:endParaRPr lang="en-US" dirty="0" smtClean="0"/>
          </a:p>
        </p:txBody>
      </p:sp>
      <p:pic>
        <p:nvPicPr>
          <p:cNvPr id="9" name="Picture 8" descr="Screen Shot 2023-01-29 at 6.47.51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0592" y="3436072"/>
            <a:ext cx="7937328" cy="1187056"/>
          </a:xfrm>
          <a:prstGeom prst="rect">
            <a:avLst/>
          </a:prstGeom>
        </p:spPr>
      </p:pic>
      <p:sp>
        <p:nvSpPr>
          <p:cNvPr id="3" name="Rectangle 2"/>
          <p:cNvSpPr/>
          <p:nvPr/>
        </p:nvSpPr>
        <p:spPr>
          <a:xfrm>
            <a:off x="870592" y="3579527"/>
            <a:ext cx="2065384" cy="914400"/>
          </a:xfrm>
          <a:prstGeom prst="rect">
            <a:avLst/>
          </a:prstGeom>
          <a:solidFill>
            <a:srgbClr val="FFFF00">
              <a:alpha val="25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Rectangle 3"/>
          <p:cNvSpPr/>
          <p:nvPr/>
        </p:nvSpPr>
        <p:spPr>
          <a:xfrm>
            <a:off x="2935976" y="3555613"/>
            <a:ext cx="5522224" cy="914400"/>
          </a:xfrm>
          <a:prstGeom prst="rect">
            <a:avLst/>
          </a:prstGeom>
          <a:solidFill>
            <a:srgbClr val="CCFFCC">
              <a:alpha val="25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9393647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6378"/>
            <a:ext cx="7772400" cy="1470025"/>
          </a:xfrm>
        </p:spPr>
        <p:txBody>
          <a:bodyPr/>
          <a:lstStyle/>
          <a:p>
            <a:r>
              <a:rPr lang="en-US" dirty="0" smtClean="0"/>
              <a:t>Computational </a:t>
            </a:r>
            <a:r>
              <a:rPr lang="en-US" dirty="0" smtClean="0"/>
              <a:t>Project Report</a:t>
            </a:r>
            <a:endParaRPr lang="en-US" dirty="0"/>
          </a:p>
        </p:txBody>
      </p:sp>
      <p:sp>
        <p:nvSpPr>
          <p:cNvPr id="3" name="Subtitle 2"/>
          <p:cNvSpPr>
            <a:spLocks noGrp="1"/>
          </p:cNvSpPr>
          <p:nvPr>
            <p:ph type="subTitle" idx="1"/>
          </p:nvPr>
        </p:nvSpPr>
        <p:spPr>
          <a:xfrm>
            <a:off x="247414" y="1243586"/>
            <a:ext cx="8609998" cy="5387602"/>
          </a:xfrm>
        </p:spPr>
        <p:txBody>
          <a:bodyPr>
            <a:noAutofit/>
          </a:bodyPr>
          <a:lstStyle/>
          <a:p>
            <a:pPr marL="514350" indent="-514350" algn="l">
              <a:buFont typeface="+mj-lt"/>
              <a:buAutoNum type="arabicPeriod"/>
            </a:pPr>
            <a:r>
              <a:rPr lang="en-US" sz="2800" dirty="0">
                <a:solidFill>
                  <a:srgbClr val="000000"/>
                </a:solidFill>
              </a:rPr>
              <a:t>S</a:t>
            </a:r>
            <a:r>
              <a:rPr lang="en-US" sz="2800" dirty="0" smtClean="0">
                <a:solidFill>
                  <a:srgbClr val="000000"/>
                </a:solidFill>
              </a:rPr>
              <a:t>hort introduction to problem and describe goal of your calculation.</a:t>
            </a:r>
            <a:endParaRPr lang="en-US" sz="2800" dirty="0">
              <a:solidFill>
                <a:srgbClr val="000000"/>
              </a:solidFill>
            </a:endParaRPr>
          </a:p>
          <a:p>
            <a:pPr marL="514350" indent="-514350" algn="l">
              <a:buFont typeface="+mj-lt"/>
              <a:buAutoNum type="arabicPeriod"/>
            </a:pPr>
            <a:r>
              <a:rPr lang="en-US" sz="2800" dirty="0" smtClean="0">
                <a:solidFill>
                  <a:srgbClr val="000000"/>
                </a:solidFill>
              </a:rPr>
              <a:t>Describe your numerical method,  how you solved equation set, and how you tested your code. T</a:t>
            </a:r>
            <a:r>
              <a:rPr lang="en-US" sz="2800" dirty="0" smtClean="0">
                <a:solidFill>
                  <a:srgbClr val="000000"/>
                </a:solidFill>
              </a:rPr>
              <a:t>urn </a:t>
            </a:r>
            <a:r>
              <a:rPr lang="en-US" sz="2800" dirty="0" smtClean="0">
                <a:solidFill>
                  <a:srgbClr val="000000"/>
                </a:solidFill>
              </a:rPr>
              <a:t>in an annotated copy of your computer </a:t>
            </a:r>
            <a:r>
              <a:rPr lang="en-US" sz="2800" dirty="0" smtClean="0">
                <a:solidFill>
                  <a:srgbClr val="000000"/>
                </a:solidFill>
              </a:rPr>
              <a:t>code.</a:t>
            </a:r>
            <a:endParaRPr lang="en-US" sz="2800" dirty="0">
              <a:solidFill>
                <a:srgbClr val="000000"/>
              </a:solidFill>
            </a:endParaRPr>
          </a:p>
          <a:p>
            <a:pPr marL="514350" indent="-514350" algn="l">
              <a:buFont typeface="+mj-lt"/>
              <a:buAutoNum type="arabicPeriod"/>
            </a:pPr>
            <a:r>
              <a:rPr lang="en-US" sz="2800" dirty="0" smtClean="0">
                <a:solidFill>
                  <a:srgbClr val="000000"/>
                </a:solidFill>
              </a:rPr>
              <a:t>Describe the results of your calculations and make sure to turn </a:t>
            </a:r>
            <a:r>
              <a:rPr lang="en-US" sz="2800" dirty="0" smtClean="0">
                <a:solidFill>
                  <a:srgbClr val="000000"/>
                </a:solidFill>
              </a:rPr>
              <a:t>in a table that contains the </a:t>
            </a:r>
            <a:r>
              <a:rPr lang="en-US" sz="2800" b="1" i="1" dirty="0" smtClean="0">
                <a:solidFill>
                  <a:srgbClr val="FF0000"/>
                </a:solidFill>
              </a:rPr>
              <a:t>central density</a:t>
            </a:r>
            <a:r>
              <a:rPr lang="en-US" sz="2800" dirty="0" smtClean="0">
                <a:solidFill>
                  <a:srgbClr val="000000"/>
                </a:solidFill>
              </a:rPr>
              <a:t>, </a:t>
            </a:r>
            <a:r>
              <a:rPr lang="en-US" sz="2800" b="1" i="1" dirty="0" smtClean="0">
                <a:solidFill>
                  <a:srgbClr val="FF0000"/>
                </a:solidFill>
              </a:rPr>
              <a:t>R</a:t>
            </a:r>
            <a:r>
              <a:rPr lang="en-US" sz="2800" b="1" i="1" baseline="-25000" dirty="0" smtClean="0">
                <a:solidFill>
                  <a:srgbClr val="FF0000"/>
                </a:solidFill>
              </a:rPr>
              <a:t>*</a:t>
            </a:r>
            <a:r>
              <a:rPr lang="en-US" sz="2800" b="1" i="1" dirty="0" smtClean="0">
                <a:solidFill>
                  <a:srgbClr val="FF0000"/>
                </a:solidFill>
              </a:rPr>
              <a:t> </a:t>
            </a:r>
            <a:r>
              <a:rPr lang="en-US" sz="2800" dirty="0" smtClean="0">
                <a:solidFill>
                  <a:srgbClr val="000000"/>
                </a:solidFill>
              </a:rPr>
              <a:t>and </a:t>
            </a:r>
            <a:r>
              <a:rPr lang="en-US" sz="2800" b="1" i="1" dirty="0" smtClean="0">
                <a:solidFill>
                  <a:srgbClr val="FF0000"/>
                </a:solidFill>
              </a:rPr>
              <a:t>M</a:t>
            </a:r>
            <a:r>
              <a:rPr lang="en-US" sz="2800" b="1" i="1" baseline="-25000" dirty="0" smtClean="0">
                <a:solidFill>
                  <a:srgbClr val="FF0000"/>
                </a:solidFill>
              </a:rPr>
              <a:t>*</a:t>
            </a:r>
            <a:r>
              <a:rPr lang="en-US" sz="2800" b="1" i="1" dirty="0" smtClean="0">
                <a:solidFill>
                  <a:srgbClr val="FF0000"/>
                </a:solidFill>
              </a:rPr>
              <a:t> </a:t>
            </a:r>
            <a:r>
              <a:rPr lang="en-US" sz="2800" dirty="0" smtClean="0">
                <a:solidFill>
                  <a:srgbClr val="000000"/>
                </a:solidFill>
              </a:rPr>
              <a:t>from your </a:t>
            </a:r>
            <a:r>
              <a:rPr lang="en-US" sz="2800" dirty="0" smtClean="0">
                <a:solidFill>
                  <a:srgbClr val="000000"/>
                </a:solidFill>
              </a:rPr>
              <a:t>calculation and </a:t>
            </a:r>
            <a:r>
              <a:rPr lang="en-US" sz="2800" dirty="0" smtClean="0">
                <a:solidFill>
                  <a:srgbClr val="000000"/>
                </a:solidFill>
              </a:rPr>
              <a:t>a plot of the mass-radius </a:t>
            </a:r>
            <a:r>
              <a:rPr lang="en-US" sz="2800" dirty="0" smtClean="0">
                <a:solidFill>
                  <a:srgbClr val="000000"/>
                </a:solidFill>
              </a:rPr>
              <a:t>relation which includes the low-mass approximation.</a:t>
            </a:r>
          </a:p>
          <a:p>
            <a:pPr marL="514350" indent="-514350" algn="l">
              <a:buFont typeface="+mj-lt"/>
              <a:buAutoNum type="arabicPeriod"/>
            </a:pPr>
            <a:r>
              <a:rPr lang="en-US" sz="2800" dirty="0" smtClean="0">
                <a:solidFill>
                  <a:srgbClr val="000000"/>
                </a:solidFill>
              </a:rPr>
              <a:t>Include effects of General Relativity and find the mass-radius relationship.</a:t>
            </a:r>
            <a:endParaRPr lang="en-US" sz="2800" dirty="0" smtClean="0">
              <a:solidFill>
                <a:srgbClr val="000000"/>
              </a:solidFill>
            </a:endParaRPr>
          </a:p>
        </p:txBody>
      </p:sp>
    </p:spTree>
    <p:extLst>
      <p:ext uri="{BB962C8B-B14F-4D97-AF65-F5344CB8AC3E}">
        <p14:creationId xmlns:p14="http://schemas.microsoft.com/office/powerpoint/2010/main" val="218010164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62907"/>
            <a:ext cx="7772400" cy="1470025"/>
          </a:xfrm>
        </p:spPr>
        <p:txBody>
          <a:bodyPr/>
          <a:lstStyle/>
          <a:p>
            <a:r>
              <a:rPr lang="en-US" dirty="0" smtClean="0"/>
              <a:t>Computational Project</a:t>
            </a:r>
            <a:endParaRPr lang="en-US" dirty="0"/>
          </a:p>
        </p:txBody>
      </p:sp>
      <p:sp>
        <p:nvSpPr>
          <p:cNvPr id="3" name="Subtitle 2"/>
          <p:cNvSpPr>
            <a:spLocks noGrp="1"/>
          </p:cNvSpPr>
          <p:nvPr>
            <p:ph type="subTitle" idx="1"/>
          </p:nvPr>
        </p:nvSpPr>
        <p:spPr>
          <a:xfrm>
            <a:off x="412356" y="2238296"/>
            <a:ext cx="8412068" cy="4277423"/>
          </a:xfrm>
        </p:spPr>
        <p:txBody>
          <a:bodyPr>
            <a:normAutofit fontScale="40000" lnSpcReduction="20000"/>
          </a:bodyPr>
          <a:lstStyle/>
          <a:p>
            <a:pPr algn="l"/>
            <a:r>
              <a:rPr lang="en-US" sz="6700" dirty="0" smtClean="0">
                <a:solidFill>
                  <a:srgbClr val="000000"/>
                </a:solidFill>
              </a:rPr>
              <a:t>Goals:</a:t>
            </a:r>
          </a:p>
          <a:p>
            <a:pPr algn="l"/>
            <a:endParaRPr lang="en-US" sz="6700" dirty="0" smtClean="0">
              <a:solidFill>
                <a:srgbClr val="000000"/>
              </a:solidFill>
            </a:endParaRPr>
          </a:p>
          <a:p>
            <a:pPr marL="457200" indent="-457200" algn="l">
              <a:buFont typeface="Arial"/>
              <a:buChar char="•"/>
            </a:pPr>
            <a:r>
              <a:rPr lang="en-US" sz="6700" dirty="0" smtClean="0">
                <a:solidFill>
                  <a:srgbClr val="000000"/>
                </a:solidFill>
              </a:rPr>
              <a:t>Write a </a:t>
            </a:r>
            <a:r>
              <a:rPr lang="en-US" sz="6700" dirty="0" smtClean="0">
                <a:solidFill>
                  <a:srgbClr val="000000"/>
                </a:solidFill>
              </a:rPr>
              <a:t>numerical computational </a:t>
            </a:r>
            <a:r>
              <a:rPr lang="en-US" sz="6700" dirty="0" smtClean="0">
                <a:solidFill>
                  <a:srgbClr val="000000"/>
                </a:solidFill>
              </a:rPr>
              <a:t>code to find white dwarf </a:t>
            </a:r>
            <a:r>
              <a:rPr lang="en-US" sz="6700" dirty="0" err="1" smtClean="0">
                <a:solidFill>
                  <a:srgbClr val="000000"/>
                </a:solidFill>
              </a:rPr>
              <a:t>equilibria</a:t>
            </a:r>
            <a:r>
              <a:rPr lang="en-US" sz="6700" dirty="0" smtClean="0">
                <a:solidFill>
                  <a:srgbClr val="000000"/>
                </a:solidFill>
              </a:rPr>
              <a:t>.</a:t>
            </a:r>
            <a:endParaRPr lang="en-US" sz="6700" dirty="0" smtClean="0">
              <a:solidFill>
                <a:srgbClr val="000000"/>
              </a:solidFill>
            </a:endParaRPr>
          </a:p>
          <a:p>
            <a:pPr marL="457200" indent="-457200" algn="l">
              <a:buFont typeface="Arial"/>
              <a:buChar char="•"/>
            </a:pPr>
            <a:r>
              <a:rPr lang="en-US" sz="6700" dirty="0" smtClean="0">
                <a:solidFill>
                  <a:srgbClr val="000000"/>
                </a:solidFill>
              </a:rPr>
              <a:t>Calculate</a:t>
            </a:r>
            <a:r>
              <a:rPr lang="en-US" sz="6700" dirty="0" smtClean="0">
                <a:solidFill>
                  <a:srgbClr val="000000"/>
                </a:solidFill>
              </a:rPr>
              <a:t> </a:t>
            </a:r>
            <a:r>
              <a:rPr lang="en-US" sz="6700" dirty="0" smtClean="0">
                <a:solidFill>
                  <a:srgbClr val="000000"/>
                </a:solidFill>
              </a:rPr>
              <a:t>white dwarf equilibrium </a:t>
            </a:r>
            <a:r>
              <a:rPr lang="en-US" sz="6700" dirty="0" smtClean="0">
                <a:solidFill>
                  <a:srgbClr val="000000"/>
                </a:solidFill>
              </a:rPr>
              <a:t>structures.</a:t>
            </a:r>
            <a:endParaRPr lang="en-US" sz="6700" dirty="0" smtClean="0">
              <a:solidFill>
                <a:srgbClr val="000000"/>
              </a:solidFill>
            </a:endParaRPr>
          </a:p>
          <a:p>
            <a:pPr marL="457200" indent="-457200" algn="l">
              <a:buFont typeface="Arial"/>
              <a:buChar char="•"/>
            </a:pPr>
            <a:r>
              <a:rPr lang="en-US" sz="6700" dirty="0" smtClean="0">
                <a:solidFill>
                  <a:srgbClr val="000000"/>
                </a:solidFill>
              </a:rPr>
              <a:t>Find</a:t>
            </a:r>
            <a:r>
              <a:rPr lang="en-US" sz="6700" dirty="0" smtClean="0">
                <a:solidFill>
                  <a:srgbClr val="000000"/>
                </a:solidFill>
              </a:rPr>
              <a:t> </a:t>
            </a:r>
            <a:r>
              <a:rPr lang="en-US" sz="6700" dirty="0" smtClean="0">
                <a:solidFill>
                  <a:srgbClr val="000000"/>
                </a:solidFill>
              </a:rPr>
              <a:t>the mass-radius relationship for white dwarf stars using Newtonian </a:t>
            </a:r>
            <a:r>
              <a:rPr lang="en-US" sz="6700" dirty="0" smtClean="0">
                <a:solidFill>
                  <a:srgbClr val="000000"/>
                </a:solidFill>
              </a:rPr>
              <a:t>physics.</a:t>
            </a:r>
          </a:p>
          <a:p>
            <a:pPr marL="457200" indent="-457200" algn="l">
              <a:buFont typeface="Arial"/>
              <a:buChar char="•"/>
            </a:pPr>
            <a:r>
              <a:rPr lang="en-US" sz="6700" dirty="0" smtClean="0">
                <a:solidFill>
                  <a:srgbClr val="000000"/>
                </a:solidFill>
              </a:rPr>
              <a:t>Find Chandrasekhar limit.</a:t>
            </a:r>
            <a:endParaRPr lang="en-US" sz="6700" dirty="0" smtClean="0">
              <a:solidFill>
                <a:srgbClr val="000000"/>
              </a:solidFill>
            </a:endParaRPr>
          </a:p>
          <a:p>
            <a:pPr marL="457200" indent="-457200" algn="l">
              <a:buFont typeface="Arial"/>
              <a:buChar char="•"/>
            </a:pPr>
            <a:r>
              <a:rPr lang="en-US" sz="6700" dirty="0" smtClean="0">
                <a:solidFill>
                  <a:srgbClr val="000000"/>
                </a:solidFill>
              </a:rPr>
              <a:t>Find the effects of a general relativistic calculation on the white dwarf mass radius </a:t>
            </a:r>
            <a:r>
              <a:rPr lang="en-US" sz="6700" dirty="0" smtClean="0">
                <a:solidFill>
                  <a:srgbClr val="000000"/>
                </a:solidFill>
              </a:rPr>
              <a:t>relation. What happens to the </a:t>
            </a:r>
            <a:r>
              <a:rPr lang="en-US" sz="6700" dirty="0" err="1" smtClean="0">
                <a:solidFill>
                  <a:srgbClr val="000000"/>
                </a:solidFill>
              </a:rPr>
              <a:t>Chandraskehar</a:t>
            </a:r>
            <a:r>
              <a:rPr lang="en-US" sz="6700" dirty="0" smtClean="0">
                <a:solidFill>
                  <a:srgbClr val="000000"/>
                </a:solidFill>
              </a:rPr>
              <a:t> Limit?</a:t>
            </a:r>
            <a:endParaRPr lang="en-US" sz="6700" dirty="0" smtClean="0">
              <a:solidFill>
                <a:srgbClr val="000000"/>
              </a:solidFill>
            </a:endParaRPr>
          </a:p>
          <a:p>
            <a:pPr marL="457200" indent="-457200" algn="l">
              <a:buFont typeface="Arial"/>
              <a:buChar char="•"/>
            </a:pPr>
            <a:endParaRPr lang="en-US" dirty="0"/>
          </a:p>
        </p:txBody>
      </p:sp>
    </p:spTree>
    <p:extLst>
      <p:ext uri="{BB962C8B-B14F-4D97-AF65-F5344CB8AC3E}">
        <p14:creationId xmlns:p14="http://schemas.microsoft.com/office/powerpoint/2010/main" val="422195215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36318" y="65986"/>
            <a:ext cx="7772400" cy="879306"/>
          </a:xfrm>
        </p:spPr>
        <p:txBody>
          <a:bodyPr/>
          <a:lstStyle/>
          <a:p>
            <a:r>
              <a:rPr lang="en-US" dirty="0" smtClean="0"/>
              <a:t>Appendix: Sample Code</a:t>
            </a:r>
            <a:endParaRPr lang="en-US" dirty="0"/>
          </a:p>
        </p:txBody>
      </p:sp>
      <p:sp>
        <p:nvSpPr>
          <p:cNvPr id="4" name="TextBox 3"/>
          <p:cNvSpPr txBox="1"/>
          <p:nvPr/>
        </p:nvSpPr>
        <p:spPr>
          <a:xfrm>
            <a:off x="313391" y="1045970"/>
            <a:ext cx="8445055" cy="461665"/>
          </a:xfrm>
          <a:prstGeom prst="rect">
            <a:avLst/>
          </a:prstGeom>
          <a:noFill/>
        </p:spPr>
        <p:txBody>
          <a:bodyPr wrap="square" rtlCol="0">
            <a:spAutoFit/>
          </a:bodyPr>
          <a:lstStyle/>
          <a:p>
            <a:pPr algn="ctr"/>
            <a:r>
              <a:rPr lang="en-US" sz="2400" dirty="0" smtClean="0"/>
              <a:t> Sample program (in Fortran 90). </a:t>
            </a:r>
            <a:r>
              <a:rPr lang="en-US" sz="2400" dirty="0"/>
              <a:t>G</a:t>
            </a:r>
            <a:r>
              <a:rPr lang="en-US" sz="2400" dirty="0" smtClean="0"/>
              <a:t>eneral flow of the program is </a:t>
            </a:r>
            <a:endParaRPr lang="en-US" sz="2400" dirty="0"/>
          </a:p>
        </p:txBody>
      </p:sp>
      <p:sp>
        <p:nvSpPr>
          <p:cNvPr id="7" name="Rectangle 6"/>
          <p:cNvSpPr/>
          <p:nvPr/>
        </p:nvSpPr>
        <p:spPr>
          <a:xfrm>
            <a:off x="3430807" y="1748563"/>
            <a:ext cx="2193745" cy="79125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Definitions</a:t>
            </a:r>
            <a:endParaRPr lang="en-US" dirty="0"/>
          </a:p>
        </p:txBody>
      </p:sp>
      <p:sp>
        <p:nvSpPr>
          <p:cNvPr id="8" name="Rectangle 7"/>
          <p:cNvSpPr/>
          <p:nvPr/>
        </p:nvSpPr>
        <p:spPr>
          <a:xfrm>
            <a:off x="3595747" y="2936238"/>
            <a:ext cx="1863850" cy="914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Advance M(r) and </a:t>
            </a:r>
            <a:r>
              <a:rPr lang="en-US" dirty="0" err="1" smtClean="0"/>
              <a:t>ρ</a:t>
            </a:r>
            <a:r>
              <a:rPr lang="en-US" dirty="0" smtClean="0"/>
              <a:t>(r) by </a:t>
            </a:r>
            <a:r>
              <a:rPr lang="en-US" dirty="0" err="1" smtClean="0"/>
              <a:t>δr</a:t>
            </a:r>
            <a:endParaRPr lang="en-US" dirty="0"/>
          </a:p>
        </p:txBody>
      </p:sp>
      <p:cxnSp>
        <p:nvCxnSpPr>
          <p:cNvPr id="11" name="Straight Arrow Connector 10"/>
          <p:cNvCxnSpPr>
            <a:stCxn id="7" idx="2"/>
            <a:endCxn id="8" idx="0"/>
          </p:cNvCxnSpPr>
          <p:nvPr/>
        </p:nvCxnSpPr>
        <p:spPr>
          <a:xfrm flipH="1">
            <a:off x="4527672" y="2539821"/>
            <a:ext cx="8" cy="39641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2" name="Rectangle 11"/>
          <p:cNvSpPr/>
          <p:nvPr/>
        </p:nvSpPr>
        <p:spPr>
          <a:xfrm>
            <a:off x="4090570" y="4866206"/>
            <a:ext cx="914400" cy="65047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Output</a:t>
            </a:r>
            <a:endParaRPr lang="en-US" dirty="0"/>
          </a:p>
        </p:txBody>
      </p:sp>
      <p:sp>
        <p:nvSpPr>
          <p:cNvPr id="13" name="Rectangle 12"/>
          <p:cNvSpPr/>
          <p:nvPr/>
        </p:nvSpPr>
        <p:spPr>
          <a:xfrm>
            <a:off x="3793682" y="4169820"/>
            <a:ext cx="1500975" cy="43603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Step Size, </a:t>
            </a:r>
            <a:r>
              <a:rPr lang="en-US" dirty="0" err="1" smtClean="0"/>
              <a:t>δr</a:t>
            </a:r>
            <a:endParaRPr lang="en-US" dirty="0"/>
          </a:p>
        </p:txBody>
      </p:sp>
      <p:cxnSp>
        <p:nvCxnSpPr>
          <p:cNvPr id="15" name="Straight Arrow Connector 14"/>
          <p:cNvCxnSpPr>
            <a:stCxn id="8" idx="2"/>
            <a:endCxn id="13" idx="0"/>
          </p:cNvCxnSpPr>
          <p:nvPr/>
        </p:nvCxnSpPr>
        <p:spPr>
          <a:xfrm>
            <a:off x="4527672" y="3850638"/>
            <a:ext cx="16498" cy="31918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a:stCxn id="13" idx="2"/>
            <a:endCxn id="12" idx="0"/>
          </p:cNvCxnSpPr>
          <p:nvPr/>
        </p:nvCxnSpPr>
        <p:spPr>
          <a:xfrm>
            <a:off x="4544170" y="4605850"/>
            <a:ext cx="3600" cy="26035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p:nvPr/>
        </p:nvCxnSpPr>
        <p:spPr>
          <a:xfrm flipV="1">
            <a:off x="4527680" y="4734242"/>
            <a:ext cx="1690652" cy="1649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p:nvPr/>
        </p:nvCxnSpPr>
        <p:spPr>
          <a:xfrm flipV="1">
            <a:off x="6218332" y="2738288"/>
            <a:ext cx="0" cy="199595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p:nvPr/>
        </p:nvCxnSpPr>
        <p:spPr>
          <a:xfrm flipH="1">
            <a:off x="4527680" y="2738288"/>
            <a:ext cx="1690652"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2" name="TextBox 31"/>
          <p:cNvSpPr txBox="1"/>
          <p:nvPr/>
        </p:nvSpPr>
        <p:spPr>
          <a:xfrm>
            <a:off x="6516182" y="3183674"/>
            <a:ext cx="2407207" cy="1077218"/>
          </a:xfrm>
          <a:prstGeom prst="rect">
            <a:avLst/>
          </a:prstGeom>
          <a:noFill/>
        </p:spPr>
        <p:txBody>
          <a:bodyPr wrap="square" rtlCol="0">
            <a:spAutoFit/>
          </a:bodyPr>
          <a:lstStyle/>
          <a:p>
            <a:pPr algn="ctr"/>
            <a:r>
              <a:rPr lang="en-US" sz="3200" b="1" i="1" dirty="0" smtClean="0">
                <a:solidFill>
                  <a:srgbClr val="3366FF"/>
                </a:solidFill>
              </a:rPr>
              <a:t>Do Loop </a:t>
            </a:r>
            <a:r>
              <a:rPr lang="en-US" sz="3200" i="1" dirty="0" smtClean="0">
                <a:solidFill>
                  <a:srgbClr val="3366FF"/>
                </a:solidFill>
              </a:rPr>
              <a:t>over structure</a:t>
            </a:r>
            <a:endParaRPr lang="en-US" sz="3200" i="1" dirty="0">
              <a:solidFill>
                <a:srgbClr val="3366FF"/>
              </a:solidFill>
            </a:endParaRPr>
          </a:p>
        </p:txBody>
      </p:sp>
      <p:cxnSp>
        <p:nvCxnSpPr>
          <p:cNvPr id="34" name="Straight Arrow Connector 33"/>
          <p:cNvCxnSpPr>
            <a:stCxn id="12" idx="2"/>
          </p:cNvCxnSpPr>
          <p:nvPr/>
        </p:nvCxnSpPr>
        <p:spPr>
          <a:xfrm>
            <a:off x="4547770" y="5516678"/>
            <a:ext cx="0" cy="22377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5" name="Diamond 34"/>
          <p:cNvSpPr/>
          <p:nvPr/>
        </p:nvSpPr>
        <p:spPr>
          <a:xfrm>
            <a:off x="4085938" y="5740455"/>
            <a:ext cx="914400" cy="914400"/>
          </a:xfrm>
          <a:prstGeom prst="diamon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t>
            </a:r>
          </a:p>
        </p:txBody>
      </p:sp>
      <p:cxnSp>
        <p:nvCxnSpPr>
          <p:cNvPr id="37" name="Straight Arrow Connector 36"/>
          <p:cNvCxnSpPr>
            <a:stCxn id="35" idx="1"/>
          </p:cNvCxnSpPr>
          <p:nvPr/>
        </p:nvCxnSpPr>
        <p:spPr>
          <a:xfrm flipH="1" flipV="1">
            <a:off x="2573103" y="6185809"/>
            <a:ext cx="1512835" cy="1184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9" name="Straight Arrow Connector 38"/>
          <p:cNvCxnSpPr/>
          <p:nvPr/>
        </p:nvCxnSpPr>
        <p:spPr>
          <a:xfrm flipV="1">
            <a:off x="2573103" y="2177405"/>
            <a:ext cx="0" cy="402025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1" name="Straight Arrow Connector 40"/>
          <p:cNvCxnSpPr>
            <a:endCxn id="7" idx="1"/>
          </p:cNvCxnSpPr>
          <p:nvPr/>
        </p:nvCxnSpPr>
        <p:spPr>
          <a:xfrm>
            <a:off x="2573103" y="2144192"/>
            <a:ext cx="857704"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4" name="Straight Arrow Connector 43"/>
          <p:cNvCxnSpPr>
            <a:stCxn id="35" idx="3"/>
          </p:cNvCxnSpPr>
          <p:nvPr/>
        </p:nvCxnSpPr>
        <p:spPr>
          <a:xfrm flipV="1">
            <a:off x="5000338" y="6185809"/>
            <a:ext cx="1333454" cy="1184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5" name="TextBox 44"/>
          <p:cNvSpPr txBox="1"/>
          <p:nvPr/>
        </p:nvSpPr>
        <p:spPr>
          <a:xfrm>
            <a:off x="148448" y="3530050"/>
            <a:ext cx="1995806" cy="1384995"/>
          </a:xfrm>
          <a:prstGeom prst="rect">
            <a:avLst/>
          </a:prstGeom>
          <a:noFill/>
        </p:spPr>
        <p:txBody>
          <a:bodyPr wrap="square" rtlCol="0">
            <a:spAutoFit/>
          </a:bodyPr>
          <a:lstStyle/>
          <a:p>
            <a:pPr algn="ctr"/>
            <a:r>
              <a:rPr lang="en-US" sz="2800" i="1" dirty="0" smtClean="0">
                <a:solidFill>
                  <a:srgbClr val="FF0000"/>
                </a:solidFill>
              </a:rPr>
              <a:t>More models to calculate</a:t>
            </a:r>
          </a:p>
        </p:txBody>
      </p:sp>
      <p:sp>
        <p:nvSpPr>
          <p:cNvPr id="46" name="TextBox 45"/>
          <p:cNvSpPr txBox="1"/>
          <p:nvPr/>
        </p:nvSpPr>
        <p:spPr>
          <a:xfrm>
            <a:off x="6153802" y="5890984"/>
            <a:ext cx="1974518" cy="523220"/>
          </a:xfrm>
          <a:prstGeom prst="rect">
            <a:avLst/>
          </a:prstGeom>
          <a:noFill/>
        </p:spPr>
        <p:txBody>
          <a:bodyPr wrap="square" rtlCol="0">
            <a:spAutoFit/>
          </a:bodyPr>
          <a:lstStyle/>
          <a:p>
            <a:pPr algn="ctr"/>
            <a:r>
              <a:rPr lang="en-US" sz="2800" b="1" i="1" dirty="0" smtClean="0">
                <a:solidFill>
                  <a:srgbClr val="FF0000"/>
                </a:solidFill>
              </a:rPr>
              <a:t>Finished!</a:t>
            </a:r>
            <a:endParaRPr lang="en-US" sz="2800" b="1" i="1" dirty="0">
              <a:solidFill>
                <a:srgbClr val="FF0000"/>
              </a:solidFill>
            </a:endParaRPr>
          </a:p>
        </p:txBody>
      </p:sp>
    </p:spTree>
    <p:extLst>
      <p:ext uri="{BB962C8B-B14F-4D97-AF65-F5344CB8AC3E}">
        <p14:creationId xmlns:p14="http://schemas.microsoft.com/office/powerpoint/2010/main" val="151721558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31954" y="17075"/>
            <a:ext cx="8807930" cy="7294303"/>
          </a:xfrm>
          <a:prstGeom prst="rect">
            <a:avLst/>
          </a:prstGeom>
        </p:spPr>
        <p:txBody>
          <a:bodyPr wrap="square">
            <a:spAutoFit/>
          </a:bodyPr>
          <a:lstStyle/>
          <a:p>
            <a:r>
              <a:rPr lang="en-US" sz="2400" dirty="0"/>
              <a:t>program </a:t>
            </a:r>
            <a:r>
              <a:rPr lang="en-US" sz="2400" dirty="0" err="1"/>
              <a:t>mass_radius</a:t>
            </a:r>
            <a:r>
              <a:rPr lang="en-US" sz="2400" dirty="0"/>
              <a:t> </a:t>
            </a:r>
          </a:p>
          <a:p>
            <a:endParaRPr lang="en-US" sz="2400" dirty="0"/>
          </a:p>
          <a:p>
            <a:r>
              <a:rPr lang="en-US" sz="2400" dirty="0" err="1" smtClean="0"/>
              <a:t>xmue</a:t>
            </a:r>
            <a:r>
              <a:rPr lang="en-US" sz="2400" dirty="0"/>
              <a:t>=2.00     ! pure helium or metals</a:t>
            </a:r>
          </a:p>
          <a:p>
            <a:r>
              <a:rPr lang="en-US" sz="2400" dirty="0" smtClean="0"/>
              <a:t>pi=3.141592654</a:t>
            </a:r>
          </a:p>
          <a:p>
            <a:endParaRPr lang="en-US" sz="2400" dirty="0"/>
          </a:p>
          <a:p>
            <a:r>
              <a:rPr lang="en-US" sz="2400" dirty="0"/>
              <a:t>p1=5.0/3.0</a:t>
            </a:r>
          </a:p>
          <a:p>
            <a:r>
              <a:rPr lang="en-US" sz="2400" dirty="0"/>
              <a:t>p2=1.0/3.0</a:t>
            </a:r>
          </a:p>
          <a:p>
            <a:r>
              <a:rPr lang="en-US" sz="2400" dirty="0" smtClean="0"/>
              <a:t>epsilon</a:t>
            </a:r>
            <a:r>
              <a:rPr lang="en-US" sz="2400" dirty="0"/>
              <a:t>=</a:t>
            </a:r>
            <a:r>
              <a:rPr lang="en-US" sz="2400" dirty="0" smtClean="0"/>
              <a:t>2.0</a:t>
            </a:r>
          </a:p>
          <a:p>
            <a:endParaRPr lang="en-US" sz="2400" dirty="0"/>
          </a:p>
          <a:p>
            <a:r>
              <a:rPr lang="pl-PL" sz="2400" dirty="0"/>
              <a:t>do </a:t>
            </a:r>
            <a:r>
              <a:rPr lang="pl-PL" sz="2400" dirty="0" err="1"/>
              <a:t>nwd</a:t>
            </a:r>
            <a:r>
              <a:rPr lang="pl-PL" sz="2400" dirty="0"/>
              <a:t>=</a:t>
            </a:r>
            <a:r>
              <a:rPr lang="pl-PL" sz="2400" dirty="0" smtClean="0"/>
              <a:t>1,28</a:t>
            </a:r>
          </a:p>
          <a:p>
            <a:endParaRPr lang="pl-PL" sz="2400" dirty="0"/>
          </a:p>
          <a:p>
            <a:r>
              <a:rPr lang="pl-PL" sz="2400" dirty="0"/>
              <a:t> </a:t>
            </a:r>
            <a:r>
              <a:rPr lang="nl-NL" sz="2400" dirty="0" smtClean="0"/>
              <a:t> </a:t>
            </a:r>
            <a:r>
              <a:rPr lang="nl-NL" sz="2400" dirty="0"/>
              <a:t>rho0=5.0e4*epsilon**(nwd-1)</a:t>
            </a:r>
          </a:p>
          <a:p>
            <a:r>
              <a:rPr lang="de-DE" sz="2400" dirty="0"/>
              <a:t>  r0=1.0e4</a:t>
            </a:r>
          </a:p>
          <a:p>
            <a:r>
              <a:rPr lang="de-DE" sz="2400" dirty="0"/>
              <a:t>  xmass0=(4.0</a:t>
            </a:r>
            <a:r>
              <a:rPr lang="de-DE" sz="2400" dirty="0" smtClean="0"/>
              <a:t>*</a:t>
            </a:r>
            <a:r>
              <a:rPr lang="de-DE" sz="2400" dirty="0" err="1" smtClean="0"/>
              <a:t>pi</a:t>
            </a:r>
            <a:r>
              <a:rPr lang="de-DE" sz="2400" dirty="0" smtClean="0"/>
              <a:t>/</a:t>
            </a:r>
            <a:r>
              <a:rPr lang="de-DE" sz="2400" dirty="0"/>
              <a:t>3.0)*r0**3*rho0</a:t>
            </a:r>
          </a:p>
          <a:p>
            <a:r>
              <a:rPr lang="de-DE" sz="2400" dirty="0"/>
              <a:t>  </a:t>
            </a:r>
            <a:r>
              <a:rPr lang="de-DE" sz="2400" dirty="0" err="1"/>
              <a:t>rho</a:t>
            </a:r>
            <a:r>
              <a:rPr lang="de-DE" sz="2400" dirty="0"/>
              <a:t>=rho0</a:t>
            </a:r>
          </a:p>
          <a:p>
            <a:r>
              <a:rPr lang="de-DE" sz="2400" dirty="0"/>
              <a:t>  </a:t>
            </a:r>
            <a:r>
              <a:rPr lang="de-DE" sz="2400" dirty="0" err="1"/>
              <a:t>r</a:t>
            </a:r>
            <a:r>
              <a:rPr lang="de-DE" sz="2400" dirty="0"/>
              <a:t>=r0</a:t>
            </a:r>
          </a:p>
          <a:p>
            <a:r>
              <a:rPr lang="de-DE" sz="2400" dirty="0"/>
              <a:t>  </a:t>
            </a:r>
            <a:r>
              <a:rPr lang="de-DE" sz="2400" dirty="0" err="1"/>
              <a:t>xmass</a:t>
            </a:r>
            <a:r>
              <a:rPr lang="de-DE" sz="2400" dirty="0"/>
              <a:t>=xmass0</a:t>
            </a:r>
          </a:p>
          <a:p>
            <a:r>
              <a:rPr lang="de-DE" sz="2400" dirty="0"/>
              <a:t>  </a:t>
            </a:r>
            <a:r>
              <a:rPr lang="de-DE" sz="2400" dirty="0" err="1"/>
              <a:t>step</a:t>
            </a:r>
            <a:r>
              <a:rPr lang="de-DE" sz="2400" dirty="0"/>
              <a:t>=r0</a:t>
            </a:r>
          </a:p>
          <a:p>
            <a:endParaRPr lang="de-DE" dirty="0"/>
          </a:p>
          <a:p>
            <a:r>
              <a:rPr lang="pt-BR" dirty="0"/>
              <a:t>   </a:t>
            </a:r>
            <a:endParaRPr lang="en-US" dirty="0"/>
          </a:p>
        </p:txBody>
      </p:sp>
    </p:spTree>
    <p:extLst>
      <p:ext uri="{BB962C8B-B14F-4D97-AF65-F5344CB8AC3E}">
        <p14:creationId xmlns:p14="http://schemas.microsoft.com/office/powerpoint/2010/main" val="3543793593"/>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81434" y="148455"/>
            <a:ext cx="8807930" cy="6278641"/>
          </a:xfrm>
          <a:prstGeom prst="rect">
            <a:avLst/>
          </a:prstGeom>
        </p:spPr>
        <p:txBody>
          <a:bodyPr wrap="square">
            <a:spAutoFit/>
          </a:bodyPr>
          <a:lstStyle/>
          <a:p>
            <a:endParaRPr lang="de-DE" sz="2400" dirty="0"/>
          </a:p>
          <a:p>
            <a:r>
              <a:rPr lang="pt-BR" sz="2400" dirty="0"/>
              <a:t>    do </a:t>
            </a:r>
            <a:r>
              <a:rPr lang="pt-BR" sz="2400" dirty="0" err="1"/>
              <a:t>n</a:t>
            </a:r>
            <a:r>
              <a:rPr lang="pt-BR" sz="2400" dirty="0"/>
              <a:t>=1,20000</a:t>
            </a:r>
          </a:p>
          <a:p>
            <a:r>
              <a:rPr lang="es-ES_tradnl" sz="2400" dirty="0"/>
              <a:t>      x=1.009e-02*(rho/</a:t>
            </a:r>
            <a:r>
              <a:rPr lang="es-ES_tradnl" sz="2400" dirty="0" err="1"/>
              <a:t>xmue</a:t>
            </a:r>
            <a:r>
              <a:rPr lang="es-ES_tradnl" sz="2400" dirty="0"/>
              <a:t>)**p2</a:t>
            </a:r>
          </a:p>
          <a:p>
            <a:r>
              <a:rPr lang="fr-FR" sz="2400" dirty="0"/>
              <a:t>      </a:t>
            </a:r>
            <a:r>
              <a:rPr lang="fr-FR" sz="2400" dirty="0" err="1"/>
              <a:t>dpdrho</a:t>
            </a:r>
            <a:r>
              <a:rPr lang="fr-FR" sz="2400" dirty="0"/>
              <a:t>=6.002e22*8.0*x**5/(3.0*rho*</a:t>
            </a:r>
            <a:r>
              <a:rPr lang="fr-FR" sz="2400" dirty="0" err="1"/>
              <a:t>sqrt</a:t>
            </a:r>
            <a:r>
              <a:rPr lang="fr-FR" sz="2400" dirty="0"/>
              <a:t>(1.0+x**2))</a:t>
            </a:r>
          </a:p>
          <a:p>
            <a:r>
              <a:rPr lang="fr-FR" sz="2400" dirty="0"/>
              <a:t>      dm=4.0</a:t>
            </a:r>
            <a:r>
              <a:rPr lang="fr-FR" sz="2400" dirty="0" smtClean="0"/>
              <a:t>*pi*</a:t>
            </a:r>
            <a:r>
              <a:rPr lang="fr-FR" sz="2400" dirty="0"/>
              <a:t>r**2*rho</a:t>
            </a:r>
          </a:p>
          <a:p>
            <a:r>
              <a:rPr lang="fr-FR" sz="2400" dirty="0"/>
              <a:t>      </a:t>
            </a:r>
            <a:r>
              <a:rPr lang="fr-FR" sz="2400" dirty="0" err="1"/>
              <a:t>drho</a:t>
            </a:r>
            <a:r>
              <a:rPr lang="fr-FR" sz="2400" dirty="0"/>
              <a:t>=-6.673e-08*</a:t>
            </a:r>
            <a:r>
              <a:rPr lang="fr-FR" sz="2400" dirty="0" err="1"/>
              <a:t>xmass</a:t>
            </a:r>
            <a:r>
              <a:rPr lang="fr-FR" sz="2400" dirty="0"/>
              <a:t>*rho/r**2/</a:t>
            </a:r>
            <a:r>
              <a:rPr lang="fr-FR" sz="2400" dirty="0" err="1"/>
              <a:t>dpdrho</a:t>
            </a:r>
            <a:endParaRPr lang="fr-FR" sz="2400" dirty="0"/>
          </a:p>
          <a:p>
            <a:r>
              <a:rPr lang="fr-FR" sz="2400" dirty="0"/>
              <a:t>!  </a:t>
            </a:r>
            <a:r>
              <a:rPr lang="fr-FR" sz="2400" dirty="0" err="1"/>
              <a:t>advance</a:t>
            </a:r>
            <a:r>
              <a:rPr lang="fr-FR" sz="2400" dirty="0"/>
              <a:t> m, rho, and r</a:t>
            </a:r>
          </a:p>
          <a:p>
            <a:r>
              <a:rPr lang="fr-FR" sz="2400" dirty="0"/>
              <a:t>      </a:t>
            </a:r>
            <a:r>
              <a:rPr lang="fr-FR" sz="2400" dirty="0" err="1"/>
              <a:t>xmass</a:t>
            </a:r>
            <a:r>
              <a:rPr lang="fr-FR" sz="2400" dirty="0"/>
              <a:t>=</a:t>
            </a:r>
            <a:r>
              <a:rPr lang="fr-FR" sz="2400" dirty="0" err="1"/>
              <a:t>xmass+step</a:t>
            </a:r>
            <a:r>
              <a:rPr lang="fr-FR" sz="2400" dirty="0"/>
              <a:t>*dm</a:t>
            </a:r>
          </a:p>
          <a:p>
            <a:r>
              <a:rPr lang="fr-FR" sz="2400" dirty="0"/>
              <a:t>      rho=</a:t>
            </a:r>
            <a:r>
              <a:rPr lang="fr-FR" sz="2400" dirty="0" err="1"/>
              <a:t>rho+step</a:t>
            </a:r>
            <a:r>
              <a:rPr lang="fr-FR" sz="2400" dirty="0"/>
              <a:t>*</a:t>
            </a:r>
            <a:r>
              <a:rPr lang="fr-FR" sz="2400" dirty="0" err="1"/>
              <a:t>drho</a:t>
            </a:r>
            <a:endParaRPr lang="fr-FR" sz="2400" dirty="0"/>
          </a:p>
          <a:p>
            <a:r>
              <a:rPr lang="fr-FR" sz="2400" dirty="0"/>
              <a:t>      r=</a:t>
            </a:r>
            <a:r>
              <a:rPr lang="fr-FR" sz="2400" dirty="0" err="1"/>
              <a:t>r+step</a:t>
            </a:r>
            <a:endParaRPr lang="fr-FR" sz="2400" dirty="0"/>
          </a:p>
          <a:p>
            <a:r>
              <a:rPr lang="fr-FR" sz="2400" dirty="0"/>
              <a:t>      ts1=abs(rho/</a:t>
            </a:r>
            <a:r>
              <a:rPr lang="fr-FR" sz="2400" dirty="0" err="1"/>
              <a:t>drho</a:t>
            </a:r>
            <a:r>
              <a:rPr lang="fr-FR" sz="2400" dirty="0"/>
              <a:t>)</a:t>
            </a:r>
          </a:p>
          <a:p>
            <a:r>
              <a:rPr lang="fr-FR" sz="2400" dirty="0"/>
              <a:t>      ts2=abs(</a:t>
            </a:r>
            <a:r>
              <a:rPr lang="fr-FR" sz="2400" dirty="0" err="1"/>
              <a:t>xmass</a:t>
            </a:r>
            <a:r>
              <a:rPr lang="fr-FR" sz="2400" dirty="0"/>
              <a:t>/dm)</a:t>
            </a:r>
          </a:p>
          <a:p>
            <a:r>
              <a:rPr lang="fr-FR" sz="2400" dirty="0"/>
              <a:t>      </a:t>
            </a:r>
            <a:r>
              <a:rPr lang="fr-FR" sz="2400" dirty="0" err="1"/>
              <a:t>step</a:t>
            </a:r>
            <a:r>
              <a:rPr lang="fr-FR" sz="2400" dirty="0"/>
              <a:t>=0.01*amin1(ts1,ts2)</a:t>
            </a:r>
          </a:p>
          <a:p>
            <a:r>
              <a:rPr lang="pl-PL" sz="2400" dirty="0"/>
              <a:t>      </a:t>
            </a:r>
            <a:r>
              <a:rPr lang="pl-PL" sz="2400" dirty="0" err="1"/>
              <a:t>if</a:t>
            </a:r>
            <a:r>
              <a:rPr lang="pl-PL" sz="2400" dirty="0"/>
              <a:t>(rho.le.1.0e-00) go to 1</a:t>
            </a:r>
          </a:p>
          <a:p>
            <a:r>
              <a:rPr lang="da-DK" sz="2400" dirty="0"/>
              <a:t>    end </a:t>
            </a:r>
            <a:r>
              <a:rPr lang="da-DK" sz="2400" dirty="0" smtClean="0"/>
              <a:t>do</a:t>
            </a:r>
            <a:endParaRPr lang="da-DK" sz="2400" dirty="0"/>
          </a:p>
          <a:p>
            <a:r>
              <a:rPr lang="da-DK" sz="2400" dirty="0"/>
              <a:t>1 </a:t>
            </a:r>
            <a:r>
              <a:rPr lang="da-DK" sz="2400" dirty="0" err="1"/>
              <a:t>continue</a:t>
            </a:r>
            <a:endParaRPr lang="da-DK" sz="2400" dirty="0"/>
          </a:p>
          <a:p>
            <a:r>
              <a:rPr lang="da-DK" dirty="0"/>
              <a:t>  </a:t>
            </a:r>
            <a:endParaRPr lang="en-US" dirty="0"/>
          </a:p>
        </p:txBody>
      </p:sp>
      <p:sp>
        <p:nvSpPr>
          <p:cNvPr id="2" name="Rectangle 1"/>
          <p:cNvSpPr/>
          <p:nvPr/>
        </p:nvSpPr>
        <p:spPr>
          <a:xfrm>
            <a:off x="171130" y="329886"/>
            <a:ext cx="8774942" cy="6119827"/>
          </a:xfrm>
          <a:prstGeom prst="rect">
            <a:avLst/>
          </a:prstGeom>
          <a:solidFill>
            <a:srgbClr val="FFFF00">
              <a:alpha val="25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181062"/>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31954" y="248088"/>
            <a:ext cx="8807930" cy="2677656"/>
          </a:xfrm>
          <a:prstGeom prst="rect">
            <a:avLst/>
          </a:prstGeom>
        </p:spPr>
        <p:txBody>
          <a:bodyPr wrap="square">
            <a:spAutoFit/>
          </a:bodyPr>
          <a:lstStyle/>
          <a:p>
            <a:endParaRPr lang="da-DK" sz="2400" dirty="0"/>
          </a:p>
          <a:p>
            <a:r>
              <a:rPr lang="en-US" sz="2400" dirty="0"/>
              <a:t>  write(6,100) rho0,r,xmass/2.0e33,</a:t>
            </a:r>
            <a:r>
              <a:rPr lang="en-US" sz="2400" dirty="0" smtClean="0"/>
              <a:t>xn-1</a:t>
            </a:r>
            <a:endParaRPr lang="en-US" sz="2400" dirty="0"/>
          </a:p>
          <a:p>
            <a:r>
              <a:rPr lang="en-US" sz="2400" dirty="0"/>
              <a:t>100 format(1p4e12.4)</a:t>
            </a:r>
          </a:p>
          <a:p>
            <a:endParaRPr lang="en-US" sz="2400" dirty="0"/>
          </a:p>
          <a:p>
            <a:r>
              <a:rPr lang="en-US" sz="2400" dirty="0"/>
              <a:t>end do</a:t>
            </a:r>
          </a:p>
          <a:p>
            <a:endParaRPr lang="en-US" sz="2400" dirty="0"/>
          </a:p>
          <a:p>
            <a:r>
              <a:rPr lang="en-US" sz="2400" dirty="0"/>
              <a:t>end</a:t>
            </a:r>
            <a:endParaRPr lang="en-US" sz="2400" dirty="0"/>
          </a:p>
        </p:txBody>
      </p:sp>
    </p:spTree>
    <p:extLst>
      <p:ext uri="{BB962C8B-B14F-4D97-AF65-F5344CB8AC3E}">
        <p14:creationId xmlns:p14="http://schemas.microsoft.com/office/powerpoint/2010/main" val="255002072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37574" y="1111634"/>
            <a:ext cx="6400800" cy="3391679"/>
          </a:xfrm>
        </p:spPr>
        <p:txBody>
          <a:bodyPr>
            <a:normAutofit lnSpcReduction="10000"/>
          </a:bodyPr>
          <a:lstStyle/>
          <a:p>
            <a:pPr algn="l"/>
            <a:r>
              <a:rPr lang="en-US" sz="3600" dirty="0" smtClean="0">
                <a:solidFill>
                  <a:srgbClr val="000000"/>
                </a:solidFill>
              </a:rPr>
              <a:t>Newtonian Structure Equations:</a:t>
            </a:r>
          </a:p>
          <a:p>
            <a:pPr algn="l"/>
            <a:endParaRPr lang="en-US" dirty="0" smtClean="0">
              <a:solidFill>
                <a:srgbClr val="000000"/>
              </a:solidFill>
            </a:endParaRPr>
          </a:p>
          <a:p>
            <a:pPr marL="514350" indent="-514350" algn="l">
              <a:buFont typeface="+mj-lt"/>
              <a:buAutoNum type="arabicPeriod"/>
            </a:pPr>
            <a:r>
              <a:rPr lang="en-US" dirty="0" smtClean="0">
                <a:solidFill>
                  <a:srgbClr val="000000"/>
                </a:solidFill>
              </a:rPr>
              <a:t>Mass Conservation</a:t>
            </a:r>
          </a:p>
          <a:p>
            <a:pPr algn="l"/>
            <a:endParaRPr lang="en-US" dirty="0" smtClean="0">
              <a:solidFill>
                <a:srgbClr val="000000"/>
              </a:solidFill>
            </a:endParaRPr>
          </a:p>
          <a:p>
            <a:pPr algn="l"/>
            <a:endParaRPr lang="en-US" dirty="0">
              <a:solidFill>
                <a:srgbClr val="000000"/>
              </a:solidFill>
            </a:endParaRPr>
          </a:p>
          <a:p>
            <a:pPr marL="514350" indent="-514350" algn="l">
              <a:buFont typeface="+mj-lt"/>
              <a:buAutoNum type="arabicPeriod"/>
            </a:pPr>
            <a:r>
              <a:rPr lang="en-US" dirty="0" smtClean="0">
                <a:solidFill>
                  <a:srgbClr val="000000"/>
                </a:solidFill>
              </a:rPr>
              <a:t>Hydrostatic Equilibrium</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708206281"/>
              </p:ext>
            </p:extLst>
          </p:nvPr>
        </p:nvGraphicFramePr>
        <p:xfrm>
          <a:off x="2909888" y="2821240"/>
          <a:ext cx="3074987" cy="1035050"/>
        </p:xfrm>
        <a:graphic>
          <a:graphicData uri="http://schemas.openxmlformats.org/presentationml/2006/ole">
            <mc:AlternateContent xmlns:mc="http://schemas.openxmlformats.org/markup-compatibility/2006">
              <mc:Choice xmlns:v="urn:schemas-microsoft-com:vml" Requires="v">
                <p:oleObj spid="_x0000_s2137" name="Equation" r:id="rId3" imgW="1168400" imgH="393700" progId="Equation.3">
                  <p:embed/>
                </p:oleObj>
              </mc:Choice>
              <mc:Fallback>
                <p:oleObj name="Equation" r:id="rId3" imgW="1168400" imgH="393700" progId="Equation.3">
                  <p:embed/>
                  <p:pic>
                    <p:nvPicPr>
                      <p:cNvPr id="0" name=""/>
                      <p:cNvPicPr/>
                      <p:nvPr/>
                    </p:nvPicPr>
                    <p:blipFill>
                      <a:blip r:embed="rId4"/>
                      <a:stretch>
                        <a:fillRect/>
                      </a:stretch>
                    </p:blipFill>
                    <p:spPr>
                      <a:xfrm>
                        <a:off x="2909888" y="2821240"/>
                        <a:ext cx="3074987" cy="1035050"/>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880928434"/>
              </p:ext>
            </p:extLst>
          </p:nvPr>
        </p:nvGraphicFramePr>
        <p:xfrm>
          <a:off x="2692265" y="4523724"/>
          <a:ext cx="3642914" cy="1036058"/>
        </p:xfrm>
        <a:graphic>
          <a:graphicData uri="http://schemas.openxmlformats.org/presentationml/2006/ole">
            <mc:AlternateContent xmlns:mc="http://schemas.openxmlformats.org/markup-compatibility/2006">
              <mc:Choice xmlns:v="urn:schemas-microsoft-com:vml" Requires="v">
                <p:oleObj spid="_x0000_s2138" name="Equation" r:id="rId5" imgW="1384300" imgH="393700" progId="Equation.3">
                  <p:embed/>
                </p:oleObj>
              </mc:Choice>
              <mc:Fallback>
                <p:oleObj name="Equation" r:id="rId5" imgW="1384300" imgH="393700" progId="Equation.3">
                  <p:embed/>
                  <p:pic>
                    <p:nvPicPr>
                      <p:cNvPr id="0" name=""/>
                      <p:cNvPicPr/>
                      <p:nvPr/>
                    </p:nvPicPr>
                    <p:blipFill>
                      <a:blip r:embed="rId6"/>
                      <a:stretch>
                        <a:fillRect/>
                      </a:stretch>
                    </p:blipFill>
                    <p:spPr>
                      <a:xfrm>
                        <a:off x="2692265" y="4523724"/>
                        <a:ext cx="3642914" cy="1036058"/>
                      </a:xfrm>
                      <a:prstGeom prst="rect">
                        <a:avLst/>
                      </a:prstGeom>
                    </p:spPr>
                  </p:pic>
                </p:oleObj>
              </mc:Fallback>
            </mc:AlternateContent>
          </a:graphicData>
        </a:graphic>
      </p:graphicFrame>
    </p:spTree>
    <p:extLst>
      <p:ext uri="{BB962C8B-B14F-4D97-AF65-F5344CB8AC3E}">
        <p14:creationId xmlns:p14="http://schemas.microsoft.com/office/powerpoint/2010/main" val="240897661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435339"/>
            <a:ext cx="7772400" cy="3094747"/>
          </a:xfrm>
        </p:spPr>
        <p:txBody>
          <a:bodyPr>
            <a:normAutofit/>
          </a:bodyPr>
          <a:lstStyle/>
          <a:p>
            <a:pPr algn="l"/>
            <a:r>
              <a:rPr lang="en-US" dirty="0" smtClean="0">
                <a:solidFill>
                  <a:srgbClr val="000000"/>
                </a:solidFill>
              </a:rPr>
              <a:t>We have three unknown quantities</a:t>
            </a:r>
            <a:r>
              <a:rPr lang="en-US" dirty="0" smtClean="0"/>
              <a:t>, </a:t>
            </a:r>
            <a:r>
              <a:rPr lang="en-US" i="1" dirty="0" smtClean="0">
                <a:solidFill>
                  <a:srgbClr val="FF0000"/>
                </a:solidFill>
              </a:rPr>
              <a:t>P(r)</a:t>
            </a:r>
            <a:r>
              <a:rPr lang="en-US" dirty="0" smtClean="0"/>
              <a:t>, </a:t>
            </a:r>
            <a:r>
              <a:rPr lang="en-US" i="1" dirty="0">
                <a:solidFill>
                  <a:srgbClr val="FF0000"/>
                </a:solidFill>
              </a:rPr>
              <a:t>M</a:t>
            </a:r>
            <a:r>
              <a:rPr lang="en-US" i="1" dirty="0" smtClean="0">
                <a:solidFill>
                  <a:srgbClr val="FF0000"/>
                </a:solidFill>
              </a:rPr>
              <a:t>(r)</a:t>
            </a:r>
            <a:r>
              <a:rPr lang="en-US" dirty="0" smtClean="0">
                <a:solidFill>
                  <a:schemeClr val="tx1"/>
                </a:solidFill>
              </a:rPr>
              <a:t>, and </a:t>
            </a:r>
            <a:r>
              <a:rPr lang="en-US" dirty="0" err="1" smtClean="0">
                <a:solidFill>
                  <a:schemeClr val="tx1"/>
                </a:solidFill>
              </a:rPr>
              <a:t>ρ</a:t>
            </a:r>
            <a:r>
              <a:rPr lang="en-US" i="1" dirty="0" smtClean="0">
                <a:solidFill>
                  <a:srgbClr val="FF0000"/>
                </a:solidFill>
              </a:rPr>
              <a:t>(r)</a:t>
            </a:r>
            <a:r>
              <a:rPr lang="en-US" dirty="0" smtClean="0">
                <a:solidFill>
                  <a:srgbClr val="000000"/>
                </a:solidFill>
              </a:rPr>
              <a:t>, however, because for degenerate gases the density and pressure are related</a:t>
            </a:r>
            <a:r>
              <a:rPr lang="en-US" dirty="0">
                <a:solidFill>
                  <a:srgbClr val="000000"/>
                </a:solidFill>
              </a:rPr>
              <a:t> </a:t>
            </a:r>
            <a:r>
              <a:rPr lang="en-US" dirty="0" smtClean="0">
                <a:solidFill>
                  <a:srgbClr val="000000"/>
                </a:solidFill>
              </a:rPr>
              <a:t>as </a:t>
            </a:r>
            <a:r>
              <a:rPr lang="en-US" i="1" dirty="0" smtClean="0">
                <a:solidFill>
                  <a:srgbClr val="FF0000"/>
                </a:solidFill>
              </a:rPr>
              <a:t>P = f(</a:t>
            </a:r>
            <a:r>
              <a:rPr lang="en-US" i="1" dirty="0" err="1" smtClean="0">
                <a:solidFill>
                  <a:srgbClr val="FF0000"/>
                </a:solidFill>
              </a:rPr>
              <a:t>ρ</a:t>
            </a:r>
            <a:r>
              <a:rPr lang="en-US" i="1" dirty="0" smtClean="0">
                <a:solidFill>
                  <a:srgbClr val="FF0000"/>
                </a:solidFill>
              </a:rPr>
              <a:t>)</a:t>
            </a:r>
            <a:r>
              <a:rPr lang="en-US" dirty="0" smtClean="0">
                <a:solidFill>
                  <a:srgbClr val="000000"/>
                </a:solidFill>
              </a:rPr>
              <a:t>. We can eliminate one variable and solve for two. We rewrite hydrostatic equilibrium as </a:t>
            </a:r>
          </a:p>
        </p:txBody>
      </p:sp>
      <p:graphicFrame>
        <p:nvGraphicFramePr>
          <p:cNvPr id="4" name="Object 3"/>
          <p:cNvGraphicFramePr>
            <a:graphicFrameLocks noChangeAspect="1"/>
          </p:cNvGraphicFramePr>
          <p:nvPr>
            <p:extLst>
              <p:ext uri="{D42A27DB-BD31-4B8C-83A1-F6EECF244321}">
                <p14:modId xmlns:p14="http://schemas.microsoft.com/office/powerpoint/2010/main" val="829024070"/>
              </p:ext>
            </p:extLst>
          </p:nvPr>
        </p:nvGraphicFramePr>
        <p:xfrm>
          <a:off x="367871" y="3628045"/>
          <a:ext cx="8389937" cy="1335088"/>
        </p:xfrm>
        <a:graphic>
          <a:graphicData uri="http://schemas.openxmlformats.org/presentationml/2006/ole">
            <mc:AlternateContent xmlns:mc="http://schemas.openxmlformats.org/markup-compatibility/2006">
              <mc:Choice xmlns:v="urn:schemas-microsoft-com:vml" Requires="v">
                <p:oleObj spid="_x0000_s1073" name="Equation" r:id="rId3" imgW="3187700" imgH="508000" progId="Equation.3">
                  <p:embed/>
                </p:oleObj>
              </mc:Choice>
              <mc:Fallback>
                <p:oleObj name="Equation" r:id="rId3" imgW="3187700" imgH="508000" progId="Equation.3">
                  <p:embed/>
                  <p:pic>
                    <p:nvPicPr>
                      <p:cNvPr id="0" name=""/>
                      <p:cNvPicPr/>
                      <p:nvPr/>
                    </p:nvPicPr>
                    <p:blipFill>
                      <a:blip r:embed="rId4"/>
                      <a:stretch>
                        <a:fillRect/>
                      </a:stretch>
                    </p:blipFill>
                    <p:spPr>
                      <a:xfrm>
                        <a:off x="367871" y="3628045"/>
                        <a:ext cx="8389937" cy="1335088"/>
                      </a:xfrm>
                      <a:prstGeom prst="rect">
                        <a:avLst/>
                      </a:prstGeom>
                    </p:spPr>
                  </p:pic>
                </p:oleObj>
              </mc:Fallback>
            </mc:AlternateContent>
          </a:graphicData>
        </a:graphic>
      </p:graphicFrame>
    </p:spTree>
    <p:extLst>
      <p:ext uri="{BB962C8B-B14F-4D97-AF65-F5344CB8AC3E}">
        <p14:creationId xmlns:p14="http://schemas.microsoft.com/office/powerpoint/2010/main" val="372639212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765239"/>
            <a:ext cx="7772400" cy="5552534"/>
          </a:xfrm>
        </p:spPr>
        <p:txBody>
          <a:bodyPr>
            <a:normAutofit/>
          </a:bodyPr>
          <a:lstStyle/>
          <a:p>
            <a:pPr algn="l"/>
            <a:r>
              <a:rPr lang="en-US" dirty="0" smtClean="0">
                <a:solidFill>
                  <a:srgbClr val="000000"/>
                </a:solidFill>
              </a:rPr>
              <a:t>We then solve for</a:t>
            </a:r>
            <a:r>
              <a:rPr lang="en-US" dirty="0" smtClean="0"/>
              <a:t> </a:t>
            </a:r>
            <a:r>
              <a:rPr lang="en-US" i="1" dirty="0" smtClean="0">
                <a:solidFill>
                  <a:srgbClr val="FF0000"/>
                </a:solidFill>
              </a:rPr>
              <a:t>M(r) </a:t>
            </a:r>
            <a:r>
              <a:rPr lang="en-US" dirty="0" smtClean="0">
                <a:solidFill>
                  <a:schemeClr val="tx1"/>
                </a:solidFill>
              </a:rPr>
              <a:t>and </a:t>
            </a:r>
            <a:r>
              <a:rPr lang="en-US" i="1" dirty="0" err="1" smtClean="0">
                <a:solidFill>
                  <a:srgbClr val="FF0000"/>
                </a:solidFill>
              </a:rPr>
              <a:t>ρ</a:t>
            </a:r>
            <a:r>
              <a:rPr lang="en-US" i="1" dirty="0" smtClean="0">
                <a:solidFill>
                  <a:srgbClr val="FF0000"/>
                </a:solidFill>
              </a:rPr>
              <a:t>(r) </a:t>
            </a:r>
            <a:r>
              <a:rPr lang="en-US" dirty="0" smtClean="0">
                <a:solidFill>
                  <a:srgbClr val="000000"/>
                </a:solidFill>
              </a:rPr>
              <a:t>using</a:t>
            </a:r>
          </a:p>
          <a:p>
            <a:pPr algn="l"/>
            <a:endParaRPr lang="en-US" dirty="0">
              <a:solidFill>
                <a:srgbClr val="000000"/>
              </a:solidFill>
            </a:endParaRPr>
          </a:p>
          <a:p>
            <a:pPr algn="l"/>
            <a:endParaRPr lang="en-US" dirty="0" smtClean="0">
              <a:solidFill>
                <a:srgbClr val="000000"/>
              </a:solidFill>
            </a:endParaRPr>
          </a:p>
          <a:p>
            <a:pPr algn="l"/>
            <a:endParaRPr lang="en-US" dirty="0">
              <a:solidFill>
                <a:srgbClr val="000000"/>
              </a:solidFill>
            </a:endParaRPr>
          </a:p>
          <a:p>
            <a:pPr algn="l"/>
            <a:endParaRPr lang="en-US" dirty="0" smtClean="0">
              <a:solidFill>
                <a:srgbClr val="000000"/>
              </a:solidFill>
            </a:endParaRPr>
          </a:p>
          <a:p>
            <a:pPr algn="l"/>
            <a:endParaRPr lang="en-US" dirty="0">
              <a:solidFill>
                <a:srgbClr val="000000"/>
              </a:solidFill>
            </a:endParaRPr>
          </a:p>
          <a:p>
            <a:pPr algn="l"/>
            <a:endParaRPr lang="en-US" dirty="0">
              <a:solidFill>
                <a:srgbClr val="000000"/>
              </a:solidFill>
            </a:endParaRPr>
          </a:p>
          <a:p>
            <a:pPr algn="l"/>
            <a:r>
              <a:rPr lang="en-US" dirty="0" smtClean="0">
                <a:solidFill>
                  <a:srgbClr val="000000"/>
                </a:solidFill>
              </a:rPr>
              <a:t>The equation of state for degenerate electrons</a:t>
            </a:r>
            <a:r>
              <a:rPr lang="en-US" b="1" i="1" dirty="0" smtClean="0">
                <a:solidFill>
                  <a:srgbClr val="FF0000"/>
                </a:solidFill>
              </a:rPr>
              <a:t> P(</a:t>
            </a:r>
            <a:r>
              <a:rPr lang="en-US" b="1" i="1" dirty="0" err="1" smtClean="0">
                <a:solidFill>
                  <a:srgbClr val="FF0000"/>
                </a:solidFill>
              </a:rPr>
              <a:t>ρ</a:t>
            </a:r>
            <a:r>
              <a:rPr lang="en-US" dirty="0" smtClean="0">
                <a:solidFill>
                  <a:srgbClr val="000000"/>
                </a:solidFill>
              </a:rPr>
              <a:t>), is given on the next slide.</a:t>
            </a:r>
            <a:endParaRPr lang="en-US" dirty="0">
              <a:solidFill>
                <a:srgbClr val="000000"/>
              </a:solidFill>
            </a:endParaRPr>
          </a:p>
          <a:p>
            <a:pPr algn="l"/>
            <a:endParaRPr lang="en-US" dirty="0" smtClean="0">
              <a:solidFill>
                <a:srgbClr val="000000"/>
              </a:solidFill>
            </a:endParaRPr>
          </a:p>
          <a:p>
            <a:pPr algn="l"/>
            <a:endParaRPr lang="en-US" dirty="0">
              <a:solidFill>
                <a:srgbClr val="000000"/>
              </a:solidFill>
            </a:endParaRPr>
          </a:p>
          <a:p>
            <a:pPr algn="l"/>
            <a:endParaRPr lang="en-US" dirty="0" smtClean="0">
              <a:solidFill>
                <a:srgbClr val="000000"/>
              </a:solidFill>
            </a:endParaRPr>
          </a:p>
          <a:p>
            <a:pPr algn="l"/>
            <a:endParaRPr lang="en-US" dirty="0">
              <a:solidFill>
                <a:srgbClr val="000000"/>
              </a:solidFill>
            </a:endParaRPr>
          </a:p>
          <a:p>
            <a:pPr algn="l"/>
            <a:endParaRPr lang="en-US" dirty="0" smtClean="0">
              <a:solidFill>
                <a:srgbClr val="000000"/>
              </a:solidFill>
            </a:endParaRPr>
          </a:p>
          <a:p>
            <a:pPr algn="l"/>
            <a:endParaRPr lang="en-US" dirty="0" smtClean="0">
              <a:solidFill>
                <a:srgbClr val="000000"/>
              </a:solidFill>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2132906102"/>
              </p:ext>
            </p:extLst>
          </p:nvPr>
        </p:nvGraphicFramePr>
        <p:xfrm>
          <a:off x="2276208" y="2910681"/>
          <a:ext cx="5847843" cy="1599882"/>
        </p:xfrm>
        <a:graphic>
          <a:graphicData uri="http://schemas.openxmlformats.org/presentationml/2006/ole">
            <mc:AlternateContent xmlns:mc="http://schemas.openxmlformats.org/markup-compatibility/2006">
              <mc:Choice xmlns:v="urn:schemas-microsoft-com:vml" Requires="v">
                <p:oleObj spid="_x0000_s7257" name="Equation" r:id="rId4" imgW="1854200" imgH="508000" progId="Equation.3">
                  <p:embed/>
                </p:oleObj>
              </mc:Choice>
              <mc:Fallback>
                <p:oleObj name="Equation" r:id="rId4" imgW="1854200" imgH="508000" progId="Equation.3">
                  <p:embed/>
                  <p:pic>
                    <p:nvPicPr>
                      <p:cNvPr id="0" name=""/>
                      <p:cNvPicPr/>
                      <p:nvPr/>
                    </p:nvPicPr>
                    <p:blipFill>
                      <a:blip r:embed="rId5"/>
                      <a:stretch>
                        <a:fillRect/>
                      </a:stretch>
                    </p:blipFill>
                    <p:spPr>
                      <a:xfrm>
                        <a:off x="2276208" y="2910681"/>
                        <a:ext cx="5847843" cy="1599882"/>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4138192074"/>
              </p:ext>
            </p:extLst>
          </p:nvPr>
        </p:nvGraphicFramePr>
        <p:xfrm>
          <a:off x="1557359" y="1550574"/>
          <a:ext cx="3712061" cy="1249491"/>
        </p:xfrm>
        <a:graphic>
          <a:graphicData uri="http://schemas.openxmlformats.org/presentationml/2006/ole">
            <mc:AlternateContent xmlns:mc="http://schemas.openxmlformats.org/markup-compatibility/2006">
              <mc:Choice xmlns:v="urn:schemas-microsoft-com:vml" Requires="v">
                <p:oleObj spid="_x0000_s7258" name="Equation" r:id="rId6" imgW="1168400" imgH="393700" progId="Equation.3">
                  <p:embed/>
                </p:oleObj>
              </mc:Choice>
              <mc:Fallback>
                <p:oleObj name="Equation" r:id="rId6" imgW="1168400" imgH="393700" progId="Equation.3">
                  <p:embed/>
                  <p:pic>
                    <p:nvPicPr>
                      <p:cNvPr id="0" name=""/>
                      <p:cNvPicPr/>
                      <p:nvPr/>
                    </p:nvPicPr>
                    <p:blipFill>
                      <a:blip r:embed="rId7"/>
                      <a:stretch>
                        <a:fillRect/>
                      </a:stretch>
                    </p:blipFill>
                    <p:spPr>
                      <a:xfrm>
                        <a:off x="1557359" y="1550574"/>
                        <a:ext cx="3712061" cy="1249491"/>
                      </a:xfrm>
                      <a:prstGeom prst="rect">
                        <a:avLst/>
                      </a:prstGeom>
                    </p:spPr>
                  </p:pic>
                </p:oleObj>
              </mc:Fallback>
            </mc:AlternateContent>
          </a:graphicData>
        </a:graphic>
      </p:graphicFrame>
    </p:spTree>
    <p:extLst>
      <p:ext uri="{BB962C8B-B14F-4D97-AF65-F5344CB8AC3E}">
        <p14:creationId xmlns:p14="http://schemas.microsoft.com/office/powerpoint/2010/main" val="398841357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319874"/>
            <a:ext cx="7772400" cy="5552534"/>
          </a:xfrm>
        </p:spPr>
        <p:txBody>
          <a:bodyPr>
            <a:normAutofit/>
          </a:bodyPr>
          <a:lstStyle/>
          <a:p>
            <a:pPr algn="l"/>
            <a:endParaRPr lang="en-US" dirty="0" smtClean="0">
              <a:solidFill>
                <a:srgbClr val="000000"/>
              </a:solidFill>
            </a:endParaRPr>
          </a:p>
          <a:p>
            <a:pPr algn="l"/>
            <a:endParaRPr lang="en-US" dirty="0">
              <a:solidFill>
                <a:srgbClr val="000000"/>
              </a:solidFill>
            </a:endParaRPr>
          </a:p>
          <a:p>
            <a:pPr algn="l"/>
            <a:endParaRPr lang="en-US" dirty="0" smtClean="0">
              <a:solidFill>
                <a:srgbClr val="000000"/>
              </a:solidFill>
            </a:endParaRPr>
          </a:p>
          <a:p>
            <a:pPr algn="l"/>
            <a:endParaRPr lang="en-US" dirty="0">
              <a:solidFill>
                <a:srgbClr val="000000"/>
              </a:solidFill>
            </a:endParaRPr>
          </a:p>
          <a:p>
            <a:pPr algn="l"/>
            <a:endParaRPr lang="en-US" dirty="0" smtClean="0">
              <a:solidFill>
                <a:srgbClr val="000000"/>
              </a:solidFill>
            </a:endParaRPr>
          </a:p>
          <a:p>
            <a:pPr algn="l"/>
            <a:endParaRPr lang="en-US" dirty="0" smtClean="0">
              <a:solidFill>
                <a:srgbClr val="000000"/>
              </a:solidFill>
            </a:endParaRPr>
          </a:p>
        </p:txBody>
      </p:sp>
      <p:sp>
        <p:nvSpPr>
          <p:cNvPr id="2" name="TextBox 1"/>
          <p:cNvSpPr txBox="1"/>
          <p:nvPr/>
        </p:nvSpPr>
        <p:spPr>
          <a:xfrm>
            <a:off x="1055632" y="765239"/>
            <a:ext cx="6183704" cy="4801314"/>
          </a:xfrm>
          <a:prstGeom prst="rect">
            <a:avLst/>
          </a:prstGeom>
          <a:noFill/>
        </p:spPr>
        <p:txBody>
          <a:bodyPr wrap="none" rtlCol="0">
            <a:spAutoFit/>
          </a:bodyPr>
          <a:lstStyle/>
          <a:p>
            <a:r>
              <a:rPr lang="en-US" sz="3200" dirty="0" smtClean="0"/>
              <a:t>The </a:t>
            </a:r>
            <a:r>
              <a:rPr lang="en-US" sz="3200" dirty="0" smtClean="0"/>
              <a:t>degenerate electron pressure </a:t>
            </a:r>
            <a:r>
              <a:rPr lang="en-US" sz="3200" dirty="0" smtClean="0"/>
              <a:t>is</a:t>
            </a:r>
          </a:p>
          <a:p>
            <a:endParaRPr lang="en-US" sz="3200" dirty="0"/>
          </a:p>
          <a:p>
            <a:endParaRPr lang="en-US" sz="3200" dirty="0" smtClean="0"/>
          </a:p>
          <a:p>
            <a:endParaRPr lang="en-US" sz="3200" dirty="0"/>
          </a:p>
          <a:p>
            <a:r>
              <a:rPr lang="en-US" sz="3200" dirty="0" smtClean="0"/>
              <a:t>where</a:t>
            </a:r>
          </a:p>
          <a:p>
            <a:endParaRPr lang="en-US" sz="3200" dirty="0"/>
          </a:p>
          <a:p>
            <a:endParaRPr lang="en-US" sz="3200" dirty="0" smtClean="0"/>
          </a:p>
          <a:p>
            <a:endParaRPr lang="en-US" sz="3200" dirty="0"/>
          </a:p>
          <a:p>
            <a:r>
              <a:rPr lang="en-US" sz="3200" dirty="0" smtClean="0"/>
              <a:t>and</a:t>
            </a:r>
            <a:endParaRPr lang="en-US" dirty="0" smtClean="0"/>
          </a:p>
          <a:p>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3671179477"/>
              </p:ext>
            </p:extLst>
          </p:nvPr>
        </p:nvGraphicFramePr>
        <p:xfrm>
          <a:off x="685800" y="1627013"/>
          <a:ext cx="7790454" cy="1028182"/>
        </p:xfrm>
        <a:graphic>
          <a:graphicData uri="http://schemas.openxmlformats.org/presentationml/2006/ole">
            <mc:AlternateContent xmlns:mc="http://schemas.openxmlformats.org/markup-compatibility/2006">
              <mc:Choice xmlns:v="urn:schemas-microsoft-com:vml" Requires="v">
                <p:oleObj spid="_x0000_s14442" name="Equation" r:id="rId3" imgW="3073400" imgH="406400" progId="Equation.3">
                  <p:embed/>
                </p:oleObj>
              </mc:Choice>
              <mc:Fallback>
                <p:oleObj name="Equation" r:id="rId3" imgW="3073400" imgH="406400" progId="Equation.3">
                  <p:embed/>
                  <p:pic>
                    <p:nvPicPr>
                      <p:cNvPr id="0" name=""/>
                      <p:cNvPicPr/>
                      <p:nvPr/>
                    </p:nvPicPr>
                    <p:blipFill>
                      <a:blip r:embed="rId4"/>
                      <a:stretch>
                        <a:fillRect/>
                      </a:stretch>
                    </p:blipFill>
                    <p:spPr>
                      <a:xfrm>
                        <a:off x="685800" y="1627013"/>
                        <a:ext cx="7790454" cy="1028182"/>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323519638"/>
              </p:ext>
            </p:extLst>
          </p:nvPr>
        </p:nvGraphicFramePr>
        <p:xfrm>
          <a:off x="1552575" y="3508375"/>
          <a:ext cx="6019800" cy="803275"/>
        </p:xfrm>
        <a:graphic>
          <a:graphicData uri="http://schemas.openxmlformats.org/presentationml/2006/ole">
            <mc:AlternateContent xmlns:mc="http://schemas.openxmlformats.org/markup-compatibility/2006">
              <mc:Choice xmlns:v="urn:schemas-microsoft-com:vml" Requires="v">
                <p:oleObj spid="_x0000_s14443" name="Equation" r:id="rId5" imgW="2374900" imgH="317500" progId="Equation.3">
                  <p:embed/>
                </p:oleObj>
              </mc:Choice>
              <mc:Fallback>
                <p:oleObj name="Equation" r:id="rId5" imgW="2374900" imgH="317500" progId="Equation.3">
                  <p:embed/>
                  <p:pic>
                    <p:nvPicPr>
                      <p:cNvPr id="0" name=""/>
                      <p:cNvPicPr/>
                      <p:nvPr/>
                    </p:nvPicPr>
                    <p:blipFill>
                      <a:blip r:embed="rId6"/>
                      <a:stretch>
                        <a:fillRect/>
                      </a:stretch>
                    </p:blipFill>
                    <p:spPr>
                      <a:xfrm>
                        <a:off x="1552575" y="3508375"/>
                        <a:ext cx="6019800" cy="803275"/>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431691836"/>
              </p:ext>
            </p:extLst>
          </p:nvPr>
        </p:nvGraphicFramePr>
        <p:xfrm>
          <a:off x="1616075" y="5226050"/>
          <a:ext cx="5891213" cy="1284288"/>
        </p:xfrm>
        <a:graphic>
          <a:graphicData uri="http://schemas.openxmlformats.org/presentationml/2006/ole">
            <mc:AlternateContent xmlns:mc="http://schemas.openxmlformats.org/markup-compatibility/2006">
              <mc:Choice xmlns:v="urn:schemas-microsoft-com:vml" Requires="v">
                <p:oleObj spid="_x0000_s14444" name="Equation" r:id="rId7" imgW="2324100" imgH="508000" progId="Equation.3">
                  <p:embed/>
                </p:oleObj>
              </mc:Choice>
              <mc:Fallback>
                <p:oleObj name="Equation" r:id="rId7" imgW="2324100" imgH="508000" progId="Equation.3">
                  <p:embed/>
                  <p:pic>
                    <p:nvPicPr>
                      <p:cNvPr id="0" name=""/>
                      <p:cNvPicPr/>
                      <p:nvPr/>
                    </p:nvPicPr>
                    <p:blipFill>
                      <a:blip r:embed="rId8"/>
                      <a:stretch>
                        <a:fillRect/>
                      </a:stretch>
                    </p:blipFill>
                    <p:spPr>
                      <a:xfrm>
                        <a:off x="1616075" y="5226050"/>
                        <a:ext cx="5891213" cy="1284288"/>
                      </a:xfrm>
                      <a:prstGeom prst="rect">
                        <a:avLst/>
                      </a:prstGeom>
                    </p:spPr>
                  </p:pic>
                </p:oleObj>
              </mc:Fallback>
            </mc:AlternateContent>
          </a:graphicData>
        </a:graphic>
      </p:graphicFrame>
    </p:spTree>
    <p:extLst>
      <p:ext uri="{BB962C8B-B14F-4D97-AF65-F5344CB8AC3E}">
        <p14:creationId xmlns:p14="http://schemas.microsoft.com/office/powerpoint/2010/main" val="26470643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319874"/>
            <a:ext cx="7772400" cy="5552534"/>
          </a:xfrm>
        </p:spPr>
        <p:txBody>
          <a:bodyPr>
            <a:normAutofit/>
          </a:bodyPr>
          <a:lstStyle/>
          <a:p>
            <a:pPr algn="l"/>
            <a:endParaRPr lang="en-US" dirty="0" smtClean="0">
              <a:solidFill>
                <a:srgbClr val="000000"/>
              </a:solidFill>
            </a:endParaRPr>
          </a:p>
          <a:p>
            <a:pPr algn="l"/>
            <a:endParaRPr lang="en-US" dirty="0">
              <a:solidFill>
                <a:srgbClr val="000000"/>
              </a:solidFill>
            </a:endParaRPr>
          </a:p>
          <a:p>
            <a:pPr algn="l"/>
            <a:endParaRPr lang="en-US" dirty="0" smtClean="0">
              <a:solidFill>
                <a:srgbClr val="000000"/>
              </a:solidFill>
            </a:endParaRPr>
          </a:p>
          <a:p>
            <a:pPr algn="l"/>
            <a:endParaRPr lang="en-US" dirty="0">
              <a:solidFill>
                <a:srgbClr val="000000"/>
              </a:solidFill>
            </a:endParaRPr>
          </a:p>
          <a:p>
            <a:pPr algn="l"/>
            <a:endParaRPr lang="en-US" dirty="0" smtClean="0">
              <a:solidFill>
                <a:srgbClr val="000000"/>
              </a:solidFill>
            </a:endParaRPr>
          </a:p>
          <a:p>
            <a:pPr algn="l"/>
            <a:endParaRPr lang="en-US" dirty="0" smtClean="0">
              <a:solidFill>
                <a:srgbClr val="000000"/>
              </a:solidFill>
            </a:endParaRPr>
          </a:p>
        </p:txBody>
      </p:sp>
      <p:sp>
        <p:nvSpPr>
          <p:cNvPr id="2" name="TextBox 1"/>
          <p:cNvSpPr txBox="1"/>
          <p:nvPr/>
        </p:nvSpPr>
        <p:spPr>
          <a:xfrm>
            <a:off x="1055632" y="765239"/>
            <a:ext cx="4923143" cy="3046988"/>
          </a:xfrm>
          <a:prstGeom prst="rect">
            <a:avLst/>
          </a:prstGeom>
          <a:noFill/>
        </p:spPr>
        <p:txBody>
          <a:bodyPr wrap="none" rtlCol="0">
            <a:spAutoFit/>
          </a:bodyPr>
          <a:lstStyle/>
          <a:p>
            <a:r>
              <a:rPr lang="en-US" sz="3200" dirty="0" smtClean="0"/>
              <a:t>For our calculation, we need</a:t>
            </a:r>
          </a:p>
          <a:p>
            <a:endParaRPr lang="en-US" sz="3200" dirty="0"/>
          </a:p>
          <a:p>
            <a:endParaRPr lang="en-US" sz="3200" dirty="0" smtClean="0"/>
          </a:p>
          <a:p>
            <a:endParaRPr lang="en-US" sz="3200" dirty="0"/>
          </a:p>
          <a:p>
            <a:endParaRPr lang="en-US" sz="3200" dirty="0" smtClean="0"/>
          </a:p>
          <a:p>
            <a:r>
              <a:rPr lang="en-US" sz="3200" dirty="0" smtClean="0"/>
              <a:t>where</a:t>
            </a:r>
          </a:p>
        </p:txBody>
      </p:sp>
      <p:graphicFrame>
        <p:nvGraphicFramePr>
          <p:cNvPr id="8" name="Object 7"/>
          <p:cNvGraphicFramePr>
            <a:graphicFrameLocks noChangeAspect="1"/>
          </p:cNvGraphicFramePr>
          <p:nvPr>
            <p:extLst>
              <p:ext uri="{D42A27DB-BD31-4B8C-83A1-F6EECF244321}">
                <p14:modId xmlns:p14="http://schemas.microsoft.com/office/powerpoint/2010/main" val="913952108"/>
              </p:ext>
            </p:extLst>
          </p:nvPr>
        </p:nvGraphicFramePr>
        <p:xfrm>
          <a:off x="1809749" y="4024237"/>
          <a:ext cx="5891213" cy="1284288"/>
        </p:xfrm>
        <a:graphic>
          <a:graphicData uri="http://schemas.openxmlformats.org/presentationml/2006/ole">
            <mc:AlternateContent xmlns:mc="http://schemas.openxmlformats.org/markup-compatibility/2006">
              <mc:Choice xmlns:v="urn:schemas-microsoft-com:vml" Requires="v">
                <p:oleObj spid="_x0000_s25650" name="Equation" r:id="rId3" imgW="2324100" imgH="508000" progId="Equation.3">
                  <p:embed/>
                </p:oleObj>
              </mc:Choice>
              <mc:Fallback>
                <p:oleObj name="Equation" r:id="rId3" imgW="2324100" imgH="508000" progId="Equation.3">
                  <p:embed/>
                  <p:pic>
                    <p:nvPicPr>
                      <p:cNvPr id="0" name=""/>
                      <p:cNvPicPr/>
                      <p:nvPr/>
                    </p:nvPicPr>
                    <p:blipFill>
                      <a:blip r:embed="rId4"/>
                      <a:stretch>
                        <a:fillRect/>
                      </a:stretch>
                    </p:blipFill>
                    <p:spPr>
                      <a:xfrm>
                        <a:off x="1809749" y="4024237"/>
                        <a:ext cx="5891213" cy="1284288"/>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024536777"/>
              </p:ext>
            </p:extLst>
          </p:nvPr>
        </p:nvGraphicFramePr>
        <p:xfrm>
          <a:off x="1600200" y="1590675"/>
          <a:ext cx="6148388" cy="1319213"/>
        </p:xfrm>
        <a:graphic>
          <a:graphicData uri="http://schemas.openxmlformats.org/presentationml/2006/ole">
            <mc:AlternateContent xmlns:mc="http://schemas.openxmlformats.org/markup-compatibility/2006">
              <mc:Choice xmlns:v="urn:schemas-microsoft-com:vml" Requires="v">
                <p:oleObj spid="_x0000_s25651" name="Equation" r:id="rId5" imgW="2425700" imgH="520700" progId="Equation.3">
                  <p:embed/>
                </p:oleObj>
              </mc:Choice>
              <mc:Fallback>
                <p:oleObj name="Equation" r:id="rId5" imgW="2425700" imgH="520700" progId="Equation.3">
                  <p:embed/>
                  <p:pic>
                    <p:nvPicPr>
                      <p:cNvPr id="0" name=""/>
                      <p:cNvPicPr/>
                      <p:nvPr/>
                    </p:nvPicPr>
                    <p:blipFill>
                      <a:blip r:embed="rId6"/>
                      <a:stretch>
                        <a:fillRect/>
                      </a:stretch>
                    </p:blipFill>
                    <p:spPr>
                      <a:xfrm>
                        <a:off x="1600200" y="1590675"/>
                        <a:ext cx="6148388" cy="1319213"/>
                      </a:xfrm>
                      <a:prstGeom prst="rect">
                        <a:avLst/>
                      </a:prstGeom>
                    </p:spPr>
                  </p:pic>
                </p:oleObj>
              </mc:Fallback>
            </mc:AlternateContent>
          </a:graphicData>
        </a:graphic>
      </p:graphicFrame>
    </p:spTree>
    <p:extLst>
      <p:ext uri="{BB962C8B-B14F-4D97-AF65-F5344CB8AC3E}">
        <p14:creationId xmlns:p14="http://schemas.microsoft.com/office/powerpoint/2010/main" val="211621436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CCFFCC"/>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319874"/>
            <a:ext cx="7772400" cy="5552534"/>
          </a:xfrm>
        </p:spPr>
        <p:txBody>
          <a:bodyPr>
            <a:normAutofit/>
          </a:bodyPr>
          <a:lstStyle/>
          <a:p>
            <a:pPr algn="l"/>
            <a:endParaRPr lang="en-US" dirty="0" smtClean="0">
              <a:solidFill>
                <a:srgbClr val="000000"/>
              </a:solidFill>
            </a:endParaRPr>
          </a:p>
          <a:p>
            <a:pPr algn="l"/>
            <a:endParaRPr lang="en-US" dirty="0">
              <a:solidFill>
                <a:srgbClr val="000000"/>
              </a:solidFill>
            </a:endParaRPr>
          </a:p>
          <a:p>
            <a:pPr algn="l"/>
            <a:endParaRPr lang="en-US" dirty="0" smtClean="0">
              <a:solidFill>
                <a:srgbClr val="000000"/>
              </a:solidFill>
            </a:endParaRPr>
          </a:p>
          <a:p>
            <a:pPr algn="l"/>
            <a:endParaRPr lang="en-US" dirty="0">
              <a:solidFill>
                <a:srgbClr val="000000"/>
              </a:solidFill>
            </a:endParaRPr>
          </a:p>
          <a:p>
            <a:pPr algn="l"/>
            <a:endParaRPr lang="en-US" dirty="0" smtClean="0">
              <a:solidFill>
                <a:srgbClr val="000000"/>
              </a:solidFill>
            </a:endParaRPr>
          </a:p>
          <a:p>
            <a:pPr algn="l"/>
            <a:endParaRPr lang="en-US" dirty="0" smtClean="0">
              <a:solidFill>
                <a:srgbClr val="000000"/>
              </a:solidFill>
            </a:endParaRPr>
          </a:p>
        </p:txBody>
      </p:sp>
      <p:sp>
        <p:nvSpPr>
          <p:cNvPr id="2" name="TextBox 1"/>
          <p:cNvSpPr txBox="1"/>
          <p:nvPr/>
        </p:nvSpPr>
        <p:spPr>
          <a:xfrm>
            <a:off x="598320" y="887150"/>
            <a:ext cx="7831763" cy="2062103"/>
          </a:xfrm>
          <a:prstGeom prst="rect">
            <a:avLst/>
          </a:prstGeom>
          <a:noFill/>
        </p:spPr>
        <p:txBody>
          <a:bodyPr wrap="square" rtlCol="0">
            <a:spAutoFit/>
          </a:bodyPr>
          <a:lstStyle/>
          <a:p>
            <a:pPr algn="ctr"/>
            <a:r>
              <a:rPr lang="en-US" sz="3200" dirty="0" smtClean="0">
                <a:solidFill>
                  <a:srgbClr val="FF0000"/>
                </a:solidFill>
              </a:rPr>
              <a:t>Try showing that in the limits x &lt;&lt; 1 and x &gt;&gt; 1, the electron pressure goes to the appropriate non-relativistic and ultra-relativistic limits.</a:t>
            </a:r>
          </a:p>
        </p:txBody>
      </p:sp>
      <p:graphicFrame>
        <p:nvGraphicFramePr>
          <p:cNvPr id="6" name="Object 5"/>
          <p:cNvGraphicFramePr>
            <a:graphicFrameLocks noChangeAspect="1"/>
          </p:cNvGraphicFramePr>
          <p:nvPr>
            <p:extLst>
              <p:ext uri="{D42A27DB-BD31-4B8C-83A1-F6EECF244321}">
                <p14:modId xmlns:p14="http://schemas.microsoft.com/office/powerpoint/2010/main" val="2443769232"/>
              </p:ext>
            </p:extLst>
          </p:nvPr>
        </p:nvGraphicFramePr>
        <p:xfrm>
          <a:off x="684240" y="2990670"/>
          <a:ext cx="7790454" cy="1028182"/>
        </p:xfrm>
        <a:graphic>
          <a:graphicData uri="http://schemas.openxmlformats.org/presentationml/2006/ole">
            <mc:AlternateContent xmlns:mc="http://schemas.openxmlformats.org/markup-compatibility/2006">
              <mc:Choice xmlns:v="urn:schemas-microsoft-com:vml" Requires="v">
                <p:oleObj spid="_x0000_s20533" name="Equation" r:id="rId3" imgW="3073400" imgH="406400" progId="Equation.3">
                  <p:embed/>
                </p:oleObj>
              </mc:Choice>
              <mc:Fallback>
                <p:oleObj name="Equation" r:id="rId3" imgW="3073400" imgH="406400" progId="Equation.3">
                  <p:embed/>
                  <p:pic>
                    <p:nvPicPr>
                      <p:cNvPr id="0" name=""/>
                      <p:cNvPicPr/>
                      <p:nvPr/>
                    </p:nvPicPr>
                    <p:blipFill>
                      <a:blip r:embed="rId4"/>
                      <a:stretch>
                        <a:fillRect/>
                      </a:stretch>
                    </p:blipFill>
                    <p:spPr>
                      <a:xfrm>
                        <a:off x="684240" y="2990670"/>
                        <a:ext cx="7790454" cy="1028182"/>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731886377"/>
              </p:ext>
            </p:extLst>
          </p:nvPr>
        </p:nvGraphicFramePr>
        <p:xfrm>
          <a:off x="1085581" y="4181203"/>
          <a:ext cx="7727950" cy="1284287"/>
        </p:xfrm>
        <a:graphic>
          <a:graphicData uri="http://schemas.openxmlformats.org/presentationml/2006/ole">
            <mc:AlternateContent xmlns:mc="http://schemas.openxmlformats.org/markup-compatibility/2006">
              <mc:Choice xmlns:v="urn:schemas-microsoft-com:vml" Requires="v">
                <p:oleObj spid="_x0000_s20534" name="Equation" r:id="rId5" imgW="3048000" imgH="508000" progId="Equation.3">
                  <p:embed/>
                </p:oleObj>
              </mc:Choice>
              <mc:Fallback>
                <p:oleObj name="Equation" r:id="rId5" imgW="3048000" imgH="508000" progId="Equation.3">
                  <p:embed/>
                  <p:pic>
                    <p:nvPicPr>
                      <p:cNvPr id="0" name=""/>
                      <p:cNvPicPr/>
                      <p:nvPr/>
                    </p:nvPicPr>
                    <p:blipFill>
                      <a:blip r:embed="rId6"/>
                      <a:stretch>
                        <a:fillRect/>
                      </a:stretch>
                    </p:blipFill>
                    <p:spPr>
                      <a:xfrm>
                        <a:off x="1085581" y="4181203"/>
                        <a:ext cx="7727950" cy="1284287"/>
                      </a:xfrm>
                      <a:prstGeom prst="rect">
                        <a:avLst/>
                      </a:prstGeom>
                    </p:spPr>
                  </p:pic>
                </p:oleObj>
              </mc:Fallback>
            </mc:AlternateContent>
          </a:graphicData>
        </a:graphic>
      </p:graphicFrame>
      <p:sp>
        <p:nvSpPr>
          <p:cNvPr id="4" name="TextBox 3"/>
          <p:cNvSpPr txBox="1"/>
          <p:nvPr/>
        </p:nvSpPr>
        <p:spPr>
          <a:xfrm>
            <a:off x="1467993" y="5657970"/>
            <a:ext cx="6668374" cy="523220"/>
          </a:xfrm>
          <a:prstGeom prst="rect">
            <a:avLst/>
          </a:prstGeom>
          <a:noFill/>
        </p:spPr>
        <p:txBody>
          <a:bodyPr wrap="none" rtlCol="0">
            <a:spAutoFit/>
          </a:bodyPr>
          <a:lstStyle/>
          <a:p>
            <a:r>
              <a:rPr lang="en-US" sz="2800" dirty="0" smtClean="0"/>
              <a:t>where the pressures are in </a:t>
            </a:r>
            <a:r>
              <a:rPr lang="en-US" sz="2800" b="1" i="1" dirty="0" err="1" smtClean="0">
                <a:solidFill>
                  <a:srgbClr val="FF0000"/>
                </a:solidFill>
              </a:rPr>
              <a:t>c.g.s</a:t>
            </a:r>
            <a:r>
              <a:rPr lang="en-US" sz="2800" b="1" i="1" dirty="0" smtClean="0">
                <a:solidFill>
                  <a:srgbClr val="FF0000"/>
                </a:solidFill>
              </a:rPr>
              <a:t>, dynes-cm</a:t>
            </a:r>
            <a:r>
              <a:rPr lang="en-US" sz="2800" b="1" i="1" baseline="30000" dirty="0" smtClean="0">
                <a:solidFill>
                  <a:srgbClr val="FF0000"/>
                </a:solidFill>
              </a:rPr>
              <a:t>-2</a:t>
            </a:r>
            <a:r>
              <a:rPr lang="en-US" dirty="0" smtClean="0"/>
              <a:t>.</a:t>
            </a:r>
            <a:endParaRPr lang="en-US" dirty="0"/>
          </a:p>
        </p:txBody>
      </p:sp>
    </p:spTree>
    <p:extLst>
      <p:ext uri="{BB962C8B-B14F-4D97-AF65-F5344CB8AC3E}">
        <p14:creationId xmlns:p14="http://schemas.microsoft.com/office/powerpoint/2010/main" val="389114032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765239"/>
            <a:ext cx="7772400" cy="5552534"/>
          </a:xfrm>
        </p:spPr>
        <p:txBody>
          <a:bodyPr>
            <a:normAutofit lnSpcReduction="10000"/>
          </a:bodyPr>
          <a:lstStyle/>
          <a:p>
            <a:pPr algn="l"/>
            <a:r>
              <a:rPr lang="en-US" dirty="0" smtClean="0">
                <a:solidFill>
                  <a:srgbClr val="000000"/>
                </a:solidFill>
              </a:rPr>
              <a:t>We solve for</a:t>
            </a:r>
            <a:r>
              <a:rPr lang="en-US" dirty="0" smtClean="0"/>
              <a:t> </a:t>
            </a:r>
            <a:r>
              <a:rPr lang="en-US" i="1" dirty="0" smtClean="0">
                <a:solidFill>
                  <a:srgbClr val="FF0000"/>
                </a:solidFill>
              </a:rPr>
              <a:t>M(r) </a:t>
            </a:r>
            <a:r>
              <a:rPr lang="en-US" dirty="0" smtClean="0">
                <a:solidFill>
                  <a:schemeClr val="tx1"/>
                </a:solidFill>
              </a:rPr>
              <a:t>and </a:t>
            </a:r>
            <a:r>
              <a:rPr lang="en-US" i="1" dirty="0" err="1" smtClean="0">
                <a:solidFill>
                  <a:srgbClr val="FF0000"/>
                </a:solidFill>
              </a:rPr>
              <a:t>ρ</a:t>
            </a:r>
            <a:r>
              <a:rPr lang="en-US" i="1" dirty="0" smtClean="0">
                <a:solidFill>
                  <a:srgbClr val="FF0000"/>
                </a:solidFill>
              </a:rPr>
              <a:t>(r)</a:t>
            </a:r>
            <a:r>
              <a:rPr lang="en-US" dirty="0" smtClean="0">
                <a:solidFill>
                  <a:srgbClr val="000000"/>
                </a:solidFill>
              </a:rPr>
              <a:t>, two unknown functions, and have two equations. This is good. To solve uniquely for our solution, however, we must impose two conditions on the solution. </a:t>
            </a:r>
          </a:p>
          <a:p>
            <a:pPr marL="514350" indent="-514350" algn="l">
              <a:buFont typeface="+mj-lt"/>
              <a:buAutoNum type="arabicPeriod"/>
            </a:pPr>
            <a:r>
              <a:rPr lang="en-US" dirty="0" smtClean="0">
                <a:solidFill>
                  <a:srgbClr val="000000"/>
                </a:solidFill>
              </a:rPr>
              <a:t>If we specify less than two conditions, our solution is </a:t>
            </a:r>
            <a:r>
              <a:rPr lang="en-US" dirty="0" smtClean="0">
                <a:solidFill>
                  <a:srgbClr val="FF0000"/>
                </a:solidFill>
              </a:rPr>
              <a:t>under-determined </a:t>
            </a:r>
            <a:r>
              <a:rPr lang="en-US" dirty="0" smtClean="0">
                <a:solidFill>
                  <a:srgbClr val="000000"/>
                </a:solidFill>
              </a:rPr>
              <a:t>and we cannot uniquely specify a solution</a:t>
            </a:r>
          </a:p>
          <a:p>
            <a:pPr marL="514350" indent="-514350" algn="l">
              <a:buFont typeface="+mj-lt"/>
              <a:buAutoNum type="arabicPeriod"/>
            </a:pPr>
            <a:r>
              <a:rPr lang="en-US" dirty="0" smtClean="0">
                <a:solidFill>
                  <a:srgbClr val="000000"/>
                </a:solidFill>
              </a:rPr>
              <a:t>If we specify more than two conditions, our solution is </a:t>
            </a:r>
            <a:r>
              <a:rPr lang="en-US" dirty="0" smtClean="0">
                <a:solidFill>
                  <a:srgbClr val="FF0000"/>
                </a:solidFill>
              </a:rPr>
              <a:t>over-determined </a:t>
            </a:r>
            <a:r>
              <a:rPr lang="en-US" dirty="0" smtClean="0">
                <a:solidFill>
                  <a:srgbClr val="000000"/>
                </a:solidFill>
              </a:rPr>
              <a:t>and we may not be able to solve our problem.</a:t>
            </a:r>
            <a:endParaRPr lang="en-US" dirty="0">
              <a:solidFill>
                <a:srgbClr val="000000"/>
              </a:solidFill>
            </a:endParaRPr>
          </a:p>
          <a:p>
            <a:pPr algn="l"/>
            <a:endParaRPr lang="en-US" dirty="0" smtClean="0">
              <a:solidFill>
                <a:srgbClr val="000000"/>
              </a:solidFill>
            </a:endParaRPr>
          </a:p>
          <a:p>
            <a:pPr algn="l"/>
            <a:endParaRPr lang="en-US" dirty="0">
              <a:solidFill>
                <a:srgbClr val="000000"/>
              </a:solidFill>
            </a:endParaRPr>
          </a:p>
          <a:p>
            <a:pPr algn="l"/>
            <a:endParaRPr lang="en-US" dirty="0" smtClean="0">
              <a:solidFill>
                <a:srgbClr val="000000"/>
              </a:solidFill>
            </a:endParaRPr>
          </a:p>
          <a:p>
            <a:pPr algn="l"/>
            <a:endParaRPr lang="en-US" dirty="0">
              <a:solidFill>
                <a:srgbClr val="000000"/>
              </a:solidFill>
            </a:endParaRPr>
          </a:p>
          <a:p>
            <a:pPr algn="l"/>
            <a:endParaRPr lang="en-US" dirty="0" smtClean="0">
              <a:solidFill>
                <a:srgbClr val="000000"/>
              </a:solidFill>
            </a:endParaRPr>
          </a:p>
          <a:p>
            <a:pPr algn="l"/>
            <a:endParaRPr lang="en-US" dirty="0" smtClean="0">
              <a:solidFill>
                <a:srgbClr val="000000"/>
              </a:solidFill>
            </a:endParaRPr>
          </a:p>
        </p:txBody>
      </p:sp>
    </p:spTree>
    <p:extLst>
      <p:ext uri="{BB962C8B-B14F-4D97-AF65-F5344CB8AC3E}">
        <p14:creationId xmlns:p14="http://schemas.microsoft.com/office/powerpoint/2010/main" val="13195064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4428</TotalTime>
  <Words>1487</Words>
  <Application>Microsoft Macintosh PowerPoint</Application>
  <PresentationFormat>On-screen Show (4:3)</PresentationFormat>
  <Paragraphs>196</Paragraphs>
  <Slides>23</Slides>
  <Notes>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23</vt:i4>
      </vt:variant>
    </vt:vector>
  </HeadingPairs>
  <TitlesOfParts>
    <vt:vector size="26" baseType="lpstr">
      <vt:lpstr>Office Theme</vt:lpstr>
      <vt:lpstr>Equation</vt:lpstr>
      <vt:lpstr>Microsoft Equation</vt:lpstr>
      <vt:lpstr>White Dwarf Stars</vt:lpstr>
      <vt:lpstr>Computational Project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Tolman-Oppenheimer-Volkoff Equation</vt:lpstr>
      <vt:lpstr>Computational Project Report</vt:lpstr>
      <vt:lpstr>Appendix: Sample Code</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Wnite Dwarf Mass-Radius Relation</dc:title>
  <dc:creator>CASIT</dc:creator>
  <cp:lastModifiedBy>CASIT</cp:lastModifiedBy>
  <cp:revision>47</cp:revision>
  <cp:lastPrinted>2023-01-30T18:41:27Z</cp:lastPrinted>
  <dcterms:created xsi:type="dcterms:W3CDTF">2023-01-29T11:13:52Z</dcterms:created>
  <dcterms:modified xsi:type="dcterms:W3CDTF">2023-02-02T18:14:03Z</dcterms:modified>
</cp:coreProperties>
</file>