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notesSlides/notesSlide12.xml" ContentType="application/vnd.openxmlformats-officedocument.presentationml.notesSlide+xml"/>
  <Override PartName="/ppt/embeddings/Microsoft_Equation3.bin" ContentType="application/vnd.openxmlformats-officedocument.oleObject"/>
  <Override PartName="/ppt/embeddings/Microsoft_Equation4.bin" ContentType="application/vnd.openxmlformats-officedocument.oleObject"/>
  <Override PartName="/ppt/notesSlides/notesSlide1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4.xml" ContentType="application/vnd.openxmlformats-officedocument.presentationml.notesSlide+xml"/>
  <Override PartName="/ppt/embeddings/oleObject7.bin" ContentType="application/vnd.openxmlformats-officedocument.oleObject"/>
  <Override PartName="/ppt/notesSlides/notesSlide15.xml" ContentType="application/vnd.openxmlformats-officedocument.presentationml.notesSlide+xml"/>
  <Override PartName="/ppt/embeddings/oleObject8.bin" ContentType="application/vnd.openxmlformats-officedocument.oleObject"/>
  <Override PartName="/ppt/embeddings/Microsoft_Equation5.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Microsoft_Equation6.bin" ContentType="application/vnd.openxmlformats-officedocument.oleObject"/>
  <Override PartName="/ppt/embeddings/Microsoft_Equation7.bin" ContentType="application/vnd.openxmlformats-officedocument.oleObject"/>
  <Override PartName="/ppt/notesSlides/notesSlide19.xml" ContentType="application/vnd.openxmlformats-officedocument.presentationml.notesSlide+xml"/>
  <Override PartName="/ppt/embeddings/Microsoft_Equation8.bin" ContentType="application/vnd.openxmlformats-officedocument.oleObject"/>
  <Override PartName="/ppt/embeddings/Microsoft_Equation9.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Microsoft_Equation10.bin" ContentType="application/vnd.openxmlformats-officedocument.oleObject"/>
  <Override PartName="/ppt/notesSlides/notesSlide22.xml" ContentType="application/vnd.openxmlformats-officedocument.presentationml.notesSlide+xml"/>
  <Override PartName="/ppt/embeddings/Microsoft_Equation11.bin" ContentType="application/vnd.openxmlformats-officedocument.oleObject"/>
  <Override PartName="/ppt/embeddings/Microsoft_Equation12.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25.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26.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27.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28.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29.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23.bin" ContentType="application/vnd.openxmlformats-officedocument.oleObject"/>
  <Override PartName="/ppt/notesSlides/notesSlide34.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notesSlides/notesSlide35.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36.xml" ContentType="application/vnd.openxmlformats-officedocument.presentationml.notesSlide+xml"/>
  <Override PartName="/ppt/embeddings/oleObject30.bin" ContentType="application/vnd.openxmlformats-officedocument.oleObject"/>
  <Override PartName="/ppt/notesSlides/notesSlide37.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34.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42.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43.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44.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notesSlides/notesSlide45.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notesSlides/notesSlide46.xml" ContentType="application/vnd.openxmlformats-officedocument.presentationml.notesSlide+xml"/>
  <Override PartName="/ppt/embeddings/oleObject51.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52.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53.bin" ContentType="application/vnd.openxmlformats-officedocument.oleObject"/>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54.bin" ContentType="application/vnd.openxmlformats-officedocument.oleObject"/>
  <Override PartName="/ppt/notesSlides/notesSlide57.xml" ContentType="application/vnd.openxmlformats-officedocument.presentationml.notesSlide+xml"/>
  <Override PartName="/ppt/embeddings/oleObject55.bin" ContentType="application/vnd.openxmlformats-officedocument.oleObject"/>
  <Override PartName="/ppt/embeddings/oleObject56.bin" ContentType="application/vnd.openxmlformats-officedocument.oleObject"/>
  <Override PartName="/ppt/notesSlides/notesSlide58.xml" ContentType="application/vnd.openxmlformats-officedocument.presentationml.notesSlide+xml"/>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notesSlides/notesSlide59.xml" ContentType="application/vnd.openxmlformats-officedocument.presentationml.notesSlide+xml"/>
  <Override PartName="/ppt/embeddings/oleObject61.bin" ContentType="application/vnd.openxmlformats-officedocument.oleObject"/>
  <Override PartName="/ppt/embeddings/oleObject62.bin" ContentType="application/vnd.openxmlformats-officedocument.oleObject"/>
  <Override PartName="/ppt/notesSlides/notesSlide60.xml" ContentType="application/vnd.openxmlformats-officedocument.presentationml.notesSlide+xml"/>
  <Override PartName="/ppt/embeddings/oleObject63.bin" ContentType="application/vnd.openxmlformats-officedocument.oleObject"/>
  <Override PartName="/ppt/embeddings/oleObject64.bin" ContentType="application/vnd.openxmlformats-officedocument.oleObject"/>
  <Override PartName="/ppt/notesSlides/notesSlide61.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341" r:id="rId2"/>
    <p:sldId id="398" r:id="rId3"/>
    <p:sldId id="334" r:id="rId4"/>
    <p:sldId id="400" r:id="rId5"/>
    <p:sldId id="402" r:id="rId6"/>
    <p:sldId id="431" r:id="rId7"/>
    <p:sldId id="474" r:id="rId8"/>
    <p:sldId id="475" r:id="rId9"/>
    <p:sldId id="412" r:id="rId10"/>
    <p:sldId id="439" r:id="rId11"/>
    <p:sldId id="440" r:id="rId12"/>
    <p:sldId id="441" r:id="rId13"/>
    <p:sldId id="442" r:id="rId14"/>
    <p:sldId id="443" r:id="rId15"/>
    <p:sldId id="481" r:id="rId16"/>
    <p:sldId id="451" r:id="rId17"/>
    <p:sldId id="482" r:id="rId18"/>
    <p:sldId id="483" r:id="rId19"/>
    <p:sldId id="486" r:id="rId20"/>
    <p:sldId id="484" r:id="rId21"/>
    <p:sldId id="487" r:id="rId22"/>
    <p:sldId id="488" r:id="rId23"/>
    <p:sldId id="485" r:id="rId24"/>
    <p:sldId id="411" r:id="rId25"/>
    <p:sldId id="414" r:id="rId26"/>
    <p:sldId id="413" r:id="rId27"/>
    <p:sldId id="415" r:id="rId28"/>
    <p:sldId id="417" r:id="rId29"/>
    <p:sldId id="418" r:id="rId30"/>
    <p:sldId id="407" r:id="rId31"/>
    <p:sldId id="420" r:id="rId32"/>
    <p:sldId id="436" r:id="rId33"/>
    <p:sldId id="427" r:id="rId34"/>
    <p:sldId id="480" r:id="rId35"/>
    <p:sldId id="424" r:id="rId36"/>
    <p:sldId id="428" r:id="rId37"/>
    <p:sldId id="430" r:id="rId38"/>
    <p:sldId id="432" r:id="rId39"/>
    <p:sldId id="438" r:id="rId40"/>
    <p:sldId id="445" r:id="rId41"/>
    <p:sldId id="447" r:id="rId42"/>
    <p:sldId id="446" r:id="rId43"/>
    <p:sldId id="448" r:id="rId44"/>
    <p:sldId id="449" r:id="rId45"/>
    <p:sldId id="450" r:id="rId46"/>
    <p:sldId id="452" r:id="rId47"/>
    <p:sldId id="444" r:id="rId48"/>
    <p:sldId id="477" r:id="rId49"/>
    <p:sldId id="478" r:id="rId50"/>
    <p:sldId id="463" r:id="rId51"/>
    <p:sldId id="479" r:id="rId52"/>
    <p:sldId id="476" r:id="rId53"/>
    <p:sldId id="453" r:id="rId54"/>
    <p:sldId id="454" r:id="rId55"/>
    <p:sldId id="455" r:id="rId56"/>
    <p:sldId id="456" r:id="rId57"/>
    <p:sldId id="462" r:id="rId58"/>
    <p:sldId id="458" r:id="rId59"/>
    <p:sldId id="459" r:id="rId60"/>
    <p:sldId id="460" r:id="rId61"/>
    <p:sldId id="461" r:id="rId62"/>
    <p:sldId id="457" r:id="rId63"/>
    <p:sldId id="464" r:id="rId64"/>
    <p:sldId id="465" r:id="rId65"/>
    <p:sldId id="466" r:id="rId66"/>
    <p:sldId id="467" r:id="rId67"/>
    <p:sldId id="468" r:id="rId68"/>
    <p:sldId id="469" r:id="rId69"/>
    <p:sldId id="470" r:id="rId70"/>
    <p:sldId id="471" r:id="rId71"/>
    <p:sldId id="473" r:id="rId72"/>
    <p:sldId id="422"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C70FF"/>
    <a:srgbClr val="384CFF"/>
    <a:srgbClr val="7468FF"/>
    <a:srgbClr val="5E7AFF"/>
    <a:srgbClr val="6469FF"/>
    <a:srgbClr val="727BFF"/>
    <a:srgbClr val="4A6BFF"/>
    <a:srgbClr val="104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4" autoAdjust="0"/>
    <p:restoredTop sz="94660"/>
  </p:normalViewPr>
  <p:slideViewPr>
    <p:cSldViewPr snapToGrid="0" snapToObjects="1">
      <p:cViewPr>
        <p:scale>
          <a:sx n="80" d="100"/>
          <a:sy n="80" d="100"/>
        </p:scale>
        <p:origin x="-80"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1" Type="http://schemas.openxmlformats.org/officeDocument/2006/relationships/image" Target="../media/image48.emf"/><Relationship Id="rId2" Type="http://schemas.openxmlformats.org/officeDocument/2006/relationships/image" Target="../media/image4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4.emf"/><Relationship Id="rId3" Type="http://schemas.openxmlformats.org/officeDocument/2006/relationships/image" Target="../media/image5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0.emf"/><Relationship Id="rId2" Type="http://schemas.openxmlformats.org/officeDocument/2006/relationships/image" Target="../media/image61.emf"/><Relationship Id="rId3" Type="http://schemas.openxmlformats.org/officeDocument/2006/relationships/image" Target="../media/image6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4.emf"/><Relationship Id="rId2" Type="http://schemas.openxmlformats.org/officeDocument/2006/relationships/image" Target="../media/image65.emf"/><Relationship Id="rId3" Type="http://schemas.openxmlformats.org/officeDocument/2006/relationships/image" Target="../media/image66.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1" Type="http://schemas.openxmlformats.org/officeDocument/2006/relationships/image" Target="../media/image67.emf"/><Relationship Id="rId2" Type="http://schemas.openxmlformats.org/officeDocument/2006/relationships/image" Target="../media/image6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72.emf"/><Relationship Id="rId3" Type="http://schemas.openxmlformats.org/officeDocument/2006/relationships/image" Target="../media/image7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4.emf"/><Relationship Id="rId2" Type="http://schemas.openxmlformats.org/officeDocument/2006/relationships/image" Target="../media/image75.emf"/><Relationship Id="rId3" Type="http://schemas.openxmlformats.org/officeDocument/2006/relationships/image" Target="../media/image7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7.emf"/><Relationship Id="rId2" Type="http://schemas.openxmlformats.org/officeDocument/2006/relationships/image" Target="../media/image88.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1.emf"/><Relationship Id="rId4" Type="http://schemas.openxmlformats.org/officeDocument/2006/relationships/image" Target="../media/image92.emf"/><Relationship Id="rId1" Type="http://schemas.openxmlformats.org/officeDocument/2006/relationships/image" Target="../media/image89.emf"/><Relationship Id="rId2" Type="http://schemas.openxmlformats.org/officeDocument/2006/relationships/image" Target="../media/image9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3.emf"/><Relationship Id="rId2" Type="http://schemas.openxmlformats.org/officeDocument/2006/relationships/image" Target="../media/image9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6.emf"/><Relationship Id="rId2" Type="http://schemas.openxmlformats.org/officeDocument/2006/relationships/image" Target="../media/image9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8.emf"/><Relationship Id="rId2" Type="http://schemas.openxmlformats.org/officeDocument/2006/relationships/image" Target="../media/image9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 Id="rId3"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3310A-9ADB-3A48-AF7A-D0A7F49EB874}" type="datetimeFigureOut">
              <a:rPr lang="en-US" smtClean="0"/>
              <a:t>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0EE63-4FF7-854A-898C-A03EACAFEED5}" type="slidenum">
              <a:rPr lang="en-US" smtClean="0"/>
              <a:t>‹#›</a:t>
            </a:fld>
            <a:endParaRPr lang="en-US"/>
          </a:p>
        </p:txBody>
      </p:sp>
    </p:spTree>
    <p:extLst>
      <p:ext uri="{BB962C8B-B14F-4D97-AF65-F5344CB8AC3E}">
        <p14:creationId xmlns:p14="http://schemas.microsoft.com/office/powerpoint/2010/main" val="2165560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10</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11</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12</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13</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15</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16</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17</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18</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19</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20</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21</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22</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23</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25</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26</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27</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28</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29</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30</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31</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32</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33</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35</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36</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37</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38</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39</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40</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41</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42</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43</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45</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46</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47</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48</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49</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50</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51</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52</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53</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55</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56</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57</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58</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59</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60</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61</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62</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63</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65</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66</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67</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68</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69</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7</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70</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71</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72</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8</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9</a:t>
            </a:fld>
            <a:endParaRPr lang="en-US"/>
          </a:p>
        </p:txBody>
      </p:sp>
    </p:spTree>
    <p:extLst>
      <p:ext uri="{BB962C8B-B14F-4D97-AF65-F5344CB8AC3E}">
        <p14:creationId xmlns:p14="http://schemas.microsoft.com/office/powerpoint/2010/main" val="47909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85003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16674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58814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44036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40D74-6482-FC4D-BCB2-10C0C405BC3A}" type="datetimeFigureOut">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47433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240D74-6482-FC4D-BCB2-10C0C405BC3A}" type="datetimeFigureOut">
              <a:rPr lang="en-US" smtClean="0"/>
              <a:t>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3062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240D74-6482-FC4D-BCB2-10C0C405BC3A}" type="datetimeFigureOut">
              <a:rPr lang="en-US" smtClean="0"/>
              <a:t>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71192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240D74-6482-FC4D-BCB2-10C0C405BC3A}" type="datetimeFigureOut">
              <a:rPr lang="en-US" smtClean="0"/>
              <a:t>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16148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40D74-6482-FC4D-BCB2-10C0C405BC3A}" type="datetimeFigureOut">
              <a:rPr lang="en-US" smtClean="0"/>
              <a:t>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312593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0D74-6482-FC4D-BCB2-10C0C405BC3A}" type="datetimeFigureOut">
              <a:rPr lang="en-US" smtClean="0"/>
              <a:t>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377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0D74-6482-FC4D-BCB2-10C0C405BC3A}" type="datetimeFigureOut">
              <a:rPr lang="en-US" smtClean="0"/>
              <a:t>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34808590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40D74-6482-FC4D-BCB2-10C0C405BC3A}" type="datetimeFigureOut">
              <a:rPr lang="en-US" smtClean="0"/>
              <a:t>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94590-6F00-D949-9311-8A70400A4351}" type="slidenum">
              <a:rPr lang="en-US" smtClean="0"/>
              <a:t>‹#›</a:t>
            </a:fld>
            <a:endParaRPr lang="en-US"/>
          </a:p>
        </p:txBody>
      </p:sp>
    </p:spTree>
    <p:extLst>
      <p:ext uri="{BB962C8B-B14F-4D97-AF65-F5344CB8AC3E}">
        <p14:creationId xmlns:p14="http://schemas.microsoft.com/office/powerpoint/2010/main" val="1253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0.png"/><Relationship Id="rId5" Type="http://schemas.openxmlformats.org/officeDocument/2006/relationships/oleObject" Target="../embeddings/Microsoft_Equation1.bin"/><Relationship Id="rId6" Type="http://schemas.openxmlformats.org/officeDocument/2006/relationships/image" Target="../media/image11.emf"/><Relationship Id="rId7" Type="http://schemas.openxmlformats.org/officeDocument/2006/relationships/oleObject" Target="../embeddings/Microsoft_Equation2.bin"/><Relationship Id="rId8"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0.png"/><Relationship Id="rId5" Type="http://schemas.openxmlformats.org/officeDocument/2006/relationships/oleObject" Target="../embeddings/Microsoft_Equation3.bin"/><Relationship Id="rId6" Type="http://schemas.openxmlformats.org/officeDocument/2006/relationships/image" Target="../media/image13.emf"/><Relationship Id="rId7" Type="http://schemas.openxmlformats.org/officeDocument/2006/relationships/oleObject" Target="../embeddings/Microsoft_Equation4.bin"/><Relationship Id="rId8"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4.bin"/><Relationship Id="rId5" Type="http://schemas.openxmlformats.org/officeDocument/2006/relationships/image" Target="../media/image15.emf"/><Relationship Id="rId6" Type="http://schemas.openxmlformats.org/officeDocument/2006/relationships/oleObject" Target="../embeddings/oleObject5.bin"/><Relationship Id="rId7" Type="http://schemas.openxmlformats.org/officeDocument/2006/relationships/image" Target="../media/image16.emf"/><Relationship Id="rId8" Type="http://schemas.openxmlformats.org/officeDocument/2006/relationships/oleObject" Target="../embeddings/oleObject6.bin"/><Relationship Id="rId9"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7.bin"/><Relationship Id="rId5" Type="http://schemas.openxmlformats.org/officeDocument/2006/relationships/image" Target="../media/image18.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8.bin"/><Relationship Id="rId5" Type="http://schemas.openxmlformats.org/officeDocument/2006/relationships/image" Target="../media/image19.emf"/><Relationship Id="rId6" Type="http://schemas.openxmlformats.org/officeDocument/2006/relationships/oleObject" Target="../embeddings/Microsoft_Equation5.bin"/><Relationship Id="rId7" Type="http://schemas.openxmlformats.org/officeDocument/2006/relationships/image" Target="../media/image2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Microsoft_Equation6.bin"/><Relationship Id="rId5" Type="http://schemas.openxmlformats.org/officeDocument/2006/relationships/image" Target="../media/image22.emf"/><Relationship Id="rId6" Type="http://schemas.openxmlformats.org/officeDocument/2006/relationships/oleObject" Target="../embeddings/Microsoft_Equation7.bin"/><Relationship Id="rId7" Type="http://schemas.openxmlformats.org/officeDocument/2006/relationships/image" Target="../media/image2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Equation8.bin"/><Relationship Id="rId5" Type="http://schemas.openxmlformats.org/officeDocument/2006/relationships/image" Target="../media/image24.emf"/><Relationship Id="rId6" Type="http://schemas.openxmlformats.org/officeDocument/2006/relationships/oleObject" Target="../embeddings/Microsoft_Equation9.bin"/><Relationship Id="rId7" Type="http://schemas.openxmlformats.org/officeDocument/2006/relationships/image" Target="../media/image25.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Microsoft_Equation10.bin"/><Relationship Id="rId5" Type="http://schemas.openxmlformats.org/officeDocument/2006/relationships/image" Target="../media/image2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Equation11.bin"/><Relationship Id="rId5" Type="http://schemas.openxmlformats.org/officeDocument/2006/relationships/image" Target="../media/image27.emf"/><Relationship Id="rId6" Type="http://schemas.openxmlformats.org/officeDocument/2006/relationships/oleObject" Target="../embeddings/Microsoft_Equation12.bin"/><Relationship Id="rId7" Type="http://schemas.openxmlformats.org/officeDocument/2006/relationships/image" Target="../media/image28.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9.bin"/><Relationship Id="rId5" Type="http://schemas.openxmlformats.org/officeDocument/2006/relationships/image" Target="../media/image29.emf"/><Relationship Id="rId6" Type="http://schemas.openxmlformats.org/officeDocument/2006/relationships/oleObject" Target="../embeddings/oleObject10.bin"/><Relationship Id="rId7" Type="http://schemas.openxmlformats.org/officeDocument/2006/relationships/image" Target="../media/image30.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1.bin"/><Relationship Id="rId5" Type="http://schemas.openxmlformats.org/officeDocument/2006/relationships/image" Target="../media/image31.emf"/><Relationship Id="rId6" Type="http://schemas.openxmlformats.org/officeDocument/2006/relationships/oleObject" Target="../embeddings/oleObject12.bin"/><Relationship Id="rId7" Type="http://schemas.openxmlformats.org/officeDocument/2006/relationships/image" Target="../media/image32.emf"/><Relationship Id="rId8" Type="http://schemas.openxmlformats.org/officeDocument/2006/relationships/oleObject" Target="../embeddings/oleObject13.bin"/><Relationship Id="rId9" Type="http://schemas.openxmlformats.org/officeDocument/2006/relationships/image" Target="../media/image33.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4.bin"/><Relationship Id="rId5" Type="http://schemas.openxmlformats.org/officeDocument/2006/relationships/image" Target="../media/image34.emf"/><Relationship Id="rId6" Type="http://schemas.openxmlformats.org/officeDocument/2006/relationships/oleObject" Target="../embeddings/oleObject15.bin"/><Relationship Id="rId7" Type="http://schemas.openxmlformats.org/officeDocument/2006/relationships/image" Target="../media/image35.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6.bin"/><Relationship Id="rId5" Type="http://schemas.openxmlformats.org/officeDocument/2006/relationships/image" Target="../media/image36.emf"/><Relationship Id="rId6" Type="http://schemas.openxmlformats.org/officeDocument/2006/relationships/oleObject" Target="../embeddings/oleObject17.bin"/><Relationship Id="rId7" Type="http://schemas.openxmlformats.org/officeDocument/2006/relationships/image" Target="../media/image37.emf"/><Relationship Id="rId8" Type="http://schemas.openxmlformats.org/officeDocument/2006/relationships/oleObject" Target="../embeddings/oleObject18.bin"/><Relationship Id="rId9" Type="http://schemas.openxmlformats.org/officeDocument/2006/relationships/image" Target="../media/image38.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9.bin"/><Relationship Id="rId5" Type="http://schemas.openxmlformats.org/officeDocument/2006/relationships/image" Target="../media/image39.emf"/><Relationship Id="rId6" Type="http://schemas.openxmlformats.org/officeDocument/2006/relationships/oleObject" Target="../embeddings/oleObject20.bin"/><Relationship Id="rId7" Type="http://schemas.openxmlformats.org/officeDocument/2006/relationships/image" Target="../media/image40.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1.bin"/><Relationship Id="rId5" Type="http://schemas.openxmlformats.org/officeDocument/2006/relationships/image" Target="../media/image41.emf"/><Relationship Id="rId6" Type="http://schemas.openxmlformats.org/officeDocument/2006/relationships/oleObject" Target="../embeddings/oleObject22.bin"/><Relationship Id="rId7" Type="http://schemas.openxmlformats.org/officeDocument/2006/relationships/image" Target="../media/image42.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23.bin"/><Relationship Id="rId5" Type="http://schemas.openxmlformats.org/officeDocument/2006/relationships/image" Target="../media/image44.emf"/><Relationship Id="rId6" Type="http://schemas.openxmlformats.org/officeDocument/2006/relationships/image" Target="../media/image45.png"/><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24.bin"/><Relationship Id="rId5" Type="http://schemas.openxmlformats.org/officeDocument/2006/relationships/image" Target="../media/image46.emf"/><Relationship Id="rId6" Type="http://schemas.openxmlformats.org/officeDocument/2006/relationships/oleObject" Target="../embeddings/oleObject25.bin"/><Relationship Id="rId7" Type="http://schemas.openxmlformats.org/officeDocument/2006/relationships/image" Target="../media/image47.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26.bin"/><Relationship Id="rId5" Type="http://schemas.openxmlformats.org/officeDocument/2006/relationships/image" Target="../media/image48.emf"/><Relationship Id="rId6" Type="http://schemas.openxmlformats.org/officeDocument/2006/relationships/oleObject" Target="../embeddings/oleObject27.bin"/><Relationship Id="rId7" Type="http://schemas.openxmlformats.org/officeDocument/2006/relationships/image" Target="../media/image49.emf"/><Relationship Id="rId8" Type="http://schemas.openxmlformats.org/officeDocument/2006/relationships/oleObject" Target="../embeddings/oleObject28.bin"/><Relationship Id="rId9" Type="http://schemas.openxmlformats.org/officeDocument/2006/relationships/image" Target="../media/image50.emf"/><Relationship Id="rId10" Type="http://schemas.openxmlformats.org/officeDocument/2006/relationships/oleObject" Target="../embeddings/oleObject29.bin"/><Relationship Id="rId11" Type="http://schemas.openxmlformats.org/officeDocument/2006/relationships/image" Target="../media/image51.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30.bin"/><Relationship Id="rId5" Type="http://schemas.openxmlformats.org/officeDocument/2006/relationships/image" Target="../media/image52.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1.bin"/><Relationship Id="rId5" Type="http://schemas.openxmlformats.org/officeDocument/2006/relationships/image" Target="../media/image53.emf"/><Relationship Id="rId6" Type="http://schemas.openxmlformats.org/officeDocument/2006/relationships/oleObject" Target="../embeddings/oleObject32.bin"/><Relationship Id="rId7" Type="http://schemas.openxmlformats.org/officeDocument/2006/relationships/image" Target="../media/image54.emf"/><Relationship Id="rId8" Type="http://schemas.openxmlformats.org/officeDocument/2006/relationships/oleObject" Target="../embeddings/oleObject33.bin"/><Relationship Id="rId9" Type="http://schemas.openxmlformats.org/officeDocument/2006/relationships/image" Target="../media/image55.emf"/><Relationship Id="rId10" Type="http://schemas.openxmlformats.org/officeDocument/2006/relationships/image" Target="../media/image56.png"/><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34.bin"/><Relationship Id="rId5" Type="http://schemas.openxmlformats.org/officeDocument/2006/relationships/image" Target="../media/image58.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35.bin"/><Relationship Id="rId5" Type="http://schemas.openxmlformats.org/officeDocument/2006/relationships/image" Target="../media/image60.emf"/><Relationship Id="rId6" Type="http://schemas.openxmlformats.org/officeDocument/2006/relationships/image" Target="../media/image63.png"/><Relationship Id="rId7" Type="http://schemas.openxmlformats.org/officeDocument/2006/relationships/oleObject" Target="../embeddings/oleObject36.bin"/><Relationship Id="rId8" Type="http://schemas.openxmlformats.org/officeDocument/2006/relationships/image" Target="../media/image61.emf"/><Relationship Id="rId9" Type="http://schemas.openxmlformats.org/officeDocument/2006/relationships/oleObject" Target="../embeddings/oleObject37.bin"/><Relationship Id="rId10" Type="http://schemas.openxmlformats.org/officeDocument/2006/relationships/image" Target="../media/image62.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63.png"/><Relationship Id="rId5" Type="http://schemas.openxmlformats.org/officeDocument/2006/relationships/oleObject" Target="../embeddings/oleObject38.bin"/><Relationship Id="rId6" Type="http://schemas.openxmlformats.org/officeDocument/2006/relationships/image" Target="../media/image64.emf"/><Relationship Id="rId7" Type="http://schemas.openxmlformats.org/officeDocument/2006/relationships/oleObject" Target="../embeddings/oleObject39.bin"/><Relationship Id="rId8" Type="http://schemas.openxmlformats.org/officeDocument/2006/relationships/image" Target="../media/image65.emf"/><Relationship Id="rId9" Type="http://schemas.openxmlformats.org/officeDocument/2006/relationships/oleObject" Target="../embeddings/oleObject40.bin"/><Relationship Id="rId10" Type="http://schemas.openxmlformats.org/officeDocument/2006/relationships/image" Target="../media/image66.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1" Type="http://schemas.openxmlformats.org/officeDocument/2006/relationships/oleObject" Target="../embeddings/oleObject44.bin"/><Relationship Id="rId12" Type="http://schemas.openxmlformats.org/officeDocument/2006/relationships/image" Target="../media/image70.emf"/><Relationship Id="rId1" Type="http://schemas.openxmlformats.org/officeDocument/2006/relationships/vmlDrawing" Target="../drawings/vmlDrawing27.vml"/><Relationship Id="rId2" Type="http://schemas.openxmlformats.org/officeDocument/2006/relationships/slideLayout" Target="../slideLayouts/slideLayout2.xml"/><Relationship Id="rId3" Type="http://schemas.openxmlformats.org/officeDocument/2006/relationships/notesSlide" Target="../notesSlides/notesSlide43.xml"/><Relationship Id="rId4" Type="http://schemas.openxmlformats.org/officeDocument/2006/relationships/image" Target="../media/image63.png"/><Relationship Id="rId5" Type="http://schemas.openxmlformats.org/officeDocument/2006/relationships/oleObject" Target="../embeddings/oleObject41.bin"/><Relationship Id="rId6" Type="http://schemas.openxmlformats.org/officeDocument/2006/relationships/image" Target="../media/image67.emf"/><Relationship Id="rId7" Type="http://schemas.openxmlformats.org/officeDocument/2006/relationships/oleObject" Target="../embeddings/oleObject42.bin"/><Relationship Id="rId8" Type="http://schemas.openxmlformats.org/officeDocument/2006/relationships/image" Target="../media/image68.emf"/><Relationship Id="rId9" Type="http://schemas.openxmlformats.org/officeDocument/2006/relationships/oleObject" Target="../embeddings/oleObject43.bin"/><Relationship Id="rId10" Type="http://schemas.openxmlformats.org/officeDocument/2006/relationships/image" Target="../media/image69.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63.png"/><Relationship Id="rId5" Type="http://schemas.openxmlformats.org/officeDocument/2006/relationships/oleObject" Target="../embeddings/oleObject45.bin"/><Relationship Id="rId6" Type="http://schemas.openxmlformats.org/officeDocument/2006/relationships/image" Target="../media/image71.emf"/><Relationship Id="rId7" Type="http://schemas.openxmlformats.org/officeDocument/2006/relationships/oleObject" Target="../embeddings/oleObject46.bin"/><Relationship Id="rId8" Type="http://schemas.openxmlformats.org/officeDocument/2006/relationships/image" Target="../media/image72.emf"/><Relationship Id="rId9" Type="http://schemas.openxmlformats.org/officeDocument/2006/relationships/oleObject" Target="../embeddings/oleObject47.bin"/><Relationship Id="rId10" Type="http://schemas.openxmlformats.org/officeDocument/2006/relationships/image" Target="../media/image73.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image" Target="../media/image63.png"/><Relationship Id="rId5" Type="http://schemas.openxmlformats.org/officeDocument/2006/relationships/oleObject" Target="../embeddings/oleObject48.bin"/><Relationship Id="rId6" Type="http://schemas.openxmlformats.org/officeDocument/2006/relationships/image" Target="../media/image74.emf"/><Relationship Id="rId7" Type="http://schemas.openxmlformats.org/officeDocument/2006/relationships/oleObject" Target="../embeddings/oleObject49.bin"/><Relationship Id="rId8" Type="http://schemas.openxmlformats.org/officeDocument/2006/relationships/image" Target="../media/image75.emf"/><Relationship Id="rId9" Type="http://schemas.openxmlformats.org/officeDocument/2006/relationships/oleObject" Target="../embeddings/oleObject50.bin"/><Relationship Id="rId10" Type="http://schemas.openxmlformats.org/officeDocument/2006/relationships/image" Target="../media/image76.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51.bin"/><Relationship Id="rId5" Type="http://schemas.openxmlformats.org/officeDocument/2006/relationships/image" Target="../media/image77.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7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5.gif"/><Relationship Id="rId5" Type="http://schemas.openxmlformats.org/officeDocument/2006/relationships/oleObject" Target="../embeddings/oleObject1.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image" Target="../media/image80.png"/><Relationship Id="rId5" Type="http://schemas.openxmlformats.org/officeDocument/2006/relationships/oleObject" Target="../embeddings/oleObject52.bin"/><Relationship Id="rId6" Type="http://schemas.openxmlformats.org/officeDocument/2006/relationships/image" Target="../media/image79.e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8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53.bin"/><Relationship Id="rId5" Type="http://schemas.openxmlformats.org/officeDocument/2006/relationships/image" Target="../media/image83.e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4.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image" Target="../media/image86.png"/><Relationship Id="rId5" Type="http://schemas.openxmlformats.org/officeDocument/2006/relationships/oleObject" Target="../embeddings/oleObject54.bin"/><Relationship Id="rId6" Type="http://schemas.openxmlformats.org/officeDocument/2006/relationships/image" Target="../media/image85.e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86.png"/><Relationship Id="rId5" Type="http://schemas.openxmlformats.org/officeDocument/2006/relationships/oleObject" Target="../embeddings/oleObject55.bin"/><Relationship Id="rId6" Type="http://schemas.openxmlformats.org/officeDocument/2006/relationships/image" Target="../media/image87.emf"/><Relationship Id="rId7" Type="http://schemas.openxmlformats.org/officeDocument/2006/relationships/oleObject" Target="../embeddings/oleObject56.bin"/><Relationship Id="rId8" Type="http://schemas.openxmlformats.org/officeDocument/2006/relationships/image" Target="../media/image88.e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57.bin"/><Relationship Id="rId5" Type="http://schemas.openxmlformats.org/officeDocument/2006/relationships/image" Target="../media/image89.emf"/><Relationship Id="rId6" Type="http://schemas.openxmlformats.org/officeDocument/2006/relationships/oleObject" Target="../embeddings/oleObject58.bin"/><Relationship Id="rId7" Type="http://schemas.openxmlformats.org/officeDocument/2006/relationships/image" Target="../media/image90.emf"/><Relationship Id="rId8" Type="http://schemas.openxmlformats.org/officeDocument/2006/relationships/oleObject" Target="../embeddings/oleObject59.bin"/><Relationship Id="rId9" Type="http://schemas.openxmlformats.org/officeDocument/2006/relationships/image" Target="../media/image91.emf"/><Relationship Id="rId10" Type="http://schemas.openxmlformats.org/officeDocument/2006/relationships/oleObject" Target="../embeddings/oleObject60.bin"/><Relationship Id="rId11" Type="http://schemas.openxmlformats.org/officeDocument/2006/relationships/image" Target="../media/image92.emf"/><Relationship Id="rId1" Type="http://schemas.openxmlformats.org/officeDocument/2006/relationships/vmlDrawing" Target="../drawings/vmlDrawing35.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61.bin"/><Relationship Id="rId5" Type="http://schemas.openxmlformats.org/officeDocument/2006/relationships/image" Target="../media/image93.emf"/><Relationship Id="rId6" Type="http://schemas.openxmlformats.org/officeDocument/2006/relationships/oleObject" Target="../embeddings/oleObject62.bin"/><Relationship Id="rId7" Type="http://schemas.openxmlformats.org/officeDocument/2006/relationships/image" Target="../media/image94.emf"/><Relationship Id="rId8" Type="http://schemas.openxmlformats.org/officeDocument/2006/relationships/image" Target="../media/image95.png"/><Relationship Id="rId1" Type="http://schemas.openxmlformats.org/officeDocument/2006/relationships/vmlDrawing" Target="../drawings/vmlDrawing36.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63.bin"/><Relationship Id="rId5" Type="http://schemas.openxmlformats.org/officeDocument/2006/relationships/image" Target="../media/image96.emf"/><Relationship Id="rId6" Type="http://schemas.openxmlformats.org/officeDocument/2006/relationships/oleObject" Target="../embeddings/oleObject64.bin"/><Relationship Id="rId7" Type="http://schemas.openxmlformats.org/officeDocument/2006/relationships/image" Target="../media/image97.emf"/><Relationship Id="rId1" Type="http://schemas.openxmlformats.org/officeDocument/2006/relationships/vmlDrawing" Target="../drawings/vmlDrawing37.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65.bin"/><Relationship Id="rId5" Type="http://schemas.openxmlformats.org/officeDocument/2006/relationships/image" Target="../media/image98.emf"/><Relationship Id="rId6" Type="http://schemas.openxmlformats.org/officeDocument/2006/relationships/oleObject" Target="../embeddings/oleObject66.bin"/><Relationship Id="rId7" Type="http://schemas.openxmlformats.org/officeDocument/2006/relationships/image" Target="../media/image99.emf"/><Relationship Id="rId1" Type="http://schemas.openxmlformats.org/officeDocument/2006/relationships/vmlDrawing" Target="../drawings/vmlDrawing38.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0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0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0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0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0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0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0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png"/><Relationship Id="rId5" Type="http://schemas.openxmlformats.org/officeDocument/2006/relationships/oleObject" Target="../embeddings/oleObject2.bin"/><Relationship Id="rId6"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0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0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0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8.png"/><Relationship Id="rId5" Type="http://schemas.openxmlformats.org/officeDocument/2006/relationships/oleObject" Target="../embeddings/oleObject3.bin"/><Relationship Id="rId6"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descr="Cutaway-view-of-the-Sun-showing-the-interior-layers-and-average-temperature-values-a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71" y="1222374"/>
            <a:ext cx="7444829" cy="5334001"/>
          </a:xfrm>
          <a:prstGeom prst="rect">
            <a:avLst/>
          </a:prstGeom>
        </p:spPr>
      </p:pic>
      <p:sp>
        <p:nvSpPr>
          <p:cNvPr id="2" name="TextBox 1"/>
          <p:cNvSpPr txBox="1"/>
          <p:nvPr/>
        </p:nvSpPr>
        <p:spPr>
          <a:xfrm>
            <a:off x="444501" y="301625"/>
            <a:ext cx="8334374" cy="646331"/>
          </a:xfrm>
          <a:prstGeom prst="rect">
            <a:avLst/>
          </a:prstGeom>
          <a:noFill/>
        </p:spPr>
        <p:txBody>
          <a:bodyPr wrap="square" rtlCol="0">
            <a:spAutoFit/>
          </a:bodyPr>
          <a:lstStyle/>
          <a:p>
            <a:pPr algn="ctr"/>
            <a:r>
              <a:rPr lang="en-US" sz="3600" dirty="0" smtClean="0"/>
              <a:t>Section 2: Stellar Interiors</a:t>
            </a:r>
            <a:endParaRPr lang="en-US" sz="3600" dirty="0"/>
          </a:p>
        </p:txBody>
      </p:sp>
    </p:spTree>
    <p:extLst>
      <p:ext uri="{BB962C8B-B14F-4D97-AF65-F5344CB8AC3E}">
        <p14:creationId xmlns:p14="http://schemas.microsoft.com/office/powerpoint/2010/main" val="36848535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65125" y="555624"/>
            <a:ext cx="8461375" cy="2585323"/>
          </a:xfrm>
          <a:prstGeom prst="rect">
            <a:avLst/>
          </a:prstGeom>
          <a:solidFill>
            <a:schemeClr val="accent5">
              <a:lumMod val="20000"/>
              <a:lumOff val="80000"/>
            </a:schemeClr>
          </a:solidFill>
        </p:spPr>
        <p:txBody>
          <a:bodyPr wrap="square" rtlCol="0">
            <a:spAutoFit/>
          </a:bodyPr>
          <a:lstStyle/>
          <a:p>
            <a:r>
              <a:rPr lang="en-US" sz="2400" dirty="0" smtClean="0">
                <a:solidFill>
                  <a:srgbClr val="000000"/>
                </a:solidFill>
              </a:rPr>
              <a:t>The pressure of a material depends upon the energy stored in its translational degrees-of-freedom. It is independent of the energy stored in its internal degrees-of-freedom.</a:t>
            </a:r>
          </a:p>
          <a:p>
            <a:endParaRPr lang="en-US" sz="2400" dirty="0">
              <a:solidFill>
                <a:srgbClr val="000000"/>
              </a:solidFill>
            </a:endParaRPr>
          </a:p>
          <a:p>
            <a:r>
              <a:rPr lang="en-US" sz="2400" dirty="0" smtClean="0">
                <a:solidFill>
                  <a:srgbClr val="000000"/>
                </a:solidFill>
              </a:rPr>
              <a:t>We set up a simple method through which we can calculate the pressure of any material using </a:t>
            </a:r>
            <a:r>
              <a:rPr lang="en-US" sz="2400" dirty="0" smtClean="0">
                <a:solidFill>
                  <a:srgbClr val="FF0000"/>
                </a:solidFill>
              </a:rPr>
              <a:t>kinetic theory</a:t>
            </a:r>
            <a:r>
              <a:rPr lang="en-US" sz="2400" dirty="0" smtClean="0">
                <a:solidFill>
                  <a:srgbClr val="FFFFFF"/>
                </a:solidFill>
              </a:rPr>
              <a:t>.</a:t>
            </a:r>
            <a:endParaRPr lang="en-US" dirty="0" smtClean="0"/>
          </a:p>
          <a:p>
            <a:endParaRPr lang="en-US" dirty="0"/>
          </a:p>
        </p:txBody>
      </p:sp>
      <p:pic>
        <p:nvPicPr>
          <p:cNvPr id="4" name="Picture 3" descr="Screen Shot 2022-12-26 at 2.53.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3365500"/>
            <a:ext cx="4343400" cy="2349500"/>
          </a:xfrm>
          <a:prstGeom prst="rect">
            <a:avLst/>
          </a:prstGeom>
        </p:spPr>
      </p:pic>
      <p:sp>
        <p:nvSpPr>
          <p:cNvPr id="5" name="TextBox 4"/>
          <p:cNvSpPr txBox="1"/>
          <p:nvPr/>
        </p:nvSpPr>
        <p:spPr>
          <a:xfrm>
            <a:off x="5299540" y="3222625"/>
            <a:ext cx="3526960" cy="3016211"/>
          </a:xfrm>
          <a:prstGeom prst="rect">
            <a:avLst/>
          </a:prstGeom>
          <a:noFill/>
        </p:spPr>
        <p:txBody>
          <a:bodyPr wrap="square" rtlCol="0">
            <a:spAutoFit/>
          </a:bodyPr>
          <a:lstStyle/>
          <a:p>
            <a:r>
              <a:rPr lang="en-US" dirty="0" smtClean="0"/>
              <a:t>An incoming particle carrying momentum p</a:t>
            </a:r>
            <a:r>
              <a:rPr lang="en-US" baseline="-25000" dirty="0" smtClean="0"/>
              <a:t>i</a:t>
            </a:r>
            <a:r>
              <a:rPr lang="en-US" dirty="0" smtClean="0"/>
              <a:t> approaches a reflecting surface at angle </a:t>
            </a:r>
            <a:r>
              <a:rPr lang="en-US" dirty="0" err="1" smtClean="0"/>
              <a:t>ϑ</a:t>
            </a:r>
            <a:r>
              <a:rPr lang="en-US" baseline="-25000" dirty="0" err="1" smtClean="0"/>
              <a:t>i</a:t>
            </a:r>
            <a:r>
              <a:rPr lang="en-US" dirty="0" smtClean="0"/>
              <a:t> to the normal. The particle reflects at the same angle with the same magnitude of momentum, |p</a:t>
            </a:r>
            <a:r>
              <a:rPr lang="en-US" baseline="-25000" dirty="0" smtClean="0"/>
              <a:t>i</a:t>
            </a:r>
            <a:r>
              <a:rPr lang="en-US" dirty="0" smtClean="0"/>
              <a:t>|. For the collision the particle then  delivers an impulse to the wall of</a:t>
            </a:r>
          </a:p>
          <a:p>
            <a:endParaRPr lang="en-US" dirty="0">
              <a:solidFill>
                <a:srgbClr val="FFFFFF"/>
              </a:solidFill>
            </a:endParaRPr>
          </a:p>
          <a:p>
            <a:pPr algn="ctr"/>
            <a:r>
              <a:rPr lang="en-US" sz="2800" dirty="0" err="1" smtClean="0">
                <a:solidFill>
                  <a:srgbClr val="FF0000"/>
                </a:solidFill>
              </a:rPr>
              <a:t>Δp</a:t>
            </a:r>
            <a:r>
              <a:rPr lang="en-US" sz="2800" dirty="0" smtClean="0">
                <a:solidFill>
                  <a:srgbClr val="FF0000"/>
                </a:solidFill>
              </a:rPr>
              <a:t> = 2|p</a:t>
            </a:r>
            <a:r>
              <a:rPr lang="en-US" sz="2800" baseline="-25000" dirty="0" smtClean="0">
                <a:solidFill>
                  <a:srgbClr val="FF0000"/>
                </a:solidFill>
              </a:rPr>
              <a:t>i</a:t>
            </a:r>
            <a:r>
              <a:rPr lang="en-US" sz="2800" dirty="0" smtClean="0">
                <a:solidFill>
                  <a:srgbClr val="FF0000"/>
                </a:solidFill>
              </a:rPr>
              <a:t>|cos </a:t>
            </a:r>
            <a:r>
              <a:rPr lang="en-US" sz="2800" dirty="0" err="1" smtClean="0">
                <a:solidFill>
                  <a:srgbClr val="FF0000"/>
                </a:solidFill>
              </a:rPr>
              <a:t>ϑ</a:t>
            </a:r>
            <a:r>
              <a:rPr lang="en-US" sz="2800" baseline="-25000" dirty="0" err="1" smtClean="0">
                <a:solidFill>
                  <a:srgbClr val="FF0000"/>
                </a:solidFill>
              </a:rPr>
              <a:t>i</a:t>
            </a:r>
            <a:endParaRPr lang="en-US" sz="2800" baseline="-25000" dirty="0">
              <a:solidFill>
                <a:srgbClr val="FF0000"/>
              </a:solidFill>
            </a:endParaRPr>
          </a:p>
        </p:txBody>
      </p:sp>
    </p:spTree>
    <p:extLst>
      <p:ext uri="{BB962C8B-B14F-4D97-AF65-F5344CB8AC3E}">
        <p14:creationId xmlns:p14="http://schemas.microsoft.com/office/powerpoint/2010/main" val="7779113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descr="Screen Shot 2022-12-26 at 2.53.5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25" y="730250"/>
            <a:ext cx="4343400" cy="2349500"/>
          </a:xfrm>
          <a:prstGeom prst="rect">
            <a:avLst/>
          </a:prstGeom>
        </p:spPr>
      </p:pic>
      <p:sp>
        <p:nvSpPr>
          <p:cNvPr id="5" name="TextBox 4"/>
          <p:cNvSpPr txBox="1"/>
          <p:nvPr/>
        </p:nvSpPr>
        <p:spPr>
          <a:xfrm>
            <a:off x="5156664" y="762000"/>
            <a:ext cx="3701585" cy="2308324"/>
          </a:xfrm>
          <a:prstGeom prst="rect">
            <a:avLst/>
          </a:prstGeom>
          <a:noFill/>
        </p:spPr>
        <p:txBody>
          <a:bodyPr wrap="square" rtlCol="0">
            <a:spAutoFit/>
          </a:bodyPr>
          <a:lstStyle/>
          <a:p>
            <a:r>
              <a:rPr lang="en-US" sz="2400" dirty="0" smtClean="0">
                <a:solidFill>
                  <a:srgbClr val="000000"/>
                </a:solidFill>
              </a:rPr>
              <a:t>The number of incoming particles for given</a:t>
            </a:r>
            <a:r>
              <a:rPr lang="en-US" sz="2400" b="1" i="1" dirty="0" smtClean="0">
                <a:solidFill>
                  <a:srgbClr val="000000"/>
                </a:solidFill>
              </a:rPr>
              <a:t> </a:t>
            </a:r>
            <a:r>
              <a:rPr lang="en-US" sz="2400" b="1" i="1" dirty="0">
                <a:solidFill>
                  <a:srgbClr val="FF0000"/>
                </a:solidFill>
              </a:rPr>
              <a:t>p</a:t>
            </a:r>
            <a:r>
              <a:rPr lang="en-US" sz="2400" b="1" i="1" dirty="0" smtClean="0">
                <a:solidFill>
                  <a:srgbClr val="FF0000"/>
                </a:solidFill>
              </a:rPr>
              <a:t> </a:t>
            </a:r>
            <a:r>
              <a:rPr lang="en-US" sz="2400" dirty="0" smtClean="0">
                <a:solidFill>
                  <a:srgbClr val="000000"/>
                </a:solidFill>
              </a:rPr>
              <a:t>is</a:t>
            </a:r>
            <a:r>
              <a:rPr lang="en-US" sz="2400" dirty="0" smtClean="0">
                <a:solidFill>
                  <a:srgbClr val="FFFFFF"/>
                </a:solidFill>
              </a:rPr>
              <a:t> </a:t>
            </a:r>
            <a:r>
              <a:rPr lang="en-US" sz="2400" i="1" dirty="0" smtClean="0">
                <a:solidFill>
                  <a:srgbClr val="FF0000"/>
                </a:solidFill>
              </a:rPr>
              <a:t>n</a:t>
            </a:r>
            <a:r>
              <a:rPr lang="en-US" sz="2400" i="1" dirty="0" smtClean="0">
                <a:solidFill>
                  <a:srgbClr val="FF0000"/>
                </a:solidFill>
              </a:rPr>
              <a:t>(p)</a:t>
            </a:r>
            <a:r>
              <a:rPr lang="en-US" sz="2400" b="1" i="1" dirty="0" err="1" smtClean="0">
                <a:solidFill>
                  <a:srgbClr val="FF0000"/>
                </a:solidFill>
              </a:rPr>
              <a:t>v</a:t>
            </a:r>
            <a:r>
              <a:rPr lang="en-US" sz="2400" b="1" i="1" dirty="0" err="1" smtClean="0">
                <a:solidFill>
                  <a:srgbClr val="FF0000"/>
                </a:solidFill>
              </a:rPr>
              <a:t>AΔt</a:t>
            </a:r>
            <a:r>
              <a:rPr lang="en-US" sz="2400" dirty="0" smtClean="0">
                <a:solidFill>
                  <a:srgbClr val="FF0000"/>
                </a:solidFill>
              </a:rPr>
              <a:t> </a:t>
            </a:r>
            <a:r>
              <a:rPr lang="en-US" sz="2400" dirty="0" smtClean="0">
                <a:solidFill>
                  <a:srgbClr val="000000"/>
                </a:solidFill>
              </a:rPr>
              <a:t>and the total momentum delivered to the wall is</a:t>
            </a:r>
            <a:r>
              <a:rPr lang="en-US" sz="2400" dirty="0">
                <a:solidFill>
                  <a:srgbClr val="000000"/>
                </a:solidFill>
              </a:rPr>
              <a:t> </a:t>
            </a:r>
            <a:r>
              <a:rPr lang="en-US" sz="2400" i="1" dirty="0" smtClean="0">
                <a:solidFill>
                  <a:srgbClr val="FF0000"/>
                </a:solidFill>
              </a:rPr>
              <a:t>n</a:t>
            </a:r>
            <a:r>
              <a:rPr lang="en-US" sz="2400" b="1" dirty="0" smtClean="0">
                <a:solidFill>
                  <a:srgbClr val="FF0000"/>
                </a:solidFill>
              </a:rPr>
              <a:t>(p</a:t>
            </a:r>
            <a:r>
              <a:rPr lang="en-US" sz="2400" b="1" i="1" dirty="0" smtClean="0">
                <a:solidFill>
                  <a:srgbClr val="FF0000"/>
                </a:solidFill>
              </a:rPr>
              <a:t>)</a:t>
            </a:r>
            <a:r>
              <a:rPr lang="en-US" sz="2400" b="1" i="1" dirty="0" err="1" smtClean="0">
                <a:solidFill>
                  <a:srgbClr val="FF0000"/>
                </a:solidFill>
              </a:rPr>
              <a:t>v</a:t>
            </a:r>
            <a:r>
              <a:rPr lang="en-US" sz="2400" b="1" i="1" dirty="0" err="1" smtClean="0">
                <a:solidFill>
                  <a:srgbClr val="FF0000"/>
                </a:solidFill>
              </a:rPr>
              <a:t>AΔpΔt</a:t>
            </a:r>
            <a:r>
              <a:rPr lang="en-US" sz="2400" b="1" i="1" dirty="0" smtClean="0">
                <a:solidFill>
                  <a:srgbClr val="FF0000"/>
                </a:solidFill>
              </a:rPr>
              <a:t> </a:t>
            </a:r>
            <a:r>
              <a:rPr lang="en-US" sz="2400" b="1" i="1" dirty="0" smtClean="0">
                <a:solidFill>
                  <a:srgbClr val="FF0000"/>
                </a:solidFill>
              </a:rPr>
              <a:t>= 2n</a:t>
            </a:r>
            <a:r>
              <a:rPr lang="en-US" sz="2400" b="1" i="1" dirty="0" smtClean="0">
                <a:solidFill>
                  <a:srgbClr val="FF0000"/>
                </a:solidFill>
              </a:rPr>
              <a:t>(p)</a:t>
            </a:r>
            <a:r>
              <a:rPr lang="en-US" sz="2400" b="1" i="1" dirty="0" smtClean="0">
                <a:solidFill>
                  <a:srgbClr val="FF0000"/>
                </a:solidFill>
              </a:rPr>
              <a:t>|v|A|p|cos</a:t>
            </a:r>
            <a:r>
              <a:rPr lang="en-US" sz="2400" b="1" i="1" baseline="30000" dirty="0" smtClean="0">
                <a:solidFill>
                  <a:srgbClr val="FF0000"/>
                </a:solidFill>
              </a:rPr>
              <a:t>2</a:t>
            </a:r>
            <a:r>
              <a:rPr lang="en-US" sz="2400" b="1" i="1" dirty="0" smtClean="0">
                <a:solidFill>
                  <a:srgbClr val="FF0000"/>
                </a:solidFill>
              </a:rPr>
              <a:t>ϑ</a:t>
            </a:r>
            <a:r>
              <a:rPr lang="en-US" sz="2400" b="1" i="1" baseline="-25000" dirty="0" smtClean="0">
                <a:solidFill>
                  <a:srgbClr val="FF0000"/>
                </a:solidFill>
              </a:rPr>
              <a:t>i</a:t>
            </a:r>
            <a:r>
              <a:rPr lang="en-US" sz="2400" b="1" i="1" dirty="0" smtClean="0">
                <a:solidFill>
                  <a:srgbClr val="FF0000"/>
                </a:solidFill>
              </a:rPr>
              <a:t>Δt</a:t>
            </a:r>
            <a:endParaRPr lang="en-US" sz="2400" b="1" i="1" dirty="0">
              <a:solidFill>
                <a:srgbClr val="FF0000"/>
              </a:solidFill>
            </a:endParaRPr>
          </a:p>
        </p:txBody>
      </p:sp>
      <p:sp>
        <p:nvSpPr>
          <p:cNvPr id="6" name="TextBox 5"/>
          <p:cNvSpPr txBox="1"/>
          <p:nvPr/>
        </p:nvSpPr>
        <p:spPr>
          <a:xfrm>
            <a:off x="415925" y="3354169"/>
            <a:ext cx="8347074" cy="2308324"/>
          </a:xfrm>
          <a:prstGeom prst="rect">
            <a:avLst/>
          </a:prstGeom>
          <a:noFill/>
        </p:spPr>
        <p:txBody>
          <a:bodyPr wrap="square" rtlCol="0">
            <a:spAutoFit/>
          </a:bodyPr>
          <a:lstStyle/>
          <a:p>
            <a:r>
              <a:rPr lang="en-US" sz="2400" dirty="0" smtClean="0">
                <a:solidFill>
                  <a:srgbClr val="000000"/>
                </a:solidFill>
              </a:rPr>
              <a:t>The pressure, the force per unit area for momentum</a:t>
            </a:r>
            <a:r>
              <a:rPr lang="en-US" sz="2400" b="1" i="1" dirty="0" smtClean="0">
                <a:solidFill>
                  <a:srgbClr val="FF0000"/>
                </a:solidFill>
              </a:rPr>
              <a:t> p </a:t>
            </a:r>
            <a:r>
              <a:rPr lang="en-US" sz="2400" dirty="0" smtClean="0">
                <a:solidFill>
                  <a:srgbClr val="000000"/>
                </a:solidFill>
              </a:rPr>
              <a:t>is then </a:t>
            </a:r>
          </a:p>
          <a:p>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a:p>
            <a:r>
              <a:rPr lang="en-US" sz="2400" dirty="0" smtClean="0">
                <a:solidFill>
                  <a:srgbClr val="000000"/>
                </a:solidFill>
              </a:rPr>
              <a:t>For an isotropic particle distribution integrate over </a:t>
            </a:r>
            <a:r>
              <a:rPr lang="en-US" sz="2400" dirty="0" err="1" smtClean="0">
                <a:solidFill>
                  <a:srgbClr val="000000"/>
                </a:solidFill>
              </a:rPr>
              <a:t>dΩ</a:t>
            </a:r>
            <a:r>
              <a:rPr lang="en-US" sz="2400" dirty="0" smtClean="0">
                <a:solidFill>
                  <a:srgbClr val="000000"/>
                </a:solidFill>
              </a:rPr>
              <a:t> and the pressure is</a:t>
            </a:r>
          </a:p>
        </p:txBody>
      </p:sp>
      <p:graphicFrame>
        <p:nvGraphicFramePr>
          <p:cNvPr id="8" name="Object 7"/>
          <p:cNvGraphicFramePr>
            <a:graphicFrameLocks noChangeAspect="1"/>
          </p:cNvGraphicFramePr>
          <p:nvPr>
            <p:extLst>
              <p:ext uri="{D42A27DB-BD31-4B8C-83A1-F6EECF244321}">
                <p14:modId xmlns:p14="http://schemas.microsoft.com/office/powerpoint/2010/main" val="2590144181"/>
              </p:ext>
            </p:extLst>
          </p:nvPr>
        </p:nvGraphicFramePr>
        <p:xfrm>
          <a:off x="3086100" y="5564188"/>
          <a:ext cx="2335213" cy="744537"/>
        </p:xfrm>
        <a:graphic>
          <a:graphicData uri="http://schemas.openxmlformats.org/presentationml/2006/ole">
            <mc:AlternateContent xmlns:mc="http://schemas.openxmlformats.org/markup-compatibility/2006">
              <mc:Choice xmlns:v="urn:schemas-microsoft-com:vml" Requires="v">
                <p:oleObj spid="_x0000_s81224" name="Equation" r:id="rId5" imgW="1231900" imgH="393700" progId="Equation.3">
                  <p:embed/>
                </p:oleObj>
              </mc:Choice>
              <mc:Fallback>
                <p:oleObj name="Equation" r:id="rId5" imgW="1231900" imgH="393700" progId="Equation.3">
                  <p:embed/>
                  <p:pic>
                    <p:nvPicPr>
                      <p:cNvPr id="0" name=""/>
                      <p:cNvPicPr/>
                      <p:nvPr/>
                    </p:nvPicPr>
                    <p:blipFill>
                      <a:blip r:embed="rId6"/>
                      <a:stretch>
                        <a:fillRect/>
                      </a:stretch>
                    </p:blipFill>
                    <p:spPr>
                      <a:xfrm>
                        <a:off x="3086100" y="5564188"/>
                        <a:ext cx="2335213" cy="7445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53030505"/>
              </p:ext>
            </p:extLst>
          </p:nvPr>
        </p:nvGraphicFramePr>
        <p:xfrm>
          <a:off x="2954338" y="3922713"/>
          <a:ext cx="3441700" cy="744537"/>
        </p:xfrm>
        <a:graphic>
          <a:graphicData uri="http://schemas.openxmlformats.org/presentationml/2006/ole">
            <mc:AlternateContent xmlns:mc="http://schemas.openxmlformats.org/markup-compatibility/2006">
              <mc:Choice xmlns:v="urn:schemas-microsoft-com:vml" Requires="v">
                <p:oleObj spid="_x0000_s81225" name="Equation" r:id="rId7" imgW="1816100" imgH="393700" progId="Equation.3">
                  <p:embed/>
                </p:oleObj>
              </mc:Choice>
              <mc:Fallback>
                <p:oleObj name="Equation" r:id="rId7" imgW="1816100" imgH="393700" progId="Equation.3">
                  <p:embed/>
                  <p:pic>
                    <p:nvPicPr>
                      <p:cNvPr id="0" name=""/>
                      <p:cNvPicPr/>
                      <p:nvPr/>
                    </p:nvPicPr>
                    <p:blipFill>
                      <a:blip r:embed="rId8"/>
                      <a:stretch>
                        <a:fillRect/>
                      </a:stretch>
                    </p:blipFill>
                    <p:spPr>
                      <a:xfrm>
                        <a:off x="2954338" y="3922713"/>
                        <a:ext cx="3441700" cy="744537"/>
                      </a:xfrm>
                      <a:prstGeom prst="rect">
                        <a:avLst/>
                      </a:prstGeom>
                    </p:spPr>
                  </p:pic>
                </p:oleObj>
              </mc:Fallback>
            </mc:AlternateContent>
          </a:graphicData>
        </a:graphic>
      </p:graphicFrame>
    </p:spTree>
    <p:extLst>
      <p:ext uri="{BB962C8B-B14F-4D97-AF65-F5344CB8AC3E}">
        <p14:creationId xmlns:p14="http://schemas.microsoft.com/office/powerpoint/2010/main" val="25677221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descr="Screen Shot 2022-12-26 at 2.53.5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175" y="730250"/>
            <a:ext cx="4343400" cy="234950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847866752"/>
              </p:ext>
            </p:extLst>
          </p:nvPr>
        </p:nvGraphicFramePr>
        <p:xfrm>
          <a:off x="6005513" y="1357313"/>
          <a:ext cx="2335212" cy="744537"/>
        </p:xfrm>
        <a:graphic>
          <a:graphicData uri="http://schemas.openxmlformats.org/presentationml/2006/ole">
            <mc:AlternateContent xmlns:mc="http://schemas.openxmlformats.org/markup-compatibility/2006">
              <mc:Choice xmlns:v="urn:schemas-microsoft-com:vml" Requires="v">
                <p:oleObj spid="_x0000_s82378" name="Equation" r:id="rId5" imgW="1231900" imgH="393700" progId="Equation.3">
                  <p:embed/>
                </p:oleObj>
              </mc:Choice>
              <mc:Fallback>
                <p:oleObj name="Equation" r:id="rId5" imgW="1231900" imgH="393700" progId="Equation.3">
                  <p:embed/>
                  <p:pic>
                    <p:nvPicPr>
                      <p:cNvPr id="0" name=""/>
                      <p:cNvPicPr/>
                      <p:nvPr/>
                    </p:nvPicPr>
                    <p:blipFill>
                      <a:blip r:embed="rId6"/>
                      <a:stretch>
                        <a:fillRect/>
                      </a:stretch>
                    </p:blipFill>
                    <p:spPr>
                      <a:xfrm>
                        <a:off x="6005513" y="1357313"/>
                        <a:ext cx="2335212" cy="744537"/>
                      </a:xfrm>
                      <a:prstGeom prst="rect">
                        <a:avLst/>
                      </a:prstGeom>
                    </p:spPr>
                  </p:pic>
                </p:oleObj>
              </mc:Fallback>
            </mc:AlternateContent>
          </a:graphicData>
        </a:graphic>
      </p:graphicFrame>
      <p:sp>
        <p:nvSpPr>
          <p:cNvPr id="10" name="TextBox 9"/>
          <p:cNvSpPr txBox="1"/>
          <p:nvPr/>
        </p:nvSpPr>
        <p:spPr>
          <a:xfrm>
            <a:off x="730250" y="3365500"/>
            <a:ext cx="7953375" cy="2677656"/>
          </a:xfrm>
          <a:prstGeom prst="rect">
            <a:avLst/>
          </a:prstGeom>
          <a:noFill/>
        </p:spPr>
        <p:txBody>
          <a:bodyPr wrap="square" rtlCol="0">
            <a:spAutoFit/>
          </a:bodyPr>
          <a:lstStyle/>
          <a:p>
            <a:r>
              <a:rPr lang="en-US" sz="2800" dirty="0" smtClean="0">
                <a:solidFill>
                  <a:srgbClr val="000000"/>
                </a:solidFill>
              </a:rPr>
              <a:t>For a nonrelativistic </a:t>
            </a:r>
            <a:r>
              <a:rPr lang="en-US" sz="2800" dirty="0" smtClean="0">
                <a:solidFill>
                  <a:srgbClr val="000000"/>
                </a:solidFill>
              </a:rPr>
              <a:t>(NR) gas, </a:t>
            </a:r>
            <a:r>
              <a:rPr lang="en-US" sz="2800" b="1" i="1" dirty="0" smtClean="0">
                <a:solidFill>
                  <a:srgbClr val="FF0000"/>
                </a:solidFill>
              </a:rPr>
              <a:t>p = mv</a:t>
            </a:r>
            <a:r>
              <a:rPr lang="en-US" sz="2800" dirty="0" smtClean="0">
                <a:solidFill>
                  <a:srgbClr val="000000"/>
                </a:solidFill>
              </a:rPr>
              <a:t>, and </a:t>
            </a:r>
            <a:r>
              <a:rPr lang="en-US" sz="2800" dirty="0" smtClean="0">
                <a:solidFill>
                  <a:srgbClr val="000000"/>
                </a:solidFill>
              </a:rPr>
              <a:t>we write</a:t>
            </a:r>
          </a:p>
          <a:p>
            <a:endParaRPr lang="en-US" sz="2800" dirty="0">
              <a:solidFill>
                <a:srgbClr val="000000"/>
              </a:solidFill>
            </a:endParaRPr>
          </a:p>
          <a:p>
            <a:endParaRPr lang="en-US" sz="2800" dirty="0" smtClean="0">
              <a:solidFill>
                <a:schemeClr val="bg1"/>
              </a:solidFill>
            </a:endParaRPr>
          </a:p>
          <a:p>
            <a:endParaRPr lang="en-US" sz="2800" dirty="0" smtClean="0"/>
          </a:p>
          <a:p>
            <a:r>
              <a:rPr lang="en-US" sz="2800" dirty="0" smtClean="0"/>
              <a:t>where </a:t>
            </a:r>
            <a:r>
              <a:rPr lang="en-US" sz="2800" b="1" i="1" dirty="0" smtClean="0">
                <a:solidFill>
                  <a:srgbClr val="FF0000"/>
                </a:solidFill>
              </a:rPr>
              <a:t>n(v)d</a:t>
            </a:r>
            <a:r>
              <a:rPr lang="en-US" sz="2800" b="1" i="1" baseline="30000" dirty="0" smtClean="0">
                <a:solidFill>
                  <a:srgbClr val="FF0000"/>
                </a:solidFill>
              </a:rPr>
              <a:t>3</a:t>
            </a:r>
            <a:r>
              <a:rPr lang="en-US" sz="2800" b="1" i="1" dirty="0" smtClean="0">
                <a:solidFill>
                  <a:srgbClr val="FF0000"/>
                </a:solidFill>
              </a:rPr>
              <a:t>v </a:t>
            </a:r>
            <a:r>
              <a:rPr lang="en-US" sz="2800" dirty="0" smtClean="0"/>
              <a:t>is the number density of particles with </a:t>
            </a:r>
            <a:r>
              <a:rPr lang="en-US" sz="2800" b="1" i="1" dirty="0" smtClean="0">
                <a:solidFill>
                  <a:srgbClr val="FF0000"/>
                </a:solidFill>
              </a:rPr>
              <a:t>v</a:t>
            </a:r>
            <a:r>
              <a:rPr lang="en-US" sz="2800" dirty="0" smtClean="0"/>
              <a:t> over the range </a:t>
            </a:r>
            <a:r>
              <a:rPr lang="en-US" sz="2800" dirty="0" smtClean="0">
                <a:solidFill>
                  <a:srgbClr val="FF0000"/>
                </a:solidFill>
              </a:rPr>
              <a:t>[</a:t>
            </a:r>
            <a:r>
              <a:rPr lang="en-US" sz="2800" b="1" i="1" dirty="0" err="1" smtClean="0">
                <a:solidFill>
                  <a:srgbClr val="FF0000"/>
                </a:solidFill>
              </a:rPr>
              <a:t>v,v+dv</a:t>
            </a:r>
            <a:r>
              <a:rPr lang="en-US" sz="2800" dirty="0" smtClean="0">
                <a:solidFill>
                  <a:srgbClr val="FF0000"/>
                </a:solidFill>
              </a:rPr>
              <a:t>]</a:t>
            </a:r>
            <a:r>
              <a:rPr lang="en-US" sz="2800" dirty="0" smtClean="0"/>
              <a:t>.</a:t>
            </a:r>
            <a:endParaRPr lang="en-US" sz="2800" dirty="0">
              <a:solidFill>
                <a:schemeClr val="bg1"/>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740661889"/>
              </p:ext>
            </p:extLst>
          </p:nvPr>
        </p:nvGraphicFramePr>
        <p:xfrm>
          <a:off x="3178175" y="3987800"/>
          <a:ext cx="2846388" cy="949325"/>
        </p:xfrm>
        <a:graphic>
          <a:graphicData uri="http://schemas.openxmlformats.org/presentationml/2006/ole">
            <mc:AlternateContent xmlns:mc="http://schemas.openxmlformats.org/markup-compatibility/2006">
              <mc:Choice xmlns:v="urn:schemas-microsoft-com:vml" Requires="v">
                <p:oleObj spid="_x0000_s82379" name="Equation" r:id="rId7" imgW="1181100" imgH="393700" progId="Equation.3">
                  <p:embed/>
                </p:oleObj>
              </mc:Choice>
              <mc:Fallback>
                <p:oleObj name="Equation" r:id="rId7" imgW="1181100" imgH="393700" progId="Equation.3">
                  <p:embed/>
                  <p:pic>
                    <p:nvPicPr>
                      <p:cNvPr id="0" name=""/>
                      <p:cNvPicPr/>
                      <p:nvPr/>
                    </p:nvPicPr>
                    <p:blipFill>
                      <a:blip r:embed="rId8"/>
                      <a:stretch>
                        <a:fillRect/>
                      </a:stretch>
                    </p:blipFill>
                    <p:spPr>
                      <a:xfrm>
                        <a:off x="3178175" y="3987800"/>
                        <a:ext cx="2846388" cy="949325"/>
                      </a:xfrm>
                      <a:prstGeom prst="rect">
                        <a:avLst/>
                      </a:prstGeom>
                    </p:spPr>
                  </p:pic>
                </p:oleObj>
              </mc:Fallback>
            </mc:AlternateContent>
          </a:graphicData>
        </a:graphic>
      </p:graphicFrame>
    </p:spTree>
    <p:extLst>
      <p:ext uri="{BB962C8B-B14F-4D97-AF65-F5344CB8AC3E}">
        <p14:creationId xmlns:p14="http://schemas.microsoft.com/office/powerpoint/2010/main" val="32675235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856431" y="2581136"/>
            <a:ext cx="4983931" cy="3970318"/>
          </a:xfrm>
          <a:prstGeom prst="rect">
            <a:avLst/>
          </a:prstGeom>
          <a:noFill/>
        </p:spPr>
        <p:txBody>
          <a:bodyPr wrap="none" rtlCol="0">
            <a:spAutoFit/>
          </a:bodyPr>
          <a:lstStyle/>
          <a:p>
            <a:r>
              <a:rPr lang="en-US" sz="2800" dirty="0" smtClean="0">
                <a:solidFill>
                  <a:srgbClr val="000000"/>
                </a:solidFill>
              </a:rPr>
              <a:t>we </a:t>
            </a:r>
            <a:r>
              <a:rPr lang="en-US" sz="2800" dirty="0" smtClean="0">
                <a:solidFill>
                  <a:srgbClr val="000000"/>
                </a:solidFill>
              </a:rPr>
              <a:t>then write</a:t>
            </a:r>
          </a:p>
          <a:p>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a:p>
            <a:r>
              <a:rPr lang="en-US" sz="2800" dirty="0" smtClean="0">
                <a:solidFill>
                  <a:srgbClr val="000000"/>
                </a:solidFill>
              </a:rPr>
              <a:t>Performing the integral leads to</a:t>
            </a:r>
          </a:p>
          <a:p>
            <a:endParaRPr lang="en-US" sz="2800" dirty="0">
              <a:solidFill>
                <a:srgbClr val="000000"/>
              </a:solidFill>
            </a:endParaRPr>
          </a:p>
          <a:p>
            <a:endParaRPr lang="en-US" sz="2800" dirty="0" smtClean="0">
              <a:solidFill>
                <a:srgbClr val="000000"/>
              </a:solidFill>
            </a:endParaRPr>
          </a:p>
          <a:p>
            <a:pPr algn="ctr"/>
            <a:r>
              <a:rPr lang="en-US" sz="2800" dirty="0" smtClean="0">
                <a:solidFill>
                  <a:srgbClr val="000000"/>
                </a:solidFill>
              </a:rPr>
              <a:t>the ideal Gas Law </a:t>
            </a:r>
          </a:p>
          <a:p>
            <a:endParaRPr lang="en-US" sz="2800" dirty="0">
              <a:solidFill>
                <a:schemeClr val="bg1"/>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383130956"/>
              </p:ext>
            </p:extLst>
          </p:nvPr>
        </p:nvGraphicFramePr>
        <p:xfrm>
          <a:off x="1657350" y="3282950"/>
          <a:ext cx="5899150" cy="889000"/>
        </p:xfrm>
        <a:graphic>
          <a:graphicData uri="http://schemas.openxmlformats.org/presentationml/2006/ole">
            <mc:AlternateContent xmlns:mc="http://schemas.openxmlformats.org/markup-compatibility/2006">
              <mc:Choice xmlns:v="urn:schemas-microsoft-com:vml" Requires="v">
                <p:oleObj spid="_x0000_s83271" name="Equation" r:id="rId4" imgW="3111500" imgH="469900" progId="Equation.3">
                  <p:embed/>
                </p:oleObj>
              </mc:Choice>
              <mc:Fallback>
                <p:oleObj name="Equation" r:id="rId4" imgW="3111500" imgH="469900" progId="Equation.3">
                  <p:embed/>
                  <p:pic>
                    <p:nvPicPr>
                      <p:cNvPr id="0" name=""/>
                      <p:cNvPicPr/>
                      <p:nvPr/>
                    </p:nvPicPr>
                    <p:blipFill>
                      <a:blip r:embed="rId5"/>
                      <a:stretch>
                        <a:fillRect/>
                      </a:stretch>
                    </p:blipFill>
                    <p:spPr>
                      <a:xfrm>
                        <a:off x="1657350" y="3282950"/>
                        <a:ext cx="5899150" cy="889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5839160"/>
              </p:ext>
            </p:extLst>
          </p:nvPr>
        </p:nvGraphicFramePr>
        <p:xfrm>
          <a:off x="3064669" y="4990505"/>
          <a:ext cx="1461403" cy="486370"/>
        </p:xfrm>
        <a:graphic>
          <a:graphicData uri="http://schemas.openxmlformats.org/presentationml/2006/ole">
            <mc:AlternateContent xmlns:mc="http://schemas.openxmlformats.org/markup-compatibility/2006">
              <mc:Choice xmlns:v="urn:schemas-microsoft-com:vml" Requires="v">
                <p:oleObj spid="_x0000_s83272" name="Equation" r:id="rId6" imgW="533400" imgH="177800" progId="Equation.3">
                  <p:embed/>
                </p:oleObj>
              </mc:Choice>
              <mc:Fallback>
                <p:oleObj name="Equation" r:id="rId6" imgW="533400" imgH="177800" progId="Equation.3">
                  <p:embed/>
                  <p:pic>
                    <p:nvPicPr>
                      <p:cNvPr id="0" name=""/>
                      <p:cNvPicPr/>
                      <p:nvPr/>
                    </p:nvPicPr>
                    <p:blipFill>
                      <a:blip r:embed="rId7"/>
                      <a:stretch>
                        <a:fillRect/>
                      </a:stretch>
                    </p:blipFill>
                    <p:spPr>
                      <a:xfrm>
                        <a:off x="3064669" y="4990505"/>
                        <a:ext cx="1461403" cy="48637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82398875"/>
              </p:ext>
            </p:extLst>
          </p:nvPr>
        </p:nvGraphicFramePr>
        <p:xfrm>
          <a:off x="1954321" y="1446233"/>
          <a:ext cx="5045377" cy="1101706"/>
        </p:xfrm>
        <a:graphic>
          <a:graphicData uri="http://schemas.openxmlformats.org/presentationml/2006/ole">
            <mc:AlternateContent xmlns:mc="http://schemas.openxmlformats.org/markup-compatibility/2006">
              <mc:Choice xmlns:v="urn:schemas-microsoft-com:vml" Requires="v">
                <p:oleObj spid="_x0000_s83273" name="Equation" r:id="rId8" imgW="2146300" imgH="469900" progId="Equation.3">
                  <p:embed/>
                </p:oleObj>
              </mc:Choice>
              <mc:Fallback>
                <p:oleObj name="Equation" r:id="rId8" imgW="2146300" imgH="469900" progId="Equation.3">
                  <p:embed/>
                  <p:pic>
                    <p:nvPicPr>
                      <p:cNvPr id="0" name=""/>
                      <p:cNvPicPr/>
                      <p:nvPr/>
                    </p:nvPicPr>
                    <p:blipFill>
                      <a:blip r:embed="rId9"/>
                      <a:stretch>
                        <a:fillRect/>
                      </a:stretch>
                    </p:blipFill>
                    <p:spPr>
                      <a:xfrm>
                        <a:off x="1954321" y="1446233"/>
                        <a:ext cx="5045377" cy="1101706"/>
                      </a:xfrm>
                      <a:prstGeom prst="rect">
                        <a:avLst/>
                      </a:prstGeom>
                    </p:spPr>
                  </p:pic>
                </p:oleObj>
              </mc:Fallback>
            </mc:AlternateContent>
          </a:graphicData>
        </a:graphic>
      </p:graphicFrame>
      <p:sp>
        <p:nvSpPr>
          <p:cNvPr id="6" name="TextBox 5"/>
          <p:cNvSpPr txBox="1"/>
          <p:nvPr/>
        </p:nvSpPr>
        <p:spPr>
          <a:xfrm>
            <a:off x="751656" y="777875"/>
            <a:ext cx="7695561" cy="954107"/>
          </a:xfrm>
          <a:prstGeom prst="rect">
            <a:avLst/>
          </a:prstGeom>
          <a:noFill/>
        </p:spPr>
        <p:txBody>
          <a:bodyPr wrap="none" rtlCol="0">
            <a:spAutoFit/>
          </a:bodyPr>
          <a:lstStyle/>
          <a:p>
            <a:r>
              <a:rPr lang="en-US" sz="2800" dirty="0" smtClean="0">
                <a:solidFill>
                  <a:srgbClr val="000000"/>
                </a:solidFill>
              </a:rPr>
              <a:t>For </a:t>
            </a:r>
            <a:r>
              <a:rPr lang="en-US" sz="2800" dirty="0" smtClean="0">
                <a:solidFill>
                  <a:srgbClr val="000000"/>
                </a:solidFill>
              </a:rPr>
              <a:t>a gas that obeys Maxwell-Boltzmann statistics, </a:t>
            </a:r>
          </a:p>
          <a:p>
            <a:endParaRPr lang="en-US" sz="2800" dirty="0">
              <a:solidFill>
                <a:schemeClr val="bg1"/>
              </a:solidFill>
            </a:endParaRPr>
          </a:p>
        </p:txBody>
      </p:sp>
    </p:spTree>
    <p:extLst>
      <p:ext uri="{BB962C8B-B14F-4D97-AF65-F5344CB8AC3E}">
        <p14:creationId xmlns:p14="http://schemas.microsoft.com/office/powerpoint/2010/main" val="35701536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498234" y="719356"/>
            <a:ext cx="8074265" cy="5262980"/>
          </a:xfrm>
          <a:prstGeom prst="rect">
            <a:avLst/>
          </a:prstGeom>
          <a:noFill/>
        </p:spPr>
        <p:txBody>
          <a:bodyPr wrap="square" rtlCol="0">
            <a:spAutoFit/>
          </a:bodyPr>
          <a:lstStyle/>
          <a:p>
            <a:r>
              <a:rPr lang="en-US" sz="2800" dirty="0" smtClean="0">
                <a:solidFill>
                  <a:srgbClr val="000000"/>
                </a:solidFill>
              </a:rPr>
              <a:t>For a </a:t>
            </a:r>
            <a:r>
              <a:rPr lang="en-US" sz="2800" dirty="0" smtClean="0">
                <a:solidFill>
                  <a:srgbClr val="000000"/>
                </a:solidFill>
              </a:rPr>
              <a:t>NR </a:t>
            </a:r>
            <a:r>
              <a:rPr lang="en-US" sz="2800" dirty="0" smtClean="0">
                <a:solidFill>
                  <a:srgbClr val="000000"/>
                </a:solidFill>
              </a:rPr>
              <a:t>gas when quantum mechanical effects are important, the gas becomes </a:t>
            </a:r>
            <a:r>
              <a:rPr lang="en-US" sz="2800" i="1" dirty="0" smtClean="0">
                <a:solidFill>
                  <a:srgbClr val="FF0000"/>
                </a:solidFill>
              </a:rPr>
              <a:t>degenerate</a:t>
            </a:r>
            <a:r>
              <a:rPr lang="en-US" sz="2800" dirty="0" smtClean="0">
                <a:solidFill>
                  <a:srgbClr val="000000"/>
                </a:solidFill>
              </a:rPr>
              <a:t> and no longer follows </a:t>
            </a:r>
            <a:r>
              <a:rPr lang="en-US" sz="2800" i="1" dirty="0" smtClean="0">
                <a:solidFill>
                  <a:srgbClr val="FF0000"/>
                </a:solidFill>
              </a:rPr>
              <a:t>Maxwell-Boltzmann statistics</a:t>
            </a:r>
            <a:r>
              <a:rPr lang="en-US" sz="2800" dirty="0" smtClean="0">
                <a:solidFill>
                  <a:srgbClr val="000000"/>
                </a:solidFill>
              </a:rPr>
              <a:t>. </a:t>
            </a:r>
            <a:r>
              <a:rPr lang="en-US" sz="2800" dirty="0" smtClean="0">
                <a:solidFill>
                  <a:srgbClr val="000000"/>
                </a:solidFill>
              </a:rPr>
              <a:t>The gas </a:t>
            </a:r>
            <a:r>
              <a:rPr lang="en-US" sz="2800" dirty="0" smtClean="0">
                <a:solidFill>
                  <a:srgbClr val="000000"/>
                </a:solidFill>
              </a:rPr>
              <a:t>o</a:t>
            </a:r>
            <a:r>
              <a:rPr lang="en-US" sz="2800" dirty="0" smtClean="0">
                <a:solidFill>
                  <a:srgbClr val="000000"/>
                </a:solidFill>
              </a:rPr>
              <a:t>beys the Pauli exclusion principle and so </a:t>
            </a:r>
            <a:r>
              <a:rPr lang="en-US" sz="2800" dirty="0" smtClean="0">
                <a:solidFill>
                  <a:srgbClr val="000000"/>
                </a:solidFill>
              </a:rPr>
              <a:t>follows the </a:t>
            </a:r>
            <a:r>
              <a:rPr lang="en-US" sz="2800" i="1" dirty="0" smtClean="0">
                <a:solidFill>
                  <a:srgbClr val="FF0000"/>
                </a:solidFill>
              </a:rPr>
              <a:t>Fermi</a:t>
            </a:r>
            <a:r>
              <a:rPr lang="en-US" sz="2800" i="1" dirty="0" smtClean="0">
                <a:solidFill>
                  <a:srgbClr val="FF0000"/>
                </a:solidFill>
              </a:rPr>
              <a:t>-Dirac </a:t>
            </a:r>
            <a:r>
              <a:rPr lang="en-US" sz="2800" i="1" dirty="0" smtClean="0">
                <a:solidFill>
                  <a:srgbClr val="FF0000"/>
                </a:solidFill>
              </a:rPr>
              <a:t>statistics</a:t>
            </a:r>
            <a:r>
              <a:rPr lang="en-US" sz="2800" dirty="0" smtClean="0"/>
              <a:t>. In this case the pressure integral becomes</a:t>
            </a:r>
            <a:endParaRPr lang="en-US" sz="2800" dirty="0" smtClean="0"/>
          </a:p>
          <a:p>
            <a:endParaRPr lang="en-US" sz="2800" dirty="0"/>
          </a:p>
          <a:p>
            <a:endParaRPr lang="en-US" sz="2800" dirty="0" smtClean="0"/>
          </a:p>
          <a:p>
            <a:endParaRPr lang="en-US" sz="2800" dirty="0"/>
          </a:p>
          <a:p>
            <a:endParaRPr lang="en-US" sz="2800" dirty="0" smtClean="0"/>
          </a:p>
          <a:p>
            <a:pPr algn="ctr"/>
            <a:r>
              <a:rPr lang="en-US" sz="2800" dirty="0" smtClean="0">
                <a:solidFill>
                  <a:srgbClr val="008000"/>
                </a:solidFill>
              </a:rPr>
              <a:t>The pressure depends only on the matter density </a:t>
            </a:r>
            <a:r>
              <a:rPr lang="en-US" sz="2800" b="1" i="1" dirty="0" err="1" smtClean="0">
                <a:solidFill>
                  <a:srgbClr val="FF0000"/>
                </a:solidFill>
              </a:rPr>
              <a:t>ρ</a:t>
            </a:r>
            <a:r>
              <a:rPr lang="en-US" sz="2800" dirty="0" smtClean="0">
                <a:solidFill>
                  <a:srgbClr val="008000"/>
                </a:solidFill>
              </a:rPr>
              <a:t>, it is independent of the temperature </a:t>
            </a:r>
            <a:r>
              <a:rPr lang="en-US" sz="2800" b="1" i="1" dirty="0" smtClean="0">
                <a:solidFill>
                  <a:srgbClr val="FF0000"/>
                </a:solidFill>
              </a:rPr>
              <a:t>T</a:t>
            </a:r>
            <a:r>
              <a:rPr lang="en-US" sz="2800" dirty="0" smtClean="0"/>
              <a:t>. </a:t>
            </a:r>
            <a:endParaRPr lang="en-US" sz="2800" dirty="0" smtClean="0">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158672681"/>
              </p:ext>
            </p:extLst>
          </p:nvPr>
        </p:nvGraphicFramePr>
        <p:xfrm>
          <a:off x="1868317" y="3535363"/>
          <a:ext cx="5278608" cy="1179512"/>
        </p:xfrm>
        <a:graphic>
          <a:graphicData uri="http://schemas.openxmlformats.org/presentationml/2006/ole">
            <mc:AlternateContent xmlns:mc="http://schemas.openxmlformats.org/markup-compatibility/2006">
              <mc:Choice xmlns:v="urn:schemas-microsoft-com:vml" Requires="v">
                <p:oleObj spid="_x0000_s84551" name="Equation" r:id="rId4" imgW="2273300" imgH="508000" progId="Equation.3">
                  <p:embed/>
                </p:oleObj>
              </mc:Choice>
              <mc:Fallback>
                <p:oleObj name="Equation" r:id="rId4" imgW="2273300" imgH="508000" progId="Equation.3">
                  <p:embed/>
                  <p:pic>
                    <p:nvPicPr>
                      <p:cNvPr id="0" name=""/>
                      <p:cNvPicPr/>
                      <p:nvPr/>
                    </p:nvPicPr>
                    <p:blipFill>
                      <a:blip r:embed="rId5"/>
                      <a:stretch>
                        <a:fillRect/>
                      </a:stretch>
                    </p:blipFill>
                    <p:spPr>
                      <a:xfrm>
                        <a:off x="1868317" y="3535363"/>
                        <a:ext cx="5278608" cy="1179512"/>
                      </a:xfrm>
                      <a:prstGeom prst="rect">
                        <a:avLst/>
                      </a:prstGeom>
                    </p:spPr>
                  </p:pic>
                </p:oleObj>
              </mc:Fallback>
            </mc:AlternateContent>
          </a:graphicData>
        </a:graphic>
      </p:graphicFrame>
    </p:spTree>
    <p:extLst>
      <p:ext uri="{BB962C8B-B14F-4D97-AF65-F5344CB8AC3E}">
        <p14:creationId xmlns:p14="http://schemas.microsoft.com/office/powerpoint/2010/main" val="28755521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extBox 8"/>
          <p:cNvSpPr txBox="1"/>
          <p:nvPr/>
        </p:nvSpPr>
        <p:spPr>
          <a:xfrm>
            <a:off x="904876" y="759708"/>
            <a:ext cx="7461250" cy="5693867"/>
          </a:xfrm>
          <a:prstGeom prst="rect">
            <a:avLst/>
          </a:prstGeom>
          <a:noFill/>
        </p:spPr>
        <p:txBody>
          <a:bodyPr wrap="square" rtlCol="0">
            <a:spAutoFit/>
          </a:bodyPr>
          <a:lstStyle/>
          <a:p>
            <a:r>
              <a:rPr lang="en-US" sz="2800" dirty="0" smtClean="0">
                <a:solidFill>
                  <a:srgbClr val="000000"/>
                </a:solidFill>
              </a:rPr>
              <a:t>For </a:t>
            </a:r>
            <a:r>
              <a:rPr lang="en-US" sz="2800" dirty="0" smtClean="0">
                <a:solidFill>
                  <a:srgbClr val="000000"/>
                </a:solidFill>
              </a:rPr>
              <a:t>a strongly relativistic </a:t>
            </a:r>
            <a:r>
              <a:rPr lang="en-US" sz="2800" dirty="0" smtClean="0">
                <a:solidFill>
                  <a:srgbClr val="000000"/>
                </a:solidFill>
              </a:rPr>
              <a:t>(</a:t>
            </a:r>
            <a:r>
              <a:rPr lang="en-US" sz="2800" dirty="0" err="1" smtClean="0">
                <a:solidFill>
                  <a:srgbClr val="000000"/>
                </a:solidFill>
              </a:rPr>
              <a:t>Rel</a:t>
            </a:r>
            <a:r>
              <a:rPr lang="en-US" sz="2800" dirty="0" smtClean="0">
                <a:solidFill>
                  <a:srgbClr val="000000"/>
                </a:solidFill>
              </a:rPr>
              <a:t>) gas,</a:t>
            </a:r>
            <a:r>
              <a:rPr lang="en-US" sz="2800" b="1" i="1" dirty="0" smtClean="0">
                <a:solidFill>
                  <a:srgbClr val="FF0000"/>
                </a:solidFill>
              </a:rPr>
              <a:t> v ≈ c</a:t>
            </a:r>
            <a:r>
              <a:rPr lang="en-US" sz="2800" dirty="0" smtClean="0">
                <a:solidFill>
                  <a:srgbClr val="000000"/>
                </a:solidFill>
              </a:rPr>
              <a:t>, </a:t>
            </a:r>
            <a:r>
              <a:rPr lang="en-US" sz="2800" dirty="0" smtClean="0">
                <a:solidFill>
                  <a:srgbClr val="000000"/>
                </a:solidFill>
              </a:rPr>
              <a:t>and </a:t>
            </a:r>
            <a:r>
              <a:rPr lang="en-US" sz="2800" dirty="0" smtClean="0">
                <a:solidFill>
                  <a:srgbClr val="000000"/>
                </a:solidFill>
              </a:rPr>
              <a:t>we write</a:t>
            </a:r>
          </a:p>
          <a:p>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a:p>
            <a:r>
              <a:rPr lang="en-US" sz="2800" dirty="0" smtClean="0">
                <a:solidFill>
                  <a:srgbClr val="000000"/>
                </a:solidFill>
              </a:rPr>
              <a:t>For </a:t>
            </a:r>
            <a:r>
              <a:rPr lang="en-US" sz="2800" dirty="0" err="1" smtClean="0">
                <a:solidFill>
                  <a:srgbClr val="000000"/>
                </a:solidFill>
              </a:rPr>
              <a:t>Rel</a:t>
            </a:r>
            <a:r>
              <a:rPr lang="en-US" sz="2800" dirty="0" smtClean="0">
                <a:solidFill>
                  <a:srgbClr val="000000"/>
                </a:solidFill>
              </a:rPr>
              <a:t> </a:t>
            </a:r>
            <a:r>
              <a:rPr lang="en-US" sz="2800" dirty="0" smtClean="0">
                <a:solidFill>
                  <a:srgbClr val="000000"/>
                </a:solidFill>
              </a:rPr>
              <a:t>gases that obey </a:t>
            </a:r>
            <a:r>
              <a:rPr lang="en-US" sz="2800" b="1" i="1" dirty="0" smtClean="0">
                <a:solidFill>
                  <a:srgbClr val="FF0000"/>
                </a:solidFill>
              </a:rPr>
              <a:t>Fermi-Dirac statistics </a:t>
            </a:r>
            <a:endParaRPr lang="en-US" sz="2800" b="1" i="1" dirty="0">
              <a:solidFill>
                <a:srgbClr val="FF0000"/>
              </a:solidFill>
            </a:endParaRPr>
          </a:p>
          <a:p>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a:p>
            <a:endParaRPr lang="en-US" sz="2800" dirty="0" smtClean="0">
              <a:solidFill>
                <a:srgbClr val="000000"/>
              </a:solidFill>
            </a:endParaRPr>
          </a:p>
          <a:p>
            <a:r>
              <a:rPr lang="en-US" sz="2800" dirty="0" smtClean="0">
                <a:solidFill>
                  <a:srgbClr val="000000"/>
                </a:solidFill>
              </a:rPr>
              <a:t>or </a:t>
            </a:r>
            <a:r>
              <a:rPr lang="en-US" sz="2800" b="1" i="1" dirty="0" smtClean="0">
                <a:solidFill>
                  <a:srgbClr val="FF0000"/>
                </a:solidFill>
              </a:rPr>
              <a:t>photons </a:t>
            </a:r>
            <a:r>
              <a:rPr lang="en-US" sz="2800" dirty="0" smtClean="0">
                <a:solidFill>
                  <a:srgbClr val="000000"/>
                </a:solidFill>
              </a:rPr>
              <a:t>governed by the Planck  </a:t>
            </a:r>
            <a:r>
              <a:rPr lang="en-US" sz="2800" dirty="0" smtClean="0">
                <a:solidFill>
                  <a:srgbClr val="000000"/>
                </a:solidFill>
              </a:rPr>
              <a:t>distribution,</a:t>
            </a:r>
          </a:p>
          <a:p>
            <a:endParaRPr lang="en-US" sz="2800" dirty="0">
              <a:solidFill>
                <a:schemeClr val="bg1"/>
              </a:solidFill>
            </a:endParaRPr>
          </a:p>
          <a:p>
            <a:endParaRPr lang="en-US" sz="2800" dirty="0" smtClean="0">
              <a:solidFill>
                <a:schemeClr val="bg1"/>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813625061"/>
              </p:ext>
            </p:extLst>
          </p:nvPr>
        </p:nvGraphicFramePr>
        <p:xfrm>
          <a:off x="2901950" y="1778000"/>
          <a:ext cx="3063197" cy="1016000"/>
        </p:xfrm>
        <a:graphic>
          <a:graphicData uri="http://schemas.openxmlformats.org/presentationml/2006/ole">
            <mc:AlternateContent xmlns:mc="http://schemas.openxmlformats.org/markup-compatibility/2006">
              <mc:Choice xmlns:v="urn:schemas-microsoft-com:vml" Requires="v">
                <p:oleObj spid="_x0000_s177172" name="Equation" r:id="rId4" imgW="1181100" imgH="393700" progId="Equation.3">
                  <p:embed/>
                </p:oleObj>
              </mc:Choice>
              <mc:Fallback>
                <p:oleObj name="Equation" r:id="rId4" imgW="1181100" imgH="393700" progId="Equation.3">
                  <p:embed/>
                  <p:pic>
                    <p:nvPicPr>
                      <p:cNvPr id="0" name=""/>
                      <p:cNvPicPr/>
                      <p:nvPr/>
                    </p:nvPicPr>
                    <p:blipFill>
                      <a:blip r:embed="rId5"/>
                      <a:stretch>
                        <a:fillRect/>
                      </a:stretch>
                    </p:blipFill>
                    <p:spPr>
                      <a:xfrm>
                        <a:off x="2901950" y="1778000"/>
                        <a:ext cx="3063197" cy="10160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963103621"/>
              </p:ext>
            </p:extLst>
          </p:nvPr>
        </p:nvGraphicFramePr>
        <p:xfrm>
          <a:off x="1795463" y="3598863"/>
          <a:ext cx="5459412" cy="2943884"/>
        </p:xfrm>
        <a:graphic>
          <a:graphicData uri="http://schemas.openxmlformats.org/presentationml/2006/ole">
            <mc:AlternateContent xmlns:mc="http://schemas.openxmlformats.org/markup-compatibility/2006">
              <mc:Choice xmlns:v="urn:schemas-microsoft-com:vml" Requires="v">
                <p:oleObj spid="_x0000_s177173" name="Equation" r:id="rId6" imgW="2120900" imgH="1143000" progId="Equation.3">
                  <p:embed/>
                </p:oleObj>
              </mc:Choice>
              <mc:Fallback>
                <p:oleObj name="Equation" r:id="rId6" imgW="2120900" imgH="1143000" progId="Equation.3">
                  <p:embed/>
                  <p:pic>
                    <p:nvPicPr>
                      <p:cNvPr id="0" name=""/>
                      <p:cNvPicPr/>
                      <p:nvPr/>
                    </p:nvPicPr>
                    <p:blipFill>
                      <a:blip r:embed="rId7"/>
                      <a:stretch>
                        <a:fillRect/>
                      </a:stretch>
                    </p:blipFill>
                    <p:spPr>
                      <a:xfrm>
                        <a:off x="1795463" y="3598863"/>
                        <a:ext cx="5459412" cy="2943884"/>
                      </a:xfrm>
                      <a:prstGeom prst="rect">
                        <a:avLst/>
                      </a:prstGeom>
                    </p:spPr>
                  </p:pic>
                </p:oleObj>
              </mc:Fallback>
            </mc:AlternateContent>
          </a:graphicData>
        </a:graphic>
      </p:graphicFrame>
    </p:spTree>
    <p:extLst>
      <p:ext uri="{BB962C8B-B14F-4D97-AF65-F5344CB8AC3E}">
        <p14:creationId xmlns:p14="http://schemas.microsoft.com/office/powerpoint/2010/main" val="35673858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Screen Shot 2022-12-29 at 6.09.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60" y="254000"/>
            <a:ext cx="8003396" cy="6350000"/>
          </a:xfrm>
          <a:prstGeom prst="rect">
            <a:avLst/>
          </a:prstGeom>
        </p:spPr>
      </p:pic>
    </p:spTree>
    <p:extLst>
      <p:ext uri="{BB962C8B-B14F-4D97-AF65-F5344CB8AC3E}">
        <p14:creationId xmlns:p14="http://schemas.microsoft.com/office/powerpoint/2010/main" val="2051785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50876" y="349250"/>
            <a:ext cx="7874000" cy="3046988"/>
          </a:xfrm>
          <a:prstGeom prst="rect">
            <a:avLst/>
          </a:prstGeom>
          <a:noFill/>
        </p:spPr>
        <p:txBody>
          <a:bodyPr wrap="square" rtlCol="0">
            <a:spAutoFit/>
          </a:bodyPr>
          <a:lstStyle/>
          <a:p>
            <a:pPr algn="ctr"/>
            <a:r>
              <a:rPr lang="en-US" sz="3200" dirty="0" smtClean="0"/>
              <a:t>How did we figure out where each form of pressure is dominant?</a:t>
            </a:r>
          </a:p>
          <a:p>
            <a:endParaRPr lang="en-US" sz="3200" dirty="0"/>
          </a:p>
          <a:p>
            <a:pPr marL="342900" indent="-342900">
              <a:buFont typeface="+mj-lt"/>
              <a:buAutoNum type="arabicPeriod"/>
            </a:pPr>
            <a:r>
              <a:rPr lang="en-US" sz="3200" dirty="0" smtClean="0"/>
              <a:t>Radiation pressure </a:t>
            </a:r>
            <a:r>
              <a:rPr lang="en-US" sz="3200" dirty="0" err="1" smtClean="0"/>
              <a:t>vs</a:t>
            </a:r>
            <a:r>
              <a:rPr lang="en-US" sz="3200" dirty="0" smtClean="0"/>
              <a:t> Gas pressure</a:t>
            </a:r>
          </a:p>
          <a:p>
            <a:pPr marL="342900" indent="-342900">
              <a:buFont typeface="+mj-lt"/>
              <a:buAutoNum type="arabicPeriod"/>
            </a:pPr>
            <a:r>
              <a:rPr lang="en-US" sz="3200" dirty="0" smtClean="0"/>
              <a:t>Gas pressure </a:t>
            </a:r>
            <a:r>
              <a:rPr lang="en-US" sz="3200" dirty="0" err="1" smtClean="0"/>
              <a:t>vs</a:t>
            </a:r>
            <a:r>
              <a:rPr lang="en-US" sz="3200" dirty="0" smtClean="0"/>
              <a:t> degenerate pressure</a:t>
            </a:r>
          </a:p>
          <a:p>
            <a:pPr marL="342900" indent="-342900">
              <a:buFont typeface="+mj-lt"/>
              <a:buAutoNum type="arabicPeriod"/>
            </a:pPr>
            <a:r>
              <a:rPr lang="en-US" sz="3200" dirty="0" err="1" smtClean="0"/>
              <a:t>Relatvistic</a:t>
            </a:r>
            <a:r>
              <a:rPr lang="en-US" sz="3200" dirty="0" smtClean="0"/>
              <a:t> </a:t>
            </a:r>
            <a:r>
              <a:rPr lang="en-US" sz="3200" dirty="0" err="1" smtClean="0"/>
              <a:t>vs</a:t>
            </a:r>
            <a:r>
              <a:rPr lang="en-US" sz="3200" dirty="0" smtClean="0"/>
              <a:t> nonrelativistic pressure</a:t>
            </a:r>
          </a:p>
        </p:txBody>
      </p:sp>
    </p:spTree>
    <p:extLst>
      <p:ext uri="{BB962C8B-B14F-4D97-AF65-F5344CB8AC3E}">
        <p14:creationId xmlns:p14="http://schemas.microsoft.com/office/powerpoint/2010/main" val="22257348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50876" y="349250"/>
            <a:ext cx="7874000" cy="1077218"/>
          </a:xfrm>
          <a:prstGeom prst="rect">
            <a:avLst/>
          </a:prstGeom>
          <a:noFill/>
        </p:spPr>
        <p:txBody>
          <a:bodyPr wrap="square" rtlCol="0">
            <a:spAutoFit/>
          </a:bodyPr>
          <a:lstStyle/>
          <a:p>
            <a:endParaRPr lang="en-US" sz="3200" dirty="0"/>
          </a:p>
          <a:p>
            <a:pPr marL="342900" indent="-342900">
              <a:buFont typeface="+mj-lt"/>
              <a:buAutoNum type="arabicPeriod"/>
            </a:pPr>
            <a:r>
              <a:rPr lang="en-US" sz="3200" dirty="0" smtClean="0"/>
              <a:t>Radiation pressure </a:t>
            </a:r>
            <a:r>
              <a:rPr lang="en-US" sz="3200" dirty="0" err="1" smtClean="0"/>
              <a:t>vs</a:t>
            </a:r>
            <a:r>
              <a:rPr lang="en-US" sz="3200" dirty="0" smtClean="0"/>
              <a:t> Gas pressure</a:t>
            </a:r>
          </a:p>
        </p:txBody>
      </p:sp>
      <p:graphicFrame>
        <p:nvGraphicFramePr>
          <p:cNvPr id="3" name="Object 2"/>
          <p:cNvGraphicFramePr>
            <a:graphicFrameLocks noChangeAspect="1"/>
          </p:cNvGraphicFramePr>
          <p:nvPr>
            <p:extLst>
              <p:ext uri="{D42A27DB-BD31-4B8C-83A1-F6EECF244321}">
                <p14:modId xmlns:p14="http://schemas.microsoft.com/office/powerpoint/2010/main" val="1892111866"/>
              </p:ext>
            </p:extLst>
          </p:nvPr>
        </p:nvGraphicFramePr>
        <p:xfrm>
          <a:off x="2092324" y="1460500"/>
          <a:ext cx="5115859" cy="1358900"/>
        </p:xfrm>
        <a:graphic>
          <a:graphicData uri="http://schemas.openxmlformats.org/presentationml/2006/ole">
            <mc:AlternateContent xmlns:mc="http://schemas.openxmlformats.org/markup-compatibility/2006">
              <mc:Choice xmlns:v="urn:schemas-microsoft-com:vml" Requires="v">
                <p:oleObj spid="_x0000_s178185" name="Equation" r:id="rId4" imgW="1625600" imgH="431800" progId="Equation.3">
                  <p:embed/>
                </p:oleObj>
              </mc:Choice>
              <mc:Fallback>
                <p:oleObj name="Equation" r:id="rId4" imgW="1625600" imgH="431800" progId="Equation.3">
                  <p:embed/>
                  <p:pic>
                    <p:nvPicPr>
                      <p:cNvPr id="0" name=""/>
                      <p:cNvPicPr/>
                      <p:nvPr/>
                    </p:nvPicPr>
                    <p:blipFill>
                      <a:blip r:embed="rId5"/>
                      <a:stretch>
                        <a:fillRect/>
                      </a:stretch>
                    </p:blipFill>
                    <p:spPr>
                      <a:xfrm>
                        <a:off x="2092324" y="1460500"/>
                        <a:ext cx="5115859" cy="13589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57304200"/>
              </p:ext>
            </p:extLst>
          </p:nvPr>
        </p:nvGraphicFramePr>
        <p:xfrm>
          <a:off x="1093788" y="4192588"/>
          <a:ext cx="7115175" cy="1598612"/>
        </p:xfrm>
        <a:graphic>
          <a:graphicData uri="http://schemas.openxmlformats.org/presentationml/2006/ole">
            <mc:AlternateContent xmlns:mc="http://schemas.openxmlformats.org/markup-compatibility/2006">
              <mc:Choice xmlns:v="urn:schemas-microsoft-com:vml" Requires="v">
                <p:oleObj spid="_x0000_s178186" name="Equation" r:id="rId6" imgW="2260600" imgH="508000" progId="Equation.3">
                  <p:embed/>
                </p:oleObj>
              </mc:Choice>
              <mc:Fallback>
                <p:oleObj name="Equation" r:id="rId6" imgW="2260600" imgH="508000" progId="Equation.3">
                  <p:embed/>
                  <p:pic>
                    <p:nvPicPr>
                      <p:cNvPr id="0" name=""/>
                      <p:cNvPicPr/>
                      <p:nvPr/>
                    </p:nvPicPr>
                    <p:blipFill>
                      <a:blip r:embed="rId7"/>
                      <a:stretch>
                        <a:fillRect/>
                      </a:stretch>
                    </p:blipFill>
                    <p:spPr>
                      <a:xfrm>
                        <a:off x="1093788" y="4192588"/>
                        <a:ext cx="7115175" cy="1598612"/>
                      </a:xfrm>
                      <a:prstGeom prst="rect">
                        <a:avLst/>
                      </a:prstGeom>
                    </p:spPr>
                  </p:pic>
                </p:oleObj>
              </mc:Fallback>
            </mc:AlternateContent>
          </a:graphicData>
        </a:graphic>
      </p:graphicFrame>
      <p:sp>
        <p:nvSpPr>
          <p:cNvPr id="5" name="TextBox 4"/>
          <p:cNvSpPr txBox="1"/>
          <p:nvPr/>
        </p:nvSpPr>
        <p:spPr>
          <a:xfrm>
            <a:off x="982663" y="2775843"/>
            <a:ext cx="7431088" cy="1569660"/>
          </a:xfrm>
          <a:prstGeom prst="rect">
            <a:avLst/>
          </a:prstGeom>
          <a:noFill/>
        </p:spPr>
        <p:txBody>
          <a:bodyPr wrap="square" rtlCol="0">
            <a:spAutoFit/>
          </a:bodyPr>
          <a:lstStyle/>
          <a:p>
            <a:r>
              <a:rPr lang="en-US" sz="3200" dirty="0" smtClean="0"/>
              <a:t>Radiation pressure must be taken into account when the temperature is roughly given by</a:t>
            </a:r>
            <a:endParaRPr lang="en-US" sz="3200" dirty="0"/>
          </a:p>
        </p:txBody>
      </p:sp>
    </p:spTree>
    <p:extLst>
      <p:ext uri="{BB962C8B-B14F-4D97-AF65-F5344CB8AC3E}">
        <p14:creationId xmlns:p14="http://schemas.microsoft.com/office/powerpoint/2010/main" val="14278334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50876" y="174625"/>
            <a:ext cx="7874000" cy="1077218"/>
          </a:xfrm>
          <a:prstGeom prst="rect">
            <a:avLst/>
          </a:prstGeom>
          <a:noFill/>
        </p:spPr>
        <p:txBody>
          <a:bodyPr wrap="square" rtlCol="0">
            <a:spAutoFit/>
          </a:bodyPr>
          <a:lstStyle/>
          <a:p>
            <a:endParaRPr lang="en-US" sz="3200" dirty="0"/>
          </a:p>
          <a:p>
            <a:pPr marL="342900" indent="-342900">
              <a:buFont typeface="+mj-lt"/>
              <a:buAutoNum type="arabicPeriod"/>
            </a:pPr>
            <a:r>
              <a:rPr lang="en-US" sz="3200" dirty="0" smtClean="0"/>
              <a:t>Radiation pressure </a:t>
            </a:r>
            <a:r>
              <a:rPr lang="en-US" sz="3200" dirty="0" err="1" smtClean="0"/>
              <a:t>vs</a:t>
            </a:r>
            <a:r>
              <a:rPr lang="en-US" sz="3200" dirty="0" smtClean="0"/>
              <a:t> Gas pressure</a:t>
            </a:r>
          </a:p>
        </p:txBody>
      </p:sp>
      <p:graphicFrame>
        <p:nvGraphicFramePr>
          <p:cNvPr id="4" name="Object 3"/>
          <p:cNvGraphicFramePr>
            <a:graphicFrameLocks noChangeAspect="1"/>
          </p:cNvGraphicFramePr>
          <p:nvPr>
            <p:extLst>
              <p:ext uri="{D42A27DB-BD31-4B8C-83A1-F6EECF244321}">
                <p14:modId xmlns:p14="http://schemas.microsoft.com/office/powerpoint/2010/main" val="2623052727"/>
              </p:ext>
            </p:extLst>
          </p:nvPr>
        </p:nvGraphicFramePr>
        <p:xfrm>
          <a:off x="1252538" y="1315343"/>
          <a:ext cx="6796087" cy="1598612"/>
        </p:xfrm>
        <a:graphic>
          <a:graphicData uri="http://schemas.openxmlformats.org/presentationml/2006/ole">
            <mc:AlternateContent xmlns:mc="http://schemas.openxmlformats.org/markup-compatibility/2006">
              <mc:Choice xmlns:v="urn:schemas-microsoft-com:vml" Requires="v">
                <p:oleObj spid="_x0000_s179208" name="Equation" r:id="rId4" imgW="2159000" imgH="508000" progId="Equation.3">
                  <p:embed/>
                </p:oleObj>
              </mc:Choice>
              <mc:Fallback>
                <p:oleObj name="Equation" r:id="rId4" imgW="2159000" imgH="508000" progId="Equation.3">
                  <p:embed/>
                  <p:pic>
                    <p:nvPicPr>
                      <p:cNvPr id="0" name=""/>
                      <p:cNvPicPr/>
                      <p:nvPr/>
                    </p:nvPicPr>
                    <p:blipFill>
                      <a:blip r:embed="rId5"/>
                      <a:stretch>
                        <a:fillRect/>
                      </a:stretch>
                    </p:blipFill>
                    <p:spPr>
                      <a:xfrm>
                        <a:off x="1252538" y="1315343"/>
                        <a:ext cx="6796087" cy="1598612"/>
                      </a:xfrm>
                      <a:prstGeom prst="rect">
                        <a:avLst/>
                      </a:prstGeom>
                    </p:spPr>
                  </p:pic>
                </p:oleObj>
              </mc:Fallback>
            </mc:AlternateContent>
          </a:graphicData>
        </a:graphic>
      </p:graphicFrame>
      <p:sp>
        <p:nvSpPr>
          <p:cNvPr id="5" name="TextBox 4"/>
          <p:cNvSpPr txBox="1"/>
          <p:nvPr/>
        </p:nvSpPr>
        <p:spPr>
          <a:xfrm>
            <a:off x="1093788" y="2950468"/>
            <a:ext cx="7431088" cy="3539431"/>
          </a:xfrm>
          <a:prstGeom prst="rect">
            <a:avLst/>
          </a:prstGeom>
          <a:noFill/>
        </p:spPr>
        <p:txBody>
          <a:bodyPr wrap="square" rtlCol="0">
            <a:spAutoFit/>
          </a:bodyPr>
          <a:lstStyle/>
          <a:p>
            <a:r>
              <a:rPr lang="en-US" sz="2800" dirty="0" smtClean="0"/>
              <a:t>where we used</a:t>
            </a:r>
            <a:r>
              <a:rPr lang="en-US" sz="2800" b="1" i="1" dirty="0" smtClean="0">
                <a:solidFill>
                  <a:srgbClr val="FF0000"/>
                </a:solidFill>
              </a:rPr>
              <a:t> k = 1.38x10</a:t>
            </a:r>
            <a:r>
              <a:rPr lang="en-US" sz="2800" b="1" i="1" baseline="30000" dirty="0" smtClean="0">
                <a:solidFill>
                  <a:srgbClr val="FF0000"/>
                </a:solidFill>
              </a:rPr>
              <a:t>-16 </a:t>
            </a:r>
            <a:r>
              <a:rPr lang="en-US" sz="2800" b="1" i="1" dirty="0" smtClean="0">
                <a:solidFill>
                  <a:srgbClr val="FF0000"/>
                </a:solidFill>
              </a:rPr>
              <a:t>erg K = 0.620, </a:t>
            </a:r>
            <a:r>
              <a:rPr lang="en-US" sz="2800" b="1" i="1" dirty="0" err="1" smtClean="0">
                <a:solidFill>
                  <a:srgbClr val="FF0000"/>
                </a:solidFill>
              </a:rPr>
              <a:t>m</a:t>
            </a:r>
            <a:r>
              <a:rPr lang="en-US" sz="2800" b="1" i="1" baseline="-25000" dirty="0" err="1" smtClean="0">
                <a:solidFill>
                  <a:srgbClr val="FF0000"/>
                </a:solidFill>
              </a:rPr>
              <a:t>o</a:t>
            </a:r>
            <a:r>
              <a:rPr lang="en-US" sz="2800" b="1" i="1" dirty="0" smtClean="0">
                <a:solidFill>
                  <a:srgbClr val="FF0000"/>
                </a:solidFill>
              </a:rPr>
              <a:t> = 1.66x10</a:t>
            </a:r>
            <a:r>
              <a:rPr lang="en-US" sz="2800" b="1" i="1" baseline="30000" dirty="0" smtClean="0">
                <a:solidFill>
                  <a:srgbClr val="FF0000"/>
                </a:solidFill>
              </a:rPr>
              <a:t>-24 </a:t>
            </a:r>
            <a:r>
              <a:rPr lang="en-US" sz="2800" b="1" i="1" dirty="0" smtClean="0">
                <a:solidFill>
                  <a:srgbClr val="FF0000"/>
                </a:solidFill>
              </a:rPr>
              <a:t>g, </a:t>
            </a:r>
            <a:r>
              <a:rPr lang="en-US" sz="2800" dirty="0" smtClean="0"/>
              <a:t>and</a:t>
            </a:r>
            <a:r>
              <a:rPr lang="en-US" sz="2800" b="1" i="1" dirty="0" smtClean="0">
                <a:solidFill>
                  <a:srgbClr val="FF0000"/>
                </a:solidFill>
              </a:rPr>
              <a:t> a = 7.57x10</a:t>
            </a:r>
            <a:r>
              <a:rPr lang="en-US" sz="2800" b="1" i="1" baseline="30000" dirty="0" smtClean="0">
                <a:solidFill>
                  <a:srgbClr val="FF0000"/>
                </a:solidFill>
              </a:rPr>
              <a:t>-15 </a:t>
            </a:r>
            <a:r>
              <a:rPr lang="en-US" sz="2800" b="1" i="1" dirty="0" smtClean="0">
                <a:solidFill>
                  <a:srgbClr val="FF0000"/>
                </a:solidFill>
              </a:rPr>
              <a:t>erg T</a:t>
            </a:r>
            <a:r>
              <a:rPr lang="en-US" sz="2800" b="1" i="1" baseline="30000" dirty="0" smtClean="0">
                <a:solidFill>
                  <a:srgbClr val="FF0000"/>
                </a:solidFill>
              </a:rPr>
              <a:t>-4 </a:t>
            </a:r>
            <a:r>
              <a:rPr lang="en-US" sz="2800" b="1" i="1" dirty="0" smtClean="0">
                <a:solidFill>
                  <a:srgbClr val="FF0000"/>
                </a:solidFill>
              </a:rPr>
              <a:t>cm</a:t>
            </a:r>
            <a:r>
              <a:rPr lang="en-US" sz="2800" b="1" i="1" baseline="30000" dirty="0" smtClean="0">
                <a:solidFill>
                  <a:srgbClr val="FF0000"/>
                </a:solidFill>
              </a:rPr>
              <a:t>-3</a:t>
            </a:r>
            <a:r>
              <a:rPr lang="en-US" sz="2800" dirty="0" smtClean="0"/>
              <a:t>.</a:t>
            </a:r>
          </a:p>
          <a:p>
            <a:endParaRPr lang="en-US" sz="2800" dirty="0" smtClean="0"/>
          </a:p>
          <a:p>
            <a:endParaRPr lang="en-US" sz="2800" dirty="0"/>
          </a:p>
          <a:p>
            <a:endParaRPr lang="en-US" sz="2800" dirty="0"/>
          </a:p>
          <a:p>
            <a:r>
              <a:rPr lang="en-US" sz="2800" dirty="0" smtClean="0"/>
              <a:t>The Sun has density </a:t>
            </a:r>
            <a:r>
              <a:rPr lang="en-US" sz="2800" b="1" i="1" dirty="0" smtClean="0">
                <a:solidFill>
                  <a:srgbClr val="FF0000"/>
                </a:solidFill>
              </a:rPr>
              <a:t>150 g cm</a:t>
            </a:r>
            <a:r>
              <a:rPr lang="en-US" sz="2800" b="1" i="1" baseline="30000" dirty="0" smtClean="0">
                <a:solidFill>
                  <a:srgbClr val="FF0000"/>
                </a:solidFill>
              </a:rPr>
              <a:t>-3 </a:t>
            </a:r>
            <a:r>
              <a:rPr lang="en-US" sz="2800" dirty="0" smtClean="0"/>
              <a:t>and temperature </a:t>
            </a:r>
            <a:r>
              <a:rPr lang="en-US" sz="2800" b="1" i="1" dirty="0" smtClean="0">
                <a:solidFill>
                  <a:srgbClr val="FF0000"/>
                </a:solidFill>
              </a:rPr>
              <a:t>14 million K</a:t>
            </a:r>
            <a:r>
              <a:rPr lang="en-US" sz="2800" dirty="0" smtClean="0"/>
              <a:t>, and radiation pressure is not important in the Sun.</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1280635708"/>
              </p:ext>
            </p:extLst>
          </p:nvPr>
        </p:nvGraphicFramePr>
        <p:xfrm>
          <a:off x="1885950" y="3840163"/>
          <a:ext cx="5224463" cy="1290637"/>
        </p:xfrm>
        <a:graphic>
          <a:graphicData uri="http://schemas.openxmlformats.org/presentationml/2006/ole">
            <mc:AlternateContent xmlns:mc="http://schemas.openxmlformats.org/markup-compatibility/2006">
              <mc:Choice xmlns:v="urn:schemas-microsoft-com:vml" Requires="v">
                <p:oleObj spid="_x0000_s179209" name="Equation" r:id="rId6" imgW="2057400" imgH="508000" progId="Equation.3">
                  <p:embed/>
                </p:oleObj>
              </mc:Choice>
              <mc:Fallback>
                <p:oleObj name="Equation" r:id="rId6" imgW="2057400" imgH="508000" progId="Equation.3">
                  <p:embed/>
                  <p:pic>
                    <p:nvPicPr>
                      <p:cNvPr id="0" name=""/>
                      <p:cNvPicPr/>
                      <p:nvPr/>
                    </p:nvPicPr>
                    <p:blipFill>
                      <a:blip r:embed="rId7"/>
                      <a:stretch>
                        <a:fillRect/>
                      </a:stretch>
                    </p:blipFill>
                    <p:spPr>
                      <a:xfrm>
                        <a:off x="1885950" y="3840163"/>
                        <a:ext cx="5224463" cy="1290637"/>
                      </a:xfrm>
                      <a:prstGeom prst="rect">
                        <a:avLst/>
                      </a:prstGeom>
                    </p:spPr>
                  </p:pic>
                </p:oleObj>
              </mc:Fallback>
            </mc:AlternateContent>
          </a:graphicData>
        </a:graphic>
      </p:graphicFrame>
    </p:spTree>
    <p:extLst>
      <p:ext uri="{BB962C8B-B14F-4D97-AF65-F5344CB8AC3E}">
        <p14:creationId xmlns:p14="http://schemas.microsoft.com/office/powerpoint/2010/main" val="11906335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396875"/>
            <a:ext cx="9271941" cy="707886"/>
          </a:xfrm>
          <a:prstGeom prst="rect">
            <a:avLst/>
          </a:prstGeom>
          <a:noFill/>
        </p:spPr>
        <p:txBody>
          <a:bodyPr wrap="square" rtlCol="0">
            <a:spAutoFit/>
          </a:bodyPr>
          <a:lstStyle/>
          <a:p>
            <a:pPr algn="ctr"/>
            <a:r>
              <a:rPr lang="en-US" sz="4000" dirty="0" smtClean="0"/>
              <a:t>What are Some Things about Stars?</a:t>
            </a:r>
            <a:endParaRPr lang="en-US" sz="4000" dirty="0"/>
          </a:p>
        </p:txBody>
      </p:sp>
      <p:sp>
        <p:nvSpPr>
          <p:cNvPr id="4" name="Rectangle 3"/>
          <p:cNvSpPr/>
          <p:nvPr/>
        </p:nvSpPr>
        <p:spPr>
          <a:xfrm>
            <a:off x="349250" y="1442214"/>
            <a:ext cx="8477250" cy="5262980"/>
          </a:xfrm>
          <a:prstGeom prst="rect">
            <a:avLst/>
          </a:prstGeom>
        </p:spPr>
        <p:txBody>
          <a:bodyPr wrap="square">
            <a:spAutoFit/>
          </a:bodyPr>
          <a:lstStyle/>
          <a:p>
            <a:r>
              <a:rPr lang="en-US" sz="2800" i="1" dirty="0" smtClean="0"/>
              <a:t>Most stars are in </a:t>
            </a:r>
            <a:r>
              <a:rPr lang="en-US" sz="2800" i="1" dirty="0" smtClean="0">
                <a:solidFill>
                  <a:srgbClr val="3366FF"/>
                </a:solidFill>
              </a:rPr>
              <a:t>thermal </a:t>
            </a:r>
            <a:r>
              <a:rPr lang="en-US" sz="2800" i="1" dirty="0" smtClean="0"/>
              <a:t>and </a:t>
            </a:r>
            <a:r>
              <a:rPr lang="en-US" sz="2800" i="1" dirty="0" smtClean="0">
                <a:solidFill>
                  <a:srgbClr val="3366FF"/>
                </a:solidFill>
              </a:rPr>
              <a:t>hydrostatic equilibrium</a:t>
            </a:r>
            <a:r>
              <a:rPr lang="en-US" sz="2800" i="1" dirty="0" smtClean="0"/>
              <a:t>, have similar </a:t>
            </a:r>
            <a:r>
              <a:rPr lang="en-US" sz="2800" i="1" dirty="0" smtClean="0">
                <a:solidFill>
                  <a:srgbClr val="3366FF"/>
                </a:solidFill>
              </a:rPr>
              <a:t>chemical compositions (hydrogen and helium</a:t>
            </a:r>
            <a:r>
              <a:rPr lang="en-US" sz="2800" i="1" dirty="0" smtClean="0"/>
              <a:t>), </a:t>
            </a:r>
            <a:r>
              <a:rPr lang="en-US" sz="2800" i="1" dirty="0" smtClean="0">
                <a:solidFill>
                  <a:srgbClr val="3366FF"/>
                </a:solidFill>
              </a:rPr>
              <a:t>rotate slowly </a:t>
            </a:r>
            <a:r>
              <a:rPr lang="en-US" sz="2800" i="1" dirty="0" smtClean="0"/>
              <a:t>and have </a:t>
            </a:r>
            <a:r>
              <a:rPr lang="en-US" sz="2800" i="1" dirty="0" smtClean="0">
                <a:solidFill>
                  <a:srgbClr val="3366FF"/>
                </a:solidFill>
              </a:rPr>
              <a:t>weak magnetic fields </a:t>
            </a:r>
            <a:r>
              <a:rPr lang="en-US" sz="2800" i="1" dirty="0" smtClean="0"/>
              <a:t>which may be ignored. This leads to the </a:t>
            </a:r>
            <a:r>
              <a:rPr lang="en-US" sz="2800" i="1" dirty="0" smtClean="0">
                <a:solidFill>
                  <a:srgbClr val="FF0000"/>
                </a:solidFill>
              </a:rPr>
              <a:t>Vogt-Russell Theorem</a:t>
            </a:r>
            <a:r>
              <a:rPr lang="en-US" sz="2800" i="1" dirty="0" smtClean="0">
                <a:solidFill>
                  <a:srgbClr val="FF0000"/>
                </a:solidFill>
              </a:rPr>
              <a:t>*</a:t>
            </a:r>
            <a:endParaRPr lang="en-US" sz="2800" i="1" dirty="0" smtClean="0"/>
          </a:p>
          <a:p>
            <a:pPr algn="ctr"/>
            <a:endParaRPr lang="en-US" sz="2800" i="1" dirty="0">
              <a:solidFill>
                <a:srgbClr val="FF0000"/>
              </a:solidFill>
            </a:endParaRPr>
          </a:p>
          <a:p>
            <a:pPr algn="ctr"/>
            <a:r>
              <a:rPr lang="en-US" sz="2800" i="1" dirty="0" smtClean="0">
                <a:solidFill>
                  <a:srgbClr val="FF0000"/>
                </a:solidFill>
              </a:rPr>
              <a:t>“The </a:t>
            </a:r>
            <a:r>
              <a:rPr lang="en-US" sz="2800" i="1" dirty="0">
                <a:solidFill>
                  <a:srgbClr val="FF0000"/>
                </a:solidFill>
              </a:rPr>
              <a:t>structure of a star, in hydrostatic and thermal equilibrium with all energy derived from nuclear reactions, is uniquely determined by its mass and the distribution of chemical elements throughout its interior</a:t>
            </a:r>
            <a:r>
              <a:rPr lang="en-US" sz="2800" i="1" dirty="0" smtClean="0">
                <a:solidFill>
                  <a:srgbClr val="FF0000"/>
                </a:solidFill>
              </a:rPr>
              <a:t>.”</a:t>
            </a:r>
          </a:p>
          <a:p>
            <a:pPr algn="ctr"/>
            <a:endParaRPr lang="en-US" sz="2800" i="1" dirty="0" smtClean="0">
              <a:solidFill>
                <a:srgbClr val="FF0000"/>
              </a:solidFill>
            </a:endParaRPr>
          </a:p>
          <a:p>
            <a:pPr algn="r"/>
            <a:r>
              <a:rPr lang="en-US" sz="2800" i="1" dirty="0" smtClean="0">
                <a:solidFill>
                  <a:srgbClr val="FF0000"/>
                </a:solidFill>
              </a:rPr>
              <a:t>Carroll and </a:t>
            </a:r>
            <a:r>
              <a:rPr lang="en-US" sz="2800" i="1" dirty="0" err="1" smtClean="0">
                <a:solidFill>
                  <a:srgbClr val="FF0000"/>
                </a:solidFill>
              </a:rPr>
              <a:t>Ostlie</a:t>
            </a:r>
            <a:r>
              <a:rPr lang="en-US" sz="2800" i="1" dirty="0" smtClean="0">
                <a:solidFill>
                  <a:srgbClr val="FF0000"/>
                </a:solidFill>
              </a:rPr>
              <a:t> </a:t>
            </a:r>
            <a:endParaRPr lang="en-US" sz="2800" i="1" dirty="0">
              <a:solidFill>
                <a:srgbClr val="FF0000"/>
              </a:solidFill>
            </a:endParaRPr>
          </a:p>
        </p:txBody>
      </p:sp>
    </p:spTree>
    <p:extLst>
      <p:ext uri="{BB962C8B-B14F-4D97-AF65-F5344CB8AC3E}">
        <p14:creationId xmlns:p14="http://schemas.microsoft.com/office/powerpoint/2010/main" val="39273183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50876" y="349250"/>
            <a:ext cx="7874000" cy="3539430"/>
          </a:xfrm>
          <a:prstGeom prst="rect">
            <a:avLst/>
          </a:prstGeom>
          <a:noFill/>
        </p:spPr>
        <p:txBody>
          <a:bodyPr wrap="square" rtlCol="0">
            <a:spAutoFit/>
          </a:bodyPr>
          <a:lstStyle/>
          <a:p>
            <a:r>
              <a:rPr lang="en-US" sz="3200" dirty="0" smtClean="0"/>
              <a:t>2. Gas pressure </a:t>
            </a:r>
            <a:r>
              <a:rPr lang="en-US" sz="3200" dirty="0" err="1" smtClean="0"/>
              <a:t>vs</a:t>
            </a:r>
            <a:r>
              <a:rPr lang="en-US" sz="3200" dirty="0" smtClean="0"/>
              <a:t> degenerate pressure</a:t>
            </a:r>
          </a:p>
          <a:p>
            <a:endParaRPr lang="en-US" sz="3200" dirty="0"/>
          </a:p>
          <a:p>
            <a:pPr algn="ctr"/>
            <a:r>
              <a:rPr lang="en-US" sz="3200" dirty="0" smtClean="0">
                <a:solidFill>
                  <a:srgbClr val="008000"/>
                </a:solidFill>
              </a:rPr>
              <a:t>What we really are asking is when do quantum mechanical effects become important?</a:t>
            </a:r>
          </a:p>
          <a:p>
            <a:pPr algn="ctr"/>
            <a:endParaRPr lang="en-US" sz="3200" dirty="0">
              <a:solidFill>
                <a:srgbClr val="008000"/>
              </a:solidFill>
            </a:endParaRPr>
          </a:p>
          <a:p>
            <a:endParaRPr lang="en-US" sz="3200" dirty="0" smtClean="0"/>
          </a:p>
        </p:txBody>
      </p:sp>
    </p:spTree>
    <p:extLst>
      <p:ext uri="{BB962C8B-B14F-4D97-AF65-F5344CB8AC3E}">
        <p14:creationId xmlns:p14="http://schemas.microsoft.com/office/powerpoint/2010/main" val="31707862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50876" y="349250"/>
            <a:ext cx="7874000" cy="5509200"/>
          </a:xfrm>
          <a:prstGeom prst="rect">
            <a:avLst/>
          </a:prstGeom>
          <a:noFill/>
        </p:spPr>
        <p:txBody>
          <a:bodyPr wrap="square" rtlCol="0">
            <a:spAutoFit/>
          </a:bodyPr>
          <a:lstStyle/>
          <a:p>
            <a:pPr algn="ctr"/>
            <a:r>
              <a:rPr lang="en-US" sz="3200" dirty="0" smtClean="0">
                <a:solidFill>
                  <a:srgbClr val="008000"/>
                </a:solidFill>
              </a:rPr>
              <a:t>When do quantum mechanical effects become important?</a:t>
            </a:r>
          </a:p>
          <a:p>
            <a:pPr algn="ctr"/>
            <a:endParaRPr lang="en-US" sz="3200" dirty="0">
              <a:solidFill>
                <a:srgbClr val="008000"/>
              </a:solidFill>
            </a:endParaRPr>
          </a:p>
          <a:p>
            <a:r>
              <a:rPr lang="en-US" sz="3200" dirty="0" smtClean="0"/>
              <a:t>To get a handle on this, recall the</a:t>
            </a:r>
            <a:r>
              <a:rPr lang="en-US" sz="3200" dirty="0" smtClean="0">
                <a:solidFill>
                  <a:srgbClr val="FF0000"/>
                </a:solidFill>
              </a:rPr>
              <a:t> Heisenberg Uncertainty </a:t>
            </a:r>
            <a:r>
              <a:rPr lang="en-US" sz="3200" i="1" dirty="0" smtClean="0">
                <a:solidFill>
                  <a:srgbClr val="FF0000"/>
                </a:solidFill>
              </a:rPr>
              <a:t>Principle (HUP), </a:t>
            </a:r>
            <a:r>
              <a:rPr lang="en-US" sz="3200" b="1" i="1" dirty="0" err="1" smtClean="0">
                <a:solidFill>
                  <a:srgbClr val="FF0000"/>
                </a:solidFill>
              </a:rPr>
              <a:t>ΔxΔp</a:t>
            </a:r>
            <a:r>
              <a:rPr lang="en-US" sz="3200" b="1" i="1" dirty="0" smtClean="0">
                <a:solidFill>
                  <a:srgbClr val="FF0000"/>
                </a:solidFill>
              </a:rPr>
              <a:t> ≥ ½ħ</a:t>
            </a:r>
            <a:r>
              <a:rPr lang="en-US" sz="3200" dirty="0" smtClean="0">
                <a:solidFill>
                  <a:srgbClr val="000000"/>
                </a:solidFill>
              </a:rPr>
              <a:t>. </a:t>
            </a:r>
          </a:p>
          <a:p>
            <a:endParaRPr lang="en-US" sz="3200" dirty="0">
              <a:solidFill>
                <a:srgbClr val="000000"/>
              </a:solidFill>
            </a:endParaRPr>
          </a:p>
          <a:p>
            <a:r>
              <a:rPr lang="en-US" sz="3200" dirty="0" smtClean="0">
                <a:solidFill>
                  <a:srgbClr val="000000"/>
                </a:solidFill>
              </a:rPr>
              <a:t>For a gas of NR particles, </a:t>
            </a:r>
            <a:r>
              <a:rPr lang="en-US" sz="3200" b="1" i="1" dirty="0" smtClean="0">
                <a:solidFill>
                  <a:srgbClr val="FF0000"/>
                </a:solidFill>
              </a:rPr>
              <a:t>p = mv </a:t>
            </a:r>
            <a:r>
              <a:rPr lang="en-US" sz="3200" dirty="0" smtClean="0"/>
              <a:t>and</a:t>
            </a:r>
            <a:r>
              <a:rPr lang="en-US" sz="3200" b="1" i="1" dirty="0" smtClean="0">
                <a:solidFill>
                  <a:srgbClr val="FF0000"/>
                </a:solidFill>
              </a:rPr>
              <a:t> E = 0.5(p</a:t>
            </a:r>
            <a:r>
              <a:rPr lang="en-US" sz="3200" b="1" i="1" baseline="30000" dirty="0" smtClean="0">
                <a:solidFill>
                  <a:srgbClr val="FF0000"/>
                </a:solidFill>
              </a:rPr>
              <a:t>2</a:t>
            </a:r>
            <a:r>
              <a:rPr lang="en-US" sz="3200" b="1" i="1" dirty="0" smtClean="0">
                <a:solidFill>
                  <a:srgbClr val="FF0000"/>
                </a:solidFill>
              </a:rPr>
              <a:t>/m) </a:t>
            </a:r>
            <a:r>
              <a:rPr lang="en-US" sz="3200" dirty="0" smtClean="0">
                <a:solidFill>
                  <a:srgbClr val="000000"/>
                </a:solidFill>
              </a:rPr>
              <a:t>and the average particle energy is of order </a:t>
            </a:r>
            <a:r>
              <a:rPr lang="en-US" sz="3200" b="1" i="1" dirty="0" smtClean="0">
                <a:solidFill>
                  <a:srgbClr val="FF0000"/>
                </a:solidFill>
              </a:rPr>
              <a:t>1.5kT</a:t>
            </a:r>
            <a:r>
              <a:rPr lang="en-US" sz="3200" dirty="0" smtClean="0">
                <a:solidFill>
                  <a:srgbClr val="000000"/>
                </a:solidFill>
              </a:rPr>
              <a:t>.</a:t>
            </a:r>
          </a:p>
          <a:p>
            <a:endParaRPr lang="en-US" sz="3200" dirty="0">
              <a:solidFill>
                <a:srgbClr val="000000"/>
              </a:solidFill>
            </a:endParaRPr>
          </a:p>
          <a:p>
            <a:r>
              <a:rPr lang="en-US" sz="3200" dirty="0" smtClean="0">
                <a:solidFill>
                  <a:srgbClr val="000000"/>
                </a:solidFill>
              </a:rPr>
              <a:t>Express </a:t>
            </a:r>
            <a:r>
              <a:rPr lang="en-US" sz="3200" b="1" i="1" dirty="0" smtClean="0">
                <a:solidFill>
                  <a:srgbClr val="FF0000"/>
                </a:solidFill>
              </a:rPr>
              <a:t>p</a:t>
            </a:r>
            <a:r>
              <a:rPr lang="en-US" sz="3200" dirty="0" smtClean="0">
                <a:solidFill>
                  <a:srgbClr val="000000"/>
                </a:solidFill>
              </a:rPr>
              <a:t> in terms of</a:t>
            </a:r>
            <a:r>
              <a:rPr lang="en-US" sz="3200" b="1" i="1" dirty="0" smtClean="0">
                <a:solidFill>
                  <a:srgbClr val="FF0000"/>
                </a:solidFill>
              </a:rPr>
              <a:t> </a:t>
            </a:r>
            <a:r>
              <a:rPr lang="en-US" sz="3200" b="1" i="1" dirty="0" err="1" smtClean="0">
                <a:solidFill>
                  <a:srgbClr val="FF0000"/>
                </a:solidFill>
              </a:rPr>
              <a:t>kT</a:t>
            </a:r>
            <a:r>
              <a:rPr lang="en-US" sz="3200" dirty="0" smtClean="0">
                <a:solidFill>
                  <a:srgbClr val="000000"/>
                </a:solidFill>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1691480507"/>
              </p:ext>
            </p:extLst>
          </p:nvPr>
        </p:nvGraphicFramePr>
        <p:xfrm>
          <a:off x="3019425" y="5826700"/>
          <a:ext cx="2806700" cy="921603"/>
        </p:xfrm>
        <a:graphic>
          <a:graphicData uri="http://schemas.openxmlformats.org/presentationml/2006/ole">
            <mc:AlternateContent xmlns:mc="http://schemas.openxmlformats.org/markup-compatibility/2006">
              <mc:Choice xmlns:v="urn:schemas-microsoft-com:vml" Requires="v">
                <p:oleObj spid="_x0000_s180229" name="Equation" r:id="rId4" imgW="850900" imgH="279400" progId="Equation.3">
                  <p:embed/>
                </p:oleObj>
              </mc:Choice>
              <mc:Fallback>
                <p:oleObj name="Equation" r:id="rId4" imgW="850900" imgH="279400" progId="Equation.3">
                  <p:embed/>
                  <p:pic>
                    <p:nvPicPr>
                      <p:cNvPr id="0" name=""/>
                      <p:cNvPicPr/>
                      <p:nvPr/>
                    </p:nvPicPr>
                    <p:blipFill>
                      <a:blip r:embed="rId5"/>
                      <a:stretch>
                        <a:fillRect/>
                      </a:stretch>
                    </p:blipFill>
                    <p:spPr>
                      <a:xfrm>
                        <a:off x="3019425" y="5826700"/>
                        <a:ext cx="2806700" cy="921603"/>
                      </a:xfrm>
                      <a:prstGeom prst="rect">
                        <a:avLst/>
                      </a:prstGeom>
                    </p:spPr>
                  </p:pic>
                </p:oleObj>
              </mc:Fallback>
            </mc:AlternateContent>
          </a:graphicData>
        </a:graphic>
      </p:graphicFrame>
    </p:spTree>
    <p:extLst>
      <p:ext uri="{BB962C8B-B14F-4D97-AF65-F5344CB8AC3E}">
        <p14:creationId xmlns:p14="http://schemas.microsoft.com/office/powerpoint/2010/main" val="32326138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50876" y="238125"/>
            <a:ext cx="7874000" cy="4524315"/>
          </a:xfrm>
          <a:prstGeom prst="rect">
            <a:avLst/>
          </a:prstGeom>
          <a:noFill/>
        </p:spPr>
        <p:txBody>
          <a:bodyPr wrap="square" rtlCol="0">
            <a:spAutoFit/>
          </a:bodyPr>
          <a:lstStyle/>
          <a:p>
            <a:pPr algn="ctr"/>
            <a:r>
              <a:rPr lang="en-US" sz="3200" dirty="0" smtClean="0">
                <a:solidFill>
                  <a:srgbClr val="008000"/>
                </a:solidFill>
              </a:rPr>
              <a:t>When do quantum mechanical effects become important?</a:t>
            </a:r>
          </a:p>
          <a:p>
            <a:pPr algn="ctr"/>
            <a:endParaRPr lang="en-US" sz="3200" dirty="0">
              <a:solidFill>
                <a:srgbClr val="008000"/>
              </a:solidFill>
            </a:endParaRPr>
          </a:p>
          <a:p>
            <a:r>
              <a:rPr lang="en-US" sz="3200" dirty="0" smtClean="0"/>
              <a:t>According to the </a:t>
            </a:r>
            <a:r>
              <a:rPr lang="en-US" sz="3200" b="1" i="1" dirty="0" smtClean="0">
                <a:solidFill>
                  <a:srgbClr val="FF0000"/>
                </a:solidFill>
              </a:rPr>
              <a:t>HUP</a:t>
            </a:r>
            <a:r>
              <a:rPr lang="en-US" sz="3200" dirty="0" smtClean="0"/>
              <a:t>, the smallest scale on which we can localize the particle is then </a:t>
            </a:r>
          </a:p>
          <a:p>
            <a:endParaRPr lang="en-US" sz="3200" dirty="0">
              <a:solidFill>
                <a:srgbClr val="000000"/>
              </a:solidFill>
            </a:endParaRPr>
          </a:p>
          <a:p>
            <a:endParaRPr lang="en-US" sz="3200" dirty="0" smtClean="0">
              <a:solidFill>
                <a:srgbClr val="000000"/>
              </a:solidFill>
            </a:endParaRPr>
          </a:p>
          <a:p>
            <a:endParaRPr lang="en-US" sz="3200" dirty="0">
              <a:solidFill>
                <a:srgbClr val="000000"/>
              </a:solidFill>
            </a:endParaRPr>
          </a:p>
          <a:p>
            <a:r>
              <a:rPr lang="en-US" sz="3200" dirty="0" smtClean="0">
                <a:solidFill>
                  <a:srgbClr val="000000"/>
                </a:solidFill>
              </a:rPr>
              <a:t>For a pure hydrogen gas, this corresponds to</a:t>
            </a:r>
            <a:endParaRPr lang="en-US" sz="3200" dirty="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96818357"/>
              </p:ext>
            </p:extLst>
          </p:nvPr>
        </p:nvGraphicFramePr>
        <p:xfrm>
          <a:off x="174625" y="2734208"/>
          <a:ext cx="8774114" cy="1467686"/>
        </p:xfrm>
        <a:graphic>
          <a:graphicData uri="http://schemas.openxmlformats.org/presentationml/2006/ole">
            <mc:AlternateContent xmlns:mc="http://schemas.openxmlformats.org/markup-compatibility/2006">
              <mc:Choice xmlns:v="urn:schemas-microsoft-com:vml" Requires="v">
                <p:oleObj spid="_x0000_s181256" name="Equation" r:id="rId4" imgW="3035300" imgH="508000" progId="Equation.3">
                  <p:embed/>
                </p:oleObj>
              </mc:Choice>
              <mc:Fallback>
                <p:oleObj name="Equation" r:id="rId4" imgW="3035300" imgH="508000" progId="Equation.3">
                  <p:embed/>
                  <p:pic>
                    <p:nvPicPr>
                      <p:cNvPr id="0" name=""/>
                      <p:cNvPicPr/>
                      <p:nvPr/>
                    </p:nvPicPr>
                    <p:blipFill>
                      <a:blip r:embed="rId5"/>
                      <a:stretch>
                        <a:fillRect/>
                      </a:stretch>
                    </p:blipFill>
                    <p:spPr>
                      <a:xfrm>
                        <a:off x="174625" y="2734208"/>
                        <a:ext cx="8774114" cy="146768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31041412"/>
              </p:ext>
            </p:extLst>
          </p:nvPr>
        </p:nvGraphicFramePr>
        <p:xfrm>
          <a:off x="884238" y="4759325"/>
          <a:ext cx="7194550" cy="1468438"/>
        </p:xfrm>
        <a:graphic>
          <a:graphicData uri="http://schemas.openxmlformats.org/presentationml/2006/ole">
            <mc:AlternateContent xmlns:mc="http://schemas.openxmlformats.org/markup-compatibility/2006">
              <mc:Choice xmlns:v="urn:schemas-microsoft-com:vml" Requires="v">
                <p:oleObj spid="_x0000_s181257" name="Equation" r:id="rId6" imgW="2489200" imgH="508000" progId="Equation.3">
                  <p:embed/>
                </p:oleObj>
              </mc:Choice>
              <mc:Fallback>
                <p:oleObj name="Equation" r:id="rId6" imgW="2489200" imgH="508000" progId="Equation.3">
                  <p:embed/>
                  <p:pic>
                    <p:nvPicPr>
                      <p:cNvPr id="0" name=""/>
                      <p:cNvPicPr/>
                      <p:nvPr/>
                    </p:nvPicPr>
                    <p:blipFill>
                      <a:blip r:embed="rId7"/>
                      <a:stretch>
                        <a:fillRect/>
                      </a:stretch>
                    </p:blipFill>
                    <p:spPr>
                      <a:xfrm>
                        <a:off x="884238" y="4759325"/>
                        <a:ext cx="7194550" cy="1468438"/>
                      </a:xfrm>
                      <a:prstGeom prst="rect">
                        <a:avLst/>
                      </a:prstGeom>
                    </p:spPr>
                  </p:pic>
                </p:oleObj>
              </mc:Fallback>
            </mc:AlternateContent>
          </a:graphicData>
        </a:graphic>
      </p:graphicFrame>
    </p:spTree>
    <p:extLst>
      <p:ext uri="{BB962C8B-B14F-4D97-AF65-F5344CB8AC3E}">
        <p14:creationId xmlns:p14="http://schemas.microsoft.com/office/powerpoint/2010/main" val="35530244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50876" y="349250"/>
            <a:ext cx="7874000" cy="584776"/>
          </a:xfrm>
          <a:prstGeom prst="rect">
            <a:avLst/>
          </a:prstGeom>
          <a:noFill/>
        </p:spPr>
        <p:txBody>
          <a:bodyPr wrap="square" rtlCol="0">
            <a:spAutoFit/>
          </a:bodyPr>
          <a:lstStyle/>
          <a:p>
            <a:r>
              <a:rPr lang="en-US" sz="3200" dirty="0" smtClean="0"/>
              <a:t>3. </a:t>
            </a:r>
            <a:r>
              <a:rPr lang="en-US" sz="3200" dirty="0" err="1" smtClean="0"/>
              <a:t>Relatvistic</a:t>
            </a:r>
            <a:r>
              <a:rPr lang="en-US" sz="3200" dirty="0" smtClean="0"/>
              <a:t> </a:t>
            </a:r>
            <a:r>
              <a:rPr lang="en-US" sz="3200" dirty="0" err="1" smtClean="0"/>
              <a:t>vs</a:t>
            </a:r>
            <a:r>
              <a:rPr lang="en-US" sz="3200" dirty="0" smtClean="0"/>
              <a:t> nonrelativistic pressure</a:t>
            </a:r>
          </a:p>
        </p:txBody>
      </p:sp>
    </p:spTree>
    <p:extLst>
      <p:ext uri="{BB962C8B-B14F-4D97-AF65-F5344CB8AC3E}">
        <p14:creationId xmlns:p14="http://schemas.microsoft.com/office/powerpoint/2010/main" val="3222967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C70FF"/>
        </a:solidFill>
        <a:effectLst/>
      </p:bgPr>
    </p:bg>
    <p:spTree>
      <p:nvGrpSpPr>
        <p:cNvPr id="1" name=""/>
        <p:cNvGrpSpPr/>
        <p:nvPr/>
      </p:nvGrpSpPr>
      <p:grpSpPr>
        <a:xfrm>
          <a:off x="0" y="0"/>
          <a:ext cx="0" cy="0"/>
          <a:chOff x="0" y="0"/>
          <a:chExt cx="0" cy="0"/>
        </a:xfrm>
      </p:grpSpPr>
      <p:sp>
        <p:nvSpPr>
          <p:cNvPr id="2" name="TextBox 1"/>
          <p:cNvSpPr txBox="1"/>
          <p:nvPr/>
        </p:nvSpPr>
        <p:spPr>
          <a:xfrm>
            <a:off x="2000250" y="444500"/>
            <a:ext cx="5183781" cy="707886"/>
          </a:xfrm>
          <a:prstGeom prst="rect">
            <a:avLst/>
          </a:prstGeom>
          <a:noFill/>
        </p:spPr>
        <p:txBody>
          <a:bodyPr wrap="none" rtlCol="0">
            <a:spAutoFit/>
          </a:bodyPr>
          <a:lstStyle/>
          <a:p>
            <a:r>
              <a:rPr lang="en-US" sz="4000" dirty="0" smtClean="0"/>
              <a:t>Dimensional Arguments</a:t>
            </a:r>
            <a:endParaRPr lang="en-US" sz="4000" dirty="0"/>
          </a:p>
        </p:txBody>
      </p:sp>
      <p:graphicFrame>
        <p:nvGraphicFramePr>
          <p:cNvPr id="3" name="Object 2"/>
          <p:cNvGraphicFramePr>
            <a:graphicFrameLocks noChangeAspect="1"/>
          </p:cNvGraphicFramePr>
          <p:nvPr>
            <p:extLst>
              <p:ext uri="{D42A27DB-BD31-4B8C-83A1-F6EECF244321}">
                <p14:modId xmlns:p14="http://schemas.microsoft.com/office/powerpoint/2010/main" val="3312351233"/>
              </p:ext>
            </p:extLst>
          </p:nvPr>
        </p:nvGraphicFramePr>
        <p:xfrm>
          <a:off x="2973388" y="1447800"/>
          <a:ext cx="3263900" cy="928688"/>
        </p:xfrm>
        <a:graphic>
          <a:graphicData uri="http://schemas.openxmlformats.org/presentationml/2006/ole">
            <mc:AlternateContent xmlns:mc="http://schemas.openxmlformats.org/markup-compatibility/2006">
              <mc:Choice xmlns:v="urn:schemas-microsoft-com:vml" Requires="v">
                <p:oleObj spid="_x0000_s37405" name="Equation" r:id="rId4" imgW="1384300" imgH="393700" progId="Equation.3">
                  <p:embed/>
                </p:oleObj>
              </mc:Choice>
              <mc:Fallback>
                <p:oleObj name="Equation" r:id="rId4" imgW="1384300" imgH="393700" progId="Equation.3">
                  <p:embed/>
                  <p:pic>
                    <p:nvPicPr>
                      <p:cNvPr id="0" name=""/>
                      <p:cNvPicPr/>
                      <p:nvPr/>
                    </p:nvPicPr>
                    <p:blipFill>
                      <a:blip r:embed="rId5"/>
                      <a:stretch>
                        <a:fillRect/>
                      </a:stretch>
                    </p:blipFill>
                    <p:spPr>
                      <a:xfrm>
                        <a:off x="2973388" y="1447800"/>
                        <a:ext cx="3263900" cy="928688"/>
                      </a:xfrm>
                      <a:prstGeom prst="rect">
                        <a:avLst/>
                      </a:prstGeom>
                    </p:spPr>
                  </p:pic>
                </p:oleObj>
              </mc:Fallback>
            </mc:AlternateContent>
          </a:graphicData>
        </a:graphic>
      </p:graphicFrame>
      <p:sp>
        <p:nvSpPr>
          <p:cNvPr id="4" name="TextBox 3"/>
          <p:cNvSpPr txBox="1"/>
          <p:nvPr/>
        </p:nvSpPr>
        <p:spPr>
          <a:xfrm>
            <a:off x="389940" y="2608044"/>
            <a:ext cx="8500060" cy="1569660"/>
          </a:xfrm>
          <a:prstGeom prst="rect">
            <a:avLst/>
          </a:prstGeom>
          <a:noFill/>
        </p:spPr>
        <p:txBody>
          <a:bodyPr wrap="square" rtlCol="0">
            <a:spAutoFit/>
          </a:bodyPr>
          <a:lstStyle/>
          <a:p>
            <a:r>
              <a:rPr lang="en-US" sz="2400" dirty="0" smtClean="0">
                <a:solidFill>
                  <a:schemeClr val="bg1"/>
                </a:solidFill>
              </a:rPr>
              <a:t>Let’s start learning an important</a:t>
            </a:r>
            <a:r>
              <a:rPr lang="en-US" sz="2400" i="1" dirty="0" smtClean="0">
                <a:solidFill>
                  <a:schemeClr val="bg1"/>
                </a:solidFill>
              </a:rPr>
              <a:t> skill</a:t>
            </a:r>
            <a:r>
              <a:rPr lang="en-US" sz="2400" dirty="0" smtClean="0">
                <a:solidFill>
                  <a:schemeClr val="bg1"/>
                </a:solidFill>
              </a:rPr>
              <a:t>. We estimate the central pressure of stars like the Sun. Rather than solving the </a:t>
            </a:r>
            <a:r>
              <a:rPr lang="en-US" sz="2400" dirty="0" smtClean="0">
                <a:solidFill>
                  <a:srgbClr val="FF0000"/>
                </a:solidFill>
              </a:rPr>
              <a:t>equation of hydrostatic equilibrium </a:t>
            </a:r>
            <a:r>
              <a:rPr lang="en-US" sz="2400" dirty="0" smtClean="0">
                <a:solidFill>
                  <a:srgbClr val="FFFFFF"/>
                </a:solidFill>
              </a:rPr>
              <a:t>exactly, we make rough approximations to solve the equation.</a:t>
            </a:r>
            <a:endParaRPr lang="en-US" sz="2400" dirty="0">
              <a:solidFill>
                <a:srgbClr val="FFFFFF"/>
              </a:solidFill>
            </a:endParaRPr>
          </a:p>
        </p:txBody>
      </p:sp>
      <p:sp>
        <p:nvSpPr>
          <p:cNvPr id="6" name="TextBox 5"/>
          <p:cNvSpPr txBox="1"/>
          <p:nvPr/>
        </p:nvSpPr>
        <p:spPr>
          <a:xfrm>
            <a:off x="591091" y="4476750"/>
            <a:ext cx="1809209" cy="461665"/>
          </a:xfrm>
          <a:prstGeom prst="rect">
            <a:avLst/>
          </a:prstGeom>
          <a:noFill/>
        </p:spPr>
        <p:txBody>
          <a:bodyPr wrap="none" rtlCol="0">
            <a:spAutoFit/>
          </a:bodyPr>
          <a:lstStyle/>
          <a:p>
            <a:r>
              <a:rPr lang="en-US" sz="2400" dirty="0" smtClean="0">
                <a:solidFill>
                  <a:srgbClr val="FFFFFF"/>
                </a:solidFill>
              </a:rPr>
              <a:t>Approximate   </a:t>
            </a:r>
            <a:r>
              <a:rPr lang="en-US" sz="2400" dirty="0" smtClean="0"/>
              <a:t>                                                                                                    </a:t>
            </a:r>
            <a:r>
              <a:rPr lang="en-US" dirty="0" smtClean="0"/>
              <a:t>  </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727189756"/>
              </p:ext>
            </p:extLst>
          </p:nvPr>
        </p:nvGraphicFramePr>
        <p:xfrm>
          <a:off x="2776538" y="4286250"/>
          <a:ext cx="3503612" cy="1019175"/>
        </p:xfrm>
        <a:graphic>
          <a:graphicData uri="http://schemas.openxmlformats.org/presentationml/2006/ole">
            <mc:AlternateContent xmlns:mc="http://schemas.openxmlformats.org/markup-compatibility/2006">
              <mc:Choice xmlns:v="urn:schemas-microsoft-com:vml" Requires="v">
                <p:oleObj spid="_x0000_s37406" name="Equation" r:id="rId6" imgW="1485900" imgH="431800" progId="Equation.3">
                  <p:embed/>
                </p:oleObj>
              </mc:Choice>
              <mc:Fallback>
                <p:oleObj name="Equation" r:id="rId6" imgW="1485900" imgH="431800" progId="Equation.3">
                  <p:embed/>
                  <p:pic>
                    <p:nvPicPr>
                      <p:cNvPr id="0" name=""/>
                      <p:cNvPicPr/>
                      <p:nvPr/>
                    </p:nvPicPr>
                    <p:blipFill>
                      <a:blip r:embed="rId7"/>
                      <a:stretch>
                        <a:fillRect/>
                      </a:stretch>
                    </p:blipFill>
                    <p:spPr>
                      <a:xfrm>
                        <a:off x="2776538" y="4286250"/>
                        <a:ext cx="3503612" cy="1019175"/>
                      </a:xfrm>
                      <a:prstGeom prst="rect">
                        <a:avLst/>
                      </a:prstGeom>
                    </p:spPr>
                  </p:pic>
                </p:oleObj>
              </mc:Fallback>
            </mc:AlternateContent>
          </a:graphicData>
        </a:graphic>
      </p:graphicFrame>
    </p:spTree>
    <p:extLst>
      <p:ext uri="{BB962C8B-B14F-4D97-AF65-F5344CB8AC3E}">
        <p14:creationId xmlns:p14="http://schemas.microsoft.com/office/powerpoint/2010/main" val="4021298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C70FF"/>
        </a:solidFill>
        <a:effectLst/>
      </p:bgPr>
    </p:bg>
    <p:spTree>
      <p:nvGrpSpPr>
        <p:cNvPr id="1" name=""/>
        <p:cNvGrpSpPr/>
        <p:nvPr/>
      </p:nvGrpSpPr>
      <p:grpSpPr>
        <a:xfrm>
          <a:off x="0" y="0"/>
          <a:ext cx="0" cy="0"/>
          <a:chOff x="0" y="0"/>
          <a:chExt cx="0" cy="0"/>
        </a:xfrm>
      </p:grpSpPr>
      <p:sp>
        <p:nvSpPr>
          <p:cNvPr id="2" name="TextBox 1"/>
          <p:cNvSpPr txBox="1"/>
          <p:nvPr/>
        </p:nvSpPr>
        <p:spPr>
          <a:xfrm>
            <a:off x="2000250" y="444500"/>
            <a:ext cx="5183781" cy="707886"/>
          </a:xfrm>
          <a:prstGeom prst="rect">
            <a:avLst/>
          </a:prstGeom>
          <a:noFill/>
        </p:spPr>
        <p:txBody>
          <a:bodyPr wrap="none" rtlCol="0">
            <a:spAutoFit/>
          </a:bodyPr>
          <a:lstStyle/>
          <a:p>
            <a:r>
              <a:rPr lang="en-US" sz="4000" dirty="0" smtClean="0"/>
              <a:t>Dimensional Arguments</a:t>
            </a:r>
            <a:endParaRPr lang="en-US" sz="4000" dirty="0"/>
          </a:p>
        </p:txBody>
      </p:sp>
      <p:graphicFrame>
        <p:nvGraphicFramePr>
          <p:cNvPr id="3" name="Object 2"/>
          <p:cNvGraphicFramePr>
            <a:graphicFrameLocks noChangeAspect="1"/>
          </p:cNvGraphicFramePr>
          <p:nvPr>
            <p:extLst>
              <p:ext uri="{D42A27DB-BD31-4B8C-83A1-F6EECF244321}">
                <p14:modId xmlns:p14="http://schemas.microsoft.com/office/powerpoint/2010/main" val="496327731"/>
              </p:ext>
            </p:extLst>
          </p:nvPr>
        </p:nvGraphicFramePr>
        <p:xfrm>
          <a:off x="3084513" y="1400175"/>
          <a:ext cx="3265487" cy="928688"/>
        </p:xfrm>
        <a:graphic>
          <a:graphicData uri="http://schemas.openxmlformats.org/presentationml/2006/ole">
            <mc:AlternateContent xmlns:mc="http://schemas.openxmlformats.org/markup-compatibility/2006">
              <mc:Choice xmlns:v="urn:schemas-microsoft-com:vml" Requires="v">
                <p:oleObj spid="_x0000_s39693" name="Equation" r:id="rId4" imgW="1384300" imgH="393700" progId="Equation.3">
                  <p:embed/>
                </p:oleObj>
              </mc:Choice>
              <mc:Fallback>
                <p:oleObj name="Equation" r:id="rId4" imgW="1384300" imgH="393700" progId="Equation.3">
                  <p:embed/>
                  <p:pic>
                    <p:nvPicPr>
                      <p:cNvPr id="0" name=""/>
                      <p:cNvPicPr/>
                      <p:nvPr/>
                    </p:nvPicPr>
                    <p:blipFill>
                      <a:blip r:embed="rId5"/>
                      <a:stretch>
                        <a:fillRect/>
                      </a:stretch>
                    </p:blipFill>
                    <p:spPr>
                      <a:xfrm>
                        <a:off x="3084513" y="1400175"/>
                        <a:ext cx="3265487" cy="928688"/>
                      </a:xfrm>
                      <a:prstGeom prst="rect">
                        <a:avLst/>
                      </a:prstGeom>
                    </p:spPr>
                  </p:pic>
                </p:oleObj>
              </mc:Fallback>
            </mc:AlternateContent>
          </a:graphicData>
        </a:graphic>
      </p:graphicFrame>
      <p:sp>
        <p:nvSpPr>
          <p:cNvPr id="4" name="TextBox 3"/>
          <p:cNvSpPr txBox="1"/>
          <p:nvPr/>
        </p:nvSpPr>
        <p:spPr>
          <a:xfrm>
            <a:off x="389940" y="2608044"/>
            <a:ext cx="8500060" cy="1569660"/>
          </a:xfrm>
          <a:prstGeom prst="rect">
            <a:avLst/>
          </a:prstGeom>
          <a:noFill/>
        </p:spPr>
        <p:txBody>
          <a:bodyPr wrap="square" rtlCol="0">
            <a:spAutoFit/>
          </a:bodyPr>
          <a:lstStyle/>
          <a:p>
            <a:r>
              <a:rPr lang="en-US" sz="2400" dirty="0" smtClean="0">
                <a:solidFill>
                  <a:srgbClr val="FFFFFF"/>
                </a:solidFill>
              </a:rPr>
              <a:t>Let’s start learning an important</a:t>
            </a:r>
            <a:r>
              <a:rPr lang="en-US" sz="2400" i="1" dirty="0" smtClean="0">
                <a:solidFill>
                  <a:srgbClr val="FFFFFF"/>
                </a:solidFill>
              </a:rPr>
              <a:t> skill</a:t>
            </a:r>
            <a:r>
              <a:rPr lang="en-US" sz="2400" dirty="0" smtClean="0">
                <a:solidFill>
                  <a:srgbClr val="FFFFFF"/>
                </a:solidFill>
              </a:rPr>
              <a:t>. We estimate the central pressure of stars like the Sun. Rather than solving the </a:t>
            </a:r>
            <a:r>
              <a:rPr lang="en-US" sz="2400" dirty="0" smtClean="0">
                <a:solidFill>
                  <a:srgbClr val="FF0000"/>
                </a:solidFill>
              </a:rPr>
              <a:t>equation of hydrostatic equilibrium </a:t>
            </a:r>
            <a:r>
              <a:rPr lang="en-US" sz="2400" dirty="0" smtClean="0">
                <a:solidFill>
                  <a:srgbClr val="FFFFFF"/>
                </a:solidFill>
              </a:rPr>
              <a:t>exactly, we make rough approximations to solve the equation.</a:t>
            </a:r>
            <a:endParaRPr lang="en-US" sz="2400" dirty="0">
              <a:solidFill>
                <a:srgbClr val="FFFFFF"/>
              </a:solidFill>
            </a:endParaRPr>
          </a:p>
        </p:txBody>
      </p:sp>
      <p:sp>
        <p:nvSpPr>
          <p:cNvPr id="6" name="TextBox 5"/>
          <p:cNvSpPr txBox="1"/>
          <p:nvPr/>
        </p:nvSpPr>
        <p:spPr>
          <a:xfrm>
            <a:off x="591091" y="4476750"/>
            <a:ext cx="6315701" cy="461665"/>
          </a:xfrm>
          <a:prstGeom prst="rect">
            <a:avLst/>
          </a:prstGeom>
          <a:noFill/>
        </p:spPr>
        <p:txBody>
          <a:bodyPr wrap="none" rtlCol="0">
            <a:spAutoFit/>
          </a:bodyPr>
          <a:lstStyle/>
          <a:p>
            <a:r>
              <a:rPr lang="en-US" sz="2400" dirty="0" smtClean="0">
                <a:solidFill>
                  <a:srgbClr val="FFFFFF"/>
                </a:solidFill>
              </a:rPr>
              <a:t>Approximate</a:t>
            </a:r>
            <a:r>
              <a:rPr lang="en-US" sz="2400" dirty="0" smtClean="0"/>
              <a:t>                                                         </a:t>
            </a:r>
            <a:r>
              <a:rPr lang="en-US" sz="2400" dirty="0" smtClean="0">
                <a:solidFill>
                  <a:srgbClr val="FFFFFF"/>
                </a:solidFill>
              </a:rPr>
              <a:t>and  </a:t>
            </a:r>
            <a:r>
              <a:rPr lang="en-US" sz="2400" dirty="0" smtClean="0"/>
              <a:t>                                   </a:t>
            </a:r>
            <a:r>
              <a:rPr lang="en-US" dirty="0" smtClean="0"/>
              <a:t>  </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44242489"/>
              </p:ext>
            </p:extLst>
          </p:nvPr>
        </p:nvGraphicFramePr>
        <p:xfrm>
          <a:off x="2490788" y="4318000"/>
          <a:ext cx="3503612" cy="1019175"/>
        </p:xfrm>
        <a:graphic>
          <a:graphicData uri="http://schemas.openxmlformats.org/presentationml/2006/ole">
            <mc:AlternateContent xmlns:mc="http://schemas.openxmlformats.org/markup-compatibility/2006">
              <mc:Choice xmlns:v="urn:schemas-microsoft-com:vml" Requires="v">
                <p:oleObj spid="_x0000_s39694" name="Equation" r:id="rId6" imgW="1485900" imgH="431800" progId="Equation.3">
                  <p:embed/>
                </p:oleObj>
              </mc:Choice>
              <mc:Fallback>
                <p:oleObj name="Equation" r:id="rId6" imgW="1485900" imgH="431800" progId="Equation.3">
                  <p:embed/>
                  <p:pic>
                    <p:nvPicPr>
                      <p:cNvPr id="0" name=""/>
                      <p:cNvPicPr/>
                      <p:nvPr/>
                    </p:nvPicPr>
                    <p:blipFill>
                      <a:blip r:embed="rId7"/>
                      <a:stretch>
                        <a:fillRect/>
                      </a:stretch>
                    </p:blipFill>
                    <p:spPr>
                      <a:xfrm>
                        <a:off x="2490788" y="4318000"/>
                        <a:ext cx="3503612" cy="10191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9897961"/>
              </p:ext>
            </p:extLst>
          </p:nvPr>
        </p:nvGraphicFramePr>
        <p:xfrm>
          <a:off x="2401888" y="5527675"/>
          <a:ext cx="4791075" cy="1049338"/>
        </p:xfrm>
        <a:graphic>
          <a:graphicData uri="http://schemas.openxmlformats.org/presentationml/2006/ole">
            <mc:AlternateContent xmlns:mc="http://schemas.openxmlformats.org/markup-compatibility/2006">
              <mc:Choice xmlns:v="urn:schemas-microsoft-com:vml" Requires="v">
                <p:oleObj spid="_x0000_s39695" name="Equation" r:id="rId8" imgW="2032000" imgH="444500" progId="Equation.3">
                  <p:embed/>
                </p:oleObj>
              </mc:Choice>
              <mc:Fallback>
                <p:oleObj name="Equation" r:id="rId8" imgW="2032000" imgH="444500" progId="Equation.3">
                  <p:embed/>
                  <p:pic>
                    <p:nvPicPr>
                      <p:cNvPr id="0" name=""/>
                      <p:cNvPicPr/>
                      <p:nvPr/>
                    </p:nvPicPr>
                    <p:blipFill>
                      <a:blip r:embed="rId9"/>
                      <a:stretch>
                        <a:fillRect/>
                      </a:stretch>
                    </p:blipFill>
                    <p:spPr>
                      <a:xfrm>
                        <a:off x="2401888" y="5527675"/>
                        <a:ext cx="4791075" cy="1049338"/>
                      </a:xfrm>
                      <a:prstGeom prst="rect">
                        <a:avLst/>
                      </a:prstGeom>
                    </p:spPr>
                  </p:pic>
                </p:oleObj>
              </mc:Fallback>
            </mc:AlternateContent>
          </a:graphicData>
        </a:graphic>
      </p:graphicFrame>
    </p:spTree>
    <p:extLst>
      <p:ext uri="{BB962C8B-B14F-4D97-AF65-F5344CB8AC3E}">
        <p14:creationId xmlns:p14="http://schemas.microsoft.com/office/powerpoint/2010/main" val="142131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C70FF"/>
        </a:solidFill>
        <a:effectLst/>
      </p:bgPr>
    </p:bg>
    <p:spTree>
      <p:nvGrpSpPr>
        <p:cNvPr id="1" name=""/>
        <p:cNvGrpSpPr/>
        <p:nvPr/>
      </p:nvGrpSpPr>
      <p:grpSpPr>
        <a:xfrm>
          <a:off x="0" y="0"/>
          <a:ext cx="0" cy="0"/>
          <a:chOff x="0" y="0"/>
          <a:chExt cx="0" cy="0"/>
        </a:xfrm>
      </p:grpSpPr>
      <p:sp>
        <p:nvSpPr>
          <p:cNvPr id="2" name="TextBox 1"/>
          <p:cNvSpPr txBox="1"/>
          <p:nvPr/>
        </p:nvSpPr>
        <p:spPr>
          <a:xfrm>
            <a:off x="2000250" y="444500"/>
            <a:ext cx="5183781" cy="707886"/>
          </a:xfrm>
          <a:prstGeom prst="rect">
            <a:avLst/>
          </a:prstGeom>
          <a:noFill/>
        </p:spPr>
        <p:txBody>
          <a:bodyPr wrap="none" rtlCol="0">
            <a:spAutoFit/>
          </a:bodyPr>
          <a:lstStyle/>
          <a:p>
            <a:r>
              <a:rPr lang="en-US" sz="4000" dirty="0" smtClean="0"/>
              <a:t>Dimensional Arguments</a:t>
            </a:r>
            <a:endParaRPr lang="en-US" sz="4000" dirty="0"/>
          </a:p>
        </p:txBody>
      </p:sp>
      <p:graphicFrame>
        <p:nvGraphicFramePr>
          <p:cNvPr id="9" name="Object 8"/>
          <p:cNvGraphicFramePr>
            <a:graphicFrameLocks noChangeAspect="1"/>
          </p:cNvGraphicFramePr>
          <p:nvPr>
            <p:extLst>
              <p:ext uri="{D42A27DB-BD31-4B8C-83A1-F6EECF244321}">
                <p14:modId xmlns:p14="http://schemas.microsoft.com/office/powerpoint/2010/main" val="3107913295"/>
              </p:ext>
            </p:extLst>
          </p:nvPr>
        </p:nvGraphicFramePr>
        <p:xfrm>
          <a:off x="1174750" y="1574800"/>
          <a:ext cx="6738938" cy="1049338"/>
        </p:xfrm>
        <a:graphic>
          <a:graphicData uri="http://schemas.openxmlformats.org/presentationml/2006/ole">
            <mc:AlternateContent xmlns:mc="http://schemas.openxmlformats.org/markup-compatibility/2006">
              <mc:Choice xmlns:v="urn:schemas-microsoft-com:vml" Requires="v">
                <p:oleObj spid="_x0000_s38418" name="Equation" r:id="rId4" imgW="2857500" imgH="444500" progId="Equation.3">
                  <p:embed/>
                </p:oleObj>
              </mc:Choice>
              <mc:Fallback>
                <p:oleObj name="Equation" r:id="rId4" imgW="2857500" imgH="444500" progId="Equation.3">
                  <p:embed/>
                  <p:pic>
                    <p:nvPicPr>
                      <p:cNvPr id="0" name=""/>
                      <p:cNvPicPr/>
                      <p:nvPr/>
                    </p:nvPicPr>
                    <p:blipFill>
                      <a:blip r:embed="rId5"/>
                      <a:stretch>
                        <a:fillRect/>
                      </a:stretch>
                    </p:blipFill>
                    <p:spPr>
                      <a:xfrm>
                        <a:off x="1174750" y="1574800"/>
                        <a:ext cx="6738938" cy="1049338"/>
                      </a:xfrm>
                      <a:prstGeom prst="rect">
                        <a:avLst/>
                      </a:prstGeom>
                    </p:spPr>
                  </p:pic>
                </p:oleObj>
              </mc:Fallback>
            </mc:AlternateContent>
          </a:graphicData>
        </a:graphic>
      </p:graphicFrame>
      <p:sp>
        <p:nvSpPr>
          <p:cNvPr id="10" name="TextBox 9"/>
          <p:cNvSpPr txBox="1"/>
          <p:nvPr/>
        </p:nvSpPr>
        <p:spPr>
          <a:xfrm>
            <a:off x="111125" y="2762250"/>
            <a:ext cx="9014827" cy="1384995"/>
          </a:xfrm>
          <a:prstGeom prst="rect">
            <a:avLst/>
          </a:prstGeom>
          <a:noFill/>
        </p:spPr>
        <p:txBody>
          <a:bodyPr wrap="square" rtlCol="0">
            <a:spAutoFit/>
          </a:bodyPr>
          <a:lstStyle/>
          <a:p>
            <a:pPr algn="ctr"/>
            <a:r>
              <a:rPr lang="en-US" sz="2800" dirty="0" smtClean="0">
                <a:solidFill>
                  <a:srgbClr val="FFFFFF"/>
                </a:solidFill>
              </a:rPr>
              <a:t>For the Sun, M</a:t>
            </a:r>
            <a:r>
              <a:rPr lang="en-US" sz="2800" baseline="-25000" dirty="0" smtClean="0">
                <a:solidFill>
                  <a:srgbClr val="FFFFFF"/>
                </a:solidFill>
              </a:rPr>
              <a:t>*</a:t>
            </a:r>
            <a:r>
              <a:rPr lang="en-US" sz="2800" dirty="0" smtClean="0">
                <a:solidFill>
                  <a:srgbClr val="FFFFFF"/>
                </a:solidFill>
              </a:rPr>
              <a:t> = 1.99x10</a:t>
            </a:r>
            <a:r>
              <a:rPr lang="en-US" sz="2800" baseline="30000" dirty="0" smtClean="0">
                <a:solidFill>
                  <a:srgbClr val="FFFFFF"/>
                </a:solidFill>
              </a:rPr>
              <a:t>33</a:t>
            </a:r>
            <a:r>
              <a:rPr lang="en-US" sz="2800" dirty="0" smtClean="0">
                <a:solidFill>
                  <a:srgbClr val="FFFFFF"/>
                </a:solidFill>
              </a:rPr>
              <a:t> g and R</a:t>
            </a:r>
            <a:r>
              <a:rPr lang="en-US" sz="2800" baseline="-25000" dirty="0" smtClean="0">
                <a:solidFill>
                  <a:srgbClr val="FFFFFF"/>
                </a:solidFill>
              </a:rPr>
              <a:t>*</a:t>
            </a:r>
            <a:r>
              <a:rPr lang="en-US" sz="2800" dirty="0" smtClean="0">
                <a:solidFill>
                  <a:srgbClr val="FFFFFF"/>
                </a:solidFill>
              </a:rPr>
              <a:t> = 6.96x10</a:t>
            </a:r>
            <a:r>
              <a:rPr lang="en-US" sz="2800" baseline="30000" dirty="0" smtClean="0">
                <a:solidFill>
                  <a:srgbClr val="FFFFFF"/>
                </a:solidFill>
              </a:rPr>
              <a:t>10</a:t>
            </a:r>
            <a:r>
              <a:rPr lang="en-US" sz="2800" dirty="0" smtClean="0">
                <a:solidFill>
                  <a:srgbClr val="FFFFFF"/>
                </a:solidFill>
              </a:rPr>
              <a:t> cm, and</a:t>
            </a:r>
            <a:endParaRPr lang="en-US" sz="2800" dirty="0">
              <a:solidFill>
                <a:srgbClr val="FFFFFF"/>
              </a:solidFill>
            </a:endParaRPr>
          </a:p>
          <a:p>
            <a:pPr algn="ctr"/>
            <a:r>
              <a:rPr lang="en-US" sz="2800" dirty="0" smtClean="0"/>
              <a:t> </a:t>
            </a:r>
          </a:p>
          <a:p>
            <a:pPr algn="ctr"/>
            <a:r>
              <a:rPr lang="en-US" sz="2800" dirty="0" smtClean="0">
                <a:solidFill>
                  <a:srgbClr val="FF0000"/>
                </a:solidFill>
              </a:rPr>
              <a:t>P</a:t>
            </a:r>
            <a:r>
              <a:rPr lang="en-US" sz="2800" baseline="-25000" dirty="0" smtClean="0">
                <a:solidFill>
                  <a:srgbClr val="FF0000"/>
                </a:solidFill>
              </a:rPr>
              <a:t>c</a:t>
            </a:r>
            <a:r>
              <a:rPr lang="en-US" sz="2800" dirty="0" smtClean="0">
                <a:solidFill>
                  <a:srgbClr val="FF0000"/>
                </a:solidFill>
              </a:rPr>
              <a:t>~ 5.3x10</a:t>
            </a:r>
            <a:r>
              <a:rPr lang="en-US" sz="2800" baseline="30000" dirty="0" smtClean="0">
                <a:solidFill>
                  <a:srgbClr val="FF0000"/>
                </a:solidFill>
              </a:rPr>
              <a:t>15</a:t>
            </a:r>
            <a:r>
              <a:rPr lang="en-US" sz="2800" dirty="0" smtClean="0">
                <a:solidFill>
                  <a:srgbClr val="FF0000"/>
                </a:solidFill>
              </a:rPr>
              <a:t> dyne-cm</a:t>
            </a:r>
            <a:r>
              <a:rPr lang="en-US" sz="2800" baseline="30000" dirty="0" smtClean="0">
                <a:solidFill>
                  <a:srgbClr val="FF0000"/>
                </a:solidFill>
              </a:rPr>
              <a:t>-2</a:t>
            </a:r>
            <a:endParaRPr lang="en-US" sz="2800" baseline="30000" dirty="0">
              <a:solidFill>
                <a:srgbClr val="FF000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209486535"/>
              </p:ext>
            </p:extLst>
          </p:nvPr>
        </p:nvGraphicFramePr>
        <p:xfrm>
          <a:off x="1616075" y="4687888"/>
          <a:ext cx="6138863" cy="928687"/>
        </p:xfrm>
        <a:graphic>
          <a:graphicData uri="http://schemas.openxmlformats.org/presentationml/2006/ole">
            <mc:AlternateContent xmlns:mc="http://schemas.openxmlformats.org/markup-compatibility/2006">
              <mc:Choice xmlns:v="urn:schemas-microsoft-com:vml" Requires="v">
                <p:oleObj spid="_x0000_s38419" name="Equation" r:id="rId6" imgW="2603500" imgH="393700" progId="Equation.3">
                  <p:embed/>
                </p:oleObj>
              </mc:Choice>
              <mc:Fallback>
                <p:oleObj name="Equation" r:id="rId6" imgW="2603500" imgH="393700" progId="Equation.3">
                  <p:embed/>
                  <p:pic>
                    <p:nvPicPr>
                      <p:cNvPr id="0" name=""/>
                      <p:cNvPicPr/>
                      <p:nvPr/>
                    </p:nvPicPr>
                    <p:blipFill>
                      <a:blip r:embed="rId7"/>
                      <a:stretch>
                        <a:fillRect/>
                      </a:stretch>
                    </p:blipFill>
                    <p:spPr>
                      <a:xfrm>
                        <a:off x="1616075" y="4687888"/>
                        <a:ext cx="6138863" cy="928687"/>
                      </a:xfrm>
                      <a:prstGeom prst="rect">
                        <a:avLst/>
                      </a:prstGeom>
                    </p:spPr>
                  </p:pic>
                </p:oleObj>
              </mc:Fallback>
            </mc:AlternateContent>
          </a:graphicData>
        </a:graphic>
      </p:graphicFrame>
      <p:sp>
        <p:nvSpPr>
          <p:cNvPr id="13" name="TextBox 12"/>
          <p:cNvSpPr txBox="1"/>
          <p:nvPr/>
        </p:nvSpPr>
        <p:spPr>
          <a:xfrm>
            <a:off x="493713" y="4214504"/>
            <a:ext cx="6094412" cy="2677656"/>
          </a:xfrm>
          <a:prstGeom prst="rect">
            <a:avLst/>
          </a:prstGeom>
          <a:noFill/>
        </p:spPr>
        <p:txBody>
          <a:bodyPr wrap="square" rtlCol="0">
            <a:spAutoFit/>
          </a:bodyPr>
          <a:lstStyle/>
          <a:p>
            <a:r>
              <a:rPr lang="en-US" sz="2800" dirty="0" smtClean="0">
                <a:solidFill>
                  <a:srgbClr val="FFFFFF"/>
                </a:solidFill>
              </a:rPr>
              <a:t>Solving </a:t>
            </a:r>
          </a:p>
          <a:p>
            <a:endParaRPr lang="en-US" sz="2800" dirty="0"/>
          </a:p>
          <a:p>
            <a:endParaRPr lang="en-US" sz="2800" dirty="0" smtClean="0"/>
          </a:p>
          <a:p>
            <a:r>
              <a:rPr lang="en-US" sz="2800" dirty="0" smtClean="0">
                <a:solidFill>
                  <a:srgbClr val="FFFFFF"/>
                </a:solidFill>
              </a:rPr>
              <a:t>leads to </a:t>
            </a:r>
            <a:r>
              <a:rPr lang="en-US" sz="2800" dirty="0">
                <a:solidFill>
                  <a:srgbClr val="FFFFFF"/>
                </a:solidFill>
              </a:rPr>
              <a:t> </a:t>
            </a:r>
          </a:p>
          <a:p>
            <a:pPr algn="ctr"/>
            <a:r>
              <a:rPr lang="en-US" sz="2800" dirty="0" smtClean="0">
                <a:solidFill>
                  <a:srgbClr val="FF0000"/>
                </a:solidFill>
              </a:rPr>
              <a:t>                        P</a:t>
            </a:r>
            <a:r>
              <a:rPr lang="en-US" sz="2800" baseline="-25000" dirty="0" smtClean="0">
                <a:solidFill>
                  <a:srgbClr val="FF0000"/>
                </a:solidFill>
              </a:rPr>
              <a:t>c</a:t>
            </a:r>
            <a:r>
              <a:rPr lang="en-US" sz="2800" dirty="0">
                <a:solidFill>
                  <a:srgbClr val="FF0000"/>
                </a:solidFill>
              </a:rPr>
              <a:t>~ </a:t>
            </a:r>
            <a:r>
              <a:rPr lang="en-US" sz="2800" dirty="0" smtClean="0">
                <a:solidFill>
                  <a:srgbClr val="FF0000"/>
                </a:solidFill>
              </a:rPr>
              <a:t>2.7x10</a:t>
            </a:r>
            <a:r>
              <a:rPr lang="en-US" sz="2800" baseline="30000" dirty="0" smtClean="0">
                <a:solidFill>
                  <a:srgbClr val="FF0000"/>
                </a:solidFill>
              </a:rPr>
              <a:t>17</a:t>
            </a:r>
            <a:r>
              <a:rPr lang="en-US" sz="2800" dirty="0" smtClean="0">
                <a:solidFill>
                  <a:srgbClr val="FF0000"/>
                </a:solidFill>
              </a:rPr>
              <a:t> </a:t>
            </a:r>
            <a:r>
              <a:rPr lang="en-US" sz="2800" dirty="0">
                <a:solidFill>
                  <a:srgbClr val="FF0000"/>
                </a:solidFill>
              </a:rPr>
              <a:t>dyne-cm</a:t>
            </a:r>
            <a:r>
              <a:rPr lang="en-US" sz="2800" baseline="30000" dirty="0">
                <a:solidFill>
                  <a:srgbClr val="FF0000"/>
                </a:solidFill>
              </a:rPr>
              <a:t>-2</a:t>
            </a:r>
          </a:p>
          <a:p>
            <a:endParaRPr lang="en-US" sz="2800" dirty="0"/>
          </a:p>
        </p:txBody>
      </p:sp>
      <p:sp>
        <p:nvSpPr>
          <p:cNvPr id="14" name="Rectangle 13"/>
          <p:cNvSpPr/>
          <p:nvPr/>
        </p:nvSpPr>
        <p:spPr>
          <a:xfrm>
            <a:off x="5460999" y="1571625"/>
            <a:ext cx="2524125" cy="1016000"/>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3324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C70FF"/>
        </a:solidFill>
        <a:effectLst/>
      </p:bgPr>
    </p:bg>
    <p:spTree>
      <p:nvGrpSpPr>
        <p:cNvPr id="1" name=""/>
        <p:cNvGrpSpPr/>
        <p:nvPr/>
      </p:nvGrpSpPr>
      <p:grpSpPr>
        <a:xfrm>
          <a:off x="0" y="0"/>
          <a:ext cx="0" cy="0"/>
          <a:chOff x="0" y="0"/>
          <a:chExt cx="0" cy="0"/>
        </a:xfrm>
      </p:grpSpPr>
      <p:sp>
        <p:nvSpPr>
          <p:cNvPr id="2" name="TextBox 1"/>
          <p:cNvSpPr txBox="1"/>
          <p:nvPr/>
        </p:nvSpPr>
        <p:spPr>
          <a:xfrm>
            <a:off x="2000250" y="444500"/>
            <a:ext cx="5183781" cy="707886"/>
          </a:xfrm>
          <a:prstGeom prst="rect">
            <a:avLst/>
          </a:prstGeom>
          <a:noFill/>
        </p:spPr>
        <p:txBody>
          <a:bodyPr wrap="none" rtlCol="0">
            <a:spAutoFit/>
          </a:bodyPr>
          <a:lstStyle/>
          <a:p>
            <a:r>
              <a:rPr lang="en-US" sz="4000" dirty="0" smtClean="0"/>
              <a:t>Dimensional Arguments</a:t>
            </a:r>
            <a:endParaRPr lang="en-US" sz="4000" dirty="0"/>
          </a:p>
        </p:txBody>
      </p:sp>
      <p:sp>
        <p:nvSpPr>
          <p:cNvPr id="10" name="TextBox 9"/>
          <p:cNvSpPr txBox="1"/>
          <p:nvPr/>
        </p:nvSpPr>
        <p:spPr>
          <a:xfrm>
            <a:off x="111125" y="2762250"/>
            <a:ext cx="9014827" cy="954107"/>
          </a:xfrm>
          <a:prstGeom prst="rect">
            <a:avLst/>
          </a:prstGeom>
          <a:noFill/>
        </p:spPr>
        <p:txBody>
          <a:bodyPr wrap="square" rtlCol="0">
            <a:spAutoFit/>
          </a:bodyPr>
          <a:lstStyle/>
          <a:p>
            <a:pPr algn="ctr"/>
            <a:r>
              <a:rPr lang="en-US" sz="2800" dirty="0" smtClean="0">
                <a:solidFill>
                  <a:srgbClr val="FFFFFF"/>
                </a:solidFill>
              </a:rPr>
              <a:t>For the Sun, the pressure is dominated by ordinary gas pressure which obeys the </a:t>
            </a:r>
            <a:r>
              <a:rPr lang="en-US" sz="2800" dirty="0" smtClean="0">
                <a:solidFill>
                  <a:srgbClr val="FF0000"/>
                </a:solidFill>
              </a:rPr>
              <a:t>perfect gas law, </a:t>
            </a:r>
            <a:r>
              <a:rPr lang="en-US" sz="2800" i="1" dirty="0" smtClean="0">
                <a:solidFill>
                  <a:srgbClr val="FF0000"/>
                </a:solidFill>
              </a:rPr>
              <a:t>P = </a:t>
            </a:r>
            <a:r>
              <a:rPr lang="en-US" sz="2800" i="1" dirty="0" err="1" smtClean="0">
                <a:solidFill>
                  <a:srgbClr val="FF0000"/>
                </a:solidFill>
              </a:rPr>
              <a:t>nkT</a:t>
            </a:r>
            <a:r>
              <a:rPr lang="en-US" sz="2800" dirty="0" smtClean="0"/>
              <a:t>.</a:t>
            </a:r>
            <a:endParaRPr lang="en-US" sz="2800" baseline="30000" dirty="0"/>
          </a:p>
        </p:txBody>
      </p:sp>
      <p:sp>
        <p:nvSpPr>
          <p:cNvPr id="14" name="Rectangle 13"/>
          <p:cNvSpPr/>
          <p:nvPr/>
        </p:nvSpPr>
        <p:spPr>
          <a:xfrm>
            <a:off x="3005136" y="1397000"/>
            <a:ext cx="2524125" cy="1016000"/>
          </a:xfrm>
          <a:prstGeom prst="rect">
            <a:avLst/>
          </a:prstGeom>
          <a:solidFill>
            <a:schemeClr val="tx2">
              <a:lumMod val="40000"/>
              <a:lumOff val="6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636257262"/>
              </p:ext>
            </p:extLst>
          </p:nvPr>
        </p:nvGraphicFramePr>
        <p:xfrm>
          <a:off x="838200" y="4017963"/>
          <a:ext cx="7427913" cy="1138237"/>
        </p:xfrm>
        <a:graphic>
          <a:graphicData uri="http://schemas.openxmlformats.org/presentationml/2006/ole">
            <mc:AlternateContent xmlns:mc="http://schemas.openxmlformats.org/markup-compatibility/2006">
              <mc:Choice xmlns:v="urn:schemas-microsoft-com:vml" Requires="v">
                <p:oleObj spid="_x0000_s40701" name="Equation" r:id="rId4" imgW="3149600" imgH="482600" progId="Equation.3">
                  <p:embed/>
                </p:oleObj>
              </mc:Choice>
              <mc:Fallback>
                <p:oleObj name="Equation" r:id="rId4" imgW="3149600" imgH="482600" progId="Equation.3">
                  <p:embed/>
                  <p:pic>
                    <p:nvPicPr>
                      <p:cNvPr id="0" name=""/>
                      <p:cNvPicPr/>
                      <p:nvPr/>
                    </p:nvPicPr>
                    <p:blipFill>
                      <a:blip r:embed="rId5"/>
                      <a:stretch>
                        <a:fillRect/>
                      </a:stretch>
                    </p:blipFill>
                    <p:spPr>
                      <a:xfrm>
                        <a:off x="838200" y="4017963"/>
                        <a:ext cx="7427913" cy="11382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29453797"/>
              </p:ext>
            </p:extLst>
          </p:nvPr>
        </p:nvGraphicFramePr>
        <p:xfrm>
          <a:off x="3073398" y="1397000"/>
          <a:ext cx="2455863" cy="1049337"/>
        </p:xfrm>
        <a:graphic>
          <a:graphicData uri="http://schemas.openxmlformats.org/presentationml/2006/ole">
            <mc:AlternateContent xmlns:mc="http://schemas.openxmlformats.org/markup-compatibility/2006">
              <mc:Choice xmlns:v="urn:schemas-microsoft-com:vml" Requires="v">
                <p:oleObj spid="_x0000_s40702" name="Equation" r:id="rId6" imgW="1041400" imgH="444500" progId="Equation.3">
                  <p:embed/>
                </p:oleObj>
              </mc:Choice>
              <mc:Fallback>
                <p:oleObj name="Equation" r:id="rId6" imgW="1041400" imgH="444500" progId="Equation.3">
                  <p:embed/>
                  <p:pic>
                    <p:nvPicPr>
                      <p:cNvPr id="0" name=""/>
                      <p:cNvPicPr/>
                      <p:nvPr/>
                    </p:nvPicPr>
                    <p:blipFill>
                      <a:blip r:embed="rId7"/>
                      <a:stretch>
                        <a:fillRect/>
                      </a:stretch>
                    </p:blipFill>
                    <p:spPr>
                      <a:xfrm>
                        <a:off x="3073398" y="1397000"/>
                        <a:ext cx="2455863" cy="1049337"/>
                      </a:xfrm>
                      <a:prstGeom prst="rect">
                        <a:avLst/>
                      </a:prstGeom>
                    </p:spPr>
                  </p:pic>
                </p:oleObj>
              </mc:Fallback>
            </mc:AlternateContent>
          </a:graphicData>
        </a:graphic>
      </p:graphicFrame>
      <p:sp>
        <p:nvSpPr>
          <p:cNvPr id="3" name="Rectangle 2"/>
          <p:cNvSpPr/>
          <p:nvPr/>
        </p:nvSpPr>
        <p:spPr>
          <a:xfrm>
            <a:off x="5889625" y="4111625"/>
            <a:ext cx="2376488" cy="933450"/>
          </a:xfrm>
          <a:prstGeom prst="rect">
            <a:avLst/>
          </a:prstGeom>
          <a:solidFill>
            <a:schemeClr val="tx2">
              <a:lumMod val="40000"/>
              <a:lumOff val="6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255064372"/>
              </p:ext>
            </p:extLst>
          </p:nvPr>
        </p:nvGraphicFramePr>
        <p:xfrm>
          <a:off x="2559050" y="5230813"/>
          <a:ext cx="4492625" cy="1019175"/>
        </p:xfrm>
        <a:graphic>
          <a:graphicData uri="http://schemas.openxmlformats.org/presentationml/2006/ole">
            <mc:AlternateContent xmlns:mc="http://schemas.openxmlformats.org/markup-compatibility/2006">
              <mc:Choice xmlns:v="urn:schemas-microsoft-com:vml" Requires="v">
                <p:oleObj spid="_x0000_s40703" name="Equation" r:id="rId8" imgW="1905000" imgH="431800" progId="Equation.3">
                  <p:embed/>
                </p:oleObj>
              </mc:Choice>
              <mc:Fallback>
                <p:oleObj name="Equation" r:id="rId8" imgW="1905000" imgH="431800" progId="Equation.3">
                  <p:embed/>
                  <p:pic>
                    <p:nvPicPr>
                      <p:cNvPr id="0" name=""/>
                      <p:cNvPicPr/>
                      <p:nvPr/>
                    </p:nvPicPr>
                    <p:blipFill>
                      <a:blip r:embed="rId9"/>
                      <a:stretch>
                        <a:fillRect/>
                      </a:stretch>
                    </p:blipFill>
                    <p:spPr>
                      <a:xfrm>
                        <a:off x="2559050" y="5230813"/>
                        <a:ext cx="4492625" cy="1019175"/>
                      </a:xfrm>
                      <a:prstGeom prst="rect">
                        <a:avLst/>
                      </a:prstGeom>
                    </p:spPr>
                  </p:pic>
                </p:oleObj>
              </mc:Fallback>
            </mc:AlternateContent>
          </a:graphicData>
        </a:graphic>
      </p:graphicFrame>
      <p:sp>
        <p:nvSpPr>
          <p:cNvPr id="4" name="TextBox 3"/>
          <p:cNvSpPr txBox="1"/>
          <p:nvPr/>
        </p:nvSpPr>
        <p:spPr>
          <a:xfrm>
            <a:off x="904875" y="6223000"/>
            <a:ext cx="7595799" cy="523220"/>
          </a:xfrm>
          <a:prstGeom prst="rect">
            <a:avLst/>
          </a:prstGeom>
          <a:noFill/>
        </p:spPr>
        <p:txBody>
          <a:bodyPr wrap="none" rtlCol="0">
            <a:spAutoFit/>
          </a:bodyPr>
          <a:lstStyle/>
          <a:p>
            <a:r>
              <a:rPr lang="en-US" sz="2800" dirty="0" smtClean="0">
                <a:solidFill>
                  <a:srgbClr val="FFFFFF"/>
                </a:solidFill>
              </a:rPr>
              <a:t>The actual core temperature of the Sun is </a:t>
            </a:r>
            <a:r>
              <a:rPr lang="en-US" sz="2800" dirty="0" smtClean="0">
                <a:solidFill>
                  <a:srgbClr val="FF0000"/>
                </a:solidFill>
              </a:rPr>
              <a:t>15x10</a:t>
            </a:r>
            <a:r>
              <a:rPr lang="en-US" sz="2800" baseline="30000" dirty="0" smtClean="0">
                <a:solidFill>
                  <a:srgbClr val="FF0000"/>
                </a:solidFill>
              </a:rPr>
              <a:t>6</a:t>
            </a:r>
            <a:r>
              <a:rPr lang="en-US" sz="2800" dirty="0" smtClean="0">
                <a:solidFill>
                  <a:srgbClr val="FF0000"/>
                </a:solidFill>
              </a:rPr>
              <a:t> K</a:t>
            </a:r>
            <a:endParaRPr lang="en-US" sz="2800" dirty="0">
              <a:solidFill>
                <a:srgbClr val="FF0000"/>
              </a:solidFill>
            </a:endParaRPr>
          </a:p>
        </p:txBody>
      </p:sp>
    </p:spTree>
    <p:extLst>
      <p:ext uri="{BB962C8B-B14F-4D97-AF65-F5344CB8AC3E}">
        <p14:creationId xmlns:p14="http://schemas.microsoft.com/office/powerpoint/2010/main" val="4088092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C70FF"/>
        </a:solidFill>
        <a:effectLst/>
      </p:bgPr>
    </p:bg>
    <p:spTree>
      <p:nvGrpSpPr>
        <p:cNvPr id="1" name=""/>
        <p:cNvGrpSpPr/>
        <p:nvPr/>
      </p:nvGrpSpPr>
      <p:grpSpPr>
        <a:xfrm>
          <a:off x="0" y="0"/>
          <a:ext cx="0" cy="0"/>
          <a:chOff x="0" y="0"/>
          <a:chExt cx="0" cy="0"/>
        </a:xfrm>
      </p:grpSpPr>
      <p:sp>
        <p:nvSpPr>
          <p:cNvPr id="2" name="TextBox 1"/>
          <p:cNvSpPr txBox="1"/>
          <p:nvPr/>
        </p:nvSpPr>
        <p:spPr>
          <a:xfrm>
            <a:off x="2000250" y="444500"/>
            <a:ext cx="5183781" cy="707886"/>
          </a:xfrm>
          <a:prstGeom prst="rect">
            <a:avLst/>
          </a:prstGeom>
          <a:noFill/>
        </p:spPr>
        <p:txBody>
          <a:bodyPr wrap="none" rtlCol="0">
            <a:spAutoFit/>
          </a:bodyPr>
          <a:lstStyle/>
          <a:p>
            <a:r>
              <a:rPr lang="en-US" sz="4000" dirty="0" smtClean="0"/>
              <a:t>Dimensional Arguments</a:t>
            </a:r>
            <a:endParaRPr lang="en-US" sz="4000" dirty="0"/>
          </a:p>
        </p:txBody>
      </p:sp>
      <p:graphicFrame>
        <p:nvGraphicFramePr>
          <p:cNvPr id="3" name="Object 2"/>
          <p:cNvGraphicFramePr>
            <a:graphicFrameLocks noChangeAspect="1"/>
          </p:cNvGraphicFramePr>
          <p:nvPr>
            <p:extLst>
              <p:ext uri="{D42A27DB-BD31-4B8C-83A1-F6EECF244321}">
                <p14:modId xmlns:p14="http://schemas.microsoft.com/office/powerpoint/2010/main" val="3488320259"/>
              </p:ext>
            </p:extLst>
          </p:nvPr>
        </p:nvGraphicFramePr>
        <p:xfrm>
          <a:off x="2486025" y="1433513"/>
          <a:ext cx="4402138" cy="958850"/>
        </p:xfrm>
        <a:graphic>
          <a:graphicData uri="http://schemas.openxmlformats.org/presentationml/2006/ole">
            <mc:AlternateContent xmlns:mc="http://schemas.openxmlformats.org/markup-compatibility/2006">
              <mc:Choice xmlns:v="urn:schemas-microsoft-com:vml" Requires="v">
                <p:oleObj spid="_x0000_s53756" name="Equation" r:id="rId4" imgW="1866900" imgH="406400" progId="Equation.3">
                  <p:embed/>
                </p:oleObj>
              </mc:Choice>
              <mc:Fallback>
                <p:oleObj name="Equation" r:id="rId4" imgW="1866900" imgH="406400" progId="Equation.3">
                  <p:embed/>
                  <p:pic>
                    <p:nvPicPr>
                      <p:cNvPr id="0" name=""/>
                      <p:cNvPicPr/>
                      <p:nvPr/>
                    </p:nvPicPr>
                    <p:blipFill>
                      <a:blip r:embed="rId5"/>
                      <a:stretch>
                        <a:fillRect/>
                      </a:stretch>
                    </p:blipFill>
                    <p:spPr>
                      <a:xfrm>
                        <a:off x="2486025" y="1433513"/>
                        <a:ext cx="4402138" cy="958850"/>
                      </a:xfrm>
                      <a:prstGeom prst="rect">
                        <a:avLst/>
                      </a:prstGeom>
                    </p:spPr>
                  </p:pic>
                </p:oleObj>
              </mc:Fallback>
            </mc:AlternateContent>
          </a:graphicData>
        </a:graphic>
      </p:graphicFrame>
      <p:sp>
        <p:nvSpPr>
          <p:cNvPr id="4" name="TextBox 3"/>
          <p:cNvSpPr txBox="1"/>
          <p:nvPr/>
        </p:nvSpPr>
        <p:spPr>
          <a:xfrm>
            <a:off x="389940" y="2830294"/>
            <a:ext cx="8500060" cy="2246769"/>
          </a:xfrm>
          <a:prstGeom prst="rect">
            <a:avLst/>
          </a:prstGeom>
          <a:noFill/>
        </p:spPr>
        <p:txBody>
          <a:bodyPr wrap="square" rtlCol="0">
            <a:spAutoFit/>
          </a:bodyPr>
          <a:lstStyle/>
          <a:p>
            <a:r>
              <a:rPr lang="en-US" sz="2800" dirty="0" smtClean="0">
                <a:solidFill>
                  <a:schemeClr val="bg1"/>
                </a:solidFill>
              </a:rPr>
              <a:t>If we are not in hydrostatic equilibrium because of an imbalance between the pressure gradient and gravity, motion will ensue to erase the imbalance. </a:t>
            </a:r>
          </a:p>
          <a:p>
            <a:endParaRPr lang="en-US" sz="2800" dirty="0"/>
          </a:p>
          <a:p>
            <a:pPr algn="ctr"/>
            <a:r>
              <a:rPr lang="en-US" sz="2800" dirty="0" smtClean="0">
                <a:solidFill>
                  <a:srgbClr val="FF0000"/>
                </a:solidFill>
              </a:rPr>
              <a:t>How quickly will the imbalance be erased?</a:t>
            </a:r>
            <a:endParaRPr lang="en-US" sz="2800" dirty="0">
              <a:solidFill>
                <a:srgbClr val="FF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797036257"/>
              </p:ext>
            </p:extLst>
          </p:nvPr>
        </p:nvGraphicFramePr>
        <p:xfrm>
          <a:off x="1228725" y="5776913"/>
          <a:ext cx="6918325" cy="958850"/>
        </p:xfrm>
        <a:graphic>
          <a:graphicData uri="http://schemas.openxmlformats.org/presentationml/2006/ole">
            <mc:AlternateContent xmlns:mc="http://schemas.openxmlformats.org/markup-compatibility/2006">
              <mc:Choice xmlns:v="urn:schemas-microsoft-com:vml" Requires="v">
                <p:oleObj spid="_x0000_s53757" name="Equation" r:id="rId6" imgW="2933700" imgH="406400" progId="Equation.3">
                  <p:embed/>
                </p:oleObj>
              </mc:Choice>
              <mc:Fallback>
                <p:oleObj name="Equation" r:id="rId6" imgW="2933700" imgH="406400" progId="Equation.3">
                  <p:embed/>
                  <p:pic>
                    <p:nvPicPr>
                      <p:cNvPr id="0" name=""/>
                      <p:cNvPicPr/>
                      <p:nvPr/>
                    </p:nvPicPr>
                    <p:blipFill>
                      <a:blip r:embed="rId7"/>
                      <a:stretch>
                        <a:fillRect/>
                      </a:stretch>
                    </p:blipFill>
                    <p:spPr>
                      <a:xfrm>
                        <a:off x="1228725" y="5776913"/>
                        <a:ext cx="6918325" cy="958850"/>
                      </a:xfrm>
                      <a:prstGeom prst="rect">
                        <a:avLst/>
                      </a:prstGeom>
                    </p:spPr>
                  </p:pic>
                </p:oleObj>
              </mc:Fallback>
            </mc:AlternateContent>
          </a:graphicData>
        </a:graphic>
      </p:graphicFrame>
      <p:sp>
        <p:nvSpPr>
          <p:cNvPr id="7" name="TextBox 6"/>
          <p:cNvSpPr txBox="1"/>
          <p:nvPr/>
        </p:nvSpPr>
        <p:spPr>
          <a:xfrm>
            <a:off x="492125" y="5157788"/>
            <a:ext cx="6345181" cy="523220"/>
          </a:xfrm>
          <a:prstGeom prst="rect">
            <a:avLst/>
          </a:prstGeom>
          <a:noFill/>
        </p:spPr>
        <p:txBody>
          <a:bodyPr wrap="none" rtlCol="0">
            <a:spAutoFit/>
          </a:bodyPr>
          <a:lstStyle/>
          <a:p>
            <a:r>
              <a:rPr lang="en-US" sz="2800" dirty="0" smtClean="0">
                <a:solidFill>
                  <a:srgbClr val="FFFFFF"/>
                </a:solidFill>
              </a:rPr>
              <a:t>Let α be a small number, α &lt;&lt; 1, and write</a:t>
            </a:r>
            <a:endParaRPr lang="en-US" sz="2800" dirty="0">
              <a:solidFill>
                <a:srgbClr val="FFFFFF"/>
              </a:solidFill>
            </a:endParaRPr>
          </a:p>
        </p:txBody>
      </p:sp>
    </p:spTree>
    <p:extLst>
      <p:ext uri="{BB962C8B-B14F-4D97-AF65-F5344CB8AC3E}">
        <p14:creationId xmlns:p14="http://schemas.microsoft.com/office/powerpoint/2010/main" val="26423064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C70FF"/>
        </a:solidFill>
        <a:effectLst/>
      </p:bgPr>
    </p:bg>
    <p:spTree>
      <p:nvGrpSpPr>
        <p:cNvPr id="1" name=""/>
        <p:cNvGrpSpPr/>
        <p:nvPr/>
      </p:nvGrpSpPr>
      <p:grpSpPr>
        <a:xfrm>
          <a:off x="0" y="0"/>
          <a:ext cx="0" cy="0"/>
          <a:chOff x="0" y="0"/>
          <a:chExt cx="0" cy="0"/>
        </a:xfrm>
      </p:grpSpPr>
      <p:sp>
        <p:nvSpPr>
          <p:cNvPr id="2" name="TextBox 1"/>
          <p:cNvSpPr txBox="1"/>
          <p:nvPr/>
        </p:nvSpPr>
        <p:spPr>
          <a:xfrm>
            <a:off x="2000250" y="444500"/>
            <a:ext cx="5183781" cy="707886"/>
          </a:xfrm>
          <a:prstGeom prst="rect">
            <a:avLst/>
          </a:prstGeom>
          <a:noFill/>
        </p:spPr>
        <p:txBody>
          <a:bodyPr wrap="none" rtlCol="0">
            <a:spAutoFit/>
          </a:bodyPr>
          <a:lstStyle/>
          <a:p>
            <a:r>
              <a:rPr lang="en-US" sz="4000" dirty="0" smtClean="0"/>
              <a:t>Dimensional Arguments</a:t>
            </a:r>
            <a:endParaRPr lang="en-US" sz="4000" dirty="0"/>
          </a:p>
        </p:txBody>
      </p:sp>
      <p:graphicFrame>
        <p:nvGraphicFramePr>
          <p:cNvPr id="9" name="Object 8"/>
          <p:cNvGraphicFramePr>
            <a:graphicFrameLocks noChangeAspect="1"/>
          </p:cNvGraphicFramePr>
          <p:nvPr>
            <p:extLst>
              <p:ext uri="{D42A27DB-BD31-4B8C-83A1-F6EECF244321}">
                <p14:modId xmlns:p14="http://schemas.microsoft.com/office/powerpoint/2010/main" val="3797399349"/>
              </p:ext>
            </p:extLst>
          </p:nvPr>
        </p:nvGraphicFramePr>
        <p:xfrm>
          <a:off x="2514600" y="2208213"/>
          <a:ext cx="3773488" cy="1049337"/>
        </p:xfrm>
        <a:graphic>
          <a:graphicData uri="http://schemas.openxmlformats.org/presentationml/2006/ole">
            <mc:AlternateContent xmlns:mc="http://schemas.openxmlformats.org/markup-compatibility/2006">
              <mc:Choice xmlns:v="urn:schemas-microsoft-com:vml" Requires="v">
                <p:oleObj spid="_x0000_s54783" name="Equation" r:id="rId4" imgW="1600200" imgH="444500" progId="Equation.3">
                  <p:embed/>
                </p:oleObj>
              </mc:Choice>
              <mc:Fallback>
                <p:oleObj name="Equation" r:id="rId4" imgW="1600200" imgH="444500" progId="Equation.3">
                  <p:embed/>
                  <p:pic>
                    <p:nvPicPr>
                      <p:cNvPr id="0" name=""/>
                      <p:cNvPicPr/>
                      <p:nvPr/>
                    </p:nvPicPr>
                    <p:blipFill>
                      <a:blip r:embed="rId5"/>
                      <a:stretch>
                        <a:fillRect/>
                      </a:stretch>
                    </p:blipFill>
                    <p:spPr>
                      <a:xfrm>
                        <a:off x="2514600" y="2208213"/>
                        <a:ext cx="3773488" cy="1049337"/>
                      </a:xfrm>
                      <a:prstGeom prst="rect">
                        <a:avLst/>
                      </a:prstGeom>
                    </p:spPr>
                  </p:pic>
                </p:oleObj>
              </mc:Fallback>
            </mc:AlternateContent>
          </a:graphicData>
        </a:graphic>
      </p:graphicFrame>
      <p:sp>
        <p:nvSpPr>
          <p:cNvPr id="7" name="TextBox 6"/>
          <p:cNvSpPr txBox="1"/>
          <p:nvPr/>
        </p:nvSpPr>
        <p:spPr>
          <a:xfrm>
            <a:off x="682625" y="1427163"/>
            <a:ext cx="8096250" cy="5262980"/>
          </a:xfrm>
          <a:prstGeom prst="rect">
            <a:avLst/>
          </a:prstGeom>
          <a:noFill/>
        </p:spPr>
        <p:txBody>
          <a:bodyPr wrap="square" rtlCol="0">
            <a:spAutoFit/>
          </a:bodyPr>
          <a:lstStyle/>
          <a:p>
            <a:r>
              <a:rPr lang="en-US" sz="2800" dirty="0" smtClean="0">
                <a:solidFill>
                  <a:srgbClr val="FFFFFF"/>
                </a:solidFill>
              </a:rPr>
              <a:t>In the spirit of before, write</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800" dirty="0" smtClean="0">
                <a:solidFill>
                  <a:srgbClr val="FFFFFF"/>
                </a:solidFill>
              </a:rPr>
              <a:t>for </a:t>
            </a:r>
            <a:r>
              <a:rPr lang="en-US" sz="2800" dirty="0" err="1" smtClean="0">
                <a:solidFill>
                  <a:srgbClr val="FFFFFF"/>
                </a:solidFill>
              </a:rPr>
              <a:t>ρ</a:t>
            </a:r>
            <a:r>
              <a:rPr lang="en-US" sz="2800" dirty="0" smtClean="0">
                <a:solidFill>
                  <a:srgbClr val="FFFFFF"/>
                </a:solidFill>
              </a:rPr>
              <a:t> = 1 g cm</a:t>
            </a:r>
            <a:r>
              <a:rPr lang="en-US" sz="2800" baseline="30000" dirty="0" smtClean="0">
                <a:solidFill>
                  <a:srgbClr val="FFFFFF"/>
                </a:solidFill>
              </a:rPr>
              <a:t>-3</a:t>
            </a:r>
            <a:r>
              <a:rPr lang="en-US" sz="2800" dirty="0">
                <a:solidFill>
                  <a:srgbClr val="FFFFFF"/>
                </a:solidFill>
              </a:rPr>
              <a:t> </a:t>
            </a:r>
            <a:r>
              <a:rPr lang="en-US" sz="2800" dirty="0" smtClean="0">
                <a:solidFill>
                  <a:srgbClr val="FFFFFF"/>
                </a:solidFill>
              </a:rPr>
              <a:t>and α = 1. Roughly speaking, this says that if the Sun is disturbed from hydrostatic equilibrium it will be punished on a time scale of around </a:t>
            </a:r>
            <a:r>
              <a:rPr lang="en-US" sz="2800" dirty="0" smtClean="0">
                <a:solidFill>
                  <a:srgbClr val="FF0000"/>
                </a:solidFill>
              </a:rPr>
              <a:t>20 minutes</a:t>
            </a:r>
            <a:r>
              <a:rPr lang="en-US" sz="2800" dirty="0" smtClean="0">
                <a:solidFill>
                  <a:srgbClr val="FFFFFF"/>
                </a:solidFill>
              </a:rPr>
              <a:t>.</a:t>
            </a:r>
            <a:endParaRPr lang="en-US" sz="2800" dirty="0">
              <a:solidFill>
                <a:srgbClr val="FFFFFF"/>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237130009"/>
              </p:ext>
            </p:extLst>
          </p:nvPr>
        </p:nvGraphicFramePr>
        <p:xfrm>
          <a:off x="1390650" y="3489325"/>
          <a:ext cx="5989638" cy="1109663"/>
        </p:xfrm>
        <a:graphic>
          <a:graphicData uri="http://schemas.openxmlformats.org/presentationml/2006/ole">
            <mc:AlternateContent xmlns:mc="http://schemas.openxmlformats.org/markup-compatibility/2006">
              <mc:Choice xmlns:v="urn:schemas-microsoft-com:vml" Requires="v">
                <p:oleObj spid="_x0000_s54784" name="Equation" r:id="rId6" imgW="2540000" imgH="469900" progId="Equation.3">
                  <p:embed/>
                </p:oleObj>
              </mc:Choice>
              <mc:Fallback>
                <p:oleObj name="Equation" r:id="rId6" imgW="2540000" imgH="469900" progId="Equation.3">
                  <p:embed/>
                  <p:pic>
                    <p:nvPicPr>
                      <p:cNvPr id="0" name=""/>
                      <p:cNvPicPr/>
                      <p:nvPr/>
                    </p:nvPicPr>
                    <p:blipFill>
                      <a:blip r:embed="rId7"/>
                      <a:stretch>
                        <a:fillRect/>
                      </a:stretch>
                    </p:blipFill>
                    <p:spPr>
                      <a:xfrm>
                        <a:off x="1390650" y="3489325"/>
                        <a:ext cx="5989638" cy="1109663"/>
                      </a:xfrm>
                      <a:prstGeom prst="rect">
                        <a:avLst/>
                      </a:prstGeom>
                    </p:spPr>
                  </p:pic>
                </p:oleObj>
              </mc:Fallback>
            </mc:AlternateContent>
          </a:graphicData>
        </a:graphic>
      </p:graphicFrame>
      <p:sp>
        <p:nvSpPr>
          <p:cNvPr id="6" name="Rectangle 5"/>
          <p:cNvSpPr/>
          <p:nvPr/>
        </p:nvSpPr>
        <p:spPr>
          <a:xfrm>
            <a:off x="3968750" y="3489324"/>
            <a:ext cx="2095500" cy="1109663"/>
          </a:xfrm>
          <a:prstGeom prst="rect">
            <a:avLst/>
          </a:prstGeom>
          <a:solidFill>
            <a:schemeClr val="accent1">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0731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gaia HR 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796" y="0"/>
            <a:ext cx="6021659" cy="6858000"/>
          </a:xfrm>
          <a:prstGeom prst="rect">
            <a:avLst/>
          </a:prstGeom>
        </p:spPr>
      </p:pic>
      <p:sp>
        <p:nvSpPr>
          <p:cNvPr id="2" name="TextBox 1"/>
          <p:cNvSpPr txBox="1"/>
          <p:nvPr/>
        </p:nvSpPr>
        <p:spPr>
          <a:xfrm>
            <a:off x="63500" y="158750"/>
            <a:ext cx="2444750" cy="6370974"/>
          </a:xfrm>
          <a:prstGeom prst="rect">
            <a:avLst/>
          </a:prstGeom>
          <a:noFill/>
        </p:spPr>
        <p:txBody>
          <a:bodyPr wrap="square" rtlCol="0">
            <a:spAutoFit/>
          </a:bodyPr>
          <a:lstStyle/>
          <a:p>
            <a:pPr algn="ctr"/>
            <a:r>
              <a:rPr lang="en-US" sz="2400" dirty="0" smtClean="0">
                <a:solidFill>
                  <a:schemeClr val="bg1"/>
                </a:solidFill>
              </a:rPr>
              <a:t>Concentrations where we find stars are where stars are in equilibrium.</a:t>
            </a:r>
          </a:p>
          <a:p>
            <a:pPr algn="ctr"/>
            <a:endParaRPr lang="en-US" sz="2400" dirty="0">
              <a:solidFill>
                <a:schemeClr val="bg1"/>
              </a:solidFill>
            </a:endParaRPr>
          </a:p>
          <a:p>
            <a:pPr algn="ctr"/>
            <a:r>
              <a:rPr lang="en-US" sz="2400" dirty="0" smtClean="0">
                <a:solidFill>
                  <a:srgbClr val="FF0000"/>
                </a:solidFill>
              </a:rPr>
              <a:t>Around 90 % of normal stars are found along the Main Sequence.</a:t>
            </a:r>
          </a:p>
          <a:p>
            <a:pPr algn="ctr"/>
            <a:endParaRPr lang="en-US" sz="2400" dirty="0">
              <a:solidFill>
                <a:srgbClr val="FFFFFF"/>
              </a:solidFill>
            </a:endParaRPr>
          </a:p>
          <a:p>
            <a:pPr algn="ctr"/>
            <a:r>
              <a:rPr lang="en-US" sz="2400" dirty="0" smtClean="0">
                <a:solidFill>
                  <a:srgbClr val="FFFFFF"/>
                </a:solidFill>
              </a:rPr>
              <a:t>We first think about Main Sequence stars, but much of our work applies to all “normal” stars.</a:t>
            </a:r>
            <a:endParaRPr lang="en-US" sz="2400" dirty="0">
              <a:solidFill>
                <a:srgbClr val="FFFFFF"/>
              </a:solidFill>
            </a:endParaRPr>
          </a:p>
        </p:txBody>
      </p:sp>
    </p:spTree>
    <p:extLst>
      <p:ext uri="{BB962C8B-B14F-4D97-AF65-F5344CB8AC3E}">
        <p14:creationId xmlns:p14="http://schemas.microsoft.com/office/powerpoint/2010/main" val="9384687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extBox 1"/>
          <p:cNvSpPr txBox="1"/>
          <p:nvPr/>
        </p:nvSpPr>
        <p:spPr>
          <a:xfrm>
            <a:off x="285751" y="281206"/>
            <a:ext cx="8636000" cy="646331"/>
          </a:xfrm>
          <a:prstGeom prst="rect">
            <a:avLst/>
          </a:prstGeom>
          <a:noFill/>
        </p:spPr>
        <p:txBody>
          <a:bodyPr wrap="square" rtlCol="0">
            <a:spAutoFit/>
          </a:bodyPr>
          <a:lstStyle/>
          <a:p>
            <a:pPr algn="ctr"/>
            <a:r>
              <a:rPr lang="en-US" sz="3600" dirty="0" smtClean="0">
                <a:solidFill>
                  <a:schemeClr val="bg1"/>
                </a:solidFill>
              </a:rPr>
              <a:t>III. Energy Conservation</a:t>
            </a:r>
          </a:p>
        </p:txBody>
      </p:sp>
      <p:sp>
        <p:nvSpPr>
          <p:cNvPr id="3" name="TextBox 2"/>
          <p:cNvSpPr txBox="1"/>
          <p:nvPr/>
        </p:nvSpPr>
        <p:spPr>
          <a:xfrm>
            <a:off x="4381500" y="1047750"/>
            <a:ext cx="4762500" cy="954107"/>
          </a:xfrm>
          <a:prstGeom prst="rect">
            <a:avLst/>
          </a:prstGeom>
          <a:noFill/>
        </p:spPr>
        <p:txBody>
          <a:bodyPr wrap="square" rtlCol="0">
            <a:spAutoFit/>
          </a:bodyPr>
          <a:lstStyle/>
          <a:p>
            <a:r>
              <a:rPr lang="en-US" sz="2800" dirty="0" smtClean="0">
                <a:solidFill>
                  <a:srgbClr val="FFFFFF"/>
                </a:solidFill>
              </a:rPr>
              <a:t> </a:t>
            </a:r>
          </a:p>
          <a:p>
            <a:endParaRPr lang="en-US" sz="2800" dirty="0">
              <a:solidFill>
                <a:srgbClr val="FFFFFF"/>
              </a:solidFill>
            </a:endParaRPr>
          </a:p>
        </p:txBody>
      </p:sp>
      <p:sp>
        <p:nvSpPr>
          <p:cNvPr id="8" name="TextBox 7"/>
          <p:cNvSpPr txBox="1"/>
          <p:nvPr/>
        </p:nvSpPr>
        <p:spPr>
          <a:xfrm>
            <a:off x="1" y="4918294"/>
            <a:ext cx="9144000" cy="1815882"/>
          </a:xfrm>
          <a:prstGeom prst="rect">
            <a:avLst/>
          </a:prstGeom>
          <a:noFill/>
        </p:spPr>
        <p:txBody>
          <a:bodyPr wrap="square" rtlCol="0">
            <a:spAutoFit/>
          </a:bodyPr>
          <a:lstStyle/>
          <a:p>
            <a:pPr algn="ctr"/>
            <a:r>
              <a:rPr lang="en-US" sz="2800" dirty="0" smtClean="0">
                <a:solidFill>
                  <a:srgbClr val="FFFFFF"/>
                </a:solidFill>
              </a:rPr>
              <a:t>Stars continuously lose energy to space. A star radiates energy at the rate given by its luminosity, L. In order to maintain </a:t>
            </a:r>
            <a:r>
              <a:rPr lang="en-US" sz="2800" dirty="0" smtClean="0">
                <a:solidFill>
                  <a:schemeClr val="accent6"/>
                </a:solidFill>
              </a:rPr>
              <a:t>thermal equilibrium</a:t>
            </a:r>
            <a:r>
              <a:rPr lang="en-US" sz="2800" dirty="0" smtClean="0">
                <a:solidFill>
                  <a:srgbClr val="FFFFFF"/>
                </a:solidFill>
              </a:rPr>
              <a:t>, a star must then generate energy at rate L. </a:t>
            </a:r>
          </a:p>
        </p:txBody>
      </p:sp>
      <p:pic>
        <p:nvPicPr>
          <p:cNvPr id="5" name="Picture 4" descr="Screen Shot 2022-12-18 at 1.38.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814"/>
            <a:ext cx="9144000" cy="5045379"/>
          </a:xfrm>
          <a:prstGeom prst="rect">
            <a:avLst/>
          </a:prstGeom>
        </p:spPr>
      </p:pic>
      <p:sp>
        <p:nvSpPr>
          <p:cNvPr id="6" name="TextBox 5"/>
          <p:cNvSpPr txBox="1"/>
          <p:nvPr/>
        </p:nvSpPr>
        <p:spPr>
          <a:xfrm>
            <a:off x="269875" y="95250"/>
            <a:ext cx="4620075" cy="646331"/>
          </a:xfrm>
          <a:prstGeom prst="rect">
            <a:avLst/>
          </a:prstGeom>
          <a:noFill/>
        </p:spPr>
        <p:txBody>
          <a:bodyPr wrap="none" rtlCol="0">
            <a:spAutoFit/>
          </a:bodyPr>
          <a:lstStyle/>
          <a:p>
            <a:r>
              <a:rPr lang="en-US" sz="3600" dirty="0" smtClean="0"/>
              <a:t>III. Energy Conservation</a:t>
            </a:r>
            <a:endParaRPr lang="en-US" sz="3600" dirty="0"/>
          </a:p>
        </p:txBody>
      </p:sp>
    </p:spTree>
    <p:extLst>
      <p:ext uri="{BB962C8B-B14F-4D97-AF65-F5344CB8AC3E}">
        <p14:creationId xmlns:p14="http://schemas.microsoft.com/office/powerpoint/2010/main" val="5103972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extBox 1"/>
          <p:cNvSpPr txBox="1"/>
          <p:nvPr/>
        </p:nvSpPr>
        <p:spPr>
          <a:xfrm>
            <a:off x="635000" y="285750"/>
            <a:ext cx="7985126" cy="6247865"/>
          </a:xfrm>
          <a:prstGeom prst="rect">
            <a:avLst/>
          </a:prstGeom>
          <a:noFill/>
        </p:spPr>
        <p:txBody>
          <a:bodyPr wrap="square" rtlCol="0">
            <a:spAutoFit/>
          </a:bodyPr>
          <a:lstStyle/>
          <a:p>
            <a:pPr algn="ctr"/>
            <a:r>
              <a:rPr lang="en-US" sz="3200" dirty="0" smtClean="0">
                <a:solidFill>
                  <a:srgbClr val="FFFF00"/>
                </a:solidFill>
              </a:rPr>
              <a:t>What supplies the energy needed to keep the Sun shining?</a:t>
            </a:r>
          </a:p>
          <a:p>
            <a:pPr algn="ctr"/>
            <a:endParaRPr lang="en-US" sz="2800" dirty="0">
              <a:solidFill>
                <a:srgbClr val="FFFF00"/>
              </a:solidFill>
            </a:endParaRPr>
          </a:p>
          <a:p>
            <a:r>
              <a:rPr lang="en-US" sz="2800" dirty="0" smtClean="0"/>
              <a:t>How much energy is needed?</a:t>
            </a:r>
          </a:p>
          <a:p>
            <a:endParaRPr lang="en-US" sz="2800" dirty="0" smtClean="0"/>
          </a:p>
          <a:p>
            <a:pPr marL="457200" indent="-457200">
              <a:buFont typeface="Arial"/>
              <a:buChar char="•"/>
            </a:pPr>
            <a:r>
              <a:rPr lang="en-US" sz="2800" dirty="0" smtClean="0"/>
              <a:t>L = 3.8x10</a:t>
            </a:r>
            <a:r>
              <a:rPr lang="en-US" sz="2800" baseline="30000" dirty="0" smtClean="0"/>
              <a:t>33</a:t>
            </a:r>
            <a:r>
              <a:rPr lang="en-US" sz="2800" dirty="0" smtClean="0"/>
              <a:t> erg s</a:t>
            </a:r>
            <a:r>
              <a:rPr lang="en-US" sz="2800" baseline="30000" dirty="0" smtClean="0"/>
              <a:t>-1</a:t>
            </a:r>
          </a:p>
          <a:p>
            <a:pPr marL="457200" indent="-457200">
              <a:buFont typeface="Arial"/>
              <a:buChar char="•"/>
            </a:pPr>
            <a:r>
              <a:rPr lang="en-US" sz="2800" dirty="0" err="1" smtClean="0"/>
              <a:t>τ</a:t>
            </a:r>
            <a:r>
              <a:rPr lang="en-US" sz="2800" dirty="0" smtClean="0"/>
              <a:t> = 4.5 billion years (current age)</a:t>
            </a:r>
          </a:p>
          <a:p>
            <a:pPr marL="457200" indent="-457200">
              <a:buFont typeface="Arial"/>
              <a:buChar char="•"/>
            </a:pPr>
            <a:r>
              <a:rPr lang="en-US" sz="2800" dirty="0" smtClean="0">
                <a:solidFill>
                  <a:srgbClr val="FFFF00"/>
                </a:solidFill>
              </a:rPr>
              <a:t>W = </a:t>
            </a:r>
            <a:r>
              <a:rPr lang="en-US" sz="2800" dirty="0" err="1" smtClean="0">
                <a:solidFill>
                  <a:srgbClr val="FFFF00"/>
                </a:solidFill>
              </a:rPr>
              <a:t>τL</a:t>
            </a:r>
            <a:r>
              <a:rPr lang="en-US" sz="2800" dirty="0" smtClean="0">
                <a:solidFill>
                  <a:srgbClr val="FFFF00"/>
                </a:solidFill>
              </a:rPr>
              <a:t> = 5x10</a:t>
            </a:r>
            <a:r>
              <a:rPr lang="en-US" sz="2800" baseline="30000" dirty="0" smtClean="0">
                <a:solidFill>
                  <a:srgbClr val="FFFF00"/>
                </a:solidFill>
              </a:rPr>
              <a:t>50</a:t>
            </a:r>
            <a:r>
              <a:rPr lang="en-US" sz="2800" dirty="0" smtClean="0">
                <a:solidFill>
                  <a:srgbClr val="FFFF00"/>
                </a:solidFill>
              </a:rPr>
              <a:t> erg</a:t>
            </a:r>
          </a:p>
          <a:p>
            <a:endParaRPr lang="en-US" sz="2800" dirty="0"/>
          </a:p>
          <a:p>
            <a:r>
              <a:rPr lang="en-US" sz="2800" dirty="0" smtClean="0"/>
              <a:t>Thermal store--1.5kTxN</a:t>
            </a:r>
          </a:p>
          <a:p>
            <a:endParaRPr lang="en-US" sz="2800" dirty="0" smtClean="0"/>
          </a:p>
          <a:p>
            <a:pPr marL="457200" indent="-457200">
              <a:buFont typeface="Arial"/>
              <a:buChar char="•"/>
            </a:pPr>
            <a:r>
              <a:rPr lang="en-US" sz="2800" dirty="0" err="1" smtClean="0"/>
              <a:t>T</a:t>
            </a:r>
            <a:r>
              <a:rPr lang="en-US" sz="2800" baseline="-25000" dirty="0" err="1" smtClean="0"/>
              <a:t>c</a:t>
            </a:r>
            <a:r>
              <a:rPr lang="en-US" sz="2800" dirty="0" smtClean="0"/>
              <a:t>=15x10</a:t>
            </a:r>
            <a:r>
              <a:rPr lang="en-US" sz="2800" baseline="30000" dirty="0" smtClean="0"/>
              <a:t>6 </a:t>
            </a:r>
            <a:r>
              <a:rPr lang="en-US" sz="2800" dirty="0" smtClean="0"/>
              <a:t>K</a:t>
            </a:r>
          </a:p>
          <a:p>
            <a:pPr marL="457200" indent="-457200">
              <a:buFont typeface="Arial"/>
              <a:buChar char="•"/>
            </a:pPr>
            <a:r>
              <a:rPr lang="en-US" sz="2800" dirty="0" smtClean="0"/>
              <a:t>N=2x10</a:t>
            </a:r>
            <a:r>
              <a:rPr lang="en-US" sz="2800" baseline="30000" dirty="0" smtClean="0"/>
              <a:t>33</a:t>
            </a:r>
            <a:r>
              <a:rPr lang="en-US" sz="2800" dirty="0" smtClean="0"/>
              <a:t> g/(0.62x1.7x10</a:t>
            </a:r>
            <a:r>
              <a:rPr lang="en-US" sz="2800" baseline="30000" dirty="0" smtClean="0"/>
              <a:t>-24 </a:t>
            </a:r>
            <a:r>
              <a:rPr lang="en-US" sz="2800" dirty="0" smtClean="0"/>
              <a:t>g)=1.9x10</a:t>
            </a:r>
            <a:r>
              <a:rPr lang="en-US" sz="2800" baseline="30000" dirty="0" smtClean="0"/>
              <a:t>57</a:t>
            </a:r>
          </a:p>
          <a:p>
            <a:pPr marL="457200" indent="-457200">
              <a:buFont typeface="Arial"/>
              <a:buChar char="•"/>
            </a:pPr>
            <a:r>
              <a:rPr lang="en-US" sz="2800" dirty="0" err="1" smtClean="0">
                <a:solidFill>
                  <a:srgbClr val="FFFF00"/>
                </a:solidFill>
              </a:rPr>
              <a:t>W</a:t>
            </a:r>
            <a:r>
              <a:rPr lang="en-US" sz="2800" baseline="-25000" dirty="0" err="1" smtClean="0">
                <a:solidFill>
                  <a:srgbClr val="FFFF00"/>
                </a:solidFill>
              </a:rPr>
              <a:t>th</a:t>
            </a:r>
            <a:r>
              <a:rPr lang="en-US" sz="2800" dirty="0" smtClean="0">
                <a:solidFill>
                  <a:srgbClr val="FFFF00"/>
                </a:solidFill>
              </a:rPr>
              <a:t> = 6x10</a:t>
            </a:r>
            <a:r>
              <a:rPr lang="en-US" sz="2800" baseline="30000" dirty="0" smtClean="0">
                <a:solidFill>
                  <a:srgbClr val="FFFF00"/>
                </a:solidFill>
              </a:rPr>
              <a:t>48 </a:t>
            </a:r>
            <a:r>
              <a:rPr lang="en-US" sz="2800" dirty="0" smtClean="0">
                <a:solidFill>
                  <a:srgbClr val="FFFF00"/>
                </a:solidFill>
              </a:rPr>
              <a:t>erg &lt;&lt; W   </a:t>
            </a:r>
            <a:r>
              <a:rPr lang="en-US" sz="2800" dirty="0" smtClean="0">
                <a:solidFill>
                  <a:srgbClr val="FF0000"/>
                </a:solidFill>
                <a:latin typeface="Zapf Dingbats"/>
                <a:ea typeface="Zapf Dingbats"/>
                <a:cs typeface="Zapf Dingbats"/>
                <a:sym typeface="Zapf Dingbats"/>
              </a:rPr>
              <a:t>✕</a:t>
            </a:r>
            <a:endParaRPr lang="en-US" sz="2800" dirty="0">
              <a:solidFill>
                <a:srgbClr val="FF0000"/>
              </a:solidFill>
            </a:endParaRPr>
          </a:p>
        </p:txBody>
      </p:sp>
      <p:sp>
        <p:nvSpPr>
          <p:cNvPr id="3" name="Rectangle 2"/>
          <p:cNvSpPr/>
          <p:nvPr/>
        </p:nvSpPr>
        <p:spPr>
          <a:xfrm>
            <a:off x="0" y="1571626"/>
            <a:ext cx="9144000" cy="2587624"/>
          </a:xfrm>
          <a:prstGeom prst="rect">
            <a:avLst/>
          </a:prstGeom>
          <a:solidFill>
            <a:srgbClr val="FFFF00">
              <a:alpha val="1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8210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extBox 1"/>
          <p:cNvSpPr txBox="1"/>
          <p:nvPr/>
        </p:nvSpPr>
        <p:spPr>
          <a:xfrm>
            <a:off x="635000" y="285750"/>
            <a:ext cx="7985126" cy="6124754"/>
          </a:xfrm>
          <a:prstGeom prst="rect">
            <a:avLst/>
          </a:prstGeom>
          <a:noFill/>
        </p:spPr>
        <p:txBody>
          <a:bodyPr wrap="square" rtlCol="0">
            <a:spAutoFit/>
          </a:bodyPr>
          <a:lstStyle/>
          <a:p>
            <a:r>
              <a:rPr lang="en-US" sz="2800" dirty="0" smtClean="0"/>
              <a:t>Internal Combustion</a:t>
            </a:r>
          </a:p>
          <a:p>
            <a:endParaRPr lang="en-US" sz="2800" dirty="0" smtClean="0"/>
          </a:p>
          <a:p>
            <a:pPr marL="457200" indent="-457200">
              <a:buFont typeface="Arial"/>
              <a:buChar char="•"/>
            </a:pPr>
            <a:r>
              <a:rPr lang="en-US" sz="2800" dirty="0" smtClean="0"/>
              <a:t>Part per unit mass, C—0.3%, O--0.96%</a:t>
            </a:r>
          </a:p>
          <a:p>
            <a:pPr marL="457200" indent="-457200">
              <a:buFont typeface="Arial"/>
              <a:buChar char="•"/>
            </a:pPr>
            <a:r>
              <a:rPr lang="en-US" sz="2800" dirty="0" smtClean="0"/>
              <a:t>N</a:t>
            </a:r>
            <a:r>
              <a:rPr lang="en-US" sz="2800" baseline="-25000" dirty="0" smtClean="0"/>
              <a:t>C</a:t>
            </a:r>
            <a:r>
              <a:rPr lang="en-US" sz="2800" dirty="0" smtClean="0"/>
              <a:t>=0.03x10</a:t>
            </a:r>
            <a:r>
              <a:rPr lang="en-US" sz="2800" baseline="30000" dirty="0" smtClean="0"/>
              <a:t>57   </a:t>
            </a:r>
            <a:r>
              <a:rPr lang="en-US" sz="2800" dirty="0" smtClean="0"/>
              <a:t>N</a:t>
            </a:r>
            <a:r>
              <a:rPr lang="en-US" sz="2800" baseline="-25000" dirty="0" smtClean="0"/>
              <a:t>O</a:t>
            </a:r>
            <a:r>
              <a:rPr lang="en-US" sz="2800" dirty="0" smtClean="0"/>
              <a:t>=0.1x10</a:t>
            </a:r>
            <a:r>
              <a:rPr lang="en-US" sz="2800" baseline="30000" dirty="0" smtClean="0"/>
              <a:t>57</a:t>
            </a:r>
            <a:r>
              <a:rPr lang="en-US" sz="2800" dirty="0" smtClean="0"/>
              <a:t>, release 10 </a:t>
            </a:r>
            <a:r>
              <a:rPr lang="en-US" sz="2800" dirty="0" err="1" smtClean="0"/>
              <a:t>eV</a:t>
            </a:r>
            <a:r>
              <a:rPr lang="en-US" sz="2800" dirty="0" smtClean="0"/>
              <a:t> per CO </a:t>
            </a:r>
          </a:p>
          <a:p>
            <a:pPr marL="457200" indent="-457200">
              <a:buFont typeface="Arial"/>
              <a:buChar char="•"/>
            </a:pPr>
            <a:r>
              <a:rPr lang="en-US" sz="2800" dirty="0" err="1" smtClean="0">
                <a:solidFill>
                  <a:srgbClr val="FFFF00"/>
                </a:solidFill>
              </a:rPr>
              <a:t>W</a:t>
            </a:r>
            <a:r>
              <a:rPr lang="en-US" sz="2800" baseline="-25000" dirty="0" err="1">
                <a:solidFill>
                  <a:srgbClr val="FFFF00"/>
                </a:solidFill>
              </a:rPr>
              <a:t>c</a:t>
            </a:r>
            <a:r>
              <a:rPr lang="en-US" sz="2800" dirty="0" smtClean="0">
                <a:solidFill>
                  <a:srgbClr val="FFFF00"/>
                </a:solidFill>
              </a:rPr>
              <a:t> = 5x10</a:t>
            </a:r>
            <a:r>
              <a:rPr lang="en-US" sz="2800" baseline="30000" dirty="0" smtClean="0">
                <a:solidFill>
                  <a:srgbClr val="FFFF00"/>
                </a:solidFill>
              </a:rPr>
              <a:t>44 </a:t>
            </a:r>
            <a:r>
              <a:rPr lang="en-US" sz="2800" dirty="0" smtClean="0">
                <a:solidFill>
                  <a:srgbClr val="FFFF00"/>
                </a:solidFill>
              </a:rPr>
              <a:t>erg &lt;&lt; W </a:t>
            </a:r>
            <a:r>
              <a:rPr lang="en-US" sz="2800" dirty="0" smtClean="0">
                <a:solidFill>
                  <a:srgbClr val="FF0000"/>
                </a:solidFill>
                <a:latin typeface="Zapf Dingbats"/>
                <a:ea typeface="Zapf Dingbats"/>
                <a:cs typeface="Zapf Dingbats"/>
                <a:sym typeface="Zapf Dingbats"/>
              </a:rPr>
              <a:t>✕</a:t>
            </a:r>
            <a:endParaRPr lang="en-US" sz="2800" dirty="0" smtClean="0">
              <a:solidFill>
                <a:srgbClr val="FF0000"/>
              </a:solidFill>
            </a:endParaRPr>
          </a:p>
          <a:p>
            <a:pPr marL="457200" indent="-457200">
              <a:buFont typeface="Arial"/>
              <a:buChar char="•"/>
            </a:pPr>
            <a:endParaRPr lang="en-US" sz="2800" dirty="0">
              <a:solidFill>
                <a:srgbClr val="FFFF00"/>
              </a:solidFill>
            </a:endParaRPr>
          </a:p>
          <a:p>
            <a:r>
              <a:rPr lang="en-US" sz="2800" dirty="0" smtClean="0"/>
              <a:t>Gravitational Energy</a:t>
            </a:r>
          </a:p>
          <a:p>
            <a:endParaRPr lang="en-US" sz="2800" dirty="0" smtClean="0"/>
          </a:p>
          <a:p>
            <a:pPr marL="457200" indent="-457200">
              <a:buFont typeface="Arial"/>
              <a:buChar char="•"/>
            </a:pPr>
            <a:r>
              <a:rPr lang="en-US" sz="2800" dirty="0" err="1" smtClean="0">
                <a:solidFill>
                  <a:srgbClr val="FFFF00"/>
                </a:solidFill>
              </a:rPr>
              <a:t>W</a:t>
            </a:r>
            <a:r>
              <a:rPr lang="en-US" sz="2800" baseline="-25000" dirty="0" err="1" smtClean="0">
                <a:solidFill>
                  <a:srgbClr val="FFFF00"/>
                </a:solidFill>
              </a:rPr>
              <a:t>g</a:t>
            </a:r>
            <a:r>
              <a:rPr lang="en-US" sz="2800" dirty="0" smtClean="0">
                <a:solidFill>
                  <a:srgbClr val="FFFF00"/>
                </a:solidFill>
              </a:rPr>
              <a:t> = -(3/10)(GM</a:t>
            </a:r>
            <a:r>
              <a:rPr lang="en-US" sz="2800" baseline="30000" dirty="0" smtClean="0">
                <a:solidFill>
                  <a:srgbClr val="FFFF00"/>
                </a:solidFill>
              </a:rPr>
              <a:t>2</a:t>
            </a:r>
            <a:r>
              <a:rPr lang="en-US" sz="2800" dirty="0" smtClean="0">
                <a:solidFill>
                  <a:srgbClr val="FFFF00"/>
                </a:solidFill>
              </a:rPr>
              <a:t>/R)=-1.2x10</a:t>
            </a:r>
            <a:r>
              <a:rPr lang="en-US" sz="2800" baseline="30000" dirty="0" smtClean="0">
                <a:solidFill>
                  <a:srgbClr val="FFFF00"/>
                </a:solidFill>
              </a:rPr>
              <a:t>48 </a:t>
            </a:r>
            <a:r>
              <a:rPr lang="en-US" sz="2800" dirty="0" smtClean="0">
                <a:solidFill>
                  <a:srgbClr val="FFFF00"/>
                </a:solidFill>
              </a:rPr>
              <a:t>erg  &lt;&lt; |W| </a:t>
            </a:r>
            <a:r>
              <a:rPr lang="en-US" sz="2800" dirty="0" smtClean="0">
                <a:solidFill>
                  <a:srgbClr val="FF0000"/>
                </a:solidFill>
                <a:latin typeface="Zapf Dingbats"/>
                <a:ea typeface="Zapf Dingbats"/>
                <a:cs typeface="Zapf Dingbats"/>
                <a:sym typeface="Zapf Dingbats"/>
              </a:rPr>
              <a:t>✕</a:t>
            </a:r>
            <a:endParaRPr lang="en-US" sz="2800" dirty="0" smtClean="0">
              <a:solidFill>
                <a:srgbClr val="FF0000"/>
              </a:solidFill>
            </a:endParaRPr>
          </a:p>
          <a:p>
            <a:endParaRPr lang="en-US" sz="2800" dirty="0" smtClean="0">
              <a:solidFill>
                <a:srgbClr val="000000"/>
              </a:solidFill>
            </a:endParaRPr>
          </a:p>
          <a:p>
            <a:r>
              <a:rPr lang="en-US" sz="2800" dirty="0" smtClean="0">
                <a:solidFill>
                  <a:srgbClr val="000000"/>
                </a:solidFill>
              </a:rPr>
              <a:t>Nuclear Energy</a:t>
            </a:r>
          </a:p>
          <a:p>
            <a:endParaRPr lang="en-US" sz="2800" dirty="0" smtClean="0">
              <a:solidFill>
                <a:srgbClr val="000000"/>
              </a:solidFill>
            </a:endParaRPr>
          </a:p>
          <a:p>
            <a:pPr marL="457200" indent="-457200">
              <a:buFont typeface="Arial"/>
              <a:buChar char="•"/>
            </a:pPr>
            <a:r>
              <a:rPr lang="en-US" sz="2800" dirty="0" err="1" smtClean="0">
                <a:solidFill>
                  <a:srgbClr val="FFFF00"/>
                </a:solidFill>
              </a:rPr>
              <a:t>W</a:t>
            </a:r>
            <a:r>
              <a:rPr lang="en-US" sz="2800" baseline="-25000" dirty="0" err="1" smtClean="0">
                <a:solidFill>
                  <a:srgbClr val="FFFF00"/>
                </a:solidFill>
              </a:rPr>
              <a:t>n</a:t>
            </a:r>
            <a:r>
              <a:rPr lang="en-US" sz="2800" dirty="0" smtClean="0">
                <a:solidFill>
                  <a:srgbClr val="FFFF00"/>
                </a:solidFill>
              </a:rPr>
              <a:t> = </a:t>
            </a:r>
            <a:r>
              <a:rPr lang="en-US" sz="2800" dirty="0" err="1" smtClean="0">
                <a:solidFill>
                  <a:srgbClr val="FFFF00"/>
                </a:solidFill>
              </a:rPr>
              <a:t>ε</a:t>
            </a:r>
            <a:r>
              <a:rPr lang="en-US" sz="2800" dirty="0" smtClean="0">
                <a:solidFill>
                  <a:srgbClr val="FFFF00"/>
                </a:solidFill>
              </a:rPr>
              <a:t>(0.1Mc</a:t>
            </a:r>
            <a:r>
              <a:rPr lang="en-US" sz="2800" baseline="30000" dirty="0" smtClean="0">
                <a:solidFill>
                  <a:srgbClr val="FFFF00"/>
                </a:solidFill>
              </a:rPr>
              <a:t>2</a:t>
            </a:r>
            <a:r>
              <a:rPr lang="en-US" sz="2800" dirty="0" smtClean="0">
                <a:solidFill>
                  <a:srgbClr val="FFFF00"/>
                </a:solidFill>
              </a:rPr>
              <a:t>)=1.3x10</a:t>
            </a:r>
            <a:r>
              <a:rPr lang="en-US" sz="2800" baseline="30000" dirty="0" smtClean="0">
                <a:solidFill>
                  <a:srgbClr val="FFFF00"/>
                </a:solidFill>
              </a:rPr>
              <a:t>51</a:t>
            </a:r>
            <a:r>
              <a:rPr lang="en-US" sz="2800" dirty="0" smtClean="0">
                <a:solidFill>
                  <a:srgbClr val="FFFF00"/>
                </a:solidFill>
              </a:rPr>
              <a:t> erg &gt; W </a:t>
            </a:r>
            <a:r>
              <a:rPr lang="en-US" sz="2800" dirty="0" smtClean="0">
                <a:solidFill>
                  <a:srgbClr val="FFFF00"/>
                </a:solidFill>
                <a:latin typeface="Zapf Dingbats"/>
                <a:ea typeface="Zapf Dingbats"/>
                <a:cs typeface="Zapf Dingbats"/>
                <a:sym typeface="Zapf Dingbats"/>
              </a:rPr>
              <a:t>✔</a:t>
            </a:r>
            <a:endParaRPr lang="en-US" sz="2800" dirty="0">
              <a:solidFill>
                <a:srgbClr val="FFFF00"/>
              </a:solidFill>
            </a:endParaRPr>
          </a:p>
          <a:p>
            <a:pPr marL="457200" indent="-457200">
              <a:buFont typeface="Arial"/>
              <a:buChar char="•"/>
            </a:pPr>
            <a:endParaRPr lang="en-US" sz="2800" dirty="0">
              <a:solidFill>
                <a:srgbClr val="FFFF00"/>
              </a:solidFill>
            </a:endParaRPr>
          </a:p>
        </p:txBody>
      </p:sp>
    </p:spTree>
    <p:extLst>
      <p:ext uri="{BB962C8B-B14F-4D97-AF65-F5344CB8AC3E}">
        <p14:creationId xmlns:p14="http://schemas.microsoft.com/office/powerpoint/2010/main" val="23649937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3" name="TextBox 2"/>
          <p:cNvSpPr txBox="1"/>
          <p:nvPr/>
        </p:nvSpPr>
        <p:spPr>
          <a:xfrm>
            <a:off x="4381500" y="1047750"/>
            <a:ext cx="4762500" cy="954107"/>
          </a:xfrm>
          <a:prstGeom prst="rect">
            <a:avLst/>
          </a:prstGeom>
          <a:noFill/>
        </p:spPr>
        <p:txBody>
          <a:bodyPr wrap="square" rtlCol="0">
            <a:spAutoFit/>
          </a:bodyPr>
          <a:lstStyle/>
          <a:p>
            <a:r>
              <a:rPr lang="en-US" sz="2800" dirty="0" smtClean="0">
                <a:solidFill>
                  <a:srgbClr val="FFFFFF"/>
                </a:solidFill>
              </a:rPr>
              <a:t> </a:t>
            </a:r>
          </a:p>
          <a:p>
            <a:endParaRPr lang="en-US" sz="2800" dirty="0">
              <a:solidFill>
                <a:srgbClr val="FFFFFF"/>
              </a:solidFill>
            </a:endParaRPr>
          </a:p>
        </p:txBody>
      </p:sp>
      <p:sp>
        <p:nvSpPr>
          <p:cNvPr id="6" name="TextBox 5"/>
          <p:cNvSpPr txBox="1"/>
          <p:nvPr/>
        </p:nvSpPr>
        <p:spPr>
          <a:xfrm>
            <a:off x="4254501" y="1365905"/>
            <a:ext cx="4730749" cy="2677656"/>
          </a:xfrm>
          <a:prstGeom prst="rect">
            <a:avLst/>
          </a:prstGeom>
          <a:noFill/>
        </p:spPr>
        <p:txBody>
          <a:bodyPr wrap="square" rtlCol="0">
            <a:spAutoFit/>
          </a:bodyPr>
          <a:lstStyle/>
          <a:p>
            <a:r>
              <a:rPr lang="en-US" sz="2800" dirty="0" smtClean="0">
                <a:solidFill>
                  <a:schemeClr val="bg1"/>
                </a:solidFill>
              </a:rPr>
              <a:t>a. In the shell, </a:t>
            </a:r>
            <a:r>
              <a:rPr lang="en-US" sz="2800" dirty="0" err="1" smtClean="0"/>
              <a:t>ΔL</a:t>
            </a:r>
            <a:r>
              <a:rPr lang="en-US" sz="2800" baseline="-25000" dirty="0" err="1" smtClean="0"/>
              <a:t>ε</a:t>
            </a:r>
            <a:r>
              <a:rPr lang="en-US" sz="2800" dirty="0" smtClean="0"/>
              <a:t> = 4πr</a:t>
            </a:r>
            <a:r>
              <a:rPr lang="en-US" sz="2800" baseline="30000" dirty="0" smtClean="0"/>
              <a:t>2</a:t>
            </a:r>
            <a:r>
              <a:rPr lang="en-US" sz="2800" dirty="0" smtClean="0"/>
              <a:t>ρεdr</a:t>
            </a:r>
          </a:p>
          <a:p>
            <a:endParaRPr lang="en-US" sz="2800" dirty="0" smtClean="0">
              <a:solidFill>
                <a:schemeClr val="bg1"/>
              </a:solidFill>
            </a:endParaRPr>
          </a:p>
          <a:p>
            <a:r>
              <a:rPr lang="en-US" sz="2800" dirty="0" smtClean="0">
                <a:solidFill>
                  <a:schemeClr val="bg1"/>
                </a:solidFill>
              </a:rPr>
              <a:t>b. To keep the temperature in the shell time-independent, energy must flow out of the box. Energy flows as</a:t>
            </a:r>
            <a:endParaRPr lang="en-US" sz="2800" dirty="0">
              <a:solidFill>
                <a:schemeClr val="bg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016038618"/>
              </p:ext>
            </p:extLst>
          </p:nvPr>
        </p:nvGraphicFramePr>
        <p:xfrm>
          <a:off x="2768600" y="4176713"/>
          <a:ext cx="3544888" cy="1154112"/>
        </p:xfrm>
        <a:graphic>
          <a:graphicData uri="http://schemas.openxmlformats.org/presentationml/2006/ole">
            <mc:AlternateContent xmlns:mc="http://schemas.openxmlformats.org/markup-compatibility/2006">
              <mc:Choice xmlns:v="urn:schemas-microsoft-com:vml" Requires="v">
                <p:oleObj spid="_x0000_s59831" name="Equation" r:id="rId4" imgW="1244600" imgH="406400" progId="Equation.3">
                  <p:embed/>
                </p:oleObj>
              </mc:Choice>
              <mc:Fallback>
                <p:oleObj name="Equation" r:id="rId4" imgW="1244600" imgH="406400" progId="Equation.3">
                  <p:embed/>
                  <p:pic>
                    <p:nvPicPr>
                      <p:cNvPr id="0" name=""/>
                      <p:cNvPicPr/>
                      <p:nvPr/>
                    </p:nvPicPr>
                    <p:blipFill>
                      <a:blip r:embed="rId5"/>
                      <a:stretch>
                        <a:fillRect/>
                      </a:stretch>
                    </p:blipFill>
                    <p:spPr>
                      <a:xfrm>
                        <a:off x="2768600" y="4176713"/>
                        <a:ext cx="3544888" cy="1154112"/>
                      </a:xfrm>
                      <a:prstGeom prst="rect">
                        <a:avLst/>
                      </a:prstGeom>
                    </p:spPr>
                  </p:pic>
                </p:oleObj>
              </mc:Fallback>
            </mc:AlternateContent>
          </a:graphicData>
        </a:graphic>
      </p:graphicFrame>
      <p:pic>
        <p:nvPicPr>
          <p:cNvPr id="7" name="Picture 6" descr="Screen Shot 2021-04-14 at 10.25.3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086" y="1269999"/>
            <a:ext cx="3648163" cy="2952749"/>
          </a:xfrm>
          <a:prstGeom prst="rect">
            <a:avLst/>
          </a:prstGeom>
        </p:spPr>
      </p:pic>
      <p:sp>
        <p:nvSpPr>
          <p:cNvPr id="10" name="TextBox 9"/>
          <p:cNvSpPr txBox="1"/>
          <p:nvPr/>
        </p:nvSpPr>
        <p:spPr>
          <a:xfrm>
            <a:off x="285751" y="254000"/>
            <a:ext cx="8636000" cy="646331"/>
          </a:xfrm>
          <a:prstGeom prst="rect">
            <a:avLst/>
          </a:prstGeom>
          <a:noFill/>
        </p:spPr>
        <p:txBody>
          <a:bodyPr wrap="square" rtlCol="0">
            <a:spAutoFit/>
          </a:bodyPr>
          <a:lstStyle/>
          <a:p>
            <a:pPr algn="ctr"/>
            <a:r>
              <a:rPr lang="en-US" sz="3600" dirty="0" smtClean="0">
                <a:solidFill>
                  <a:schemeClr val="bg1"/>
                </a:solidFill>
              </a:rPr>
              <a:t>Energy Conservation</a:t>
            </a:r>
          </a:p>
        </p:txBody>
      </p:sp>
      <p:sp>
        <p:nvSpPr>
          <p:cNvPr id="2" name="Rectangle 1"/>
          <p:cNvSpPr/>
          <p:nvPr/>
        </p:nvSpPr>
        <p:spPr>
          <a:xfrm>
            <a:off x="412751" y="5273754"/>
            <a:ext cx="8331289" cy="1384995"/>
          </a:xfrm>
          <a:prstGeom prst="rect">
            <a:avLst/>
          </a:prstGeom>
        </p:spPr>
        <p:txBody>
          <a:bodyPr wrap="square">
            <a:spAutoFit/>
          </a:bodyPr>
          <a:lstStyle/>
          <a:p>
            <a:r>
              <a:rPr lang="en-US" sz="2800" dirty="0" smtClean="0">
                <a:solidFill>
                  <a:schemeClr val="bg1"/>
                </a:solidFill>
              </a:rPr>
              <a:t>c. The numerator is the excess energy in the shell and the denominator is the time it takes for photons to carry (</a:t>
            </a:r>
            <a:r>
              <a:rPr lang="en-US" sz="2800" i="1" dirty="0" smtClean="0">
                <a:solidFill>
                  <a:schemeClr val="bg1"/>
                </a:solidFill>
              </a:rPr>
              <a:t>leak</a:t>
            </a:r>
            <a:r>
              <a:rPr lang="en-US" sz="2800" dirty="0" smtClean="0">
                <a:solidFill>
                  <a:schemeClr val="bg1"/>
                </a:solidFill>
              </a:rPr>
              <a:t>) energy out of the shell.</a:t>
            </a:r>
            <a:endParaRPr lang="en-US" sz="2800" dirty="0">
              <a:solidFill>
                <a:schemeClr val="bg1"/>
              </a:solidFill>
            </a:endParaRPr>
          </a:p>
        </p:txBody>
      </p:sp>
    </p:spTree>
    <p:extLst>
      <p:ext uri="{BB962C8B-B14F-4D97-AF65-F5344CB8AC3E}">
        <p14:creationId xmlns:p14="http://schemas.microsoft.com/office/powerpoint/2010/main" val="11764363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3" name="TextBox 2"/>
          <p:cNvSpPr txBox="1"/>
          <p:nvPr/>
        </p:nvSpPr>
        <p:spPr>
          <a:xfrm>
            <a:off x="4381500" y="1047750"/>
            <a:ext cx="4762500" cy="954107"/>
          </a:xfrm>
          <a:prstGeom prst="rect">
            <a:avLst/>
          </a:prstGeom>
          <a:noFill/>
        </p:spPr>
        <p:txBody>
          <a:bodyPr wrap="square" rtlCol="0">
            <a:spAutoFit/>
          </a:bodyPr>
          <a:lstStyle/>
          <a:p>
            <a:r>
              <a:rPr lang="en-US" sz="2800" dirty="0" smtClean="0">
                <a:solidFill>
                  <a:srgbClr val="FFFFFF"/>
                </a:solidFill>
              </a:rPr>
              <a:t> </a:t>
            </a:r>
          </a:p>
          <a:p>
            <a:endParaRPr lang="en-US" sz="2800" dirty="0">
              <a:solidFill>
                <a:srgbClr val="FFFFFF"/>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154283986"/>
              </p:ext>
            </p:extLst>
          </p:nvPr>
        </p:nvGraphicFramePr>
        <p:xfrm>
          <a:off x="1909763" y="3228975"/>
          <a:ext cx="5607050" cy="1004888"/>
        </p:xfrm>
        <a:graphic>
          <a:graphicData uri="http://schemas.openxmlformats.org/presentationml/2006/ole">
            <mc:AlternateContent xmlns:mc="http://schemas.openxmlformats.org/markup-compatibility/2006">
              <mc:Choice xmlns:v="urn:schemas-microsoft-com:vml" Requires="v">
                <p:oleObj spid="_x0000_s1063" name="Equation" r:id="rId4" imgW="2260600" imgH="406400" progId="Equation.3">
                  <p:embed/>
                </p:oleObj>
              </mc:Choice>
              <mc:Fallback>
                <p:oleObj name="Equation" r:id="rId4" imgW="2260600" imgH="406400" progId="Equation.3">
                  <p:embed/>
                  <p:pic>
                    <p:nvPicPr>
                      <p:cNvPr id="0" name=""/>
                      <p:cNvPicPr/>
                      <p:nvPr/>
                    </p:nvPicPr>
                    <p:blipFill>
                      <a:blip r:embed="rId5"/>
                      <a:stretch>
                        <a:fillRect/>
                      </a:stretch>
                    </p:blipFill>
                    <p:spPr>
                      <a:xfrm>
                        <a:off x="1909763" y="3228975"/>
                        <a:ext cx="5607050" cy="1004888"/>
                      </a:xfrm>
                      <a:prstGeom prst="rect">
                        <a:avLst/>
                      </a:prstGeom>
                    </p:spPr>
                  </p:pic>
                </p:oleObj>
              </mc:Fallback>
            </mc:AlternateContent>
          </a:graphicData>
        </a:graphic>
      </p:graphicFrame>
      <p:sp>
        <p:nvSpPr>
          <p:cNvPr id="2" name="Rectangle 1"/>
          <p:cNvSpPr/>
          <p:nvPr/>
        </p:nvSpPr>
        <p:spPr>
          <a:xfrm>
            <a:off x="412750" y="339734"/>
            <a:ext cx="8331289" cy="4544834"/>
          </a:xfrm>
          <a:prstGeom prst="rect">
            <a:avLst/>
          </a:prstGeom>
        </p:spPr>
        <p:txBody>
          <a:bodyPr wrap="square">
            <a:spAutoFit/>
          </a:bodyPr>
          <a:lstStyle/>
          <a:p>
            <a:r>
              <a:rPr lang="en-US" sz="2800" dirty="0" smtClean="0">
                <a:solidFill>
                  <a:schemeClr val="bg1"/>
                </a:solidFill>
              </a:rPr>
              <a:t>To find </a:t>
            </a:r>
            <a:r>
              <a:rPr lang="en-US" sz="2800" i="1" dirty="0" err="1" smtClean="0">
                <a:solidFill>
                  <a:srgbClr val="FF0000"/>
                </a:solidFill>
              </a:rPr>
              <a:t>Δt</a:t>
            </a:r>
            <a:r>
              <a:rPr lang="en-US" sz="2800" i="1" dirty="0" smtClean="0">
                <a:solidFill>
                  <a:srgbClr val="FFFFFF"/>
                </a:solidFill>
              </a:rPr>
              <a:t>, </a:t>
            </a:r>
            <a:r>
              <a:rPr lang="en-US" sz="2800" dirty="0" smtClean="0">
                <a:solidFill>
                  <a:srgbClr val="FFFFFF"/>
                </a:solidFill>
              </a:rPr>
              <a:t>we assume that photons random walk out of the shell.</a:t>
            </a:r>
            <a:r>
              <a:rPr lang="en-US" sz="2800" baseline="30000" dirty="0" smtClean="0">
                <a:solidFill>
                  <a:srgbClr val="FFFFFF"/>
                </a:solidFill>
              </a:rPr>
              <a:t>1 </a:t>
            </a:r>
            <a:r>
              <a:rPr lang="en-US" sz="2800" dirty="0" smtClean="0">
                <a:solidFill>
                  <a:srgbClr val="FFFFFF"/>
                </a:solidFill>
              </a:rPr>
              <a:t>  In a random walk, a photon travels a distance </a:t>
            </a:r>
            <a:r>
              <a:rPr lang="en-US" sz="2800" i="1" dirty="0" err="1" smtClean="0">
                <a:solidFill>
                  <a:srgbClr val="FF0000"/>
                </a:solidFill>
              </a:rPr>
              <a:t>Δr</a:t>
            </a:r>
            <a:r>
              <a:rPr lang="en-US" sz="2800" dirty="0" smtClean="0">
                <a:solidFill>
                  <a:srgbClr val="FFFFFF"/>
                </a:solidFill>
              </a:rPr>
              <a:t> given by </a:t>
            </a:r>
            <a:r>
              <a:rPr lang="en-US" sz="2800" i="1" dirty="0" smtClean="0">
                <a:solidFill>
                  <a:srgbClr val="FF0000"/>
                </a:solidFill>
              </a:rPr>
              <a:t>N</a:t>
            </a:r>
            <a:r>
              <a:rPr lang="en-US" sz="2800" i="1" baseline="30000" dirty="0" smtClean="0">
                <a:solidFill>
                  <a:srgbClr val="FF0000"/>
                </a:solidFill>
              </a:rPr>
              <a:t>1/2</a:t>
            </a:r>
            <a:r>
              <a:rPr lang="en-US" sz="2800" i="1" dirty="0" smtClean="0">
                <a:solidFill>
                  <a:srgbClr val="FF0000"/>
                </a:solidFill>
              </a:rPr>
              <a:t>λ </a:t>
            </a:r>
            <a:r>
              <a:rPr lang="en-US" sz="2800" dirty="0" smtClean="0">
                <a:solidFill>
                  <a:schemeClr val="bg1"/>
                </a:solidFill>
              </a:rPr>
              <a:t>where</a:t>
            </a:r>
            <a:r>
              <a:rPr lang="en-US" sz="2800" i="1" dirty="0" smtClean="0">
                <a:solidFill>
                  <a:schemeClr val="bg1"/>
                </a:solidFill>
              </a:rPr>
              <a:t> </a:t>
            </a:r>
            <a:r>
              <a:rPr lang="en-US" sz="2800" i="1" dirty="0" smtClean="0">
                <a:solidFill>
                  <a:srgbClr val="FF0000"/>
                </a:solidFill>
              </a:rPr>
              <a:t>N</a:t>
            </a:r>
            <a:r>
              <a:rPr lang="en-US" sz="2800" i="1" dirty="0" smtClean="0">
                <a:solidFill>
                  <a:schemeClr val="bg1"/>
                </a:solidFill>
              </a:rPr>
              <a:t> </a:t>
            </a:r>
            <a:r>
              <a:rPr lang="en-US" sz="2800" dirty="0" smtClean="0">
                <a:solidFill>
                  <a:schemeClr val="bg1"/>
                </a:solidFill>
              </a:rPr>
              <a:t>is the number of steps and</a:t>
            </a:r>
            <a:r>
              <a:rPr lang="en-US" sz="2800" i="1" dirty="0" smtClean="0">
                <a:solidFill>
                  <a:schemeClr val="bg1"/>
                </a:solidFill>
              </a:rPr>
              <a:t> </a:t>
            </a:r>
            <a:r>
              <a:rPr lang="en-US" sz="2800" i="1" dirty="0" err="1" smtClean="0">
                <a:solidFill>
                  <a:srgbClr val="FF0000"/>
                </a:solidFill>
              </a:rPr>
              <a:t>λ</a:t>
            </a:r>
            <a:r>
              <a:rPr lang="en-US" sz="2800" i="1" dirty="0" smtClean="0">
                <a:solidFill>
                  <a:schemeClr val="bg1"/>
                </a:solidFill>
              </a:rPr>
              <a:t> </a:t>
            </a:r>
            <a:r>
              <a:rPr lang="en-US" sz="2800" dirty="0" smtClean="0">
                <a:solidFill>
                  <a:schemeClr val="bg1"/>
                </a:solidFill>
              </a:rPr>
              <a:t>is the average distance traveled between interactions. The average time between interactions is </a:t>
            </a:r>
            <a:r>
              <a:rPr lang="en-US" sz="2800" i="1" dirty="0" err="1" smtClean="0">
                <a:solidFill>
                  <a:srgbClr val="FF0000"/>
                </a:solidFill>
              </a:rPr>
              <a:t>λ</a:t>
            </a:r>
            <a:r>
              <a:rPr lang="en-US" sz="2800" i="1" dirty="0" smtClean="0">
                <a:solidFill>
                  <a:srgbClr val="FF0000"/>
                </a:solidFill>
              </a:rPr>
              <a:t>/c </a:t>
            </a:r>
            <a:r>
              <a:rPr lang="en-US" sz="2800" dirty="0" smtClean="0">
                <a:solidFill>
                  <a:schemeClr val="bg1"/>
                </a:solidFill>
              </a:rPr>
              <a:t>and so </a:t>
            </a:r>
            <a:r>
              <a:rPr lang="en-US" sz="2800" i="1" dirty="0" err="1" smtClean="0">
                <a:solidFill>
                  <a:srgbClr val="FF0000"/>
                </a:solidFill>
              </a:rPr>
              <a:t>Δt</a:t>
            </a:r>
            <a:r>
              <a:rPr lang="en-US" sz="2800" i="1" dirty="0" smtClean="0">
                <a:solidFill>
                  <a:srgbClr val="FF0000"/>
                </a:solidFill>
              </a:rPr>
              <a:t> = </a:t>
            </a:r>
            <a:r>
              <a:rPr lang="en-US" sz="2800" i="1" dirty="0" err="1" smtClean="0">
                <a:solidFill>
                  <a:srgbClr val="FF0000"/>
                </a:solidFill>
              </a:rPr>
              <a:t>Nλ</a:t>
            </a:r>
            <a:r>
              <a:rPr lang="en-US" sz="2800" dirty="0" smtClean="0">
                <a:solidFill>
                  <a:srgbClr val="FF0000"/>
                </a:solidFill>
              </a:rPr>
              <a:t>/c = (</a:t>
            </a:r>
            <a:r>
              <a:rPr lang="en-US" sz="2800" dirty="0" err="1">
                <a:solidFill>
                  <a:srgbClr val="FF0000"/>
                </a:solidFill>
              </a:rPr>
              <a:t>Δr</a:t>
            </a:r>
            <a:r>
              <a:rPr lang="en-US" sz="2800" dirty="0">
                <a:solidFill>
                  <a:srgbClr val="FF0000"/>
                </a:solidFill>
              </a:rPr>
              <a:t> </a:t>
            </a:r>
            <a:r>
              <a:rPr lang="en-US" sz="2800" dirty="0" smtClean="0">
                <a:solidFill>
                  <a:srgbClr val="FF0000"/>
                </a:solidFill>
              </a:rPr>
              <a:t>/</a:t>
            </a:r>
            <a:r>
              <a:rPr lang="en-US" sz="2800" dirty="0" err="1" smtClean="0">
                <a:solidFill>
                  <a:srgbClr val="FF0000"/>
                </a:solidFill>
              </a:rPr>
              <a:t>λ</a:t>
            </a:r>
            <a:r>
              <a:rPr lang="en-US" sz="2800" dirty="0" smtClean="0">
                <a:solidFill>
                  <a:srgbClr val="FF0000"/>
                </a:solidFill>
              </a:rPr>
              <a:t>)</a:t>
            </a:r>
            <a:r>
              <a:rPr lang="en-US" sz="2800" baseline="30000" dirty="0" smtClean="0">
                <a:solidFill>
                  <a:srgbClr val="FF0000"/>
                </a:solidFill>
              </a:rPr>
              <a:t>2</a:t>
            </a:r>
            <a:r>
              <a:rPr lang="en-US" sz="2800" dirty="0" smtClean="0">
                <a:solidFill>
                  <a:srgbClr val="FF0000"/>
                </a:solidFill>
              </a:rPr>
              <a:t>(</a:t>
            </a:r>
            <a:r>
              <a:rPr lang="en-US" sz="2800" dirty="0" err="1" smtClean="0">
                <a:solidFill>
                  <a:srgbClr val="FF0000"/>
                </a:solidFill>
              </a:rPr>
              <a:t>λ</a:t>
            </a:r>
            <a:r>
              <a:rPr lang="en-US" sz="2800" dirty="0" smtClean="0">
                <a:solidFill>
                  <a:srgbClr val="FF0000"/>
                </a:solidFill>
              </a:rPr>
              <a:t>/c)</a:t>
            </a:r>
            <a:r>
              <a:rPr lang="en-US" sz="2800" dirty="0">
                <a:solidFill>
                  <a:srgbClr val="FF0000"/>
                </a:solidFill>
              </a:rPr>
              <a:t> </a:t>
            </a:r>
            <a:r>
              <a:rPr lang="en-US" sz="2800" dirty="0" smtClean="0">
                <a:solidFill>
                  <a:srgbClr val="FF0000"/>
                </a:solidFill>
              </a:rPr>
              <a:t>= Δr</a:t>
            </a:r>
            <a:r>
              <a:rPr lang="en-US" sz="2800" baseline="30000" dirty="0" smtClean="0">
                <a:solidFill>
                  <a:srgbClr val="FF0000"/>
                </a:solidFill>
              </a:rPr>
              <a:t>2</a:t>
            </a:r>
            <a:r>
              <a:rPr lang="en-US" sz="2800" dirty="0" smtClean="0">
                <a:solidFill>
                  <a:srgbClr val="FF0000"/>
                </a:solidFill>
              </a:rPr>
              <a:t>/(</a:t>
            </a:r>
            <a:r>
              <a:rPr lang="en-US" sz="2800" dirty="0" err="1" smtClean="0">
                <a:solidFill>
                  <a:srgbClr val="FF0000"/>
                </a:solidFill>
              </a:rPr>
              <a:t>cλ</a:t>
            </a:r>
            <a:r>
              <a:rPr lang="en-US" sz="2800" dirty="0" smtClean="0">
                <a:solidFill>
                  <a:srgbClr val="FF0000"/>
                </a:solidFill>
              </a:rPr>
              <a:t>)</a:t>
            </a:r>
            <a:r>
              <a:rPr lang="en-US" sz="2800" dirty="0" smtClean="0">
                <a:solidFill>
                  <a:schemeClr val="bg1"/>
                </a:solidFill>
              </a:rPr>
              <a:t>,</a:t>
            </a:r>
          </a:p>
          <a:p>
            <a:endParaRPr lang="en-US" sz="2800" baseline="30000" dirty="0">
              <a:solidFill>
                <a:schemeClr val="bg1"/>
              </a:solidFill>
            </a:endParaRPr>
          </a:p>
          <a:p>
            <a:endParaRPr lang="en-US" sz="2800" baseline="30000" dirty="0" smtClean="0">
              <a:solidFill>
                <a:schemeClr val="bg1"/>
              </a:solidFill>
            </a:endParaRPr>
          </a:p>
          <a:p>
            <a:endParaRPr lang="en-US" sz="2800" baseline="30000" dirty="0">
              <a:solidFill>
                <a:schemeClr val="bg1"/>
              </a:solidFill>
            </a:endParaRPr>
          </a:p>
          <a:p>
            <a:endParaRPr lang="en-US" sz="2800" baseline="30000" dirty="0" smtClean="0">
              <a:solidFill>
                <a:schemeClr val="bg1"/>
              </a:solidFill>
            </a:endParaRPr>
          </a:p>
          <a:p>
            <a:endParaRPr lang="en-US" sz="2800" baseline="30000" dirty="0">
              <a:solidFill>
                <a:schemeClr val="bg1"/>
              </a:solidFill>
            </a:endParaRPr>
          </a:p>
          <a:p>
            <a:r>
              <a:rPr lang="en-US" sz="2800" dirty="0" smtClean="0">
                <a:solidFill>
                  <a:schemeClr val="bg1"/>
                </a:solidFill>
              </a:rPr>
              <a:t>and the flux </a:t>
            </a:r>
            <a:r>
              <a:rPr lang="en-US" sz="2800" i="1" dirty="0" smtClean="0">
                <a:solidFill>
                  <a:srgbClr val="FF0000"/>
                </a:solidFill>
              </a:rPr>
              <a:t>F</a:t>
            </a:r>
            <a:r>
              <a:rPr lang="en-US" sz="2800" dirty="0" smtClean="0">
                <a:solidFill>
                  <a:schemeClr val="bg1"/>
                </a:solidFill>
              </a:rPr>
              <a:t> is </a:t>
            </a:r>
            <a:endParaRPr lang="en-US" sz="2800" baseline="30000" dirty="0">
              <a:solidFill>
                <a:srgbClr val="000000"/>
              </a:solidFill>
            </a:endParaRPr>
          </a:p>
        </p:txBody>
      </p:sp>
      <p:sp>
        <p:nvSpPr>
          <p:cNvPr id="4" name="TextBox 3"/>
          <p:cNvSpPr txBox="1"/>
          <p:nvPr/>
        </p:nvSpPr>
        <p:spPr>
          <a:xfrm>
            <a:off x="476250" y="6064250"/>
            <a:ext cx="8093165" cy="646331"/>
          </a:xfrm>
          <a:prstGeom prst="rect">
            <a:avLst/>
          </a:prstGeom>
          <a:noFill/>
        </p:spPr>
        <p:txBody>
          <a:bodyPr wrap="square" rtlCol="0">
            <a:spAutoFit/>
          </a:bodyPr>
          <a:lstStyle/>
          <a:p>
            <a:r>
              <a:rPr lang="en-US" baseline="30000" dirty="0" smtClean="0">
                <a:solidFill>
                  <a:srgbClr val="FFFFFF"/>
                </a:solidFill>
              </a:rPr>
              <a:t>1</a:t>
            </a:r>
            <a:r>
              <a:rPr lang="en-US" dirty="0" smtClean="0">
                <a:solidFill>
                  <a:srgbClr val="FFFFFF"/>
                </a:solidFill>
              </a:rPr>
              <a:t>In </a:t>
            </a:r>
            <a:r>
              <a:rPr lang="en-US" dirty="0">
                <a:solidFill>
                  <a:srgbClr val="FFFFFF"/>
                </a:solidFill>
              </a:rPr>
              <a:t>mathematics, a </a:t>
            </a:r>
            <a:r>
              <a:rPr lang="en-US" i="1" dirty="0">
                <a:solidFill>
                  <a:srgbClr val="FFFFFF"/>
                </a:solidFill>
              </a:rPr>
              <a:t>random walk</a:t>
            </a:r>
            <a:r>
              <a:rPr lang="en-US" dirty="0">
                <a:solidFill>
                  <a:srgbClr val="FFFFFF"/>
                </a:solidFill>
              </a:rPr>
              <a:t> is a random process that describes a path that consists of a succession of random steps on some mathematical </a:t>
            </a:r>
            <a:r>
              <a:rPr lang="en-US" dirty="0" smtClean="0">
                <a:solidFill>
                  <a:srgbClr val="FFFFFF"/>
                </a:solidFill>
              </a:rPr>
              <a:t>space</a:t>
            </a:r>
            <a:endParaRPr lang="en-US" dirty="0">
              <a:solidFill>
                <a:srgbClr val="FFFFFF"/>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053155074"/>
              </p:ext>
            </p:extLst>
          </p:nvPr>
        </p:nvGraphicFramePr>
        <p:xfrm>
          <a:off x="1858963" y="4854575"/>
          <a:ext cx="5921375" cy="1004888"/>
        </p:xfrm>
        <a:graphic>
          <a:graphicData uri="http://schemas.openxmlformats.org/presentationml/2006/ole">
            <mc:AlternateContent xmlns:mc="http://schemas.openxmlformats.org/markup-compatibility/2006">
              <mc:Choice xmlns:v="urn:schemas-microsoft-com:vml" Requires="v">
                <p:oleObj spid="_x0000_s1064" name="Equation" r:id="rId6" imgW="2387600" imgH="406400" progId="Equation.3">
                  <p:embed/>
                </p:oleObj>
              </mc:Choice>
              <mc:Fallback>
                <p:oleObj name="Equation" r:id="rId6" imgW="2387600" imgH="406400" progId="Equation.3">
                  <p:embed/>
                  <p:pic>
                    <p:nvPicPr>
                      <p:cNvPr id="0" name=""/>
                      <p:cNvPicPr/>
                      <p:nvPr/>
                    </p:nvPicPr>
                    <p:blipFill>
                      <a:blip r:embed="rId7"/>
                      <a:stretch>
                        <a:fillRect/>
                      </a:stretch>
                    </p:blipFill>
                    <p:spPr>
                      <a:xfrm>
                        <a:off x="1858963" y="4854575"/>
                        <a:ext cx="5921375" cy="1004888"/>
                      </a:xfrm>
                      <a:prstGeom prst="rect">
                        <a:avLst/>
                      </a:prstGeom>
                    </p:spPr>
                  </p:pic>
                </p:oleObj>
              </mc:Fallback>
            </mc:AlternateContent>
          </a:graphicData>
        </a:graphic>
      </p:graphicFrame>
    </p:spTree>
    <p:extLst>
      <p:ext uri="{BB962C8B-B14F-4D97-AF65-F5344CB8AC3E}">
        <p14:creationId xmlns:p14="http://schemas.microsoft.com/office/powerpoint/2010/main" val="16908895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3" name="TextBox 2"/>
          <p:cNvSpPr txBox="1"/>
          <p:nvPr/>
        </p:nvSpPr>
        <p:spPr>
          <a:xfrm>
            <a:off x="4381500" y="1047750"/>
            <a:ext cx="4762500" cy="954107"/>
          </a:xfrm>
          <a:prstGeom prst="rect">
            <a:avLst/>
          </a:prstGeom>
          <a:noFill/>
        </p:spPr>
        <p:txBody>
          <a:bodyPr wrap="square" rtlCol="0">
            <a:spAutoFit/>
          </a:bodyPr>
          <a:lstStyle/>
          <a:p>
            <a:r>
              <a:rPr lang="en-US" sz="2800" dirty="0" smtClean="0">
                <a:solidFill>
                  <a:srgbClr val="FFFFFF"/>
                </a:solidFill>
              </a:rPr>
              <a:t> </a:t>
            </a:r>
          </a:p>
          <a:p>
            <a:endParaRPr lang="en-US" sz="2800" dirty="0">
              <a:solidFill>
                <a:srgbClr val="FFFFFF"/>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293572470"/>
              </p:ext>
            </p:extLst>
          </p:nvPr>
        </p:nvGraphicFramePr>
        <p:xfrm>
          <a:off x="635000" y="1193800"/>
          <a:ext cx="8388350" cy="1119188"/>
        </p:xfrm>
        <a:graphic>
          <a:graphicData uri="http://schemas.openxmlformats.org/presentationml/2006/ole">
            <mc:AlternateContent xmlns:mc="http://schemas.openxmlformats.org/markup-compatibility/2006">
              <mc:Choice xmlns:v="urn:schemas-microsoft-com:vml" Requires="v">
                <p:oleObj spid="_x0000_s56168" name="Equation" r:id="rId4" imgW="2946400" imgH="393700" progId="Equation.3">
                  <p:embed/>
                </p:oleObj>
              </mc:Choice>
              <mc:Fallback>
                <p:oleObj name="Equation" r:id="rId4" imgW="2946400" imgH="393700" progId="Equation.3">
                  <p:embed/>
                  <p:pic>
                    <p:nvPicPr>
                      <p:cNvPr id="0" name=""/>
                      <p:cNvPicPr/>
                      <p:nvPr/>
                    </p:nvPicPr>
                    <p:blipFill>
                      <a:blip r:embed="rId5"/>
                      <a:stretch>
                        <a:fillRect/>
                      </a:stretch>
                    </p:blipFill>
                    <p:spPr>
                      <a:xfrm>
                        <a:off x="635000" y="1193800"/>
                        <a:ext cx="8388350" cy="11191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62595399"/>
              </p:ext>
            </p:extLst>
          </p:nvPr>
        </p:nvGraphicFramePr>
        <p:xfrm>
          <a:off x="2863850" y="2328863"/>
          <a:ext cx="4159250" cy="1154112"/>
        </p:xfrm>
        <a:graphic>
          <a:graphicData uri="http://schemas.openxmlformats.org/presentationml/2006/ole">
            <mc:AlternateContent xmlns:mc="http://schemas.openxmlformats.org/markup-compatibility/2006">
              <mc:Choice xmlns:v="urn:schemas-microsoft-com:vml" Requires="v">
                <p:oleObj spid="_x0000_s56169" name="Equation" r:id="rId6" imgW="1460500" imgH="406400" progId="Equation.3">
                  <p:embed/>
                </p:oleObj>
              </mc:Choice>
              <mc:Fallback>
                <p:oleObj name="Equation" r:id="rId6" imgW="1460500" imgH="406400" progId="Equation.3">
                  <p:embed/>
                  <p:pic>
                    <p:nvPicPr>
                      <p:cNvPr id="0" name=""/>
                      <p:cNvPicPr/>
                      <p:nvPr/>
                    </p:nvPicPr>
                    <p:blipFill>
                      <a:blip r:embed="rId7"/>
                      <a:stretch>
                        <a:fillRect/>
                      </a:stretch>
                    </p:blipFill>
                    <p:spPr>
                      <a:xfrm>
                        <a:off x="2863850" y="2328863"/>
                        <a:ext cx="4159250" cy="115411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37511602"/>
              </p:ext>
            </p:extLst>
          </p:nvPr>
        </p:nvGraphicFramePr>
        <p:xfrm>
          <a:off x="1995488" y="3478213"/>
          <a:ext cx="5895975" cy="1225550"/>
        </p:xfrm>
        <a:graphic>
          <a:graphicData uri="http://schemas.openxmlformats.org/presentationml/2006/ole">
            <mc:AlternateContent xmlns:mc="http://schemas.openxmlformats.org/markup-compatibility/2006">
              <mc:Choice xmlns:v="urn:schemas-microsoft-com:vml" Requires="v">
                <p:oleObj spid="_x0000_s56170" name="Equation" r:id="rId8" imgW="2070100" imgH="431800" progId="Equation.3">
                  <p:embed/>
                </p:oleObj>
              </mc:Choice>
              <mc:Fallback>
                <p:oleObj name="Equation" r:id="rId8" imgW="2070100" imgH="431800" progId="Equation.3">
                  <p:embed/>
                  <p:pic>
                    <p:nvPicPr>
                      <p:cNvPr id="0" name=""/>
                      <p:cNvPicPr/>
                      <p:nvPr/>
                    </p:nvPicPr>
                    <p:blipFill>
                      <a:blip r:embed="rId9"/>
                      <a:stretch>
                        <a:fillRect/>
                      </a:stretch>
                    </p:blipFill>
                    <p:spPr>
                      <a:xfrm>
                        <a:off x="1995488" y="3478213"/>
                        <a:ext cx="5895975" cy="12255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23635727"/>
              </p:ext>
            </p:extLst>
          </p:nvPr>
        </p:nvGraphicFramePr>
        <p:xfrm>
          <a:off x="1257300" y="4967288"/>
          <a:ext cx="7488238" cy="1155700"/>
        </p:xfrm>
        <a:graphic>
          <a:graphicData uri="http://schemas.openxmlformats.org/presentationml/2006/ole">
            <mc:AlternateContent xmlns:mc="http://schemas.openxmlformats.org/markup-compatibility/2006">
              <mc:Choice xmlns:v="urn:schemas-microsoft-com:vml" Requires="v">
                <p:oleObj spid="_x0000_s56171" name="Equation" r:id="rId10" imgW="2628900" imgH="406400" progId="Equation.3">
                  <p:embed/>
                </p:oleObj>
              </mc:Choice>
              <mc:Fallback>
                <p:oleObj name="Equation" r:id="rId10" imgW="2628900" imgH="406400" progId="Equation.3">
                  <p:embed/>
                  <p:pic>
                    <p:nvPicPr>
                      <p:cNvPr id="0" name=""/>
                      <p:cNvPicPr/>
                      <p:nvPr/>
                    </p:nvPicPr>
                    <p:blipFill>
                      <a:blip r:embed="rId11"/>
                      <a:stretch>
                        <a:fillRect/>
                      </a:stretch>
                    </p:blipFill>
                    <p:spPr>
                      <a:xfrm>
                        <a:off x="1257300" y="4967288"/>
                        <a:ext cx="7488238" cy="1155700"/>
                      </a:xfrm>
                      <a:prstGeom prst="rect">
                        <a:avLst/>
                      </a:prstGeom>
                    </p:spPr>
                  </p:pic>
                </p:oleObj>
              </mc:Fallback>
            </mc:AlternateContent>
          </a:graphicData>
        </a:graphic>
      </p:graphicFrame>
      <p:sp>
        <p:nvSpPr>
          <p:cNvPr id="4" name="TextBox 3"/>
          <p:cNvSpPr txBox="1"/>
          <p:nvPr/>
        </p:nvSpPr>
        <p:spPr>
          <a:xfrm>
            <a:off x="3016250" y="1444625"/>
            <a:ext cx="5505984" cy="646331"/>
          </a:xfrm>
          <a:prstGeom prst="rect">
            <a:avLst/>
          </a:prstGeom>
          <a:noFill/>
        </p:spPr>
        <p:txBody>
          <a:bodyPr wrap="none" rtlCol="0">
            <a:spAutoFit/>
          </a:bodyPr>
          <a:lstStyle/>
          <a:p>
            <a:r>
              <a:rPr lang="en-US" sz="3600" dirty="0" smtClean="0">
                <a:solidFill>
                  <a:srgbClr val="FF0000"/>
                </a:solidFill>
                <a:latin typeface="Zapf Dingbats"/>
                <a:ea typeface="Zapf Dingbats"/>
                <a:cs typeface="Zapf Dingbats"/>
                <a:sym typeface="Zapf Dingbats"/>
              </a:rPr>
              <a:t>✕                                    ✕</a:t>
            </a:r>
            <a:endParaRPr lang="en-US" sz="3600" dirty="0">
              <a:solidFill>
                <a:srgbClr val="FF0000"/>
              </a:solidFill>
            </a:endParaRPr>
          </a:p>
        </p:txBody>
      </p:sp>
      <p:sp>
        <p:nvSpPr>
          <p:cNvPr id="9" name="Rectangle 8"/>
          <p:cNvSpPr/>
          <p:nvPr/>
        </p:nvSpPr>
        <p:spPr>
          <a:xfrm>
            <a:off x="428625" y="260359"/>
            <a:ext cx="8331289" cy="954107"/>
          </a:xfrm>
          <a:prstGeom prst="rect">
            <a:avLst/>
          </a:prstGeom>
        </p:spPr>
        <p:txBody>
          <a:bodyPr wrap="square">
            <a:spAutoFit/>
          </a:bodyPr>
          <a:lstStyle/>
          <a:p>
            <a:r>
              <a:rPr lang="en-US" sz="2800" dirty="0" smtClean="0">
                <a:solidFill>
                  <a:schemeClr val="bg1"/>
                </a:solidFill>
              </a:rPr>
              <a:t>To see how this flux of energy can empty or fill up a shell, look at</a:t>
            </a:r>
            <a:endParaRPr lang="en-US" sz="2800" baseline="30000" dirty="0">
              <a:solidFill>
                <a:srgbClr val="000000"/>
              </a:solidFill>
            </a:endParaRPr>
          </a:p>
        </p:txBody>
      </p:sp>
    </p:spTree>
    <p:extLst>
      <p:ext uri="{BB962C8B-B14F-4D97-AF65-F5344CB8AC3E}">
        <p14:creationId xmlns:p14="http://schemas.microsoft.com/office/powerpoint/2010/main" val="4476746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3" name="TextBox 2"/>
          <p:cNvSpPr txBox="1"/>
          <p:nvPr/>
        </p:nvSpPr>
        <p:spPr>
          <a:xfrm>
            <a:off x="4381500" y="1047750"/>
            <a:ext cx="4762500" cy="954107"/>
          </a:xfrm>
          <a:prstGeom prst="rect">
            <a:avLst/>
          </a:prstGeom>
          <a:noFill/>
        </p:spPr>
        <p:txBody>
          <a:bodyPr wrap="square" rtlCol="0">
            <a:spAutoFit/>
          </a:bodyPr>
          <a:lstStyle/>
          <a:p>
            <a:r>
              <a:rPr lang="en-US" sz="2800" dirty="0" smtClean="0">
                <a:solidFill>
                  <a:srgbClr val="FFFFFF"/>
                </a:solidFill>
              </a:rPr>
              <a:t> </a:t>
            </a:r>
          </a:p>
          <a:p>
            <a:endParaRPr lang="en-US" sz="2800" dirty="0">
              <a:solidFill>
                <a:srgbClr val="FFFFFF"/>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984080555"/>
              </p:ext>
            </p:extLst>
          </p:nvPr>
        </p:nvGraphicFramePr>
        <p:xfrm>
          <a:off x="322263" y="1554163"/>
          <a:ext cx="8534400" cy="1155700"/>
        </p:xfrm>
        <a:graphic>
          <a:graphicData uri="http://schemas.openxmlformats.org/presentationml/2006/ole">
            <mc:AlternateContent xmlns:mc="http://schemas.openxmlformats.org/markup-compatibility/2006">
              <mc:Choice xmlns:v="urn:schemas-microsoft-com:vml" Requires="v">
                <p:oleObj spid="_x0000_s60657" name="Equation" r:id="rId4" imgW="2997200" imgH="406400" progId="Equation.3">
                  <p:embed/>
                </p:oleObj>
              </mc:Choice>
              <mc:Fallback>
                <p:oleObj name="Equation" r:id="rId4" imgW="2997200" imgH="406400" progId="Equation.3">
                  <p:embed/>
                  <p:pic>
                    <p:nvPicPr>
                      <p:cNvPr id="0" name=""/>
                      <p:cNvPicPr/>
                      <p:nvPr/>
                    </p:nvPicPr>
                    <p:blipFill>
                      <a:blip r:embed="rId5"/>
                      <a:stretch>
                        <a:fillRect/>
                      </a:stretch>
                    </p:blipFill>
                    <p:spPr>
                      <a:xfrm>
                        <a:off x="322263" y="1554163"/>
                        <a:ext cx="8534400" cy="1155700"/>
                      </a:xfrm>
                      <a:prstGeom prst="rect">
                        <a:avLst/>
                      </a:prstGeom>
                    </p:spPr>
                  </p:pic>
                </p:oleObj>
              </mc:Fallback>
            </mc:AlternateContent>
          </a:graphicData>
        </a:graphic>
      </p:graphicFrame>
      <p:sp>
        <p:nvSpPr>
          <p:cNvPr id="4" name="TextBox 3"/>
          <p:cNvSpPr txBox="1"/>
          <p:nvPr/>
        </p:nvSpPr>
        <p:spPr>
          <a:xfrm>
            <a:off x="523877" y="786140"/>
            <a:ext cx="8159750" cy="5262980"/>
          </a:xfrm>
          <a:prstGeom prst="rect">
            <a:avLst/>
          </a:prstGeom>
          <a:noFill/>
        </p:spPr>
        <p:txBody>
          <a:bodyPr wrap="square" rtlCol="0">
            <a:spAutoFit/>
          </a:bodyPr>
          <a:lstStyle/>
          <a:p>
            <a:r>
              <a:rPr lang="en-US" sz="2800" dirty="0" smtClean="0">
                <a:solidFill>
                  <a:srgbClr val="EEECE1"/>
                </a:solidFill>
              </a:rPr>
              <a:t>The total change is then </a:t>
            </a:r>
            <a:r>
              <a:rPr lang="en-US" sz="2800" dirty="0" err="1" smtClean="0">
                <a:solidFill>
                  <a:srgbClr val="EEECE1"/>
                </a:solidFill>
              </a:rPr>
              <a:t>ΔL</a:t>
            </a:r>
            <a:r>
              <a:rPr lang="en-US" sz="2800" baseline="-25000" dirty="0" err="1" smtClean="0">
                <a:solidFill>
                  <a:srgbClr val="EEECE1"/>
                </a:solidFill>
              </a:rPr>
              <a:t>ε</a:t>
            </a:r>
            <a:r>
              <a:rPr lang="en-US" sz="2800" dirty="0" err="1" smtClean="0">
                <a:solidFill>
                  <a:srgbClr val="EEECE1"/>
                </a:solidFill>
              </a:rPr>
              <a:t>+ΔL</a:t>
            </a:r>
            <a:r>
              <a:rPr lang="en-US" sz="2800" baseline="-25000" dirty="0" err="1" smtClean="0">
                <a:solidFill>
                  <a:srgbClr val="EEECE1"/>
                </a:solidFill>
              </a:rPr>
              <a:t>f</a:t>
            </a:r>
            <a:r>
              <a:rPr lang="en-US" sz="2800" dirty="0" smtClean="0">
                <a:solidFill>
                  <a:srgbClr val="EEECE1"/>
                </a:solidFill>
              </a:rPr>
              <a:t>,  so that we find,</a:t>
            </a:r>
          </a:p>
          <a:p>
            <a:endParaRPr lang="en-US" sz="2800" dirty="0">
              <a:solidFill>
                <a:srgbClr val="EEECE1"/>
              </a:solidFill>
            </a:endParaRPr>
          </a:p>
          <a:p>
            <a:endParaRPr lang="en-US" sz="2800" dirty="0" smtClean="0">
              <a:solidFill>
                <a:srgbClr val="EEECE1"/>
              </a:solidFill>
            </a:endParaRPr>
          </a:p>
          <a:p>
            <a:endParaRPr lang="en-US" sz="2800" dirty="0">
              <a:solidFill>
                <a:srgbClr val="EEECE1"/>
              </a:solidFill>
            </a:endParaRPr>
          </a:p>
          <a:p>
            <a:endParaRPr lang="en-US" sz="2800" dirty="0" smtClean="0">
              <a:solidFill>
                <a:srgbClr val="EEECE1"/>
              </a:solidFill>
            </a:endParaRPr>
          </a:p>
          <a:p>
            <a:r>
              <a:rPr lang="en-US" sz="2800" dirty="0" smtClean="0">
                <a:solidFill>
                  <a:srgbClr val="EEECE1"/>
                </a:solidFill>
              </a:rPr>
              <a:t>The above expresses </a:t>
            </a:r>
            <a:r>
              <a:rPr lang="en-US" sz="2800" dirty="0" smtClean="0">
                <a:solidFill>
                  <a:schemeClr val="accent6"/>
                </a:solidFill>
              </a:rPr>
              <a:t>conservation of internal energy</a:t>
            </a:r>
            <a:r>
              <a:rPr lang="en-US" sz="2800" dirty="0" smtClean="0">
                <a:solidFill>
                  <a:srgbClr val="EEECE1"/>
                </a:solidFill>
              </a:rPr>
              <a:t>. As a simplification which we utilize later, break down solution of this equation into two regions:</a:t>
            </a:r>
          </a:p>
          <a:p>
            <a:endParaRPr lang="en-US" sz="2800" dirty="0">
              <a:solidFill>
                <a:srgbClr val="EEECE1"/>
              </a:solidFill>
            </a:endParaRPr>
          </a:p>
          <a:p>
            <a:pPr marL="514350" indent="-514350">
              <a:buFont typeface="+mj-lt"/>
              <a:buAutoNum type="arabicPeriod"/>
            </a:pPr>
            <a:r>
              <a:rPr lang="en-US" sz="2800" dirty="0" smtClean="0">
                <a:solidFill>
                  <a:srgbClr val="EEECE1"/>
                </a:solidFill>
              </a:rPr>
              <a:t>The region where </a:t>
            </a:r>
            <a:r>
              <a:rPr lang="en-US" sz="2800" dirty="0" smtClean="0">
                <a:solidFill>
                  <a:srgbClr val="F79646"/>
                </a:solidFill>
              </a:rPr>
              <a:t>nuclear energy generation </a:t>
            </a:r>
            <a:r>
              <a:rPr lang="en-US" sz="2800" dirty="0" smtClean="0">
                <a:solidFill>
                  <a:srgbClr val="EEECE1"/>
                </a:solidFill>
              </a:rPr>
              <a:t>occurs</a:t>
            </a:r>
          </a:p>
          <a:p>
            <a:pPr marL="514350" indent="-514350">
              <a:buFont typeface="+mj-lt"/>
              <a:buAutoNum type="arabicPeriod"/>
            </a:pPr>
            <a:r>
              <a:rPr lang="en-US" sz="2800" dirty="0" smtClean="0">
                <a:solidFill>
                  <a:srgbClr val="EEECE1"/>
                </a:solidFill>
              </a:rPr>
              <a:t>The region outside of this where </a:t>
            </a:r>
            <a:r>
              <a:rPr lang="en-US" sz="2800" dirty="0" smtClean="0">
                <a:solidFill>
                  <a:srgbClr val="F79646"/>
                </a:solidFill>
              </a:rPr>
              <a:t>energy transport is dominant</a:t>
            </a:r>
            <a:r>
              <a:rPr lang="en-US" sz="2800" dirty="0" smtClean="0">
                <a:solidFill>
                  <a:srgbClr val="EEECE1"/>
                </a:solidFill>
              </a:rPr>
              <a:t>.</a:t>
            </a:r>
            <a:endParaRPr lang="en-US" sz="2800" dirty="0">
              <a:solidFill>
                <a:srgbClr val="EEECE1"/>
              </a:solidFill>
            </a:endParaRPr>
          </a:p>
        </p:txBody>
      </p:sp>
    </p:spTree>
    <p:extLst>
      <p:ext uri="{BB962C8B-B14F-4D97-AF65-F5344CB8AC3E}">
        <p14:creationId xmlns:p14="http://schemas.microsoft.com/office/powerpoint/2010/main" val="13909930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3" name="TextBox 2"/>
          <p:cNvSpPr txBox="1"/>
          <p:nvPr/>
        </p:nvSpPr>
        <p:spPr>
          <a:xfrm>
            <a:off x="4381500" y="412750"/>
            <a:ext cx="4762500" cy="954107"/>
          </a:xfrm>
          <a:prstGeom prst="rect">
            <a:avLst/>
          </a:prstGeom>
          <a:noFill/>
        </p:spPr>
        <p:txBody>
          <a:bodyPr wrap="square" rtlCol="0">
            <a:spAutoFit/>
          </a:bodyPr>
          <a:lstStyle/>
          <a:p>
            <a:r>
              <a:rPr lang="en-US" sz="2800" dirty="0" smtClean="0">
                <a:solidFill>
                  <a:srgbClr val="FFFFFF"/>
                </a:solidFill>
              </a:rPr>
              <a:t> </a:t>
            </a:r>
          </a:p>
          <a:p>
            <a:endParaRPr lang="en-US" sz="2800" dirty="0">
              <a:solidFill>
                <a:srgbClr val="FFFFFF"/>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327915920"/>
              </p:ext>
            </p:extLst>
          </p:nvPr>
        </p:nvGraphicFramePr>
        <p:xfrm>
          <a:off x="1663701" y="3365500"/>
          <a:ext cx="3255962" cy="1119188"/>
        </p:xfrm>
        <a:graphic>
          <a:graphicData uri="http://schemas.openxmlformats.org/presentationml/2006/ole">
            <mc:AlternateContent xmlns:mc="http://schemas.openxmlformats.org/markup-compatibility/2006">
              <mc:Choice xmlns:v="urn:schemas-microsoft-com:vml" Requires="v">
                <p:oleObj spid="_x0000_s62086" name="Equation" r:id="rId4" imgW="1143000" imgH="393700" progId="Equation.3">
                  <p:embed/>
                </p:oleObj>
              </mc:Choice>
              <mc:Fallback>
                <p:oleObj name="Equation" r:id="rId4" imgW="1143000" imgH="393700" progId="Equation.3">
                  <p:embed/>
                  <p:pic>
                    <p:nvPicPr>
                      <p:cNvPr id="0" name=""/>
                      <p:cNvPicPr/>
                      <p:nvPr/>
                    </p:nvPicPr>
                    <p:blipFill>
                      <a:blip r:embed="rId5"/>
                      <a:stretch>
                        <a:fillRect/>
                      </a:stretch>
                    </p:blipFill>
                    <p:spPr>
                      <a:xfrm>
                        <a:off x="1663701" y="3365500"/>
                        <a:ext cx="3255962" cy="1119188"/>
                      </a:xfrm>
                      <a:prstGeom prst="rect">
                        <a:avLst/>
                      </a:prstGeom>
                    </p:spPr>
                  </p:pic>
                </p:oleObj>
              </mc:Fallback>
            </mc:AlternateContent>
          </a:graphicData>
        </a:graphic>
      </p:graphicFrame>
      <p:sp>
        <p:nvSpPr>
          <p:cNvPr id="4" name="TextBox 3"/>
          <p:cNvSpPr txBox="1"/>
          <p:nvPr/>
        </p:nvSpPr>
        <p:spPr>
          <a:xfrm>
            <a:off x="142876" y="2798524"/>
            <a:ext cx="8794750" cy="2246769"/>
          </a:xfrm>
          <a:prstGeom prst="rect">
            <a:avLst/>
          </a:prstGeom>
          <a:noFill/>
        </p:spPr>
        <p:txBody>
          <a:bodyPr wrap="square" rtlCol="0">
            <a:spAutoFit/>
          </a:bodyPr>
          <a:lstStyle/>
          <a:p>
            <a:pPr marL="514350" indent="-514350">
              <a:buFont typeface="+mj-lt"/>
              <a:buAutoNum type="arabicPeriod"/>
            </a:pPr>
            <a:r>
              <a:rPr lang="en-US" sz="2800" dirty="0" smtClean="0">
                <a:solidFill>
                  <a:srgbClr val="EEECE1"/>
                </a:solidFill>
              </a:rPr>
              <a:t>The </a:t>
            </a:r>
            <a:r>
              <a:rPr lang="en-US" sz="2800" dirty="0" smtClean="0">
                <a:solidFill>
                  <a:srgbClr val="F79646"/>
                </a:solidFill>
              </a:rPr>
              <a:t>nuclear energy generation </a:t>
            </a:r>
            <a:r>
              <a:rPr lang="en-US" sz="2800" dirty="0" smtClean="0">
                <a:solidFill>
                  <a:srgbClr val="EEECE1"/>
                </a:solidFill>
              </a:rPr>
              <a:t>region, growing L region,</a:t>
            </a:r>
          </a:p>
          <a:p>
            <a:pPr marL="514350" indent="-514350">
              <a:buFont typeface="+mj-lt"/>
              <a:buAutoNum type="arabicPeriod"/>
            </a:pPr>
            <a:endParaRPr lang="en-US" sz="2800" dirty="0">
              <a:solidFill>
                <a:srgbClr val="EEECE1"/>
              </a:solidFill>
            </a:endParaRPr>
          </a:p>
          <a:p>
            <a:pPr marL="514350" indent="-514350">
              <a:buFont typeface="+mj-lt"/>
              <a:buAutoNum type="arabicPeriod"/>
            </a:pPr>
            <a:endParaRPr lang="en-US" sz="2800" dirty="0" smtClean="0">
              <a:solidFill>
                <a:srgbClr val="EEECE1"/>
              </a:solidFill>
            </a:endParaRPr>
          </a:p>
          <a:p>
            <a:pPr marL="514350" indent="-514350">
              <a:buFont typeface="+mj-lt"/>
              <a:buAutoNum type="arabicPeriod"/>
            </a:pPr>
            <a:endParaRPr lang="en-US" sz="2800" dirty="0" smtClean="0">
              <a:solidFill>
                <a:srgbClr val="EEECE1"/>
              </a:solidFill>
            </a:endParaRPr>
          </a:p>
          <a:p>
            <a:pPr marL="514350" indent="-514350">
              <a:buFont typeface="+mj-lt"/>
              <a:buAutoNum type="arabicPeriod"/>
            </a:pPr>
            <a:r>
              <a:rPr lang="en-US" sz="2800" dirty="0" smtClean="0">
                <a:solidFill>
                  <a:srgbClr val="EEECE1"/>
                </a:solidFill>
              </a:rPr>
              <a:t>The </a:t>
            </a:r>
            <a:r>
              <a:rPr lang="en-US" sz="2800" dirty="0" smtClean="0">
                <a:solidFill>
                  <a:srgbClr val="F79646"/>
                </a:solidFill>
              </a:rPr>
              <a:t>energy transport </a:t>
            </a:r>
            <a:r>
              <a:rPr lang="en-US" sz="2800" dirty="0" smtClean="0">
                <a:solidFill>
                  <a:schemeClr val="bg1"/>
                </a:solidFill>
              </a:rPr>
              <a:t>region, constant L region,</a:t>
            </a:r>
            <a:endParaRPr lang="en-US" sz="2800" dirty="0">
              <a:solidFill>
                <a:schemeClr val="bg1"/>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610054705"/>
              </p:ext>
            </p:extLst>
          </p:nvPr>
        </p:nvGraphicFramePr>
        <p:xfrm>
          <a:off x="1919288" y="5156201"/>
          <a:ext cx="3146425" cy="577850"/>
        </p:xfrm>
        <a:graphic>
          <a:graphicData uri="http://schemas.openxmlformats.org/presentationml/2006/ole">
            <mc:AlternateContent xmlns:mc="http://schemas.openxmlformats.org/markup-compatibility/2006">
              <mc:Choice xmlns:v="urn:schemas-microsoft-com:vml" Requires="v">
                <p:oleObj spid="_x0000_s62087" name="Equation" r:id="rId6" imgW="1104900" imgH="203200" progId="Equation.3">
                  <p:embed/>
                </p:oleObj>
              </mc:Choice>
              <mc:Fallback>
                <p:oleObj name="Equation" r:id="rId6" imgW="1104900" imgH="203200" progId="Equation.3">
                  <p:embed/>
                  <p:pic>
                    <p:nvPicPr>
                      <p:cNvPr id="0" name=""/>
                      <p:cNvPicPr/>
                      <p:nvPr/>
                    </p:nvPicPr>
                    <p:blipFill>
                      <a:blip r:embed="rId7"/>
                      <a:stretch>
                        <a:fillRect/>
                      </a:stretch>
                    </p:blipFill>
                    <p:spPr>
                      <a:xfrm>
                        <a:off x="1919288" y="5156201"/>
                        <a:ext cx="3146425" cy="5778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54346671"/>
              </p:ext>
            </p:extLst>
          </p:nvPr>
        </p:nvGraphicFramePr>
        <p:xfrm>
          <a:off x="2463800" y="5745163"/>
          <a:ext cx="5713413" cy="795337"/>
        </p:xfrm>
        <a:graphic>
          <a:graphicData uri="http://schemas.openxmlformats.org/presentationml/2006/ole">
            <mc:AlternateContent xmlns:mc="http://schemas.openxmlformats.org/markup-compatibility/2006">
              <mc:Choice xmlns:v="urn:schemas-microsoft-com:vml" Requires="v">
                <p:oleObj spid="_x0000_s62088" name="Equation" r:id="rId8" imgW="2006600" imgH="279400" progId="Equation.3">
                  <p:embed/>
                </p:oleObj>
              </mc:Choice>
              <mc:Fallback>
                <p:oleObj name="Equation" r:id="rId8" imgW="2006600" imgH="279400" progId="Equation.3">
                  <p:embed/>
                  <p:pic>
                    <p:nvPicPr>
                      <p:cNvPr id="0" name=""/>
                      <p:cNvPicPr/>
                      <p:nvPr/>
                    </p:nvPicPr>
                    <p:blipFill>
                      <a:blip r:embed="rId9"/>
                      <a:stretch>
                        <a:fillRect/>
                      </a:stretch>
                    </p:blipFill>
                    <p:spPr>
                      <a:xfrm>
                        <a:off x="2463800" y="5745163"/>
                        <a:ext cx="5713413" cy="795337"/>
                      </a:xfrm>
                      <a:prstGeom prst="rect">
                        <a:avLst/>
                      </a:prstGeom>
                    </p:spPr>
                  </p:pic>
                </p:oleObj>
              </mc:Fallback>
            </mc:AlternateContent>
          </a:graphicData>
        </a:graphic>
      </p:graphicFrame>
      <p:pic>
        <p:nvPicPr>
          <p:cNvPr id="8" name="Picture 7" descr="Screen Shot 2022-12-18 at 2.01.22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8621" y="460375"/>
            <a:ext cx="1681334" cy="1716120"/>
          </a:xfrm>
          <a:prstGeom prst="rect">
            <a:avLst/>
          </a:prstGeom>
        </p:spPr>
      </p:pic>
      <p:sp>
        <p:nvSpPr>
          <p:cNvPr id="9" name="TextBox 8"/>
          <p:cNvSpPr txBox="1"/>
          <p:nvPr/>
        </p:nvSpPr>
        <p:spPr>
          <a:xfrm>
            <a:off x="3079750" y="370959"/>
            <a:ext cx="5476875" cy="1938992"/>
          </a:xfrm>
          <a:prstGeom prst="rect">
            <a:avLst/>
          </a:prstGeom>
          <a:noFill/>
        </p:spPr>
        <p:txBody>
          <a:bodyPr wrap="square" rtlCol="0">
            <a:spAutoFit/>
          </a:bodyPr>
          <a:lstStyle/>
          <a:p>
            <a:pPr algn="ctr"/>
            <a:r>
              <a:rPr lang="en-US" sz="2400" dirty="0" smtClean="0">
                <a:solidFill>
                  <a:srgbClr val="FFFFFF"/>
                </a:solidFill>
              </a:rPr>
              <a:t>Although it is clear that the </a:t>
            </a:r>
            <a:r>
              <a:rPr lang="en-US" sz="2400" dirty="0" err="1" smtClean="0">
                <a:solidFill>
                  <a:srgbClr val="FFFFFF"/>
                </a:solidFill>
              </a:rPr>
              <a:t>simpiification</a:t>
            </a:r>
            <a:r>
              <a:rPr lang="en-US" sz="2400" dirty="0" smtClean="0">
                <a:solidFill>
                  <a:srgbClr val="FFFFFF"/>
                </a:solidFill>
              </a:rPr>
              <a:t> is not accurate, as a first approximation it is okay. Because nuclear reactions require high temperatures and pressures, they occur only in the cores of stars.</a:t>
            </a:r>
            <a:endParaRPr lang="en-US" sz="2400" dirty="0">
              <a:solidFill>
                <a:srgbClr val="FFFFFF"/>
              </a:solidFill>
            </a:endParaRPr>
          </a:p>
        </p:txBody>
      </p:sp>
      <p:cxnSp>
        <p:nvCxnSpPr>
          <p:cNvPr id="11" name="Straight Arrow Connector 10"/>
          <p:cNvCxnSpPr/>
          <p:nvPr/>
        </p:nvCxnSpPr>
        <p:spPr>
          <a:xfrm flipH="1" flipV="1">
            <a:off x="2030414" y="1206502"/>
            <a:ext cx="1700211" cy="144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7837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3" name="TextBox 2"/>
          <p:cNvSpPr txBox="1"/>
          <p:nvPr/>
        </p:nvSpPr>
        <p:spPr>
          <a:xfrm>
            <a:off x="4381500" y="1047750"/>
            <a:ext cx="4762500" cy="954107"/>
          </a:xfrm>
          <a:prstGeom prst="rect">
            <a:avLst/>
          </a:prstGeom>
          <a:noFill/>
        </p:spPr>
        <p:txBody>
          <a:bodyPr wrap="square" rtlCol="0">
            <a:spAutoFit/>
          </a:bodyPr>
          <a:lstStyle/>
          <a:p>
            <a:r>
              <a:rPr lang="en-US" sz="2800" dirty="0" smtClean="0">
                <a:solidFill>
                  <a:srgbClr val="FFFFFF"/>
                </a:solidFill>
              </a:rPr>
              <a:t> </a:t>
            </a:r>
          </a:p>
          <a:p>
            <a:endParaRPr lang="en-US" sz="2800" dirty="0">
              <a:solidFill>
                <a:srgbClr val="FFFFFF"/>
              </a:solidFill>
            </a:endParaRPr>
          </a:p>
        </p:txBody>
      </p:sp>
      <p:sp>
        <p:nvSpPr>
          <p:cNvPr id="4" name="TextBox 3"/>
          <p:cNvSpPr txBox="1"/>
          <p:nvPr/>
        </p:nvSpPr>
        <p:spPr>
          <a:xfrm>
            <a:off x="428624" y="2992765"/>
            <a:ext cx="8334375" cy="3539431"/>
          </a:xfrm>
          <a:prstGeom prst="rect">
            <a:avLst/>
          </a:prstGeom>
          <a:noFill/>
        </p:spPr>
        <p:txBody>
          <a:bodyPr wrap="square" rtlCol="0">
            <a:spAutoFit/>
          </a:bodyPr>
          <a:lstStyle/>
          <a:p>
            <a:r>
              <a:rPr lang="en-US" sz="2800" dirty="0" smtClean="0">
                <a:solidFill>
                  <a:srgbClr val="EEECE1"/>
                </a:solidFill>
              </a:rPr>
              <a:t>In order to solve the energy conservation equation, we need to have forms for the nuclear energy generation rate and the manner in which energy is transported in the interiors of stars. We consider</a:t>
            </a:r>
          </a:p>
          <a:p>
            <a:pPr marL="457200" indent="-457200">
              <a:buFont typeface="Arial"/>
              <a:buChar char="•"/>
            </a:pPr>
            <a:endParaRPr lang="en-US" sz="2800" dirty="0">
              <a:solidFill>
                <a:srgbClr val="EEECE1"/>
              </a:solidFill>
            </a:endParaRPr>
          </a:p>
          <a:p>
            <a:pPr marL="457200" indent="-457200">
              <a:buFont typeface="Arial"/>
              <a:buChar char="•"/>
            </a:pPr>
            <a:r>
              <a:rPr lang="en-US" sz="2800" dirty="0" smtClean="0">
                <a:solidFill>
                  <a:srgbClr val="EEECE1"/>
                </a:solidFill>
              </a:rPr>
              <a:t>reaction chains that take us from </a:t>
            </a:r>
            <a:r>
              <a:rPr lang="en-US" sz="2800" dirty="0" smtClean="0">
                <a:solidFill>
                  <a:srgbClr val="FF0000"/>
                </a:solidFill>
              </a:rPr>
              <a:t>hydrogen</a:t>
            </a:r>
            <a:r>
              <a:rPr lang="en-US" sz="2800" dirty="0" smtClean="0">
                <a:solidFill>
                  <a:srgbClr val="EEECE1"/>
                </a:solidFill>
              </a:rPr>
              <a:t> to </a:t>
            </a:r>
            <a:r>
              <a:rPr lang="en-US" sz="2800" dirty="0" smtClean="0">
                <a:solidFill>
                  <a:srgbClr val="FF0000"/>
                </a:solidFill>
              </a:rPr>
              <a:t>iron</a:t>
            </a:r>
          </a:p>
          <a:p>
            <a:pPr marL="457200" indent="-457200">
              <a:buFont typeface="Arial"/>
              <a:buChar char="•"/>
            </a:pPr>
            <a:r>
              <a:rPr lang="en-US" sz="2800" dirty="0" smtClean="0">
                <a:solidFill>
                  <a:schemeClr val="bg1"/>
                </a:solidFill>
              </a:rPr>
              <a:t>energy transport mechanisms , </a:t>
            </a:r>
            <a:r>
              <a:rPr lang="en-US" sz="2800" dirty="0" smtClean="0">
                <a:solidFill>
                  <a:srgbClr val="FF0000"/>
                </a:solidFill>
              </a:rPr>
              <a:t>convection, photon diffusion, </a:t>
            </a:r>
            <a:r>
              <a:rPr lang="en-US" sz="2800" dirty="0" smtClean="0">
                <a:solidFill>
                  <a:srgbClr val="EEECE1"/>
                </a:solidFill>
              </a:rPr>
              <a:t>and </a:t>
            </a:r>
            <a:r>
              <a:rPr lang="en-US" sz="2800" dirty="0" smtClean="0">
                <a:solidFill>
                  <a:srgbClr val="FF0000"/>
                </a:solidFill>
              </a:rPr>
              <a:t>thermal conduction</a:t>
            </a:r>
          </a:p>
        </p:txBody>
      </p:sp>
      <p:sp>
        <p:nvSpPr>
          <p:cNvPr id="9" name="TextBox 8"/>
          <p:cNvSpPr txBox="1"/>
          <p:nvPr/>
        </p:nvSpPr>
        <p:spPr>
          <a:xfrm>
            <a:off x="3413125" y="418584"/>
            <a:ext cx="5476875" cy="2308324"/>
          </a:xfrm>
          <a:prstGeom prst="rect">
            <a:avLst/>
          </a:prstGeom>
          <a:noFill/>
        </p:spPr>
        <p:txBody>
          <a:bodyPr wrap="square" rtlCol="0">
            <a:spAutoFit/>
          </a:bodyPr>
          <a:lstStyle/>
          <a:p>
            <a:pPr algn="ctr"/>
            <a:r>
              <a:rPr lang="en-US" sz="2400" dirty="0" smtClean="0">
                <a:solidFill>
                  <a:srgbClr val="FFFFFF"/>
                </a:solidFill>
              </a:rPr>
              <a:t>The Sun generates energy in its core through hydrogen burning (proton-proton chain), the energy then flows outward through photon transport giving way to convection and then finally to photon transport in its atmosphere.</a:t>
            </a:r>
            <a:endParaRPr lang="en-US" sz="2400" dirty="0">
              <a:solidFill>
                <a:srgbClr val="FFFFFF"/>
              </a:solidFill>
            </a:endParaRPr>
          </a:p>
        </p:txBody>
      </p:sp>
      <p:pic>
        <p:nvPicPr>
          <p:cNvPr id="5" name="Picture 4" descr="Screen Shot 2022-12-18 at 2.22.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1" y="526258"/>
            <a:ext cx="3079750" cy="2125697"/>
          </a:xfrm>
          <a:prstGeom prst="rect">
            <a:avLst/>
          </a:prstGeom>
        </p:spPr>
      </p:pic>
    </p:spTree>
    <p:extLst>
      <p:ext uri="{BB962C8B-B14F-4D97-AF65-F5344CB8AC3E}">
        <p14:creationId xmlns:p14="http://schemas.microsoft.com/office/powerpoint/2010/main" val="8401821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0" name="TextBox 9"/>
          <p:cNvSpPr txBox="1"/>
          <p:nvPr/>
        </p:nvSpPr>
        <p:spPr>
          <a:xfrm>
            <a:off x="500524" y="884793"/>
            <a:ext cx="8119601" cy="5632310"/>
          </a:xfrm>
          <a:prstGeom prst="rect">
            <a:avLst/>
          </a:prstGeom>
          <a:noFill/>
        </p:spPr>
        <p:txBody>
          <a:bodyPr wrap="square" rtlCol="0">
            <a:spAutoFit/>
          </a:bodyPr>
          <a:lstStyle/>
          <a:p>
            <a:r>
              <a:rPr lang="en-US" sz="2400" dirty="0" smtClean="0"/>
              <a:t>Because the mean free path is </a:t>
            </a:r>
            <a:r>
              <a:rPr lang="en-US" sz="2400" dirty="0" err="1" smtClean="0"/>
              <a:t>λ</a:t>
            </a:r>
            <a:r>
              <a:rPr lang="en-US" sz="2400" dirty="0" smtClean="0"/>
              <a:t> = 1/(</a:t>
            </a:r>
            <a:r>
              <a:rPr lang="en-US" sz="2400" dirty="0" err="1" smtClean="0"/>
              <a:t>κρ</a:t>
            </a:r>
            <a:r>
              <a:rPr lang="en-US" sz="2400" dirty="0" smtClean="0"/>
              <a:t>) &lt;&lt; </a:t>
            </a:r>
            <a:r>
              <a:rPr lang="en-US" sz="2400" dirty="0" err="1" smtClean="0"/>
              <a:t>Δx</a:t>
            </a:r>
            <a:r>
              <a:rPr lang="en-US" sz="2400" dirty="0" smtClean="0"/>
              <a:t>, we are in  the diffusive approximation and write the radiation energy density appropriate for a blackbody radiator, U = aT</a:t>
            </a:r>
            <a:r>
              <a:rPr lang="en-US" sz="2400" baseline="30000" dirty="0" smtClean="0"/>
              <a:t>4</a:t>
            </a:r>
            <a:r>
              <a:rPr lang="en-US" sz="2400" dirty="0" smtClean="0"/>
              <a:t>,</a:t>
            </a:r>
          </a:p>
          <a:p>
            <a:endParaRPr lang="en-US" sz="2400" dirty="0"/>
          </a:p>
          <a:p>
            <a:endParaRPr lang="en-US" sz="2400" dirty="0" smtClean="0"/>
          </a:p>
          <a:p>
            <a:endParaRPr lang="en-US" sz="2400" dirty="0"/>
          </a:p>
          <a:p>
            <a:endParaRPr lang="en-US" sz="2400" dirty="0" smtClean="0"/>
          </a:p>
          <a:p>
            <a:r>
              <a:rPr lang="en-US" sz="2400" dirty="0" smtClean="0"/>
              <a:t>The above expression is appropriate for gas-photon materials which are in equilibrium as in the interior of a star.</a:t>
            </a:r>
          </a:p>
          <a:p>
            <a:endParaRPr lang="en-US" sz="2400" dirty="0"/>
          </a:p>
          <a:p>
            <a:r>
              <a:rPr lang="en-US" sz="2400" dirty="0" smtClean="0">
                <a:solidFill>
                  <a:srgbClr val="FFFF00"/>
                </a:solidFill>
              </a:rPr>
              <a:t>The above formula can be modified to also represent the diffusion of energy by nonrelativistic material particles by using the appropriate forms for the energy density, the signal speed for the particles, and the mean free path for the particles. In this case, we refer to the transfer as </a:t>
            </a:r>
            <a:r>
              <a:rPr lang="en-US" sz="2400" dirty="0" smtClean="0">
                <a:solidFill>
                  <a:srgbClr val="FF0000"/>
                </a:solidFill>
              </a:rPr>
              <a:t>thermal conduction</a:t>
            </a:r>
            <a:r>
              <a:rPr lang="en-US" sz="2400" dirty="0" smtClean="0">
                <a:solidFill>
                  <a:srgbClr val="FFFF00"/>
                </a:solidFill>
              </a:rPr>
              <a:t>.</a:t>
            </a:r>
            <a:endParaRPr lang="en-US" sz="2400" dirty="0">
              <a:solidFill>
                <a:srgbClr val="FFFF00"/>
              </a:solidFill>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568698158"/>
              </p:ext>
            </p:extLst>
          </p:nvPr>
        </p:nvGraphicFramePr>
        <p:xfrm>
          <a:off x="2395538" y="2238375"/>
          <a:ext cx="3690937" cy="981075"/>
        </p:xfrm>
        <a:graphic>
          <a:graphicData uri="http://schemas.openxmlformats.org/presentationml/2006/ole">
            <mc:AlternateContent xmlns:mc="http://schemas.openxmlformats.org/markup-compatibility/2006">
              <mc:Choice xmlns:v="urn:schemas-microsoft-com:vml" Requires="v">
                <p:oleObj spid="_x0000_s79030" name="Equation" r:id="rId4" imgW="1676400" imgH="444500" progId="Equation.3">
                  <p:embed/>
                </p:oleObj>
              </mc:Choice>
              <mc:Fallback>
                <p:oleObj name="Equation" r:id="rId4" imgW="1676400" imgH="444500" progId="Equation.3">
                  <p:embed/>
                  <p:pic>
                    <p:nvPicPr>
                      <p:cNvPr id="0" name=""/>
                      <p:cNvPicPr/>
                      <p:nvPr/>
                    </p:nvPicPr>
                    <p:blipFill>
                      <a:blip r:embed="rId5"/>
                      <a:stretch>
                        <a:fillRect/>
                      </a:stretch>
                    </p:blipFill>
                    <p:spPr>
                      <a:xfrm>
                        <a:off x="2395538" y="2238375"/>
                        <a:ext cx="3690937" cy="981075"/>
                      </a:xfrm>
                      <a:prstGeom prst="rect">
                        <a:avLst/>
                      </a:prstGeom>
                    </p:spPr>
                  </p:pic>
                </p:oleObj>
              </mc:Fallback>
            </mc:AlternateContent>
          </a:graphicData>
        </a:graphic>
      </p:graphicFrame>
      <p:sp>
        <p:nvSpPr>
          <p:cNvPr id="4" name="TextBox 3"/>
          <p:cNvSpPr txBox="1"/>
          <p:nvPr/>
        </p:nvSpPr>
        <p:spPr>
          <a:xfrm>
            <a:off x="3015187" y="158750"/>
            <a:ext cx="3318938" cy="584776"/>
          </a:xfrm>
          <a:prstGeom prst="rect">
            <a:avLst/>
          </a:prstGeom>
          <a:noFill/>
        </p:spPr>
        <p:txBody>
          <a:bodyPr wrap="none" rtlCol="0">
            <a:spAutoFit/>
          </a:bodyPr>
          <a:lstStyle/>
          <a:p>
            <a:r>
              <a:rPr lang="en-US" sz="3200" dirty="0" err="1" smtClean="0"/>
              <a:t>Radiative</a:t>
            </a:r>
            <a:r>
              <a:rPr lang="en-US" sz="3200" dirty="0" smtClean="0"/>
              <a:t> Diffusion</a:t>
            </a:r>
            <a:endParaRPr lang="en-US" sz="3200" dirty="0"/>
          </a:p>
        </p:txBody>
      </p:sp>
    </p:spTree>
    <p:extLst>
      <p:ext uri="{BB962C8B-B14F-4D97-AF65-F5344CB8AC3E}">
        <p14:creationId xmlns:p14="http://schemas.microsoft.com/office/powerpoint/2010/main" val="2198310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751" y="349250"/>
            <a:ext cx="8080374" cy="5386090"/>
          </a:xfrm>
          <a:prstGeom prst="rect">
            <a:avLst/>
          </a:prstGeom>
          <a:noFill/>
        </p:spPr>
        <p:txBody>
          <a:bodyPr wrap="square" rtlCol="0">
            <a:spAutoFit/>
          </a:bodyPr>
          <a:lstStyle/>
          <a:p>
            <a:pPr algn="ctr"/>
            <a:r>
              <a:rPr lang="en-US" sz="3600" dirty="0" smtClean="0"/>
              <a:t>Equations of Stellar Structure</a:t>
            </a:r>
            <a:endParaRPr lang="en-US" sz="2800" dirty="0"/>
          </a:p>
          <a:p>
            <a:pPr algn="ctr"/>
            <a:r>
              <a:rPr lang="en-US" sz="2800" dirty="0" smtClean="0">
                <a:solidFill>
                  <a:srgbClr val="008000"/>
                </a:solidFill>
              </a:rPr>
              <a:t>The equations that govern stellar structure are conservation </a:t>
            </a:r>
            <a:r>
              <a:rPr lang="en-US" sz="2800" dirty="0" smtClean="0">
                <a:solidFill>
                  <a:srgbClr val="008000"/>
                </a:solidFill>
              </a:rPr>
              <a:t>equations</a:t>
            </a:r>
            <a:r>
              <a:rPr lang="en-US" sz="2800" dirty="0" smtClean="0"/>
              <a:t>:</a:t>
            </a:r>
            <a:endParaRPr lang="en-US" sz="2800" dirty="0" smtClean="0"/>
          </a:p>
          <a:p>
            <a:endParaRPr lang="en-US" sz="2800" dirty="0"/>
          </a:p>
          <a:p>
            <a:pPr marL="457200" indent="-457200">
              <a:buFont typeface="Arial"/>
              <a:buChar char="•"/>
            </a:pPr>
            <a:r>
              <a:rPr lang="en-US" sz="2800" dirty="0" smtClean="0"/>
              <a:t>Mass Conservation</a:t>
            </a:r>
          </a:p>
          <a:p>
            <a:pPr marL="457200" indent="-457200">
              <a:buFont typeface="Arial"/>
              <a:buChar char="•"/>
            </a:pPr>
            <a:r>
              <a:rPr lang="en-US" sz="2800" dirty="0" smtClean="0"/>
              <a:t>Momentum Conservation</a:t>
            </a:r>
          </a:p>
          <a:p>
            <a:pPr marL="457200" indent="-457200">
              <a:buFont typeface="Arial"/>
              <a:buChar char="•"/>
            </a:pPr>
            <a:r>
              <a:rPr lang="en-US" sz="2800" dirty="0" smtClean="0"/>
              <a:t>Energy Conservation</a:t>
            </a:r>
          </a:p>
          <a:p>
            <a:pPr marL="457200" indent="-457200">
              <a:buFont typeface="Arial"/>
              <a:buChar char="•"/>
            </a:pPr>
            <a:endParaRPr lang="en-US" sz="2800" dirty="0"/>
          </a:p>
          <a:p>
            <a:r>
              <a:rPr lang="en-US" sz="2800" dirty="0" smtClean="0"/>
              <a:t>plus relations which describe the microphysics of stars, the equation-of-state, the opacity, nuclear reactions, energy transport processes (radiation, particle, convection, waves, … ), …</a:t>
            </a:r>
            <a:endParaRPr lang="en-US" sz="2800" dirty="0"/>
          </a:p>
        </p:txBody>
      </p:sp>
    </p:spTree>
    <p:extLst>
      <p:ext uri="{BB962C8B-B14F-4D97-AF65-F5344CB8AC3E}">
        <p14:creationId xmlns:p14="http://schemas.microsoft.com/office/powerpoint/2010/main" val="4042697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00275" y="-15875"/>
            <a:ext cx="2059177" cy="584776"/>
          </a:xfrm>
          <a:prstGeom prst="rect">
            <a:avLst/>
          </a:prstGeom>
          <a:noFill/>
        </p:spPr>
        <p:txBody>
          <a:bodyPr wrap="none" rtlCol="0">
            <a:spAutoFit/>
          </a:bodyPr>
          <a:lstStyle/>
          <a:p>
            <a:r>
              <a:rPr lang="en-US" sz="3200" dirty="0" smtClean="0"/>
              <a:t>Convection</a:t>
            </a:r>
            <a:endParaRPr lang="en-US" sz="3200" dirty="0"/>
          </a:p>
        </p:txBody>
      </p:sp>
      <p:pic>
        <p:nvPicPr>
          <p:cNvPr id="3" name="Picture 2" descr="Screen Shot 2022-12-28 at 6.25.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1825625"/>
            <a:ext cx="7937500" cy="4826000"/>
          </a:xfrm>
          <a:prstGeom prst="rect">
            <a:avLst/>
          </a:prstGeom>
        </p:spPr>
      </p:pic>
      <p:sp>
        <p:nvSpPr>
          <p:cNvPr id="4" name="TextBox 3"/>
          <p:cNvSpPr txBox="1"/>
          <p:nvPr/>
        </p:nvSpPr>
        <p:spPr>
          <a:xfrm>
            <a:off x="460375" y="568901"/>
            <a:ext cx="8216106" cy="1200328"/>
          </a:xfrm>
          <a:prstGeom prst="rect">
            <a:avLst/>
          </a:prstGeom>
          <a:noFill/>
        </p:spPr>
        <p:txBody>
          <a:bodyPr wrap="square" rtlCol="0">
            <a:spAutoFit/>
          </a:bodyPr>
          <a:lstStyle/>
          <a:p>
            <a:r>
              <a:rPr lang="en-US" sz="2400" dirty="0" smtClean="0"/>
              <a:t>Convection is the transport of energy by bulk motions of the fluid. </a:t>
            </a:r>
            <a:r>
              <a:rPr lang="en-US" sz="2400" dirty="0" smtClean="0">
                <a:solidFill>
                  <a:srgbClr val="FF0000"/>
                </a:solidFill>
              </a:rPr>
              <a:t>Convection in stars is a buoyancy effect where gravity drives the motion</a:t>
            </a:r>
            <a:r>
              <a:rPr lang="en-US" sz="2400" dirty="0" smtClean="0"/>
              <a:t>. To set-up, see the figure below.</a:t>
            </a:r>
            <a:endParaRPr lang="en-US" sz="2400" dirty="0"/>
          </a:p>
        </p:txBody>
      </p:sp>
    </p:spTree>
    <p:extLst>
      <p:ext uri="{BB962C8B-B14F-4D97-AF65-F5344CB8AC3E}">
        <p14:creationId xmlns:p14="http://schemas.microsoft.com/office/powerpoint/2010/main" val="7099724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65099" y="314901"/>
            <a:ext cx="8863013" cy="523220"/>
          </a:xfrm>
          <a:prstGeom prst="rect">
            <a:avLst/>
          </a:prstGeom>
          <a:noFill/>
        </p:spPr>
        <p:txBody>
          <a:bodyPr wrap="square" rtlCol="0">
            <a:spAutoFit/>
          </a:bodyPr>
          <a:lstStyle/>
          <a:p>
            <a:r>
              <a:rPr lang="en-US" sz="2800" dirty="0" smtClean="0"/>
              <a:t>The bubble is, initially, in equilibrium with its surroundings, </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2501059496"/>
              </p:ext>
            </p:extLst>
          </p:nvPr>
        </p:nvGraphicFramePr>
        <p:xfrm>
          <a:off x="3425825" y="1244600"/>
          <a:ext cx="5317958" cy="660400"/>
        </p:xfrm>
        <a:graphic>
          <a:graphicData uri="http://schemas.openxmlformats.org/presentationml/2006/ole">
            <mc:AlternateContent xmlns:mc="http://schemas.openxmlformats.org/markup-compatibility/2006">
              <mc:Choice xmlns:v="urn:schemas-microsoft-com:vml" Requires="v">
                <p:oleObj spid="_x0000_s103748" name="Equation" r:id="rId4" imgW="1943100" imgH="241300" progId="Equation.3">
                  <p:embed/>
                </p:oleObj>
              </mc:Choice>
              <mc:Fallback>
                <p:oleObj name="Equation" r:id="rId4" imgW="1943100" imgH="241300" progId="Equation.3">
                  <p:embed/>
                  <p:pic>
                    <p:nvPicPr>
                      <p:cNvPr id="0" name=""/>
                      <p:cNvPicPr/>
                      <p:nvPr/>
                    </p:nvPicPr>
                    <p:blipFill>
                      <a:blip r:embed="rId5"/>
                      <a:stretch>
                        <a:fillRect/>
                      </a:stretch>
                    </p:blipFill>
                    <p:spPr>
                      <a:xfrm>
                        <a:off x="3425825" y="1244600"/>
                        <a:ext cx="5317958" cy="660400"/>
                      </a:xfrm>
                      <a:prstGeom prst="rect">
                        <a:avLst/>
                      </a:prstGeom>
                    </p:spPr>
                  </p:pic>
                </p:oleObj>
              </mc:Fallback>
            </mc:AlternateContent>
          </a:graphicData>
        </a:graphic>
      </p:graphicFrame>
      <p:pic>
        <p:nvPicPr>
          <p:cNvPr id="6" name="Picture 5" descr="Screen Shot 2022-12-28 at 6.37.5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340" y="1162049"/>
            <a:ext cx="2609135" cy="348932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836367415"/>
              </p:ext>
            </p:extLst>
          </p:nvPr>
        </p:nvGraphicFramePr>
        <p:xfrm>
          <a:off x="3225800" y="3827463"/>
          <a:ext cx="5770563" cy="625475"/>
        </p:xfrm>
        <a:graphic>
          <a:graphicData uri="http://schemas.openxmlformats.org/presentationml/2006/ole">
            <mc:AlternateContent xmlns:mc="http://schemas.openxmlformats.org/markup-compatibility/2006">
              <mc:Choice xmlns:v="urn:schemas-microsoft-com:vml" Requires="v">
                <p:oleObj spid="_x0000_s103749" name="Equation" r:id="rId7" imgW="2108200" imgH="228600" progId="Equation.3">
                  <p:embed/>
                </p:oleObj>
              </mc:Choice>
              <mc:Fallback>
                <p:oleObj name="Equation" r:id="rId7" imgW="2108200" imgH="228600" progId="Equation.3">
                  <p:embed/>
                  <p:pic>
                    <p:nvPicPr>
                      <p:cNvPr id="0" name=""/>
                      <p:cNvPicPr/>
                      <p:nvPr/>
                    </p:nvPicPr>
                    <p:blipFill>
                      <a:blip r:embed="rId8"/>
                      <a:stretch>
                        <a:fillRect/>
                      </a:stretch>
                    </p:blipFill>
                    <p:spPr>
                      <a:xfrm>
                        <a:off x="3225800" y="3827463"/>
                        <a:ext cx="5770563" cy="625475"/>
                      </a:xfrm>
                      <a:prstGeom prst="rect">
                        <a:avLst/>
                      </a:prstGeom>
                    </p:spPr>
                  </p:pic>
                </p:oleObj>
              </mc:Fallback>
            </mc:AlternateContent>
          </a:graphicData>
        </a:graphic>
      </p:graphicFrame>
      <p:sp>
        <p:nvSpPr>
          <p:cNvPr id="8" name="TextBox 7"/>
          <p:cNvSpPr txBox="1"/>
          <p:nvPr/>
        </p:nvSpPr>
        <p:spPr>
          <a:xfrm>
            <a:off x="3140075" y="2174875"/>
            <a:ext cx="5956300" cy="1384995"/>
          </a:xfrm>
          <a:prstGeom prst="rect">
            <a:avLst/>
          </a:prstGeom>
          <a:noFill/>
        </p:spPr>
        <p:txBody>
          <a:bodyPr wrap="square" rtlCol="0">
            <a:spAutoFit/>
          </a:bodyPr>
          <a:lstStyle/>
          <a:p>
            <a:r>
              <a:rPr lang="en-US" sz="2800" dirty="0" smtClean="0"/>
              <a:t>As the bubble rises to </a:t>
            </a:r>
            <a:r>
              <a:rPr lang="en-US" sz="2800" dirty="0" err="1" smtClean="0"/>
              <a:t>r+Δr</a:t>
            </a:r>
            <a:r>
              <a:rPr lang="en-US" sz="2800" dirty="0" smtClean="0"/>
              <a:t>, it maintains pressure equilibrium but not thermal equilibrium,</a:t>
            </a:r>
            <a:endParaRPr lang="en-US" sz="2800" dirty="0"/>
          </a:p>
        </p:txBody>
      </p:sp>
      <p:sp>
        <p:nvSpPr>
          <p:cNvPr id="9" name="TextBox 8"/>
          <p:cNvSpPr txBox="1"/>
          <p:nvPr/>
        </p:nvSpPr>
        <p:spPr>
          <a:xfrm>
            <a:off x="207090" y="5055176"/>
            <a:ext cx="8216106" cy="523220"/>
          </a:xfrm>
          <a:prstGeom prst="rect">
            <a:avLst/>
          </a:prstGeom>
          <a:noFill/>
        </p:spPr>
        <p:txBody>
          <a:bodyPr wrap="square" rtlCol="0">
            <a:spAutoFit/>
          </a:bodyPr>
          <a:lstStyle/>
          <a:p>
            <a:r>
              <a:rPr lang="en-US" sz="2800" dirty="0" smtClean="0"/>
              <a:t>The bubble’s</a:t>
            </a:r>
            <a:r>
              <a:rPr lang="en-US" sz="2800" dirty="0" smtClean="0">
                <a:solidFill>
                  <a:srgbClr val="FF0000"/>
                </a:solidFill>
              </a:rPr>
              <a:t> </a:t>
            </a:r>
            <a:r>
              <a:rPr lang="en-US" sz="2800" i="1" dirty="0" err="1" smtClean="0">
                <a:solidFill>
                  <a:srgbClr val="FF0000"/>
                </a:solidFill>
              </a:rPr>
              <a:t>ρ</a:t>
            </a:r>
            <a:r>
              <a:rPr lang="en-US" sz="2800" i="1" dirty="0" smtClean="0">
                <a:solidFill>
                  <a:srgbClr val="FF0000"/>
                </a:solidFill>
              </a:rPr>
              <a:t> </a:t>
            </a:r>
            <a:r>
              <a:rPr lang="en-US" sz="2800" dirty="0" smtClean="0"/>
              <a:t>and </a:t>
            </a:r>
            <a:r>
              <a:rPr lang="en-US" sz="2800" i="1" dirty="0" smtClean="0">
                <a:solidFill>
                  <a:srgbClr val="FF0000"/>
                </a:solidFill>
              </a:rPr>
              <a:t>T</a:t>
            </a:r>
            <a:r>
              <a:rPr lang="en-US" sz="2800" dirty="0" smtClean="0"/>
              <a:t> change adiabatically as it rises.</a:t>
            </a:r>
            <a:endParaRPr lang="en-US" sz="2800" dirty="0"/>
          </a:p>
        </p:txBody>
      </p:sp>
      <p:graphicFrame>
        <p:nvGraphicFramePr>
          <p:cNvPr id="10" name="Object 9"/>
          <p:cNvGraphicFramePr>
            <a:graphicFrameLocks noChangeAspect="1"/>
          </p:cNvGraphicFramePr>
          <p:nvPr>
            <p:extLst>
              <p:ext uri="{D42A27DB-BD31-4B8C-83A1-F6EECF244321}">
                <p14:modId xmlns:p14="http://schemas.microsoft.com/office/powerpoint/2010/main" val="2429707882"/>
              </p:ext>
            </p:extLst>
          </p:nvPr>
        </p:nvGraphicFramePr>
        <p:xfrm>
          <a:off x="96838" y="5545138"/>
          <a:ext cx="9001125" cy="973137"/>
        </p:xfrm>
        <a:graphic>
          <a:graphicData uri="http://schemas.openxmlformats.org/presentationml/2006/ole">
            <mc:AlternateContent xmlns:mc="http://schemas.openxmlformats.org/markup-compatibility/2006">
              <mc:Choice xmlns:v="urn:schemas-microsoft-com:vml" Requires="v">
                <p:oleObj spid="_x0000_s103750" name="Equation" r:id="rId9" imgW="3289300" imgH="355600" progId="Equation.3">
                  <p:embed/>
                </p:oleObj>
              </mc:Choice>
              <mc:Fallback>
                <p:oleObj name="Equation" r:id="rId9" imgW="3289300" imgH="355600" progId="Equation.3">
                  <p:embed/>
                  <p:pic>
                    <p:nvPicPr>
                      <p:cNvPr id="0" name=""/>
                      <p:cNvPicPr/>
                      <p:nvPr/>
                    </p:nvPicPr>
                    <p:blipFill>
                      <a:blip r:embed="rId10"/>
                      <a:stretch>
                        <a:fillRect/>
                      </a:stretch>
                    </p:blipFill>
                    <p:spPr>
                      <a:xfrm>
                        <a:off x="96838" y="5545138"/>
                        <a:ext cx="9001125" cy="973137"/>
                      </a:xfrm>
                      <a:prstGeom prst="rect">
                        <a:avLst/>
                      </a:prstGeom>
                    </p:spPr>
                  </p:pic>
                </p:oleObj>
              </mc:Fallback>
            </mc:AlternateContent>
          </a:graphicData>
        </a:graphic>
      </p:graphicFrame>
      <p:sp>
        <p:nvSpPr>
          <p:cNvPr id="2" name="Rectangle 1"/>
          <p:cNvSpPr/>
          <p:nvPr/>
        </p:nvSpPr>
        <p:spPr>
          <a:xfrm>
            <a:off x="-94536" y="5055176"/>
            <a:ext cx="9365535" cy="1929824"/>
          </a:xfrm>
          <a:prstGeom prst="rect">
            <a:avLst/>
          </a:prstGeom>
          <a:solidFill>
            <a:srgbClr val="CCFFCC">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4131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65099" y="314901"/>
            <a:ext cx="8863013" cy="954107"/>
          </a:xfrm>
          <a:prstGeom prst="rect">
            <a:avLst/>
          </a:prstGeom>
          <a:noFill/>
        </p:spPr>
        <p:txBody>
          <a:bodyPr wrap="square" rtlCol="0">
            <a:spAutoFit/>
          </a:bodyPr>
          <a:lstStyle/>
          <a:p>
            <a:r>
              <a:rPr lang="en-US" sz="2800" i="1" dirty="0" smtClean="0">
                <a:solidFill>
                  <a:srgbClr val="FFFF00"/>
                </a:solidFill>
              </a:rPr>
              <a:t>What we want to know is whether the bubble’s density is larger or smaller than the ambient density at </a:t>
            </a:r>
            <a:r>
              <a:rPr lang="en-US" sz="2800" i="1" dirty="0" err="1" smtClean="0">
                <a:solidFill>
                  <a:srgbClr val="FFFF00"/>
                </a:solidFill>
              </a:rPr>
              <a:t>r+Δr</a:t>
            </a:r>
            <a:r>
              <a:rPr lang="en-US" sz="2800" i="1" dirty="0" smtClean="0">
                <a:solidFill>
                  <a:srgbClr val="FFFF00"/>
                </a:solidFill>
              </a:rPr>
              <a:t>. </a:t>
            </a:r>
            <a:endParaRPr lang="en-US" sz="2800" i="1" dirty="0">
              <a:solidFill>
                <a:srgbClr val="FFFF00"/>
              </a:solidFill>
            </a:endParaRPr>
          </a:p>
        </p:txBody>
      </p:sp>
      <p:pic>
        <p:nvPicPr>
          <p:cNvPr id="6" name="Picture 5" descr="Screen Shot 2022-12-28 at 6.37.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90" y="1558924"/>
            <a:ext cx="2609135" cy="3489325"/>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1221961768"/>
              </p:ext>
            </p:extLst>
          </p:nvPr>
        </p:nvGraphicFramePr>
        <p:xfrm>
          <a:off x="3325813" y="1589088"/>
          <a:ext cx="5319712" cy="2397125"/>
        </p:xfrm>
        <a:graphic>
          <a:graphicData uri="http://schemas.openxmlformats.org/presentationml/2006/ole">
            <mc:AlternateContent xmlns:mc="http://schemas.openxmlformats.org/markup-compatibility/2006">
              <mc:Choice xmlns:v="urn:schemas-microsoft-com:vml" Requires="v">
                <p:oleObj spid="_x0000_s102737" name="Equation" r:id="rId5" imgW="1943100" imgH="876300" progId="Equation.3">
                  <p:embed/>
                </p:oleObj>
              </mc:Choice>
              <mc:Fallback>
                <p:oleObj name="Equation" r:id="rId5" imgW="1943100" imgH="876300" progId="Equation.3">
                  <p:embed/>
                  <p:pic>
                    <p:nvPicPr>
                      <p:cNvPr id="0" name=""/>
                      <p:cNvPicPr/>
                      <p:nvPr/>
                    </p:nvPicPr>
                    <p:blipFill>
                      <a:blip r:embed="rId6"/>
                      <a:stretch>
                        <a:fillRect/>
                      </a:stretch>
                    </p:blipFill>
                    <p:spPr>
                      <a:xfrm>
                        <a:off x="3325813" y="1589088"/>
                        <a:ext cx="5319712" cy="23971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56274033"/>
              </p:ext>
            </p:extLst>
          </p:nvPr>
        </p:nvGraphicFramePr>
        <p:xfrm>
          <a:off x="3349625" y="3852863"/>
          <a:ext cx="5702300" cy="1216025"/>
        </p:xfrm>
        <a:graphic>
          <a:graphicData uri="http://schemas.openxmlformats.org/presentationml/2006/ole">
            <mc:AlternateContent xmlns:mc="http://schemas.openxmlformats.org/markup-compatibility/2006">
              <mc:Choice xmlns:v="urn:schemas-microsoft-com:vml" Requires="v">
                <p:oleObj spid="_x0000_s102738" name="Equation" r:id="rId7" imgW="2082800" imgH="444500" progId="Equation.3">
                  <p:embed/>
                </p:oleObj>
              </mc:Choice>
              <mc:Fallback>
                <p:oleObj name="Equation" r:id="rId7" imgW="2082800" imgH="444500" progId="Equation.3">
                  <p:embed/>
                  <p:pic>
                    <p:nvPicPr>
                      <p:cNvPr id="0" name=""/>
                      <p:cNvPicPr/>
                      <p:nvPr/>
                    </p:nvPicPr>
                    <p:blipFill>
                      <a:blip r:embed="rId8"/>
                      <a:stretch>
                        <a:fillRect/>
                      </a:stretch>
                    </p:blipFill>
                    <p:spPr>
                      <a:xfrm>
                        <a:off x="3349625" y="3852863"/>
                        <a:ext cx="5702300" cy="12160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01970054"/>
              </p:ext>
            </p:extLst>
          </p:nvPr>
        </p:nvGraphicFramePr>
        <p:xfrm>
          <a:off x="1676400" y="5272088"/>
          <a:ext cx="6465888" cy="1285875"/>
        </p:xfrm>
        <a:graphic>
          <a:graphicData uri="http://schemas.openxmlformats.org/presentationml/2006/ole">
            <mc:AlternateContent xmlns:mc="http://schemas.openxmlformats.org/markup-compatibility/2006">
              <mc:Choice xmlns:v="urn:schemas-microsoft-com:vml" Requires="v">
                <p:oleObj spid="_x0000_s102739" name="Equation" r:id="rId9" imgW="2362200" imgH="469900" progId="Equation.3">
                  <p:embed/>
                </p:oleObj>
              </mc:Choice>
              <mc:Fallback>
                <p:oleObj name="Equation" r:id="rId9" imgW="2362200" imgH="469900" progId="Equation.3">
                  <p:embed/>
                  <p:pic>
                    <p:nvPicPr>
                      <p:cNvPr id="0" name=""/>
                      <p:cNvPicPr/>
                      <p:nvPr/>
                    </p:nvPicPr>
                    <p:blipFill>
                      <a:blip r:embed="rId10"/>
                      <a:stretch>
                        <a:fillRect/>
                      </a:stretch>
                    </p:blipFill>
                    <p:spPr>
                      <a:xfrm>
                        <a:off x="1676400" y="5272088"/>
                        <a:ext cx="6465888" cy="1285875"/>
                      </a:xfrm>
                      <a:prstGeom prst="rect">
                        <a:avLst/>
                      </a:prstGeom>
                    </p:spPr>
                  </p:pic>
                </p:oleObj>
              </mc:Fallback>
            </mc:AlternateContent>
          </a:graphicData>
        </a:graphic>
      </p:graphicFrame>
    </p:spTree>
    <p:extLst>
      <p:ext uri="{BB962C8B-B14F-4D97-AF65-F5344CB8AC3E}">
        <p14:creationId xmlns:p14="http://schemas.microsoft.com/office/powerpoint/2010/main" val="6058973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65099" y="-780474"/>
            <a:ext cx="8863013" cy="5693867"/>
          </a:xfrm>
          <a:prstGeom prst="rect">
            <a:avLst/>
          </a:prstGeom>
          <a:noFill/>
        </p:spPr>
        <p:txBody>
          <a:bodyPr wrap="square" rtlCol="0">
            <a:spAutoFit/>
          </a:bodyPr>
          <a:lstStyle/>
          <a:p>
            <a:endParaRPr lang="en-US" sz="2800" i="1" dirty="0" smtClean="0">
              <a:solidFill>
                <a:srgbClr val="FFFF00"/>
              </a:solidFill>
            </a:endParaRPr>
          </a:p>
          <a:p>
            <a:endParaRPr lang="en-US" sz="2800" i="1" dirty="0">
              <a:solidFill>
                <a:srgbClr val="FFFF00"/>
              </a:solidFill>
            </a:endParaRPr>
          </a:p>
          <a:p>
            <a:endParaRPr lang="en-US" sz="2800" i="1" dirty="0">
              <a:solidFill>
                <a:srgbClr val="FFFF00"/>
              </a:solidFill>
            </a:endParaRPr>
          </a:p>
          <a:p>
            <a:endParaRPr lang="en-US" sz="2800" i="1" dirty="0" smtClean="0">
              <a:solidFill>
                <a:srgbClr val="FFFF00"/>
              </a:solidFill>
            </a:endParaRPr>
          </a:p>
          <a:p>
            <a:endParaRPr lang="en-US" sz="2800" i="1" dirty="0">
              <a:solidFill>
                <a:srgbClr val="FFFF00"/>
              </a:solidFill>
            </a:endParaRPr>
          </a:p>
          <a:p>
            <a:endParaRPr lang="en-US" sz="2800" i="1" dirty="0" smtClean="0">
              <a:solidFill>
                <a:srgbClr val="FFFF00"/>
              </a:solidFill>
            </a:endParaRPr>
          </a:p>
          <a:p>
            <a:endParaRPr lang="en-US" sz="2800" i="1" dirty="0">
              <a:solidFill>
                <a:srgbClr val="FFFF00"/>
              </a:solidFill>
            </a:endParaRPr>
          </a:p>
          <a:p>
            <a:endParaRPr lang="en-US" sz="2800" i="1" dirty="0" smtClean="0">
              <a:solidFill>
                <a:srgbClr val="FFFF00"/>
              </a:solidFill>
            </a:endParaRPr>
          </a:p>
          <a:p>
            <a:endParaRPr lang="en-US" sz="2800" i="1" dirty="0">
              <a:solidFill>
                <a:srgbClr val="FFFF00"/>
              </a:solidFill>
            </a:endParaRPr>
          </a:p>
          <a:p>
            <a:endParaRPr lang="en-US" sz="2800" i="1" dirty="0" smtClean="0">
              <a:solidFill>
                <a:srgbClr val="FFFF00"/>
              </a:solidFill>
            </a:endParaRPr>
          </a:p>
          <a:p>
            <a:endParaRPr lang="en-US" sz="2800" i="1" dirty="0">
              <a:solidFill>
                <a:srgbClr val="FFFF00"/>
              </a:solidFill>
            </a:endParaRPr>
          </a:p>
          <a:p>
            <a:endParaRPr lang="en-US" sz="2800" i="1" dirty="0" smtClean="0">
              <a:solidFill>
                <a:srgbClr val="FFFF00"/>
              </a:solidFill>
            </a:endParaRPr>
          </a:p>
          <a:p>
            <a:r>
              <a:rPr lang="en-US" sz="2800" i="1" dirty="0" smtClean="0">
                <a:solidFill>
                  <a:srgbClr val="FFFF00"/>
                </a:solidFill>
              </a:rPr>
              <a:t>For stability, we want</a:t>
            </a:r>
            <a:endParaRPr lang="en-US" sz="2800" i="1" dirty="0">
              <a:solidFill>
                <a:srgbClr val="FFFF00"/>
              </a:solidFill>
            </a:endParaRPr>
          </a:p>
        </p:txBody>
      </p:sp>
      <p:pic>
        <p:nvPicPr>
          <p:cNvPr id="6" name="Picture 5" descr="Screen Shot 2022-12-28 at 6.37.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5" y="463549"/>
            <a:ext cx="2609135" cy="3489325"/>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3076554883"/>
              </p:ext>
            </p:extLst>
          </p:nvPr>
        </p:nvGraphicFramePr>
        <p:xfrm>
          <a:off x="2813050" y="684213"/>
          <a:ext cx="6365875" cy="1252537"/>
        </p:xfrm>
        <a:graphic>
          <a:graphicData uri="http://schemas.openxmlformats.org/presentationml/2006/ole">
            <mc:AlternateContent xmlns:mc="http://schemas.openxmlformats.org/markup-compatibility/2006">
              <mc:Choice xmlns:v="urn:schemas-microsoft-com:vml" Requires="v">
                <p:oleObj spid="_x0000_s104839" name="Equation" r:id="rId5" imgW="2451100" imgH="482600" progId="Equation.3">
                  <p:embed/>
                </p:oleObj>
              </mc:Choice>
              <mc:Fallback>
                <p:oleObj name="Equation" r:id="rId5" imgW="2451100" imgH="482600" progId="Equation.3">
                  <p:embed/>
                  <p:pic>
                    <p:nvPicPr>
                      <p:cNvPr id="0" name=""/>
                      <p:cNvPicPr/>
                      <p:nvPr/>
                    </p:nvPicPr>
                    <p:blipFill>
                      <a:blip r:embed="rId6"/>
                      <a:stretch>
                        <a:fillRect/>
                      </a:stretch>
                    </p:blipFill>
                    <p:spPr>
                      <a:xfrm>
                        <a:off x="2813050" y="684213"/>
                        <a:ext cx="6365875" cy="12525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6711384"/>
              </p:ext>
            </p:extLst>
          </p:nvPr>
        </p:nvGraphicFramePr>
        <p:xfrm>
          <a:off x="2841625" y="2051050"/>
          <a:ext cx="5991225" cy="1211263"/>
        </p:xfrm>
        <a:graphic>
          <a:graphicData uri="http://schemas.openxmlformats.org/presentationml/2006/ole">
            <mc:AlternateContent xmlns:mc="http://schemas.openxmlformats.org/markup-compatibility/2006">
              <mc:Choice xmlns:v="urn:schemas-microsoft-com:vml" Requires="v">
                <p:oleObj spid="_x0000_s104840" name="Equation" r:id="rId7" imgW="2324100" imgH="469900" progId="Equation.3">
                  <p:embed/>
                </p:oleObj>
              </mc:Choice>
              <mc:Fallback>
                <p:oleObj name="Equation" r:id="rId7" imgW="2324100" imgH="469900" progId="Equation.3">
                  <p:embed/>
                  <p:pic>
                    <p:nvPicPr>
                      <p:cNvPr id="0" name=""/>
                      <p:cNvPicPr/>
                      <p:nvPr/>
                    </p:nvPicPr>
                    <p:blipFill>
                      <a:blip r:embed="rId8"/>
                      <a:stretch>
                        <a:fillRect/>
                      </a:stretch>
                    </p:blipFill>
                    <p:spPr>
                      <a:xfrm>
                        <a:off x="2841625" y="2051050"/>
                        <a:ext cx="5991225" cy="12112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69512178"/>
              </p:ext>
            </p:extLst>
          </p:nvPr>
        </p:nvGraphicFramePr>
        <p:xfrm>
          <a:off x="3613150" y="4110038"/>
          <a:ext cx="2160588" cy="1047750"/>
        </p:xfrm>
        <a:graphic>
          <a:graphicData uri="http://schemas.openxmlformats.org/presentationml/2006/ole">
            <mc:AlternateContent xmlns:mc="http://schemas.openxmlformats.org/markup-compatibility/2006">
              <mc:Choice xmlns:v="urn:schemas-microsoft-com:vml" Requires="v">
                <p:oleObj spid="_x0000_s104841" name="Equation" r:id="rId9" imgW="838200" imgH="406400" progId="Equation.3">
                  <p:embed/>
                </p:oleObj>
              </mc:Choice>
              <mc:Fallback>
                <p:oleObj name="Equation" r:id="rId9" imgW="838200" imgH="406400" progId="Equation.3">
                  <p:embed/>
                  <p:pic>
                    <p:nvPicPr>
                      <p:cNvPr id="0" name=""/>
                      <p:cNvPicPr/>
                      <p:nvPr/>
                    </p:nvPicPr>
                    <p:blipFill>
                      <a:blip r:embed="rId10"/>
                      <a:stretch>
                        <a:fillRect/>
                      </a:stretch>
                    </p:blipFill>
                    <p:spPr>
                      <a:xfrm>
                        <a:off x="3613150" y="4110038"/>
                        <a:ext cx="2160588" cy="10477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75743667"/>
              </p:ext>
            </p:extLst>
          </p:nvPr>
        </p:nvGraphicFramePr>
        <p:xfrm>
          <a:off x="1595438" y="5335588"/>
          <a:ext cx="6416675" cy="1211262"/>
        </p:xfrm>
        <a:graphic>
          <a:graphicData uri="http://schemas.openxmlformats.org/presentationml/2006/ole">
            <mc:AlternateContent xmlns:mc="http://schemas.openxmlformats.org/markup-compatibility/2006">
              <mc:Choice xmlns:v="urn:schemas-microsoft-com:vml" Requires="v">
                <p:oleObj spid="_x0000_s104842" name="Equation" r:id="rId11" imgW="2489200" imgH="469900" progId="Equation.3">
                  <p:embed/>
                </p:oleObj>
              </mc:Choice>
              <mc:Fallback>
                <p:oleObj name="Equation" r:id="rId11" imgW="2489200" imgH="469900" progId="Equation.3">
                  <p:embed/>
                  <p:pic>
                    <p:nvPicPr>
                      <p:cNvPr id="0" name=""/>
                      <p:cNvPicPr/>
                      <p:nvPr/>
                    </p:nvPicPr>
                    <p:blipFill>
                      <a:blip r:embed="rId12"/>
                      <a:stretch>
                        <a:fillRect/>
                      </a:stretch>
                    </p:blipFill>
                    <p:spPr>
                      <a:xfrm>
                        <a:off x="1595438" y="5335588"/>
                        <a:ext cx="6416675" cy="1211262"/>
                      </a:xfrm>
                      <a:prstGeom prst="rect">
                        <a:avLst/>
                      </a:prstGeom>
                    </p:spPr>
                  </p:pic>
                </p:oleObj>
              </mc:Fallback>
            </mc:AlternateContent>
          </a:graphicData>
        </a:graphic>
      </p:graphicFrame>
    </p:spTree>
    <p:extLst>
      <p:ext uri="{BB962C8B-B14F-4D97-AF65-F5344CB8AC3E}">
        <p14:creationId xmlns:p14="http://schemas.microsoft.com/office/powerpoint/2010/main" val="340776399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80974" y="-399474"/>
            <a:ext cx="8863013" cy="3108544"/>
          </a:xfrm>
          <a:prstGeom prst="rect">
            <a:avLst/>
          </a:prstGeom>
          <a:noFill/>
        </p:spPr>
        <p:txBody>
          <a:bodyPr wrap="square" rtlCol="0">
            <a:spAutoFit/>
          </a:bodyPr>
          <a:lstStyle/>
          <a:p>
            <a:endParaRPr lang="en-US" sz="2800" i="1" dirty="0" smtClean="0">
              <a:solidFill>
                <a:srgbClr val="FFFF00"/>
              </a:solidFill>
            </a:endParaRPr>
          </a:p>
          <a:p>
            <a:endParaRPr lang="en-US" sz="2800" i="1" dirty="0" smtClean="0">
              <a:solidFill>
                <a:srgbClr val="FFFF00"/>
              </a:solidFill>
            </a:endParaRPr>
          </a:p>
          <a:p>
            <a:r>
              <a:rPr lang="en-US" sz="2800" i="1" dirty="0">
                <a:solidFill>
                  <a:srgbClr val="FFFF00"/>
                </a:solidFill>
              </a:rPr>
              <a:t> </a:t>
            </a:r>
            <a:r>
              <a:rPr lang="en-US" sz="2800" i="1" dirty="0" smtClean="0">
                <a:solidFill>
                  <a:srgbClr val="FFFF00"/>
                </a:solidFill>
              </a:rPr>
              <a:t>                                                     </a:t>
            </a:r>
            <a:r>
              <a:rPr lang="en-US" sz="2800" i="1" dirty="0" smtClean="0">
                <a:solidFill>
                  <a:srgbClr val="FF0000"/>
                </a:solidFill>
              </a:rPr>
              <a:t>For instability</a:t>
            </a:r>
          </a:p>
          <a:p>
            <a:endParaRPr lang="en-US" sz="2800" i="1" dirty="0">
              <a:solidFill>
                <a:srgbClr val="FF0000"/>
              </a:solidFill>
            </a:endParaRPr>
          </a:p>
          <a:p>
            <a:r>
              <a:rPr lang="en-US" sz="2800" i="1" dirty="0">
                <a:solidFill>
                  <a:srgbClr val="FF0000"/>
                </a:solidFill>
              </a:rPr>
              <a:t> </a:t>
            </a:r>
            <a:r>
              <a:rPr lang="en-US" sz="2800" i="1" dirty="0" smtClean="0">
                <a:solidFill>
                  <a:srgbClr val="FF0000"/>
                </a:solidFill>
              </a:rPr>
              <a:t>     </a:t>
            </a:r>
          </a:p>
          <a:p>
            <a:endParaRPr lang="en-US" sz="2800" i="1" dirty="0">
              <a:solidFill>
                <a:srgbClr val="FF0000"/>
              </a:solidFill>
            </a:endParaRPr>
          </a:p>
          <a:p>
            <a:pPr algn="ctr"/>
            <a:r>
              <a:rPr lang="en-US" sz="2800" i="1" dirty="0" smtClean="0">
                <a:solidFill>
                  <a:srgbClr val="FFFF00"/>
                </a:solidFill>
              </a:rPr>
              <a:t>                               In terms of adiabatic T-gradient</a:t>
            </a:r>
            <a:endParaRPr lang="en-US" sz="2800" i="1" dirty="0">
              <a:solidFill>
                <a:srgbClr val="FFFF00"/>
              </a:solidFill>
            </a:endParaRPr>
          </a:p>
        </p:txBody>
      </p:sp>
      <p:pic>
        <p:nvPicPr>
          <p:cNvPr id="6" name="Picture 5" descr="Screen Shot 2022-12-28 at 6.37.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65" y="781049"/>
            <a:ext cx="2609135" cy="348932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141432543"/>
              </p:ext>
            </p:extLst>
          </p:nvPr>
        </p:nvGraphicFramePr>
        <p:xfrm>
          <a:off x="3562350" y="990600"/>
          <a:ext cx="4092575" cy="1146175"/>
        </p:xfrm>
        <a:graphic>
          <a:graphicData uri="http://schemas.openxmlformats.org/presentationml/2006/ole">
            <mc:AlternateContent xmlns:mc="http://schemas.openxmlformats.org/markup-compatibility/2006">
              <mc:Choice xmlns:v="urn:schemas-microsoft-com:vml" Requires="v">
                <p:oleObj spid="_x0000_s105777" name="Equation" r:id="rId5" imgW="1587500" imgH="444500" progId="Equation.3">
                  <p:embed/>
                </p:oleObj>
              </mc:Choice>
              <mc:Fallback>
                <p:oleObj name="Equation" r:id="rId5" imgW="1587500" imgH="444500" progId="Equation.3">
                  <p:embed/>
                  <p:pic>
                    <p:nvPicPr>
                      <p:cNvPr id="0" name=""/>
                      <p:cNvPicPr/>
                      <p:nvPr/>
                    </p:nvPicPr>
                    <p:blipFill>
                      <a:blip r:embed="rId6"/>
                      <a:stretch>
                        <a:fillRect/>
                      </a:stretch>
                    </p:blipFill>
                    <p:spPr>
                      <a:xfrm>
                        <a:off x="3562350" y="990600"/>
                        <a:ext cx="4092575" cy="11461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95959452"/>
              </p:ext>
            </p:extLst>
          </p:nvPr>
        </p:nvGraphicFramePr>
        <p:xfrm>
          <a:off x="3109913" y="2973388"/>
          <a:ext cx="4830762" cy="1912937"/>
        </p:xfrm>
        <a:graphic>
          <a:graphicData uri="http://schemas.openxmlformats.org/presentationml/2006/ole">
            <mc:AlternateContent xmlns:mc="http://schemas.openxmlformats.org/markup-compatibility/2006">
              <mc:Choice xmlns:v="urn:schemas-microsoft-com:vml" Requires="v">
                <p:oleObj spid="_x0000_s105778" name="Equation" r:id="rId7" imgW="1765300" imgH="698500" progId="Equation.3">
                  <p:embed/>
                </p:oleObj>
              </mc:Choice>
              <mc:Fallback>
                <p:oleObj name="Equation" r:id="rId7" imgW="1765300" imgH="698500" progId="Equation.3">
                  <p:embed/>
                  <p:pic>
                    <p:nvPicPr>
                      <p:cNvPr id="0" name=""/>
                      <p:cNvPicPr/>
                      <p:nvPr/>
                    </p:nvPicPr>
                    <p:blipFill>
                      <a:blip r:embed="rId8"/>
                      <a:stretch>
                        <a:fillRect/>
                      </a:stretch>
                    </p:blipFill>
                    <p:spPr>
                      <a:xfrm>
                        <a:off x="3109913" y="2973388"/>
                        <a:ext cx="4830762" cy="19129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85072424"/>
              </p:ext>
            </p:extLst>
          </p:nvPr>
        </p:nvGraphicFramePr>
        <p:xfrm>
          <a:off x="3129757" y="4978400"/>
          <a:ext cx="5421312" cy="1219200"/>
        </p:xfrm>
        <a:graphic>
          <a:graphicData uri="http://schemas.openxmlformats.org/presentationml/2006/ole">
            <mc:AlternateContent xmlns:mc="http://schemas.openxmlformats.org/markup-compatibility/2006">
              <mc:Choice xmlns:v="urn:schemas-microsoft-com:vml" Requires="v">
                <p:oleObj spid="_x0000_s105779" name="Equation" r:id="rId9" imgW="1981200" imgH="444500" progId="Equation.3">
                  <p:embed/>
                </p:oleObj>
              </mc:Choice>
              <mc:Fallback>
                <p:oleObj name="Equation" r:id="rId9" imgW="1981200" imgH="444500" progId="Equation.3">
                  <p:embed/>
                  <p:pic>
                    <p:nvPicPr>
                      <p:cNvPr id="0" name=""/>
                      <p:cNvPicPr/>
                      <p:nvPr/>
                    </p:nvPicPr>
                    <p:blipFill>
                      <a:blip r:embed="rId10"/>
                      <a:stretch>
                        <a:fillRect/>
                      </a:stretch>
                    </p:blipFill>
                    <p:spPr>
                      <a:xfrm>
                        <a:off x="3129757" y="4978400"/>
                        <a:ext cx="5421312" cy="1219200"/>
                      </a:xfrm>
                      <a:prstGeom prst="rect">
                        <a:avLst/>
                      </a:prstGeom>
                    </p:spPr>
                  </p:pic>
                </p:oleObj>
              </mc:Fallback>
            </mc:AlternateContent>
          </a:graphicData>
        </a:graphic>
      </p:graphicFrame>
    </p:spTree>
    <p:extLst>
      <p:ext uri="{BB962C8B-B14F-4D97-AF65-F5344CB8AC3E}">
        <p14:creationId xmlns:p14="http://schemas.microsoft.com/office/powerpoint/2010/main" val="362875146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80974" y="211484"/>
            <a:ext cx="8863013" cy="3539431"/>
          </a:xfrm>
          <a:prstGeom prst="rect">
            <a:avLst/>
          </a:prstGeom>
          <a:noFill/>
        </p:spPr>
        <p:txBody>
          <a:bodyPr wrap="square" rtlCol="0">
            <a:spAutoFit/>
          </a:bodyPr>
          <a:lstStyle/>
          <a:p>
            <a:endParaRPr lang="en-US" sz="2800" i="1" dirty="0">
              <a:solidFill>
                <a:srgbClr val="FFFF00"/>
              </a:solidFill>
            </a:endParaRPr>
          </a:p>
          <a:p>
            <a:endParaRPr lang="en-US" sz="2800" i="1" dirty="0" smtClean="0">
              <a:solidFill>
                <a:srgbClr val="FFFF00"/>
              </a:solidFill>
            </a:endParaRPr>
          </a:p>
          <a:p>
            <a:endParaRPr lang="en-US" sz="2800" i="1" dirty="0">
              <a:solidFill>
                <a:srgbClr val="FFFF00"/>
              </a:solidFill>
            </a:endParaRPr>
          </a:p>
          <a:p>
            <a:endParaRPr lang="en-US" sz="2800" i="1" dirty="0" smtClean="0">
              <a:solidFill>
                <a:srgbClr val="FFFF00"/>
              </a:solidFill>
            </a:endParaRPr>
          </a:p>
          <a:p>
            <a:endParaRPr lang="en-US" sz="2800" i="1" dirty="0">
              <a:solidFill>
                <a:srgbClr val="FFFF00"/>
              </a:solidFill>
            </a:endParaRPr>
          </a:p>
          <a:p>
            <a:endParaRPr lang="en-US" sz="2800" i="1" dirty="0" smtClean="0">
              <a:solidFill>
                <a:srgbClr val="FFFF00"/>
              </a:solidFill>
            </a:endParaRPr>
          </a:p>
          <a:p>
            <a:endParaRPr lang="en-US" sz="2800" i="1" dirty="0">
              <a:solidFill>
                <a:srgbClr val="FFFF00"/>
              </a:solidFill>
            </a:endParaRPr>
          </a:p>
          <a:p>
            <a:r>
              <a:rPr lang="en-US" sz="2800" i="1" dirty="0">
                <a:solidFill>
                  <a:srgbClr val="FFFF00"/>
                </a:solidFill>
              </a:rPr>
              <a:t> </a:t>
            </a:r>
            <a:r>
              <a:rPr lang="en-US" sz="2800" i="1" dirty="0" smtClean="0">
                <a:solidFill>
                  <a:srgbClr val="FFFF00"/>
                </a:solidFill>
              </a:rPr>
              <a:t>            </a:t>
            </a:r>
            <a:endParaRPr lang="en-US" sz="2800" i="1" dirty="0">
              <a:solidFill>
                <a:srgbClr val="FFFF00"/>
              </a:solidFill>
            </a:endParaRPr>
          </a:p>
        </p:txBody>
      </p:sp>
      <p:pic>
        <p:nvPicPr>
          <p:cNvPr id="6" name="Picture 5" descr="Screen Shot 2022-12-28 at 6.37.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65" y="701674"/>
            <a:ext cx="2609135" cy="348932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047469543"/>
              </p:ext>
            </p:extLst>
          </p:nvPr>
        </p:nvGraphicFramePr>
        <p:xfrm>
          <a:off x="4102100" y="2263775"/>
          <a:ext cx="3994150" cy="1046163"/>
        </p:xfrm>
        <a:graphic>
          <a:graphicData uri="http://schemas.openxmlformats.org/presentationml/2006/ole">
            <mc:AlternateContent xmlns:mc="http://schemas.openxmlformats.org/markup-compatibility/2006">
              <mc:Choice xmlns:v="urn:schemas-microsoft-com:vml" Requires="v">
                <p:oleObj spid="_x0000_s106798" name="Equation" r:id="rId5" imgW="1549400" imgH="406400" progId="Equation.3">
                  <p:embed/>
                </p:oleObj>
              </mc:Choice>
              <mc:Fallback>
                <p:oleObj name="Equation" r:id="rId5" imgW="1549400" imgH="406400" progId="Equation.3">
                  <p:embed/>
                  <p:pic>
                    <p:nvPicPr>
                      <p:cNvPr id="0" name=""/>
                      <p:cNvPicPr/>
                      <p:nvPr/>
                    </p:nvPicPr>
                    <p:blipFill>
                      <a:blip r:embed="rId6"/>
                      <a:stretch>
                        <a:fillRect/>
                      </a:stretch>
                    </p:blipFill>
                    <p:spPr>
                      <a:xfrm>
                        <a:off x="4102100" y="2263775"/>
                        <a:ext cx="3994150" cy="10461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53412651"/>
              </p:ext>
            </p:extLst>
          </p:nvPr>
        </p:nvGraphicFramePr>
        <p:xfrm>
          <a:off x="3068638" y="762000"/>
          <a:ext cx="5421312" cy="1219200"/>
        </p:xfrm>
        <a:graphic>
          <a:graphicData uri="http://schemas.openxmlformats.org/presentationml/2006/ole">
            <mc:AlternateContent xmlns:mc="http://schemas.openxmlformats.org/markup-compatibility/2006">
              <mc:Choice xmlns:v="urn:schemas-microsoft-com:vml" Requires="v">
                <p:oleObj spid="_x0000_s106799" name="Equation" r:id="rId7" imgW="1981200" imgH="444500" progId="Equation.3">
                  <p:embed/>
                </p:oleObj>
              </mc:Choice>
              <mc:Fallback>
                <p:oleObj name="Equation" r:id="rId7" imgW="1981200" imgH="444500" progId="Equation.3">
                  <p:embed/>
                  <p:pic>
                    <p:nvPicPr>
                      <p:cNvPr id="0" name=""/>
                      <p:cNvPicPr/>
                      <p:nvPr/>
                    </p:nvPicPr>
                    <p:blipFill>
                      <a:blip r:embed="rId8"/>
                      <a:stretch>
                        <a:fillRect/>
                      </a:stretch>
                    </p:blipFill>
                    <p:spPr>
                      <a:xfrm>
                        <a:off x="3068638" y="762000"/>
                        <a:ext cx="5421312" cy="1219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78681815"/>
              </p:ext>
            </p:extLst>
          </p:nvPr>
        </p:nvGraphicFramePr>
        <p:xfrm>
          <a:off x="4894263" y="3554413"/>
          <a:ext cx="2619375" cy="1047750"/>
        </p:xfrm>
        <a:graphic>
          <a:graphicData uri="http://schemas.openxmlformats.org/presentationml/2006/ole">
            <mc:AlternateContent xmlns:mc="http://schemas.openxmlformats.org/markup-compatibility/2006">
              <mc:Choice xmlns:v="urn:schemas-microsoft-com:vml" Requires="v">
                <p:oleObj spid="_x0000_s106800" name="Equation" r:id="rId9" imgW="1016000" imgH="406400" progId="Equation.3">
                  <p:embed/>
                </p:oleObj>
              </mc:Choice>
              <mc:Fallback>
                <p:oleObj name="Equation" r:id="rId9" imgW="1016000" imgH="406400" progId="Equation.3">
                  <p:embed/>
                  <p:pic>
                    <p:nvPicPr>
                      <p:cNvPr id="0" name=""/>
                      <p:cNvPicPr/>
                      <p:nvPr/>
                    </p:nvPicPr>
                    <p:blipFill>
                      <a:blip r:embed="rId10"/>
                      <a:stretch>
                        <a:fillRect/>
                      </a:stretch>
                    </p:blipFill>
                    <p:spPr>
                      <a:xfrm>
                        <a:off x="4894263" y="3554413"/>
                        <a:ext cx="2619375" cy="1047750"/>
                      </a:xfrm>
                      <a:prstGeom prst="rect">
                        <a:avLst/>
                      </a:prstGeom>
                    </p:spPr>
                  </p:pic>
                </p:oleObj>
              </mc:Fallback>
            </mc:AlternateContent>
          </a:graphicData>
        </a:graphic>
      </p:graphicFrame>
      <p:sp>
        <p:nvSpPr>
          <p:cNvPr id="2" name="TextBox 1"/>
          <p:cNvSpPr txBox="1"/>
          <p:nvPr/>
        </p:nvSpPr>
        <p:spPr>
          <a:xfrm>
            <a:off x="222965" y="4778375"/>
            <a:ext cx="8587660" cy="1815882"/>
          </a:xfrm>
          <a:prstGeom prst="rect">
            <a:avLst/>
          </a:prstGeom>
          <a:noFill/>
        </p:spPr>
        <p:txBody>
          <a:bodyPr wrap="square" rtlCol="0">
            <a:spAutoFit/>
          </a:bodyPr>
          <a:lstStyle/>
          <a:p>
            <a:pPr algn="ctr"/>
            <a:r>
              <a:rPr lang="en-US" sz="2800" dirty="0" smtClean="0">
                <a:solidFill>
                  <a:srgbClr val="FFFF00"/>
                </a:solidFill>
              </a:rPr>
              <a:t>We see that if the adiabatic temperature gradient is steeper than the temperature gradient driven by photon diffusion or thermal conduction, then the region is stable to convective motions.</a:t>
            </a:r>
            <a:endParaRPr lang="en-US" sz="2800" dirty="0">
              <a:solidFill>
                <a:srgbClr val="FFFF00"/>
              </a:solidFill>
            </a:endParaRPr>
          </a:p>
        </p:txBody>
      </p:sp>
    </p:spTree>
    <p:extLst>
      <p:ext uri="{BB962C8B-B14F-4D97-AF65-F5344CB8AC3E}">
        <p14:creationId xmlns:p14="http://schemas.microsoft.com/office/powerpoint/2010/main" val="157814783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80974" y="211484"/>
            <a:ext cx="8863013" cy="3539431"/>
          </a:xfrm>
          <a:prstGeom prst="rect">
            <a:avLst/>
          </a:prstGeom>
          <a:noFill/>
        </p:spPr>
        <p:txBody>
          <a:bodyPr wrap="square" rtlCol="0">
            <a:spAutoFit/>
          </a:bodyPr>
          <a:lstStyle/>
          <a:p>
            <a:endParaRPr lang="en-US" sz="2800" i="1" dirty="0">
              <a:solidFill>
                <a:srgbClr val="FFFF00"/>
              </a:solidFill>
            </a:endParaRPr>
          </a:p>
          <a:p>
            <a:endParaRPr lang="en-US" sz="2800" i="1" dirty="0" smtClean="0">
              <a:solidFill>
                <a:srgbClr val="FFFF00"/>
              </a:solidFill>
            </a:endParaRPr>
          </a:p>
          <a:p>
            <a:endParaRPr lang="en-US" sz="2800" i="1" dirty="0">
              <a:solidFill>
                <a:srgbClr val="FFFF00"/>
              </a:solidFill>
            </a:endParaRPr>
          </a:p>
          <a:p>
            <a:endParaRPr lang="en-US" sz="2800" i="1" dirty="0" smtClean="0">
              <a:solidFill>
                <a:srgbClr val="FFFF00"/>
              </a:solidFill>
            </a:endParaRPr>
          </a:p>
          <a:p>
            <a:endParaRPr lang="en-US" sz="2800" i="1" dirty="0">
              <a:solidFill>
                <a:srgbClr val="FFFF00"/>
              </a:solidFill>
            </a:endParaRPr>
          </a:p>
          <a:p>
            <a:endParaRPr lang="en-US" sz="2800" i="1" dirty="0" smtClean="0">
              <a:solidFill>
                <a:srgbClr val="FFFF00"/>
              </a:solidFill>
            </a:endParaRPr>
          </a:p>
          <a:p>
            <a:endParaRPr lang="en-US" sz="2800" i="1" dirty="0">
              <a:solidFill>
                <a:srgbClr val="FFFF00"/>
              </a:solidFill>
            </a:endParaRPr>
          </a:p>
          <a:p>
            <a:r>
              <a:rPr lang="en-US" sz="2800" i="1" dirty="0">
                <a:solidFill>
                  <a:srgbClr val="FFFF00"/>
                </a:solidFill>
              </a:rPr>
              <a:t> </a:t>
            </a:r>
            <a:r>
              <a:rPr lang="en-US" sz="2800" i="1" dirty="0" smtClean="0">
                <a:solidFill>
                  <a:srgbClr val="FFFF00"/>
                </a:solidFill>
              </a:rPr>
              <a:t>            </a:t>
            </a:r>
            <a:endParaRPr lang="en-US" sz="2800" i="1" dirty="0">
              <a:solidFill>
                <a:srgbClr val="FFFF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500709357"/>
              </p:ext>
            </p:extLst>
          </p:nvPr>
        </p:nvGraphicFramePr>
        <p:xfrm>
          <a:off x="2395538" y="3529013"/>
          <a:ext cx="3719512" cy="1219200"/>
        </p:xfrm>
        <a:graphic>
          <a:graphicData uri="http://schemas.openxmlformats.org/presentationml/2006/ole">
            <mc:AlternateContent xmlns:mc="http://schemas.openxmlformats.org/markup-compatibility/2006">
              <mc:Choice xmlns:v="urn:schemas-microsoft-com:vml" Requires="v">
                <p:oleObj spid="_x0000_s118882" name="Equation" r:id="rId4" imgW="1358900" imgH="444500" progId="Equation.3">
                  <p:embed/>
                </p:oleObj>
              </mc:Choice>
              <mc:Fallback>
                <p:oleObj name="Equation" r:id="rId4" imgW="1358900" imgH="444500" progId="Equation.3">
                  <p:embed/>
                  <p:pic>
                    <p:nvPicPr>
                      <p:cNvPr id="0" name=""/>
                      <p:cNvPicPr/>
                      <p:nvPr/>
                    </p:nvPicPr>
                    <p:blipFill>
                      <a:blip r:embed="rId5"/>
                      <a:stretch>
                        <a:fillRect/>
                      </a:stretch>
                    </p:blipFill>
                    <p:spPr>
                      <a:xfrm>
                        <a:off x="2395538" y="3529013"/>
                        <a:ext cx="3719512" cy="1219200"/>
                      </a:xfrm>
                      <a:prstGeom prst="rect">
                        <a:avLst/>
                      </a:prstGeom>
                    </p:spPr>
                  </p:pic>
                </p:oleObj>
              </mc:Fallback>
            </mc:AlternateContent>
          </a:graphicData>
        </a:graphic>
      </p:graphicFrame>
      <p:sp>
        <p:nvSpPr>
          <p:cNvPr id="2" name="TextBox 1"/>
          <p:cNvSpPr txBox="1"/>
          <p:nvPr/>
        </p:nvSpPr>
        <p:spPr>
          <a:xfrm>
            <a:off x="603965" y="932685"/>
            <a:ext cx="8587660" cy="5262980"/>
          </a:xfrm>
          <a:prstGeom prst="rect">
            <a:avLst/>
          </a:prstGeom>
          <a:noFill/>
        </p:spPr>
        <p:txBody>
          <a:bodyPr wrap="square" rtlCol="0">
            <a:spAutoFit/>
          </a:bodyPr>
          <a:lstStyle/>
          <a:p>
            <a:r>
              <a:rPr lang="en-US" sz="2800" dirty="0" smtClean="0">
                <a:solidFill>
                  <a:srgbClr val="FFFF00"/>
                </a:solidFill>
              </a:rPr>
              <a:t>In the interiors of stars, when they are unstable to convection, convection is usually enough to force the material to marginal instability and so drive the temperature gradient to the adiabatic temperature gradient,</a:t>
            </a:r>
          </a:p>
          <a:p>
            <a:endParaRPr lang="en-US" sz="2800" dirty="0">
              <a:solidFill>
                <a:srgbClr val="FFFF00"/>
              </a:solidFill>
            </a:endParaRPr>
          </a:p>
          <a:p>
            <a:endParaRPr lang="en-US" sz="2800" dirty="0" smtClean="0">
              <a:solidFill>
                <a:srgbClr val="FFFF00"/>
              </a:solidFill>
            </a:endParaRPr>
          </a:p>
          <a:p>
            <a:endParaRPr lang="en-US" sz="2800" dirty="0">
              <a:solidFill>
                <a:srgbClr val="FFFF00"/>
              </a:solidFill>
            </a:endParaRPr>
          </a:p>
          <a:p>
            <a:endParaRPr lang="en-US" sz="2800" dirty="0" smtClean="0">
              <a:solidFill>
                <a:srgbClr val="FFFF00"/>
              </a:solidFill>
            </a:endParaRPr>
          </a:p>
          <a:p>
            <a:endParaRPr lang="en-US" sz="2800" dirty="0">
              <a:solidFill>
                <a:srgbClr val="FFFF00"/>
              </a:solidFill>
            </a:endParaRPr>
          </a:p>
          <a:p>
            <a:r>
              <a:rPr lang="en-US" sz="2800" dirty="0" smtClean="0">
                <a:solidFill>
                  <a:srgbClr val="FFFF00"/>
                </a:solidFill>
              </a:rPr>
              <a:t>and, also, importantly, leads to efficient mixing of material in convective regions.</a:t>
            </a:r>
            <a:endParaRPr lang="en-US" sz="2800" dirty="0">
              <a:solidFill>
                <a:srgbClr val="FFFF00"/>
              </a:solidFill>
            </a:endParaRPr>
          </a:p>
        </p:txBody>
      </p:sp>
    </p:spTree>
    <p:extLst>
      <p:ext uri="{BB962C8B-B14F-4D97-AF65-F5344CB8AC3E}">
        <p14:creationId xmlns:p14="http://schemas.microsoft.com/office/powerpoint/2010/main" val="295164354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69062" y="238125"/>
            <a:ext cx="4687501" cy="584776"/>
          </a:xfrm>
          <a:prstGeom prst="rect">
            <a:avLst/>
          </a:prstGeom>
          <a:noFill/>
        </p:spPr>
        <p:txBody>
          <a:bodyPr wrap="none" rtlCol="0">
            <a:spAutoFit/>
          </a:bodyPr>
          <a:lstStyle/>
          <a:p>
            <a:r>
              <a:rPr lang="en-US" sz="3200" dirty="0" smtClean="0"/>
              <a:t>Nuclear Energy Generation</a:t>
            </a:r>
            <a:endParaRPr lang="en-US" sz="3200" dirty="0"/>
          </a:p>
        </p:txBody>
      </p:sp>
      <p:sp>
        <p:nvSpPr>
          <p:cNvPr id="3" name="TextBox 2"/>
          <p:cNvSpPr txBox="1"/>
          <p:nvPr/>
        </p:nvSpPr>
        <p:spPr>
          <a:xfrm rot="10800000" flipV="1">
            <a:off x="5413375" y="1417764"/>
            <a:ext cx="3619500" cy="4708981"/>
          </a:xfrm>
          <a:prstGeom prst="rect">
            <a:avLst/>
          </a:prstGeom>
          <a:noFill/>
        </p:spPr>
        <p:txBody>
          <a:bodyPr wrap="square" rtlCol="0">
            <a:spAutoFit/>
          </a:bodyPr>
          <a:lstStyle/>
          <a:p>
            <a:r>
              <a:rPr lang="en-US" sz="2000" dirty="0" smtClean="0"/>
              <a:t>In nuclear reactions, we do not worry about the electrons, the atoms are fully ionized. </a:t>
            </a:r>
          </a:p>
          <a:p>
            <a:endParaRPr lang="en-US" sz="2000" dirty="0"/>
          </a:p>
          <a:p>
            <a:r>
              <a:rPr lang="en-US" sz="2000" dirty="0" smtClean="0"/>
              <a:t>For fusion, we worry about the electrical repulsion between the nuclei and the binding due to the strong force.</a:t>
            </a:r>
          </a:p>
          <a:p>
            <a:endParaRPr lang="en-US" sz="2000" dirty="0"/>
          </a:p>
          <a:p>
            <a:r>
              <a:rPr lang="en-US" sz="2000" dirty="0" smtClean="0"/>
              <a:t>For nuclear structure, the forces about which we worry are also the electrical repulsion between the protons and the attractive strong force attraction between the protons and neutrons.</a:t>
            </a:r>
            <a:endParaRPr lang="en-US" sz="2000" dirty="0"/>
          </a:p>
        </p:txBody>
      </p:sp>
      <p:pic>
        <p:nvPicPr>
          <p:cNvPr id="6" name="Picture 5" descr="Screen Shot 2023-01-15 at 2.27.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75" y="1539875"/>
            <a:ext cx="4127500" cy="4191000"/>
          </a:xfrm>
          <a:prstGeom prst="rect">
            <a:avLst/>
          </a:prstGeom>
        </p:spPr>
      </p:pic>
    </p:spTree>
    <p:extLst>
      <p:ext uri="{BB962C8B-B14F-4D97-AF65-F5344CB8AC3E}">
        <p14:creationId xmlns:p14="http://schemas.microsoft.com/office/powerpoint/2010/main" val="13718567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22275" y="142875"/>
            <a:ext cx="8388349" cy="584776"/>
          </a:xfrm>
          <a:prstGeom prst="rect">
            <a:avLst/>
          </a:prstGeom>
          <a:noFill/>
        </p:spPr>
        <p:txBody>
          <a:bodyPr wrap="square" rtlCol="0">
            <a:spAutoFit/>
          </a:bodyPr>
          <a:lstStyle/>
          <a:p>
            <a:pPr algn="ctr"/>
            <a:r>
              <a:rPr lang="en-US" sz="3200" dirty="0" smtClean="0"/>
              <a:t>Nuclear Structure</a:t>
            </a:r>
            <a:endParaRPr lang="en-US" sz="3200" dirty="0"/>
          </a:p>
        </p:txBody>
      </p:sp>
      <p:sp>
        <p:nvSpPr>
          <p:cNvPr id="3" name="TextBox 2"/>
          <p:cNvSpPr txBox="1"/>
          <p:nvPr/>
        </p:nvSpPr>
        <p:spPr>
          <a:xfrm rot="10800000" flipV="1">
            <a:off x="5889625" y="924353"/>
            <a:ext cx="3143250" cy="5632311"/>
          </a:xfrm>
          <a:prstGeom prst="rect">
            <a:avLst/>
          </a:prstGeom>
          <a:noFill/>
        </p:spPr>
        <p:txBody>
          <a:bodyPr wrap="square" rtlCol="0">
            <a:spAutoFit/>
          </a:bodyPr>
          <a:lstStyle/>
          <a:p>
            <a:r>
              <a:rPr lang="en-US" sz="2000" dirty="0"/>
              <a:t>T</a:t>
            </a:r>
            <a:r>
              <a:rPr lang="en-US" sz="2000" dirty="0" smtClean="0"/>
              <a:t>he forces of concern are the electrical repulsion between the protons and the attractive strong force attraction between the protons and neutrons.</a:t>
            </a:r>
          </a:p>
          <a:p>
            <a:endParaRPr lang="en-US" sz="2000" dirty="0"/>
          </a:p>
          <a:p>
            <a:r>
              <a:rPr lang="en-US" sz="2000" dirty="0" smtClean="0"/>
              <a:t>We cannot make a nucleus composed of only protons, the electrical repulsion would blow it apart.</a:t>
            </a:r>
          </a:p>
          <a:p>
            <a:endParaRPr lang="en-US" sz="2000" dirty="0"/>
          </a:p>
          <a:p>
            <a:r>
              <a:rPr lang="en-US" sz="2000" dirty="0"/>
              <a:t>I</a:t>
            </a:r>
            <a:r>
              <a:rPr lang="en-US" sz="2000" dirty="0" smtClean="0"/>
              <a:t>n the nucleus, neutrons increase the distance between protons and the strong force binding </a:t>
            </a:r>
            <a:r>
              <a:rPr lang="en-US" sz="2000" dirty="0" smtClean="0">
                <a:latin typeface="Wingdings"/>
                <a:ea typeface="Wingdings"/>
                <a:cs typeface="Wingdings"/>
                <a:sym typeface="Wingdings"/>
              </a:rPr>
              <a:t></a:t>
            </a:r>
            <a:r>
              <a:rPr lang="en-US" sz="2000" dirty="0" smtClean="0"/>
              <a:t>a competition determines the structure of the nucleus.</a:t>
            </a:r>
          </a:p>
        </p:txBody>
      </p:sp>
      <p:pic>
        <p:nvPicPr>
          <p:cNvPr id="6" name="Picture 5" descr="Screen Shot 2023-01-15 at 2.27.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75" y="1539875"/>
            <a:ext cx="4127500" cy="4191000"/>
          </a:xfrm>
          <a:prstGeom prst="rect">
            <a:avLst/>
          </a:prstGeom>
        </p:spPr>
      </p:pic>
    </p:spTree>
    <p:extLst>
      <p:ext uri="{BB962C8B-B14F-4D97-AF65-F5344CB8AC3E}">
        <p14:creationId xmlns:p14="http://schemas.microsoft.com/office/powerpoint/2010/main" val="22378906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rot="10800000" flipV="1">
            <a:off x="5508625" y="722842"/>
            <a:ext cx="3492500" cy="5940088"/>
          </a:xfrm>
          <a:prstGeom prst="rect">
            <a:avLst/>
          </a:prstGeom>
          <a:noFill/>
        </p:spPr>
        <p:txBody>
          <a:bodyPr wrap="square" rtlCol="0">
            <a:spAutoFit/>
          </a:bodyPr>
          <a:lstStyle/>
          <a:p>
            <a:r>
              <a:rPr lang="en-US" sz="2000" dirty="0" smtClean="0"/>
              <a:t>A nucleus composed of two protons would require a huge external force to hold it together, it is not bound.</a:t>
            </a:r>
          </a:p>
          <a:p>
            <a:endParaRPr lang="en-US" sz="2000" dirty="0"/>
          </a:p>
          <a:p>
            <a:r>
              <a:rPr lang="en-US" sz="2000" dirty="0" smtClean="0"/>
              <a:t>If a neutron is added, may not need to add an external force; the added separation and binding due to the neutron may be enough to make the nucleus stable. </a:t>
            </a:r>
          </a:p>
          <a:p>
            <a:endParaRPr lang="en-US" sz="2000" dirty="0"/>
          </a:p>
          <a:p>
            <a:r>
              <a:rPr lang="en-US" sz="2000" dirty="0"/>
              <a:t>If </a:t>
            </a:r>
            <a:r>
              <a:rPr lang="en-US" sz="2000" dirty="0" smtClean="0"/>
              <a:t>another </a:t>
            </a:r>
            <a:r>
              <a:rPr lang="en-US" sz="2000" dirty="0"/>
              <a:t>neutron is </a:t>
            </a:r>
            <a:r>
              <a:rPr lang="en-US" sz="2000" dirty="0" smtClean="0"/>
              <a:t>added, </a:t>
            </a:r>
            <a:r>
              <a:rPr lang="en-US" sz="2000" dirty="0"/>
              <a:t>the added separation and binding </a:t>
            </a:r>
            <a:r>
              <a:rPr lang="en-US" sz="2000" dirty="0" smtClean="0"/>
              <a:t> can make </a:t>
            </a:r>
            <a:r>
              <a:rPr lang="en-US" sz="2000" dirty="0"/>
              <a:t>the nucleus </a:t>
            </a:r>
            <a:r>
              <a:rPr lang="en-US" sz="2000" dirty="0" smtClean="0"/>
              <a:t>even more stable</a:t>
            </a:r>
            <a:r>
              <a:rPr lang="en-US" sz="2000" dirty="0"/>
              <a:t>. T</a:t>
            </a:r>
            <a:r>
              <a:rPr lang="en-US" sz="2000" dirty="0" smtClean="0"/>
              <a:t>he optimal state must be determined by calculation.</a:t>
            </a:r>
            <a:endParaRPr lang="en-US" sz="2000" dirty="0"/>
          </a:p>
          <a:p>
            <a:endParaRPr lang="en-US" sz="2000" dirty="0" smtClean="0"/>
          </a:p>
        </p:txBody>
      </p:sp>
      <p:pic>
        <p:nvPicPr>
          <p:cNvPr id="6" name="Picture 5" descr="Screen Shot 2023-01-15 at 2.27.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75" y="1539875"/>
            <a:ext cx="4127500" cy="4191000"/>
          </a:xfrm>
          <a:prstGeom prst="rect">
            <a:avLst/>
          </a:prstGeom>
        </p:spPr>
      </p:pic>
    </p:spTree>
    <p:extLst>
      <p:ext uri="{BB962C8B-B14F-4D97-AF65-F5344CB8AC3E}">
        <p14:creationId xmlns:p14="http://schemas.microsoft.com/office/powerpoint/2010/main" val="33480297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ss_con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51" y="1356620"/>
            <a:ext cx="3446223" cy="3437629"/>
          </a:xfrm>
          <a:prstGeom prst="rect">
            <a:avLst/>
          </a:prstGeom>
        </p:spPr>
      </p:pic>
      <p:sp>
        <p:nvSpPr>
          <p:cNvPr id="2" name="TextBox 1"/>
          <p:cNvSpPr txBox="1"/>
          <p:nvPr/>
        </p:nvSpPr>
        <p:spPr>
          <a:xfrm>
            <a:off x="4349750" y="1174750"/>
            <a:ext cx="4413250" cy="2677656"/>
          </a:xfrm>
          <a:prstGeom prst="rect">
            <a:avLst/>
          </a:prstGeom>
          <a:noFill/>
        </p:spPr>
        <p:txBody>
          <a:bodyPr wrap="square" rtlCol="0">
            <a:spAutoFit/>
          </a:bodyPr>
          <a:lstStyle/>
          <a:p>
            <a:r>
              <a:rPr lang="en-US" sz="2800" dirty="0" smtClean="0"/>
              <a:t>In the shell between r and </a:t>
            </a:r>
            <a:r>
              <a:rPr lang="en-US" sz="2800" dirty="0" err="1" smtClean="0"/>
              <a:t>r+Δr</a:t>
            </a:r>
            <a:r>
              <a:rPr lang="en-US" sz="2800" dirty="0" smtClean="0"/>
              <a:t>, an amount of mass </a:t>
            </a:r>
            <a:r>
              <a:rPr lang="en-US" sz="2800" dirty="0" err="1" smtClean="0"/>
              <a:t>Δm</a:t>
            </a:r>
            <a:r>
              <a:rPr lang="en-US" sz="2800" dirty="0" smtClean="0"/>
              <a:t> = </a:t>
            </a:r>
            <a:r>
              <a:rPr lang="en-US" sz="2800" dirty="0" err="1" smtClean="0"/>
              <a:t>ρ</a:t>
            </a:r>
            <a:r>
              <a:rPr lang="en-US" sz="2800" dirty="0" smtClean="0"/>
              <a:t>(r)4πr</a:t>
            </a:r>
            <a:r>
              <a:rPr lang="en-US" sz="2800" baseline="30000" dirty="0" smtClean="0"/>
              <a:t>2</a:t>
            </a:r>
            <a:r>
              <a:rPr lang="en-US" sz="2800" dirty="0" smtClean="0"/>
              <a:t>Δr is contained. In the limit </a:t>
            </a:r>
            <a:r>
              <a:rPr lang="en-US" sz="2800" dirty="0" err="1" smtClean="0"/>
              <a:t>Δr</a:t>
            </a:r>
            <a:r>
              <a:rPr lang="en-US" sz="2800" dirty="0" smtClean="0"/>
              <a:t> goes to 0, we have that the mass changes with r as</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1419304194"/>
              </p:ext>
            </p:extLst>
          </p:nvPr>
        </p:nvGraphicFramePr>
        <p:xfrm>
          <a:off x="4686300" y="3971925"/>
          <a:ext cx="3295650" cy="811213"/>
        </p:xfrm>
        <a:graphic>
          <a:graphicData uri="http://schemas.openxmlformats.org/presentationml/2006/ole">
            <mc:AlternateContent xmlns:mc="http://schemas.openxmlformats.org/markup-compatibility/2006">
              <mc:Choice xmlns:v="urn:schemas-microsoft-com:vml" Requires="v">
                <p:oleObj spid="_x0000_s21819" name="Equation" r:id="rId5" imgW="1600200" imgH="393700" progId="Equation.3">
                  <p:embed/>
                </p:oleObj>
              </mc:Choice>
              <mc:Fallback>
                <p:oleObj name="Equation" r:id="rId5" imgW="1600200" imgH="393700" progId="Equation.3">
                  <p:embed/>
                  <p:pic>
                    <p:nvPicPr>
                      <p:cNvPr id="0" name=""/>
                      <p:cNvPicPr/>
                      <p:nvPr/>
                    </p:nvPicPr>
                    <p:blipFill>
                      <a:blip r:embed="rId6"/>
                      <a:stretch>
                        <a:fillRect/>
                      </a:stretch>
                    </p:blipFill>
                    <p:spPr>
                      <a:xfrm>
                        <a:off x="4686300" y="3971925"/>
                        <a:ext cx="3295650" cy="811213"/>
                      </a:xfrm>
                      <a:prstGeom prst="rect">
                        <a:avLst/>
                      </a:prstGeom>
                    </p:spPr>
                  </p:pic>
                </p:oleObj>
              </mc:Fallback>
            </mc:AlternateContent>
          </a:graphicData>
        </a:graphic>
      </p:graphicFrame>
      <p:sp>
        <p:nvSpPr>
          <p:cNvPr id="3" name="TextBox 2"/>
          <p:cNvSpPr txBox="1"/>
          <p:nvPr/>
        </p:nvSpPr>
        <p:spPr>
          <a:xfrm>
            <a:off x="492126" y="5016499"/>
            <a:ext cx="8223249" cy="1384995"/>
          </a:xfrm>
          <a:prstGeom prst="rect">
            <a:avLst/>
          </a:prstGeom>
          <a:noFill/>
        </p:spPr>
        <p:txBody>
          <a:bodyPr wrap="square" rtlCol="0">
            <a:spAutoFit/>
          </a:bodyPr>
          <a:lstStyle/>
          <a:p>
            <a:r>
              <a:rPr lang="en-US" sz="2800" dirty="0" smtClean="0"/>
              <a:t>where </a:t>
            </a:r>
            <a:r>
              <a:rPr lang="en-US" sz="2800" b="1" i="1" dirty="0" smtClean="0">
                <a:solidFill>
                  <a:srgbClr val="FF0000"/>
                </a:solidFill>
              </a:rPr>
              <a:t>M(r) </a:t>
            </a:r>
            <a:r>
              <a:rPr lang="en-US" sz="2800" dirty="0" smtClean="0"/>
              <a:t>is the mass contained within radius </a:t>
            </a:r>
            <a:r>
              <a:rPr lang="en-US" sz="2800" b="1" i="1" dirty="0" smtClean="0">
                <a:solidFill>
                  <a:srgbClr val="FF0000"/>
                </a:solidFill>
              </a:rPr>
              <a:t>r</a:t>
            </a:r>
            <a:r>
              <a:rPr lang="en-US" sz="2800" dirty="0" smtClean="0"/>
              <a:t>. The differential equation assumes that mass is neither created nor destroyed in the volume. …. .</a:t>
            </a:r>
            <a:endParaRPr lang="en-US" sz="2800" dirty="0"/>
          </a:p>
        </p:txBody>
      </p:sp>
      <p:sp>
        <p:nvSpPr>
          <p:cNvPr id="4" name="TextBox 3"/>
          <p:cNvSpPr txBox="1"/>
          <p:nvPr/>
        </p:nvSpPr>
        <p:spPr>
          <a:xfrm>
            <a:off x="2555875" y="301625"/>
            <a:ext cx="4079512" cy="646331"/>
          </a:xfrm>
          <a:prstGeom prst="rect">
            <a:avLst/>
          </a:prstGeom>
          <a:noFill/>
        </p:spPr>
        <p:txBody>
          <a:bodyPr wrap="none" rtlCol="0">
            <a:spAutoFit/>
          </a:bodyPr>
          <a:lstStyle/>
          <a:p>
            <a:r>
              <a:rPr lang="en-US" sz="3600" dirty="0" smtClean="0"/>
              <a:t>I. Mass Conservation</a:t>
            </a:r>
            <a:endParaRPr lang="en-US" sz="3600" dirty="0"/>
          </a:p>
        </p:txBody>
      </p:sp>
      <p:sp>
        <p:nvSpPr>
          <p:cNvPr id="7" name="Rectangle 6"/>
          <p:cNvSpPr/>
          <p:nvPr/>
        </p:nvSpPr>
        <p:spPr>
          <a:xfrm>
            <a:off x="5588000" y="3915906"/>
            <a:ext cx="2476499" cy="914400"/>
          </a:xfrm>
          <a:prstGeom prst="rect">
            <a:avLst/>
          </a:prstGeom>
          <a:solidFill>
            <a:schemeClr val="accent5">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31831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27001" y="127000"/>
            <a:ext cx="8858250" cy="523220"/>
          </a:xfrm>
          <a:prstGeom prst="rect">
            <a:avLst/>
          </a:prstGeom>
          <a:noFill/>
        </p:spPr>
        <p:txBody>
          <a:bodyPr wrap="square" rtlCol="0">
            <a:spAutoFit/>
          </a:bodyPr>
          <a:lstStyle/>
          <a:p>
            <a:pPr algn="ctr"/>
            <a:r>
              <a:rPr lang="en-US" sz="2800" dirty="0" smtClean="0">
                <a:solidFill>
                  <a:srgbClr val="000000"/>
                </a:solidFill>
              </a:rPr>
              <a:t>Nuclear Energy Generation and </a:t>
            </a:r>
            <a:r>
              <a:rPr lang="en-US" sz="2800" dirty="0" err="1" smtClean="0">
                <a:solidFill>
                  <a:srgbClr val="000000"/>
                </a:solidFill>
              </a:rPr>
              <a:t>Nucleosynthesis</a:t>
            </a:r>
            <a:endParaRPr lang="en-US" sz="2800" dirty="0" smtClean="0">
              <a:solidFill>
                <a:srgbClr val="000000"/>
              </a:solidFill>
            </a:endParaRPr>
          </a:p>
        </p:txBody>
      </p:sp>
      <p:pic>
        <p:nvPicPr>
          <p:cNvPr id="3" name="Picture 2" descr="Screen Shot 2022-12-31 at 11.18.1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5" y="1827212"/>
            <a:ext cx="7493000" cy="4776788"/>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720509366"/>
              </p:ext>
            </p:extLst>
          </p:nvPr>
        </p:nvGraphicFramePr>
        <p:xfrm>
          <a:off x="2054224" y="939846"/>
          <a:ext cx="4914901" cy="505945"/>
        </p:xfrm>
        <a:graphic>
          <a:graphicData uri="http://schemas.openxmlformats.org/presentationml/2006/ole">
            <mc:AlternateContent xmlns:mc="http://schemas.openxmlformats.org/markup-compatibility/2006">
              <mc:Choice xmlns:v="urn:schemas-microsoft-com:vml" Requires="v">
                <p:oleObj spid="_x0000_s142411" name="Equation" r:id="rId5" imgW="2590800" imgH="266700" progId="Equation.3">
                  <p:embed/>
                </p:oleObj>
              </mc:Choice>
              <mc:Fallback>
                <p:oleObj name="Equation" r:id="rId5" imgW="2590800" imgH="266700" progId="Equation.3">
                  <p:embed/>
                  <p:pic>
                    <p:nvPicPr>
                      <p:cNvPr id="0" name=""/>
                      <p:cNvPicPr/>
                      <p:nvPr/>
                    </p:nvPicPr>
                    <p:blipFill>
                      <a:blip r:embed="rId6"/>
                      <a:stretch>
                        <a:fillRect/>
                      </a:stretch>
                    </p:blipFill>
                    <p:spPr>
                      <a:xfrm>
                        <a:off x="2054224" y="939846"/>
                        <a:ext cx="4914901" cy="505945"/>
                      </a:xfrm>
                      <a:prstGeom prst="rect">
                        <a:avLst/>
                      </a:prstGeom>
                    </p:spPr>
                  </p:pic>
                </p:oleObj>
              </mc:Fallback>
            </mc:AlternateContent>
          </a:graphicData>
        </a:graphic>
      </p:graphicFrame>
    </p:spTree>
    <p:extLst>
      <p:ext uri="{BB962C8B-B14F-4D97-AF65-F5344CB8AC3E}">
        <p14:creationId xmlns:p14="http://schemas.microsoft.com/office/powerpoint/2010/main" val="33955121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81000" y="5000625"/>
            <a:ext cx="8477250" cy="1815882"/>
          </a:xfrm>
          <a:prstGeom prst="rect">
            <a:avLst/>
          </a:prstGeom>
          <a:noFill/>
        </p:spPr>
        <p:txBody>
          <a:bodyPr wrap="square" rtlCol="0">
            <a:spAutoFit/>
          </a:bodyPr>
          <a:lstStyle/>
          <a:p>
            <a:pPr algn="ctr"/>
            <a:r>
              <a:rPr lang="en-US" sz="2800" dirty="0" smtClean="0">
                <a:solidFill>
                  <a:srgbClr val="000000"/>
                </a:solidFill>
              </a:rPr>
              <a:t>Nuclei become easier to bind as A increases. To hold 4 neutrons and protons together is easier than holding two deuterons together (2 nuclei of a n and p together). The un-needed energy is released in a nuclear reaction.</a:t>
            </a:r>
          </a:p>
        </p:txBody>
      </p:sp>
      <p:pic>
        <p:nvPicPr>
          <p:cNvPr id="3" name="Picture 2" descr="Screen Shot 2022-12-31 at 11.18.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294679"/>
            <a:ext cx="7381875" cy="4705945"/>
          </a:xfrm>
          <a:prstGeom prst="rect">
            <a:avLst/>
          </a:prstGeom>
        </p:spPr>
      </p:pic>
      <p:cxnSp>
        <p:nvCxnSpPr>
          <p:cNvPr id="6" name="Straight Connector 5"/>
          <p:cNvCxnSpPr/>
          <p:nvPr/>
        </p:nvCxnSpPr>
        <p:spPr>
          <a:xfrm>
            <a:off x="3603625" y="555625"/>
            <a:ext cx="15875" cy="3063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603625" y="2111375"/>
            <a:ext cx="1984375" cy="15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238500" y="2127250"/>
            <a:ext cx="3651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09875" y="2413000"/>
            <a:ext cx="1866654" cy="369332"/>
          </a:xfrm>
          <a:prstGeom prst="rect">
            <a:avLst/>
          </a:prstGeom>
          <a:noFill/>
        </p:spPr>
        <p:txBody>
          <a:bodyPr wrap="none" rtlCol="0">
            <a:spAutoFit/>
          </a:bodyPr>
          <a:lstStyle/>
          <a:p>
            <a:r>
              <a:rPr lang="en-US" dirty="0" smtClean="0"/>
              <a:t>Fusion         fission</a:t>
            </a:r>
            <a:endParaRPr lang="en-US" dirty="0"/>
          </a:p>
        </p:txBody>
      </p:sp>
      <p:cxnSp>
        <p:nvCxnSpPr>
          <p:cNvPr id="13" name="Straight Arrow Connector 12"/>
          <p:cNvCxnSpPr/>
          <p:nvPr/>
        </p:nvCxnSpPr>
        <p:spPr>
          <a:xfrm>
            <a:off x="3619500" y="2718832"/>
            <a:ext cx="904875" cy="583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81280" y="2994709"/>
            <a:ext cx="1816346" cy="646331"/>
          </a:xfrm>
          <a:prstGeom prst="rect">
            <a:avLst/>
          </a:prstGeom>
          <a:noFill/>
        </p:spPr>
        <p:txBody>
          <a:bodyPr wrap="square" rtlCol="0">
            <a:spAutoFit/>
          </a:bodyPr>
          <a:lstStyle/>
          <a:p>
            <a:r>
              <a:rPr lang="en-US" dirty="0" smtClean="0"/>
              <a:t>Iron is the most tightly bound</a:t>
            </a:r>
            <a:endParaRPr lang="en-US" dirty="0"/>
          </a:p>
        </p:txBody>
      </p:sp>
    </p:spTree>
    <p:extLst>
      <p:ext uri="{BB962C8B-B14F-4D97-AF65-F5344CB8AC3E}">
        <p14:creationId xmlns:p14="http://schemas.microsoft.com/office/powerpoint/2010/main" val="377690859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69062" y="15875"/>
            <a:ext cx="4687501" cy="584776"/>
          </a:xfrm>
          <a:prstGeom prst="rect">
            <a:avLst/>
          </a:prstGeom>
          <a:noFill/>
        </p:spPr>
        <p:txBody>
          <a:bodyPr wrap="none" rtlCol="0">
            <a:spAutoFit/>
          </a:bodyPr>
          <a:lstStyle/>
          <a:p>
            <a:r>
              <a:rPr lang="en-US" sz="3200" dirty="0" smtClean="0"/>
              <a:t>Nuclear Energy Generation</a:t>
            </a:r>
            <a:endParaRPr lang="en-US" sz="3200" dirty="0"/>
          </a:p>
        </p:txBody>
      </p:sp>
      <p:pic>
        <p:nvPicPr>
          <p:cNvPr id="3" name="Picture 2" descr="Screen Shot 2022-12-29 at 6.19.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800100"/>
            <a:ext cx="8140700" cy="5486400"/>
          </a:xfrm>
          <a:prstGeom prst="rect">
            <a:avLst/>
          </a:prstGeom>
        </p:spPr>
      </p:pic>
    </p:spTree>
    <p:extLst>
      <p:ext uri="{BB962C8B-B14F-4D97-AF65-F5344CB8AC3E}">
        <p14:creationId xmlns:p14="http://schemas.microsoft.com/office/powerpoint/2010/main" val="237818938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Picture 3" descr="Screen Shot 2022-12-29 at 6.59.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 y="873125"/>
            <a:ext cx="4102100" cy="3238500"/>
          </a:xfrm>
          <a:prstGeom prst="rect">
            <a:avLst/>
          </a:prstGeom>
        </p:spPr>
      </p:pic>
      <p:sp>
        <p:nvSpPr>
          <p:cNvPr id="5" name="TextBox 4"/>
          <p:cNvSpPr txBox="1"/>
          <p:nvPr/>
        </p:nvSpPr>
        <p:spPr>
          <a:xfrm>
            <a:off x="4476750" y="968375"/>
            <a:ext cx="4429125" cy="3108544"/>
          </a:xfrm>
          <a:prstGeom prst="rect">
            <a:avLst/>
          </a:prstGeom>
          <a:noFill/>
        </p:spPr>
        <p:txBody>
          <a:bodyPr wrap="square" rtlCol="0">
            <a:spAutoFit/>
          </a:bodyPr>
          <a:lstStyle/>
          <a:p>
            <a:pPr algn="ctr"/>
            <a:r>
              <a:rPr lang="en-US" sz="2800" dirty="0" smtClean="0">
                <a:solidFill>
                  <a:srgbClr val="000000"/>
                </a:solidFill>
              </a:rPr>
              <a:t>In fusion reactions, the interacting nuclei are bound together by the strong force. The strong force is short range requiring the nuclei to approach to within around a </a:t>
            </a:r>
            <a:r>
              <a:rPr lang="en-US" sz="2800" dirty="0" err="1" smtClean="0">
                <a:solidFill>
                  <a:srgbClr val="000000"/>
                </a:solidFill>
              </a:rPr>
              <a:t>fermi</a:t>
            </a:r>
            <a:r>
              <a:rPr lang="en-US" sz="2800" dirty="0" smtClean="0">
                <a:solidFill>
                  <a:srgbClr val="000000"/>
                </a:solidFill>
              </a:rPr>
              <a:t>, 10</a:t>
            </a:r>
            <a:r>
              <a:rPr lang="en-US" sz="2800" baseline="30000" dirty="0" smtClean="0">
                <a:solidFill>
                  <a:srgbClr val="000000"/>
                </a:solidFill>
              </a:rPr>
              <a:t>-13 </a:t>
            </a:r>
            <a:r>
              <a:rPr lang="en-US" sz="2800" dirty="0" smtClean="0">
                <a:solidFill>
                  <a:srgbClr val="000000"/>
                </a:solidFill>
              </a:rPr>
              <a:t>cm. </a:t>
            </a:r>
            <a:endParaRPr lang="en-US" sz="2800" dirty="0">
              <a:solidFill>
                <a:srgbClr val="000000"/>
              </a:solidFill>
            </a:endParaRPr>
          </a:p>
        </p:txBody>
      </p:sp>
      <p:sp>
        <p:nvSpPr>
          <p:cNvPr id="6" name="TextBox 5"/>
          <p:cNvSpPr txBox="1"/>
          <p:nvPr/>
        </p:nvSpPr>
        <p:spPr>
          <a:xfrm>
            <a:off x="342900" y="4432081"/>
            <a:ext cx="8562975" cy="2246769"/>
          </a:xfrm>
          <a:prstGeom prst="rect">
            <a:avLst/>
          </a:prstGeom>
          <a:noFill/>
        </p:spPr>
        <p:txBody>
          <a:bodyPr wrap="square" rtlCol="0">
            <a:spAutoFit/>
          </a:bodyPr>
          <a:lstStyle/>
          <a:p>
            <a:pPr algn="ctr"/>
            <a:r>
              <a:rPr lang="en-US" sz="2800" dirty="0" smtClean="0">
                <a:solidFill>
                  <a:srgbClr val="FF0000"/>
                </a:solidFill>
              </a:rPr>
              <a:t>The major impediment to fusion is the Coulomb repulsion between the approaching nuclei, the nuclei must approach to within about a </a:t>
            </a:r>
            <a:r>
              <a:rPr lang="en-US" sz="2800" dirty="0" err="1" smtClean="0">
                <a:solidFill>
                  <a:srgbClr val="FF0000"/>
                </a:solidFill>
              </a:rPr>
              <a:t>fermi</a:t>
            </a:r>
            <a:r>
              <a:rPr lang="en-US" sz="2800" dirty="0" smtClean="0">
                <a:solidFill>
                  <a:srgbClr val="FF0000"/>
                </a:solidFill>
              </a:rPr>
              <a:t>, 10</a:t>
            </a:r>
            <a:r>
              <a:rPr lang="en-US" sz="2800" baseline="30000" dirty="0" smtClean="0">
                <a:solidFill>
                  <a:srgbClr val="FF0000"/>
                </a:solidFill>
              </a:rPr>
              <a:t>-13 </a:t>
            </a:r>
            <a:r>
              <a:rPr lang="en-US" sz="2800" dirty="0" smtClean="0">
                <a:solidFill>
                  <a:srgbClr val="FF0000"/>
                </a:solidFill>
              </a:rPr>
              <a:t>cm. Therefore, in order for fusion to happen, the kinetic energy of the nuclei must be large to overcome the Coulomb repulsion.</a:t>
            </a:r>
            <a:endParaRPr lang="en-US" sz="2800" dirty="0">
              <a:solidFill>
                <a:srgbClr val="FF0000"/>
              </a:solidFill>
            </a:endParaRPr>
          </a:p>
        </p:txBody>
      </p:sp>
    </p:spTree>
    <p:extLst>
      <p:ext uri="{BB962C8B-B14F-4D97-AF65-F5344CB8AC3E}">
        <p14:creationId xmlns:p14="http://schemas.microsoft.com/office/powerpoint/2010/main" val="21933460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33376" y="968375"/>
            <a:ext cx="8572500" cy="5262980"/>
          </a:xfrm>
          <a:prstGeom prst="rect">
            <a:avLst/>
          </a:prstGeom>
          <a:noFill/>
        </p:spPr>
        <p:txBody>
          <a:bodyPr wrap="square" rtlCol="0">
            <a:spAutoFit/>
          </a:bodyPr>
          <a:lstStyle/>
          <a:p>
            <a:pPr algn="ctr"/>
            <a:r>
              <a:rPr lang="en-US" sz="2800" dirty="0" smtClean="0">
                <a:solidFill>
                  <a:srgbClr val="000000"/>
                </a:solidFill>
              </a:rPr>
              <a:t>We estimate the Coulomb energy using a single particle energy equation. To approach to within a </a:t>
            </a:r>
            <a:r>
              <a:rPr lang="en-US" sz="2800" dirty="0" err="1" smtClean="0">
                <a:solidFill>
                  <a:srgbClr val="000000"/>
                </a:solidFill>
              </a:rPr>
              <a:t>fermi</a:t>
            </a:r>
            <a:r>
              <a:rPr lang="en-US" sz="2800" dirty="0" smtClean="0">
                <a:solidFill>
                  <a:srgbClr val="000000"/>
                </a:solidFill>
              </a:rPr>
              <a:t> means</a:t>
            </a:r>
          </a:p>
          <a:p>
            <a:pPr algn="ctr"/>
            <a:endParaRPr lang="en-US" sz="2800" dirty="0">
              <a:solidFill>
                <a:srgbClr val="000000"/>
              </a:solidFill>
            </a:endParaRPr>
          </a:p>
          <a:p>
            <a:pPr algn="ctr"/>
            <a:endParaRPr lang="en-US" sz="2800" dirty="0" smtClean="0">
              <a:solidFill>
                <a:srgbClr val="000000"/>
              </a:solidFill>
            </a:endParaRPr>
          </a:p>
          <a:p>
            <a:pPr algn="ctr"/>
            <a:endParaRPr lang="en-US" sz="2800" dirty="0">
              <a:solidFill>
                <a:srgbClr val="000000"/>
              </a:solidFill>
            </a:endParaRPr>
          </a:p>
          <a:p>
            <a:r>
              <a:rPr lang="en-US" sz="2800" dirty="0" smtClean="0">
                <a:solidFill>
                  <a:srgbClr val="000000"/>
                </a:solidFill>
              </a:rPr>
              <a:t>The classical temperature needed is nearly 1,000 times larger than the temperature of the Sun’s core.  Even for a Boltzmann distribution there are not enough particles with high enough energies to produce the reaction rate needed to power the Sun.</a:t>
            </a:r>
          </a:p>
          <a:p>
            <a:pPr algn="ctr"/>
            <a:endParaRPr lang="en-US" sz="2800" dirty="0">
              <a:solidFill>
                <a:srgbClr val="FF0000"/>
              </a:solidFill>
            </a:endParaRPr>
          </a:p>
          <a:p>
            <a:pPr algn="ctr"/>
            <a:r>
              <a:rPr lang="en-US" sz="2800" dirty="0" smtClean="0">
                <a:solidFill>
                  <a:srgbClr val="FF0000"/>
                </a:solidFill>
              </a:rPr>
              <a:t>Why does the Sun currently shine at its current rate?</a:t>
            </a:r>
            <a:endParaRPr lang="en-US" sz="2800"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87668675"/>
              </p:ext>
            </p:extLst>
          </p:nvPr>
        </p:nvGraphicFramePr>
        <p:xfrm>
          <a:off x="785813" y="2070100"/>
          <a:ext cx="7675562" cy="990600"/>
        </p:xfrm>
        <a:graphic>
          <a:graphicData uri="http://schemas.openxmlformats.org/presentationml/2006/ole">
            <mc:AlternateContent xmlns:mc="http://schemas.openxmlformats.org/markup-compatibility/2006">
              <mc:Choice xmlns:v="urn:schemas-microsoft-com:vml" Requires="v">
                <p:oleObj spid="_x0000_s119907" name="Equation" r:id="rId4" imgW="3149600" imgH="406400" progId="Equation.3">
                  <p:embed/>
                </p:oleObj>
              </mc:Choice>
              <mc:Fallback>
                <p:oleObj name="Equation" r:id="rId4" imgW="3149600" imgH="406400" progId="Equation.3">
                  <p:embed/>
                  <p:pic>
                    <p:nvPicPr>
                      <p:cNvPr id="0" name=""/>
                      <p:cNvPicPr/>
                      <p:nvPr/>
                    </p:nvPicPr>
                    <p:blipFill>
                      <a:blip r:embed="rId5"/>
                      <a:stretch>
                        <a:fillRect/>
                      </a:stretch>
                    </p:blipFill>
                    <p:spPr>
                      <a:xfrm>
                        <a:off x="785813" y="2070100"/>
                        <a:ext cx="7675562" cy="990600"/>
                      </a:xfrm>
                      <a:prstGeom prst="rect">
                        <a:avLst/>
                      </a:prstGeom>
                    </p:spPr>
                  </p:pic>
                </p:oleObj>
              </mc:Fallback>
            </mc:AlternateContent>
          </a:graphicData>
        </a:graphic>
      </p:graphicFrame>
    </p:spTree>
    <p:extLst>
      <p:ext uri="{BB962C8B-B14F-4D97-AF65-F5344CB8AC3E}">
        <p14:creationId xmlns:p14="http://schemas.microsoft.com/office/powerpoint/2010/main" val="388136501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69062" y="15875"/>
            <a:ext cx="4687501" cy="584776"/>
          </a:xfrm>
          <a:prstGeom prst="rect">
            <a:avLst/>
          </a:prstGeom>
          <a:noFill/>
        </p:spPr>
        <p:txBody>
          <a:bodyPr wrap="none" rtlCol="0">
            <a:spAutoFit/>
          </a:bodyPr>
          <a:lstStyle/>
          <a:p>
            <a:r>
              <a:rPr lang="en-US" sz="3200" dirty="0" smtClean="0"/>
              <a:t>Nuclear Energy Generation</a:t>
            </a:r>
            <a:endParaRPr lang="en-US" sz="3200" dirty="0"/>
          </a:p>
        </p:txBody>
      </p:sp>
      <p:pic>
        <p:nvPicPr>
          <p:cNvPr id="4" name="Picture 3" descr="Screen Shot 2022-12-29 at 6.59.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75" y="873125"/>
            <a:ext cx="4102100" cy="3238500"/>
          </a:xfrm>
          <a:prstGeom prst="rect">
            <a:avLst/>
          </a:prstGeom>
        </p:spPr>
      </p:pic>
      <p:sp>
        <p:nvSpPr>
          <p:cNvPr id="5" name="TextBox 4"/>
          <p:cNvSpPr txBox="1"/>
          <p:nvPr/>
        </p:nvSpPr>
        <p:spPr>
          <a:xfrm>
            <a:off x="4635500" y="904875"/>
            <a:ext cx="4429125" cy="3108544"/>
          </a:xfrm>
          <a:prstGeom prst="rect">
            <a:avLst/>
          </a:prstGeom>
          <a:noFill/>
        </p:spPr>
        <p:txBody>
          <a:bodyPr wrap="square" rtlCol="0">
            <a:spAutoFit/>
          </a:bodyPr>
          <a:lstStyle/>
          <a:p>
            <a:r>
              <a:rPr lang="en-US" sz="2800" dirty="0" smtClean="0">
                <a:solidFill>
                  <a:srgbClr val="000000"/>
                </a:solidFill>
              </a:rPr>
              <a:t>The particle energy is too small to penetrate the barrier (classically). </a:t>
            </a:r>
          </a:p>
          <a:p>
            <a:endParaRPr lang="en-US" sz="2800" dirty="0">
              <a:solidFill>
                <a:srgbClr val="000000"/>
              </a:solidFill>
            </a:endParaRPr>
          </a:p>
          <a:p>
            <a:r>
              <a:rPr lang="en-US" sz="2800" dirty="0" smtClean="0">
                <a:solidFill>
                  <a:srgbClr val="000000"/>
                </a:solidFill>
              </a:rPr>
              <a:t>Quantum mechanically speaking, the nucleus can penetrate the barrier, </a:t>
            </a:r>
            <a:r>
              <a:rPr lang="en-US" sz="2800" i="1" dirty="0" smtClean="0">
                <a:solidFill>
                  <a:srgbClr val="FF0000"/>
                </a:solidFill>
              </a:rPr>
              <a:t>tunnel</a:t>
            </a:r>
            <a:r>
              <a:rPr lang="en-US" sz="2800" dirty="0" smtClean="0">
                <a:solidFill>
                  <a:srgbClr val="FFFF00"/>
                </a:solidFill>
              </a:rPr>
              <a:t>.</a:t>
            </a:r>
            <a:endParaRPr lang="en-US" sz="2800" dirty="0">
              <a:solidFill>
                <a:srgbClr val="FFFF00"/>
              </a:solidFill>
            </a:endParaRPr>
          </a:p>
        </p:txBody>
      </p:sp>
      <p:pic>
        <p:nvPicPr>
          <p:cNvPr id="3" name="Picture 2" descr="Screen Shot 2022-12-30 at 4.38.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75" y="4314384"/>
            <a:ext cx="7175500" cy="2319557"/>
          </a:xfrm>
          <a:prstGeom prst="rect">
            <a:avLst/>
          </a:prstGeom>
        </p:spPr>
      </p:pic>
    </p:spTree>
    <p:extLst>
      <p:ext uri="{BB962C8B-B14F-4D97-AF65-F5344CB8AC3E}">
        <p14:creationId xmlns:p14="http://schemas.microsoft.com/office/powerpoint/2010/main" val="11180394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5762624" y="460375"/>
            <a:ext cx="3127375" cy="5693867"/>
          </a:xfrm>
          <a:prstGeom prst="rect">
            <a:avLst/>
          </a:prstGeom>
          <a:noFill/>
        </p:spPr>
        <p:txBody>
          <a:bodyPr wrap="square" rtlCol="0">
            <a:spAutoFit/>
          </a:bodyPr>
          <a:lstStyle/>
          <a:p>
            <a:r>
              <a:rPr lang="en-US" sz="2800" dirty="0" err="1" smtClean="0">
                <a:solidFill>
                  <a:srgbClr val="000000"/>
                </a:solidFill>
              </a:rPr>
              <a:t>Schroedinger</a:t>
            </a:r>
            <a:r>
              <a:rPr lang="en-US" sz="2800" dirty="0" smtClean="0">
                <a:solidFill>
                  <a:srgbClr val="000000"/>
                </a:solidFill>
              </a:rPr>
              <a:t> </a:t>
            </a:r>
            <a:r>
              <a:rPr lang="en-US" sz="2800" dirty="0" err="1" smtClean="0">
                <a:solidFill>
                  <a:srgbClr val="000000"/>
                </a:solidFill>
              </a:rPr>
              <a:t>eqn</a:t>
            </a:r>
            <a:r>
              <a:rPr lang="en-US" sz="2800" dirty="0" smtClean="0">
                <a:solidFill>
                  <a:srgbClr val="000000"/>
                </a:solidFill>
              </a:rPr>
              <a:t>,</a:t>
            </a:r>
          </a:p>
          <a:p>
            <a:endParaRPr lang="en-US" sz="2800" dirty="0">
              <a:solidFill>
                <a:srgbClr val="000000"/>
              </a:solidFill>
            </a:endParaRPr>
          </a:p>
          <a:p>
            <a:endParaRPr lang="en-US" sz="2800" dirty="0" smtClean="0">
              <a:solidFill>
                <a:srgbClr val="000000"/>
              </a:solidFill>
            </a:endParaRPr>
          </a:p>
          <a:p>
            <a:r>
              <a:rPr lang="en-US" sz="2800" dirty="0" smtClean="0">
                <a:solidFill>
                  <a:srgbClr val="000000"/>
                </a:solidFill>
              </a:rPr>
              <a:t>Consider stationary states with time-dependence </a:t>
            </a:r>
            <a:r>
              <a:rPr lang="en-US" sz="2800" i="1" dirty="0" smtClean="0">
                <a:solidFill>
                  <a:srgbClr val="FF0000"/>
                </a:solidFill>
              </a:rPr>
              <a:t>e</a:t>
            </a:r>
            <a:r>
              <a:rPr lang="en-US" sz="2800" i="1" baseline="30000" dirty="0" smtClean="0">
                <a:solidFill>
                  <a:srgbClr val="FF0000"/>
                </a:solidFill>
              </a:rPr>
              <a:t>-</a:t>
            </a:r>
            <a:r>
              <a:rPr lang="en-US" sz="2800" i="1" baseline="30000" dirty="0" err="1" smtClean="0">
                <a:solidFill>
                  <a:srgbClr val="FF0000"/>
                </a:solidFill>
              </a:rPr>
              <a:t>iωt</a:t>
            </a:r>
            <a:r>
              <a:rPr lang="en-US" sz="2800" i="1" baseline="30000" dirty="0" smtClean="0">
                <a:solidFill>
                  <a:srgbClr val="FF0000"/>
                </a:solidFill>
              </a:rPr>
              <a:t> </a:t>
            </a:r>
            <a:r>
              <a:rPr lang="en-US" sz="2800" dirty="0" smtClean="0">
                <a:solidFill>
                  <a:srgbClr val="000000"/>
                </a:solidFill>
              </a:rPr>
              <a:t>and solve in regions where </a:t>
            </a:r>
            <a:r>
              <a:rPr lang="en-US" sz="2800" i="1" dirty="0" smtClean="0">
                <a:solidFill>
                  <a:srgbClr val="FF0000"/>
                </a:solidFill>
              </a:rPr>
              <a:t>V = 0</a:t>
            </a:r>
            <a:r>
              <a:rPr lang="en-US" sz="2800" dirty="0" smtClean="0">
                <a:solidFill>
                  <a:srgbClr val="FFFF00"/>
                </a:solidFill>
              </a:rPr>
              <a:t>, </a:t>
            </a:r>
            <a:r>
              <a:rPr lang="en-US" sz="2800" i="1" dirty="0" smtClean="0">
                <a:solidFill>
                  <a:srgbClr val="FF0000"/>
                </a:solidFill>
              </a:rPr>
              <a:t>V = </a:t>
            </a:r>
            <a:r>
              <a:rPr lang="en-US" sz="2800" i="1" dirty="0" err="1" smtClean="0">
                <a:solidFill>
                  <a:srgbClr val="FF0000"/>
                </a:solidFill>
              </a:rPr>
              <a:t>V</a:t>
            </a:r>
            <a:r>
              <a:rPr lang="en-US" sz="2800" i="1" baseline="-25000" dirty="0" err="1" smtClean="0">
                <a:solidFill>
                  <a:srgbClr val="FF0000"/>
                </a:solidFill>
              </a:rPr>
              <a:t>b</a:t>
            </a:r>
            <a:r>
              <a:rPr lang="en-US" sz="2800" dirty="0" smtClean="0">
                <a:solidFill>
                  <a:srgbClr val="FFFF00"/>
                </a:solidFill>
              </a:rPr>
              <a:t>, </a:t>
            </a:r>
            <a:r>
              <a:rPr lang="en-US" sz="2800" dirty="0" smtClean="0">
                <a:solidFill>
                  <a:srgbClr val="000000"/>
                </a:solidFill>
              </a:rPr>
              <a:t>and</a:t>
            </a:r>
            <a:r>
              <a:rPr lang="en-US" sz="2800" dirty="0" smtClean="0">
                <a:solidFill>
                  <a:srgbClr val="FFFF00"/>
                </a:solidFill>
              </a:rPr>
              <a:t> </a:t>
            </a:r>
            <a:r>
              <a:rPr lang="en-US" sz="2800" i="1" dirty="0" smtClean="0">
                <a:solidFill>
                  <a:srgbClr val="FF0000"/>
                </a:solidFill>
              </a:rPr>
              <a:t>V &lt; 0</a:t>
            </a:r>
            <a:r>
              <a:rPr lang="en-US" sz="2800" dirty="0" smtClean="0">
                <a:solidFill>
                  <a:srgbClr val="FFFF00"/>
                </a:solidFill>
              </a:rPr>
              <a:t>. </a:t>
            </a:r>
            <a:r>
              <a:rPr lang="en-US" sz="2800" dirty="0" smtClean="0">
                <a:solidFill>
                  <a:srgbClr val="000000"/>
                </a:solidFill>
              </a:rPr>
              <a:t>and match solutions at boundaries and apply conditions at infinity and </a:t>
            </a:r>
            <a:r>
              <a:rPr lang="en-US" sz="2800" i="1" dirty="0" smtClean="0">
                <a:solidFill>
                  <a:srgbClr val="FF0000"/>
                </a:solidFill>
              </a:rPr>
              <a:t>r = 0</a:t>
            </a:r>
            <a:r>
              <a:rPr lang="en-US" sz="2800" dirty="0" smtClean="0">
                <a:solidFill>
                  <a:srgbClr val="FFFF00"/>
                </a:solidFill>
              </a:rPr>
              <a:t>.</a:t>
            </a:r>
            <a:endParaRPr lang="en-US" sz="2800" dirty="0">
              <a:solidFill>
                <a:srgbClr val="FFFF00"/>
              </a:solidFill>
            </a:endParaRPr>
          </a:p>
        </p:txBody>
      </p:sp>
      <p:pic>
        <p:nvPicPr>
          <p:cNvPr id="3" name="Picture 2" descr="Screen Shot 2022-12-30 at 4.29.0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0" y="0"/>
            <a:ext cx="5570837" cy="6857999"/>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137791084"/>
              </p:ext>
            </p:extLst>
          </p:nvPr>
        </p:nvGraphicFramePr>
        <p:xfrm>
          <a:off x="5619750" y="1100138"/>
          <a:ext cx="3482975" cy="625475"/>
        </p:xfrm>
        <a:graphic>
          <a:graphicData uri="http://schemas.openxmlformats.org/presentationml/2006/ole">
            <mc:AlternateContent xmlns:mc="http://schemas.openxmlformats.org/markup-compatibility/2006">
              <mc:Choice xmlns:v="urn:schemas-microsoft-com:vml" Requires="v">
                <p:oleObj spid="_x0000_s121949" name="Equation" r:id="rId5" imgW="2476500" imgH="444500" progId="Equation.3">
                  <p:embed/>
                </p:oleObj>
              </mc:Choice>
              <mc:Fallback>
                <p:oleObj name="Equation" r:id="rId5" imgW="2476500" imgH="444500" progId="Equation.3">
                  <p:embed/>
                  <p:pic>
                    <p:nvPicPr>
                      <p:cNvPr id="0" name=""/>
                      <p:cNvPicPr/>
                      <p:nvPr/>
                    </p:nvPicPr>
                    <p:blipFill>
                      <a:blip r:embed="rId6"/>
                      <a:stretch>
                        <a:fillRect/>
                      </a:stretch>
                    </p:blipFill>
                    <p:spPr>
                      <a:xfrm>
                        <a:off x="5619750" y="1100138"/>
                        <a:ext cx="3482975" cy="625475"/>
                      </a:xfrm>
                      <a:prstGeom prst="rect">
                        <a:avLst/>
                      </a:prstGeom>
                    </p:spPr>
                  </p:pic>
                </p:oleObj>
              </mc:Fallback>
            </mc:AlternateContent>
          </a:graphicData>
        </a:graphic>
      </p:graphicFrame>
    </p:spTree>
    <p:extLst>
      <p:ext uri="{BB962C8B-B14F-4D97-AF65-F5344CB8AC3E}">
        <p14:creationId xmlns:p14="http://schemas.microsoft.com/office/powerpoint/2010/main" val="387392082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5762624" y="174625"/>
            <a:ext cx="3127375" cy="6555642"/>
          </a:xfrm>
          <a:prstGeom prst="rect">
            <a:avLst/>
          </a:prstGeom>
          <a:noFill/>
        </p:spPr>
        <p:txBody>
          <a:bodyPr wrap="square" rtlCol="0">
            <a:spAutoFit/>
          </a:bodyPr>
          <a:lstStyle/>
          <a:p>
            <a:r>
              <a:rPr lang="en-US" sz="2800" dirty="0" smtClean="0">
                <a:solidFill>
                  <a:srgbClr val="000000"/>
                </a:solidFill>
              </a:rPr>
              <a:t>Roughly, when we do we expect QM to be important?</a:t>
            </a:r>
          </a:p>
          <a:p>
            <a:endParaRPr lang="en-US" sz="2800" dirty="0">
              <a:solidFill>
                <a:srgbClr val="000000"/>
              </a:solidFill>
            </a:endParaRPr>
          </a:p>
          <a:p>
            <a:endParaRPr lang="en-US" sz="2800" dirty="0" smtClean="0">
              <a:solidFill>
                <a:srgbClr val="000000"/>
              </a:solidFill>
            </a:endParaRPr>
          </a:p>
          <a:p>
            <a:endParaRPr lang="en-US" sz="2800" dirty="0">
              <a:solidFill>
                <a:srgbClr val="000000"/>
              </a:solidFill>
            </a:endParaRPr>
          </a:p>
          <a:p>
            <a:r>
              <a:rPr lang="en-US" sz="2800" dirty="0" smtClean="0">
                <a:solidFill>
                  <a:srgbClr val="000000"/>
                </a:solidFill>
              </a:rPr>
              <a:t>For </a:t>
            </a:r>
            <a:r>
              <a:rPr lang="en-US" sz="2800" i="1" dirty="0" smtClean="0">
                <a:solidFill>
                  <a:srgbClr val="FF0000"/>
                </a:solidFill>
              </a:rPr>
              <a:t>L = 10</a:t>
            </a:r>
            <a:r>
              <a:rPr lang="en-US" sz="2800" i="1" baseline="30000" dirty="0" smtClean="0">
                <a:solidFill>
                  <a:srgbClr val="FF0000"/>
                </a:solidFill>
              </a:rPr>
              <a:t>-13 </a:t>
            </a:r>
            <a:r>
              <a:rPr lang="en-US" sz="2800" i="1" dirty="0" smtClean="0">
                <a:solidFill>
                  <a:srgbClr val="FF0000"/>
                </a:solidFill>
              </a:rPr>
              <a:t>cm</a:t>
            </a:r>
            <a:r>
              <a:rPr lang="en-US" sz="2800" dirty="0" smtClean="0">
                <a:solidFill>
                  <a:srgbClr val="FFFF00"/>
                </a:solidFill>
              </a:rPr>
              <a:t>,</a:t>
            </a:r>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a:p>
            <a:endParaRPr lang="en-US" sz="2800" dirty="0">
              <a:solidFill>
                <a:srgbClr val="000000"/>
              </a:solidFill>
            </a:endParaRPr>
          </a:p>
          <a:p>
            <a:r>
              <a:rPr lang="en-US" sz="2800" dirty="0">
                <a:solidFill>
                  <a:srgbClr val="000000"/>
                </a:solidFill>
              </a:rPr>
              <a:t>T</a:t>
            </a:r>
            <a:r>
              <a:rPr lang="en-US" sz="2800" dirty="0" smtClean="0">
                <a:solidFill>
                  <a:srgbClr val="000000"/>
                </a:solidFill>
              </a:rPr>
              <a:t>his temperature is the average particle energy. Have fair numbers of nuclei at higher </a:t>
            </a:r>
            <a:r>
              <a:rPr lang="en-US" sz="2800" i="1" dirty="0" smtClean="0">
                <a:solidFill>
                  <a:srgbClr val="FF0000"/>
                </a:solidFill>
              </a:rPr>
              <a:t>E.</a:t>
            </a:r>
          </a:p>
        </p:txBody>
      </p:sp>
      <p:pic>
        <p:nvPicPr>
          <p:cNvPr id="3" name="Picture 2" descr="Screen Shot 2022-12-30 at 4.29.0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0" y="0"/>
            <a:ext cx="5570837" cy="6857999"/>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03708233"/>
              </p:ext>
            </p:extLst>
          </p:nvPr>
        </p:nvGraphicFramePr>
        <p:xfrm>
          <a:off x="5721350" y="1738541"/>
          <a:ext cx="3263900" cy="649060"/>
        </p:xfrm>
        <a:graphic>
          <a:graphicData uri="http://schemas.openxmlformats.org/presentationml/2006/ole">
            <mc:AlternateContent xmlns:mc="http://schemas.openxmlformats.org/markup-compatibility/2006">
              <mc:Choice xmlns:v="urn:schemas-microsoft-com:vml" Requires="v">
                <p:oleObj spid="_x0000_s130196" name="Equation" r:id="rId5" imgW="1981200" imgH="393700" progId="Equation.3">
                  <p:embed/>
                </p:oleObj>
              </mc:Choice>
              <mc:Fallback>
                <p:oleObj name="Equation" r:id="rId5" imgW="1981200" imgH="393700" progId="Equation.3">
                  <p:embed/>
                  <p:pic>
                    <p:nvPicPr>
                      <p:cNvPr id="0" name=""/>
                      <p:cNvPicPr/>
                      <p:nvPr/>
                    </p:nvPicPr>
                    <p:blipFill>
                      <a:blip r:embed="rId6"/>
                      <a:stretch>
                        <a:fillRect/>
                      </a:stretch>
                    </p:blipFill>
                    <p:spPr>
                      <a:xfrm>
                        <a:off x="5721350" y="1738541"/>
                        <a:ext cx="3263900" cy="6490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83028810"/>
              </p:ext>
            </p:extLst>
          </p:nvPr>
        </p:nvGraphicFramePr>
        <p:xfrm>
          <a:off x="5657850" y="3444876"/>
          <a:ext cx="3282435" cy="838200"/>
        </p:xfrm>
        <a:graphic>
          <a:graphicData uri="http://schemas.openxmlformats.org/presentationml/2006/ole">
            <mc:AlternateContent xmlns:mc="http://schemas.openxmlformats.org/markup-compatibility/2006">
              <mc:Choice xmlns:v="urn:schemas-microsoft-com:vml" Requires="v">
                <p:oleObj spid="_x0000_s130197" name="Equation" r:id="rId7" imgW="1790700" imgH="457200" progId="Equation.3">
                  <p:embed/>
                </p:oleObj>
              </mc:Choice>
              <mc:Fallback>
                <p:oleObj name="Equation" r:id="rId7" imgW="1790700" imgH="457200" progId="Equation.3">
                  <p:embed/>
                  <p:pic>
                    <p:nvPicPr>
                      <p:cNvPr id="0" name=""/>
                      <p:cNvPicPr/>
                      <p:nvPr/>
                    </p:nvPicPr>
                    <p:blipFill>
                      <a:blip r:embed="rId8"/>
                      <a:stretch>
                        <a:fillRect/>
                      </a:stretch>
                    </p:blipFill>
                    <p:spPr>
                      <a:xfrm>
                        <a:off x="5657850" y="3444876"/>
                        <a:ext cx="3282435" cy="838200"/>
                      </a:xfrm>
                      <a:prstGeom prst="rect">
                        <a:avLst/>
                      </a:prstGeom>
                    </p:spPr>
                  </p:pic>
                </p:oleObj>
              </mc:Fallback>
            </mc:AlternateContent>
          </a:graphicData>
        </a:graphic>
      </p:graphicFrame>
    </p:spTree>
    <p:extLst>
      <p:ext uri="{BB962C8B-B14F-4D97-AF65-F5344CB8AC3E}">
        <p14:creationId xmlns:p14="http://schemas.microsoft.com/office/powerpoint/2010/main" val="246455397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42876" y="174625"/>
            <a:ext cx="8747124" cy="5693867"/>
          </a:xfrm>
          <a:prstGeom prst="rect">
            <a:avLst/>
          </a:prstGeom>
          <a:noFill/>
        </p:spPr>
        <p:txBody>
          <a:bodyPr wrap="square" rtlCol="0">
            <a:spAutoFit/>
          </a:bodyPr>
          <a:lstStyle/>
          <a:p>
            <a:r>
              <a:rPr lang="en-US" sz="2800" dirty="0" smtClean="0">
                <a:solidFill>
                  <a:srgbClr val="000000"/>
                </a:solidFill>
              </a:rPr>
              <a:t>Stationary states with time-dependence </a:t>
            </a:r>
            <a:r>
              <a:rPr lang="en-US" sz="2800" i="1" dirty="0" smtClean="0">
                <a:solidFill>
                  <a:srgbClr val="FF0000"/>
                </a:solidFill>
              </a:rPr>
              <a:t>e</a:t>
            </a:r>
            <a:r>
              <a:rPr lang="en-US" sz="2800" i="1" baseline="30000" dirty="0" smtClean="0">
                <a:solidFill>
                  <a:srgbClr val="FF0000"/>
                </a:solidFill>
              </a:rPr>
              <a:t>-</a:t>
            </a:r>
            <a:r>
              <a:rPr lang="en-US" sz="2800" i="1" baseline="30000" dirty="0" err="1" smtClean="0">
                <a:solidFill>
                  <a:srgbClr val="FF0000"/>
                </a:solidFill>
              </a:rPr>
              <a:t>iωt</a:t>
            </a:r>
            <a:r>
              <a:rPr lang="en-US" sz="2800" i="1" baseline="30000" dirty="0" smtClean="0">
                <a:solidFill>
                  <a:srgbClr val="FF0000"/>
                </a:solidFill>
              </a:rPr>
              <a:t> </a:t>
            </a:r>
            <a:r>
              <a:rPr lang="en-US" sz="2800" dirty="0" smtClean="0">
                <a:solidFill>
                  <a:srgbClr val="000000"/>
                </a:solidFill>
              </a:rPr>
              <a:t>have form</a:t>
            </a:r>
          </a:p>
          <a:p>
            <a:r>
              <a:rPr lang="en-US" sz="2800" i="1" dirty="0" err="1" smtClean="0">
                <a:solidFill>
                  <a:srgbClr val="FF0000"/>
                </a:solidFill>
              </a:rPr>
              <a:t>Ψ</a:t>
            </a:r>
            <a:r>
              <a:rPr lang="en-US" sz="2800" i="1" dirty="0" smtClean="0">
                <a:solidFill>
                  <a:srgbClr val="FF0000"/>
                </a:solidFill>
              </a:rPr>
              <a:t>(</a:t>
            </a:r>
            <a:r>
              <a:rPr lang="en-US" sz="2800" i="1" dirty="0" err="1" smtClean="0">
                <a:solidFill>
                  <a:srgbClr val="FF0000"/>
                </a:solidFill>
              </a:rPr>
              <a:t>r,t</a:t>
            </a:r>
            <a:r>
              <a:rPr lang="en-US" sz="2800" i="1" dirty="0" smtClean="0">
                <a:solidFill>
                  <a:srgbClr val="FF0000"/>
                </a:solidFill>
              </a:rPr>
              <a:t>)=</a:t>
            </a:r>
            <a:r>
              <a:rPr lang="en-US" sz="2800" i="1" dirty="0" err="1" smtClean="0">
                <a:solidFill>
                  <a:srgbClr val="FF0000"/>
                </a:solidFill>
              </a:rPr>
              <a:t>ψ</a:t>
            </a:r>
            <a:r>
              <a:rPr lang="en-US" sz="2800" i="1" dirty="0" smtClean="0">
                <a:solidFill>
                  <a:srgbClr val="FF0000"/>
                </a:solidFill>
              </a:rPr>
              <a:t>(r)</a:t>
            </a:r>
            <a:r>
              <a:rPr lang="en-US" sz="2800" i="1" dirty="0" err="1" smtClean="0">
                <a:solidFill>
                  <a:srgbClr val="FF0000"/>
                </a:solidFill>
              </a:rPr>
              <a:t>τ</a:t>
            </a:r>
            <a:r>
              <a:rPr lang="en-US" sz="2800" i="1" dirty="0" smtClean="0">
                <a:solidFill>
                  <a:srgbClr val="FF0000"/>
                </a:solidFill>
              </a:rPr>
              <a:t>(t)=</a:t>
            </a:r>
            <a:r>
              <a:rPr lang="en-US" sz="2800" i="1" dirty="0" err="1" smtClean="0">
                <a:solidFill>
                  <a:srgbClr val="FF0000"/>
                </a:solidFill>
              </a:rPr>
              <a:t>ψ</a:t>
            </a:r>
            <a:r>
              <a:rPr lang="en-US" sz="2800" i="1" dirty="0" smtClean="0">
                <a:solidFill>
                  <a:srgbClr val="FF0000"/>
                </a:solidFill>
              </a:rPr>
              <a:t>(r) e</a:t>
            </a:r>
            <a:r>
              <a:rPr lang="en-US" sz="2800" i="1" baseline="30000" dirty="0" smtClean="0">
                <a:solidFill>
                  <a:srgbClr val="FF0000"/>
                </a:solidFill>
              </a:rPr>
              <a:t>-</a:t>
            </a:r>
            <a:r>
              <a:rPr lang="en-US" sz="2800" i="1" baseline="30000" dirty="0" err="1" smtClean="0">
                <a:solidFill>
                  <a:srgbClr val="FF0000"/>
                </a:solidFill>
              </a:rPr>
              <a:t>iωt</a:t>
            </a:r>
            <a:r>
              <a:rPr lang="en-US" sz="2800" i="1" baseline="30000" dirty="0" smtClean="0">
                <a:solidFill>
                  <a:srgbClr val="FF0000"/>
                </a:solidFill>
              </a:rPr>
              <a:t> </a:t>
            </a:r>
            <a:r>
              <a:rPr lang="en-US" sz="2800" dirty="0" smtClean="0">
                <a:solidFill>
                  <a:srgbClr val="FFFF00"/>
                </a:solidFill>
              </a:rPr>
              <a:t>. </a:t>
            </a:r>
            <a:r>
              <a:rPr lang="en-US" sz="2800" dirty="0" smtClean="0">
                <a:solidFill>
                  <a:srgbClr val="000000"/>
                </a:solidFill>
              </a:rPr>
              <a:t>Insert into Schrodinger equation</a:t>
            </a:r>
          </a:p>
          <a:p>
            <a:endParaRPr lang="en-US" sz="2800" dirty="0">
              <a:solidFill>
                <a:srgbClr val="000000"/>
              </a:solidFill>
            </a:endParaRPr>
          </a:p>
          <a:p>
            <a:endParaRPr lang="en-US" sz="2800" dirty="0" smtClean="0">
              <a:solidFill>
                <a:srgbClr val="000000"/>
              </a:solidFill>
            </a:endParaRPr>
          </a:p>
          <a:p>
            <a:endParaRPr lang="en-US" sz="2800" dirty="0">
              <a:solidFill>
                <a:srgbClr val="000000"/>
              </a:solidFill>
            </a:endParaRPr>
          </a:p>
          <a:p>
            <a:r>
              <a:rPr lang="en-US" sz="2800" dirty="0" smtClean="0">
                <a:solidFill>
                  <a:srgbClr val="000000"/>
                </a:solidFill>
              </a:rPr>
              <a:t>Eliminate </a:t>
            </a:r>
            <a:r>
              <a:rPr lang="en-US" sz="2800" i="1" dirty="0" err="1" smtClean="0">
                <a:solidFill>
                  <a:srgbClr val="FF0000"/>
                </a:solidFill>
              </a:rPr>
              <a:t>τ</a:t>
            </a:r>
            <a:r>
              <a:rPr lang="en-US" sz="2800" i="1" dirty="0" smtClean="0">
                <a:solidFill>
                  <a:srgbClr val="FF0000"/>
                </a:solidFill>
              </a:rPr>
              <a:t>(t) </a:t>
            </a:r>
            <a:r>
              <a:rPr lang="en-US" sz="2800" dirty="0" smtClean="0">
                <a:solidFill>
                  <a:srgbClr val="000000"/>
                </a:solidFill>
              </a:rPr>
              <a:t>and define </a:t>
            </a:r>
            <a:r>
              <a:rPr lang="en-US" sz="2800" i="1" dirty="0" smtClean="0">
                <a:solidFill>
                  <a:srgbClr val="FF0000"/>
                </a:solidFill>
              </a:rPr>
              <a:t>E = </a:t>
            </a:r>
            <a:r>
              <a:rPr lang="en-US" sz="2800" i="1" dirty="0" err="1" smtClean="0">
                <a:solidFill>
                  <a:srgbClr val="FF0000"/>
                </a:solidFill>
              </a:rPr>
              <a:t>ħω</a:t>
            </a:r>
            <a:r>
              <a:rPr lang="en-US" sz="2800" dirty="0" smtClean="0">
                <a:solidFill>
                  <a:srgbClr val="FFFF00"/>
                </a:solidFill>
              </a:rPr>
              <a:t>,</a:t>
            </a:r>
          </a:p>
          <a:p>
            <a:endParaRPr lang="en-US" sz="2800" dirty="0">
              <a:solidFill>
                <a:srgbClr val="FFFF00"/>
              </a:solidFill>
            </a:endParaRPr>
          </a:p>
          <a:p>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a:p>
            <a:r>
              <a:rPr lang="en-US" sz="2800" dirty="0" smtClean="0">
                <a:solidFill>
                  <a:srgbClr val="000000"/>
                </a:solidFill>
              </a:rPr>
              <a:t>Let </a:t>
            </a:r>
            <a:r>
              <a:rPr lang="en-US" sz="2800" i="1" dirty="0" smtClean="0">
                <a:solidFill>
                  <a:srgbClr val="FF0000"/>
                </a:solidFill>
              </a:rPr>
              <a:t>α = 2μ(V(r)-E)/ħ</a:t>
            </a:r>
            <a:r>
              <a:rPr lang="en-US" sz="2800" i="1" baseline="30000" dirty="0" smtClean="0">
                <a:solidFill>
                  <a:srgbClr val="FF0000"/>
                </a:solidFill>
              </a:rPr>
              <a:t>2 </a:t>
            </a:r>
            <a:r>
              <a:rPr lang="en-US" sz="2800" dirty="0" smtClean="0">
                <a:solidFill>
                  <a:srgbClr val="000000"/>
                </a:solidFill>
              </a:rPr>
              <a:t>and</a:t>
            </a:r>
            <a:r>
              <a:rPr lang="en-US" sz="2800" dirty="0" smtClean="0">
                <a:solidFill>
                  <a:srgbClr val="FFFF00"/>
                </a:solidFill>
              </a:rPr>
              <a:t> </a:t>
            </a:r>
            <a:r>
              <a:rPr lang="en-US" sz="2800" i="1" dirty="0" err="1" smtClean="0">
                <a:solidFill>
                  <a:srgbClr val="FF0000"/>
                </a:solidFill>
              </a:rPr>
              <a:t>ψ</a:t>
            </a:r>
            <a:r>
              <a:rPr lang="en-US" sz="2800" i="1" dirty="0" smtClean="0">
                <a:solidFill>
                  <a:srgbClr val="FF0000"/>
                </a:solidFill>
              </a:rPr>
              <a:t>(r) = </a:t>
            </a:r>
            <a:r>
              <a:rPr lang="en-US" sz="2800" i="1" dirty="0" err="1" smtClean="0">
                <a:solidFill>
                  <a:srgbClr val="FF0000"/>
                </a:solidFill>
              </a:rPr>
              <a:t>Ae</a:t>
            </a:r>
            <a:r>
              <a:rPr lang="en-US" sz="2800" i="1" baseline="30000" dirty="0" err="1" smtClean="0">
                <a:solidFill>
                  <a:srgbClr val="FF0000"/>
                </a:solidFill>
              </a:rPr>
              <a:t>κr</a:t>
            </a:r>
            <a:r>
              <a:rPr lang="en-US" sz="2800" dirty="0" smtClean="0">
                <a:solidFill>
                  <a:srgbClr val="FFFF00"/>
                </a:solidFill>
              </a:rPr>
              <a:t>, </a:t>
            </a:r>
            <a:r>
              <a:rPr lang="en-US" sz="2800" dirty="0" smtClean="0">
                <a:solidFill>
                  <a:srgbClr val="000000"/>
                </a:solidFill>
              </a:rPr>
              <a:t>then</a:t>
            </a:r>
            <a:endParaRPr lang="en-US" sz="2800" baseline="30000"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655868135"/>
              </p:ext>
            </p:extLst>
          </p:nvPr>
        </p:nvGraphicFramePr>
        <p:xfrm>
          <a:off x="638175" y="1254125"/>
          <a:ext cx="7442200" cy="1123950"/>
        </p:xfrm>
        <a:graphic>
          <a:graphicData uri="http://schemas.openxmlformats.org/presentationml/2006/ole">
            <mc:AlternateContent xmlns:mc="http://schemas.openxmlformats.org/markup-compatibility/2006">
              <mc:Choice xmlns:v="urn:schemas-microsoft-com:vml" Requires="v">
                <p:oleObj spid="_x0000_s123192" name="Equation" r:id="rId4" imgW="2946400" imgH="444500" progId="Equation.3">
                  <p:embed/>
                </p:oleObj>
              </mc:Choice>
              <mc:Fallback>
                <p:oleObj name="Equation" r:id="rId4" imgW="2946400" imgH="444500" progId="Equation.3">
                  <p:embed/>
                  <p:pic>
                    <p:nvPicPr>
                      <p:cNvPr id="0" name=""/>
                      <p:cNvPicPr/>
                      <p:nvPr/>
                    </p:nvPicPr>
                    <p:blipFill>
                      <a:blip r:embed="rId5"/>
                      <a:stretch>
                        <a:fillRect/>
                      </a:stretch>
                    </p:blipFill>
                    <p:spPr>
                      <a:xfrm>
                        <a:off x="638175" y="1254125"/>
                        <a:ext cx="7442200" cy="11239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8360136"/>
              </p:ext>
            </p:extLst>
          </p:nvPr>
        </p:nvGraphicFramePr>
        <p:xfrm>
          <a:off x="1857375" y="2819400"/>
          <a:ext cx="5002213" cy="1123950"/>
        </p:xfrm>
        <a:graphic>
          <a:graphicData uri="http://schemas.openxmlformats.org/presentationml/2006/ole">
            <mc:AlternateContent xmlns:mc="http://schemas.openxmlformats.org/markup-compatibility/2006">
              <mc:Choice xmlns:v="urn:schemas-microsoft-com:vml" Requires="v">
                <p:oleObj spid="_x0000_s123193" name="Equation" r:id="rId6" imgW="1981200" imgH="444500" progId="Equation.3">
                  <p:embed/>
                </p:oleObj>
              </mc:Choice>
              <mc:Fallback>
                <p:oleObj name="Equation" r:id="rId6" imgW="1981200" imgH="444500" progId="Equation.3">
                  <p:embed/>
                  <p:pic>
                    <p:nvPicPr>
                      <p:cNvPr id="0" name=""/>
                      <p:cNvPicPr/>
                      <p:nvPr/>
                    </p:nvPicPr>
                    <p:blipFill>
                      <a:blip r:embed="rId7"/>
                      <a:stretch>
                        <a:fillRect/>
                      </a:stretch>
                    </p:blipFill>
                    <p:spPr>
                      <a:xfrm>
                        <a:off x="1857375" y="2819400"/>
                        <a:ext cx="5002213" cy="11239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9473400"/>
              </p:ext>
            </p:extLst>
          </p:nvPr>
        </p:nvGraphicFramePr>
        <p:xfrm>
          <a:off x="2682875" y="3894138"/>
          <a:ext cx="5740400" cy="1090612"/>
        </p:xfrm>
        <a:graphic>
          <a:graphicData uri="http://schemas.openxmlformats.org/presentationml/2006/ole">
            <mc:AlternateContent xmlns:mc="http://schemas.openxmlformats.org/markup-compatibility/2006">
              <mc:Choice xmlns:v="urn:schemas-microsoft-com:vml" Requires="v">
                <p:oleObj spid="_x0000_s123194" name="Equation" r:id="rId8" imgW="2273300" imgH="431800" progId="Equation.3">
                  <p:embed/>
                </p:oleObj>
              </mc:Choice>
              <mc:Fallback>
                <p:oleObj name="Equation" r:id="rId8" imgW="2273300" imgH="431800" progId="Equation.3">
                  <p:embed/>
                  <p:pic>
                    <p:nvPicPr>
                      <p:cNvPr id="0" name=""/>
                      <p:cNvPicPr/>
                      <p:nvPr/>
                    </p:nvPicPr>
                    <p:blipFill>
                      <a:blip r:embed="rId9"/>
                      <a:stretch>
                        <a:fillRect/>
                      </a:stretch>
                    </p:blipFill>
                    <p:spPr>
                      <a:xfrm>
                        <a:off x="2682875" y="3894138"/>
                        <a:ext cx="5740400" cy="10906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88873585"/>
              </p:ext>
            </p:extLst>
          </p:nvPr>
        </p:nvGraphicFramePr>
        <p:xfrm>
          <a:off x="3392488" y="6022975"/>
          <a:ext cx="5484812" cy="577850"/>
        </p:xfrm>
        <a:graphic>
          <a:graphicData uri="http://schemas.openxmlformats.org/presentationml/2006/ole">
            <mc:AlternateContent xmlns:mc="http://schemas.openxmlformats.org/markup-compatibility/2006">
              <mc:Choice xmlns:v="urn:schemas-microsoft-com:vml" Requires="v">
                <p:oleObj spid="_x0000_s123195" name="Equation" r:id="rId10" imgW="2171700" imgH="228600" progId="Equation.3">
                  <p:embed/>
                </p:oleObj>
              </mc:Choice>
              <mc:Fallback>
                <p:oleObj name="Equation" r:id="rId10" imgW="2171700" imgH="228600" progId="Equation.3">
                  <p:embed/>
                  <p:pic>
                    <p:nvPicPr>
                      <p:cNvPr id="0" name=""/>
                      <p:cNvPicPr/>
                      <p:nvPr/>
                    </p:nvPicPr>
                    <p:blipFill>
                      <a:blip r:embed="rId11"/>
                      <a:stretch>
                        <a:fillRect/>
                      </a:stretch>
                    </p:blipFill>
                    <p:spPr>
                      <a:xfrm>
                        <a:off x="3392488" y="6022975"/>
                        <a:ext cx="5484812" cy="577850"/>
                      </a:xfrm>
                      <a:prstGeom prst="rect">
                        <a:avLst/>
                      </a:prstGeom>
                    </p:spPr>
                  </p:pic>
                </p:oleObj>
              </mc:Fallback>
            </mc:AlternateContent>
          </a:graphicData>
        </a:graphic>
      </p:graphicFrame>
    </p:spTree>
    <p:extLst>
      <p:ext uri="{BB962C8B-B14F-4D97-AF65-F5344CB8AC3E}">
        <p14:creationId xmlns:p14="http://schemas.microsoft.com/office/powerpoint/2010/main" val="49599567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182938" y="190500"/>
            <a:ext cx="5683250" cy="2246769"/>
          </a:xfrm>
          <a:prstGeom prst="rect">
            <a:avLst/>
          </a:prstGeom>
          <a:noFill/>
        </p:spPr>
        <p:txBody>
          <a:bodyPr wrap="square" rtlCol="0">
            <a:spAutoFit/>
          </a:bodyPr>
          <a:lstStyle/>
          <a:p>
            <a:r>
              <a:rPr lang="en-US" sz="2800" dirty="0" smtClean="0">
                <a:solidFill>
                  <a:srgbClr val="000000"/>
                </a:solidFill>
              </a:rPr>
              <a:t>To simplify the calculation, consider a </a:t>
            </a:r>
            <a:r>
              <a:rPr lang="en-US" sz="2800" dirty="0">
                <a:solidFill>
                  <a:srgbClr val="000000"/>
                </a:solidFill>
              </a:rPr>
              <a:t>s</a:t>
            </a:r>
            <a:r>
              <a:rPr lang="en-US" sz="2800" dirty="0" smtClean="0">
                <a:solidFill>
                  <a:srgbClr val="000000"/>
                </a:solidFill>
              </a:rPr>
              <a:t>quare barrier and a well (see left). Solve for </a:t>
            </a:r>
            <a:r>
              <a:rPr lang="en-US" sz="2800" i="1" dirty="0" err="1">
                <a:solidFill>
                  <a:srgbClr val="FF0000"/>
                </a:solidFill>
              </a:rPr>
              <a:t>ψ</a:t>
            </a:r>
            <a:r>
              <a:rPr lang="en-US" sz="2800" i="1" dirty="0">
                <a:solidFill>
                  <a:srgbClr val="FF0000"/>
                </a:solidFill>
              </a:rPr>
              <a:t>(r) </a:t>
            </a:r>
            <a:r>
              <a:rPr lang="en-US" sz="2800" dirty="0" smtClean="0">
                <a:solidFill>
                  <a:srgbClr val="000000"/>
                </a:solidFill>
              </a:rPr>
              <a:t>in the three regions, </a:t>
            </a:r>
            <a:r>
              <a:rPr lang="en-US" sz="2800" i="1" dirty="0" smtClean="0">
                <a:solidFill>
                  <a:srgbClr val="FF0000"/>
                </a:solidFill>
              </a:rPr>
              <a:t>V  = 0,  V = V</a:t>
            </a:r>
            <a:r>
              <a:rPr lang="en-US" sz="2800" i="1" baseline="-25000" dirty="0" smtClean="0">
                <a:solidFill>
                  <a:srgbClr val="FF0000"/>
                </a:solidFill>
              </a:rPr>
              <a:t>o</a:t>
            </a:r>
            <a:r>
              <a:rPr lang="en-US" sz="2800" i="1" dirty="0" smtClean="0">
                <a:solidFill>
                  <a:srgbClr val="FF0000"/>
                </a:solidFill>
              </a:rPr>
              <a:t>,</a:t>
            </a:r>
            <a:r>
              <a:rPr lang="en-US" sz="2800" dirty="0" smtClean="0">
                <a:solidFill>
                  <a:srgbClr val="000000"/>
                </a:solidFill>
              </a:rPr>
              <a:t> and </a:t>
            </a:r>
            <a:r>
              <a:rPr lang="en-US" sz="2800" i="1" dirty="0" smtClean="0">
                <a:solidFill>
                  <a:srgbClr val="FF0000"/>
                </a:solidFill>
              </a:rPr>
              <a:t>V = -V</a:t>
            </a:r>
            <a:r>
              <a:rPr lang="en-US" sz="2800" i="1" baseline="-25000" dirty="0" smtClean="0">
                <a:solidFill>
                  <a:srgbClr val="FF0000"/>
                </a:solidFill>
              </a:rPr>
              <a:t>o</a:t>
            </a:r>
            <a:r>
              <a:rPr lang="en-US" sz="2800" i="1" dirty="0" smtClean="0">
                <a:solidFill>
                  <a:srgbClr val="FF0000"/>
                </a:solidFill>
              </a:rPr>
              <a:t>. </a:t>
            </a:r>
            <a:r>
              <a:rPr lang="en-US" sz="2800" dirty="0" smtClean="0">
                <a:solidFill>
                  <a:srgbClr val="000000"/>
                </a:solidFill>
              </a:rPr>
              <a:t>Again for </a:t>
            </a:r>
            <a:r>
              <a:rPr lang="en-US" sz="2800" i="1" dirty="0" smtClean="0">
                <a:solidFill>
                  <a:srgbClr val="FF0000"/>
                </a:solidFill>
              </a:rPr>
              <a:t>α = 2μ(V(r)-E)/ħ</a:t>
            </a:r>
            <a:r>
              <a:rPr lang="en-US" sz="2800" i="1" baseline="30000" dirty="0" smtClean="0">
                <a:solidFill>
                  <a:srgbClr val="FF0000"/>
                </a:solidFill>
              </a:rPr>
              <a:t>2 </a:t>
            </a:r>
            <a:r>
              <a:rPr lang="en-US" sz="2800" dirty="0" smtClean="0">
                <a:solidFill>
                  <a:srgbClr val="000000"/>
                </a:solidFill>
              </a:rPr>
              <a:t>and</a:t>
            </a:r>
            <a:r>
              <a:rPr lang="en-US" sz="2800" dirty="0" smtClean="0">
                <a:solidFill>
                  <a:srgbClr val="FFFF00"/>
                </a:solidFill>
              </a:rPr>
              <a:t> </a:t>
            </a:r>
            <a:r>
              <a:rPr lang="en-US" sz="2800" i="1" dirty="0" err="1" smtClean="0">
                <a:solidFill>
                  <a:srgbClr val="FF0000"/>
                </a:solidFill>
              </a:rPr>
              <a:t>ψ</a:t>
            </a:r>
            <a:r>
              <a:rPr lang="en-US" sz="2800" i="1" dirty="0" smtClean="0">
                <a:solidFill>
                  <a:srgbClr val="FF0000"/>
                </a:solidFill>
              </a:rPr>
              <a:t>(r) = </a:t>
            </a:r>
            <a:r>
              <a:rPr lang="en-US" sz="2800" i="1" dirty="0" err="1" smtClean="0">
                <a:solidFill>
                  <a:srgbClr val="FF0000"/>
                </a:solidFill>
              </a:rPr>
              <a:t>Ae</a:t>
            </a:r>
            <a:r>
              <a:rPr lang="en-US" sz="2800" i="1" baseline="30000" dirty="0" err="1" smtClean="0">
                <a:solidFill>
                  <a:srgbClr val="FF0000"/>
                </a:solidFill>
              </a:rPr>
              <a:t>κr</a:t>
            </a:r>
            <a:r>
              <a:rPr lang="en-US" sz="2800" dirty="0" smtClean="0">
                <a:solidFill>
                  <a:srgbClr val="FFFF00"/>
                </a:solidFill>
              </a:rPr>
              <a:t>,</a:t>
            </a:r>
            <a:endParaRPr lang="en-US" sz="2800" baseline="30000" dirty="0">
              <a:solidFill>
                <a:srgbClr val="FFFF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174141389"/>
              </p:ext>
            </p:extLst>
          </p:nvPr>
        </p:nvGraphicFramePr>
        <p:xfrm>
          <a:off x="350838" y="2552700"/>
          <a:ext cx="6523037" cy="541354"/>
        </p:xfrm>
        <a:graphic>
          <a:graphicData uri="http://schemas.openxmlformats.org/presentationml/2006/ole">
            <mc:AlternateContent xmlns:mc="http://schemas.openxmlformats.org/markup-compatibility/2006">
              <mc:Choice xmlns:v="urn:schemas-microsoft-com:vml" Requires="v">
                <p:oleObj spid="_x0000_s124065" name="Equation" r:id="rId4" imgW="2908300" imgH="241300" progId="Equation.3">
                  <p:embed/>
                </p:oleObj>
              </mc:Choice>
              <mc:Fallback>
                <p:oleObj name="Equation" r:id="rId4" imgW="2908300" imgH="241300" progId="Equation.3">
                  <p:embed/>
                  <p:pic>
                    <p:nvPicPr>
                      <p:cNvPr id="0" name=""/>
                      <p:cNvPicPr/>
                      <p:nvPr/>
                    </p:nvPicPr>
                    <p:blipFill>
                      <a:blip r:embed="rId5"/>
                      <a:stretch>
                        <a:fillRect/>
                      </a:stretch>
                    </p:blipFill>
                    <p:spPr>
                      <a:xfrm>
                        <a:off x="350838" y="2552700"/>
                        <a:ext cx="6523037" cy="54135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40474514"/>
              </p:ext>
            </p:extLst>
          </p:nvPr>
        </p:nvGraphicFramePr>
        <p:xfrm>
          <a:off x="658813" y="3624263"/>
          <a:ext cx="7888287" cy="2298700"/>
        </p:xfrm>
        <a:graphic>
          <a:graphicData uri="http://schemas.openxmlformats.org/presentationml/2006/ole">
            <mc:AlternateContent xmlns:mc="http://schemas.openxmlformats.org/markup-compatibility/2006">
              <mc:Choice xmlns:v="urn:schemas-microsoft-com:vml" Requires="v">
                <p:oleObj spid="_x0000_s124066" name="Equation" r:id="rId6" imgW="3835400" imgH="1117600" progId="Equation.3">
                  <p:embed/>
                </p:oleObj>
              </mc:Choice>
              <mc:Fallback>
                <p:oleObj name="Equation" r:id="rId6" imgW="3835400" imgH="1117600" progId="Equation.3">
                  <p:embed/>
                  <p:pic>
                    <p:nvPicPr>
                      <p:cNvPr id="0" name=""/>
                      <p:cNvPicPr/>
                      <p:nvPr/>
                    </p:nvPicPr>
                    <p:blipFill>
                      <a:blip r:embed="rId7"/>
                      <a:stretch>
                        <a:fillRect/>
                      </a:stretch>
                    </p:blipFill>
                    <p:spPr>
                      <a:xfrm>
                        <a:off x="658813" y="3624263"/>
                        <a:ext cx="7888287" cy="2298700"/>
                      </a:xfrm>
                      <a:prstGeom prst="rect">
                        <a:avLst/>
                      </a:prstGeom>
                    </p:spPr>
                  </p:pic>
                </p:oleObj>
              </mc:Fallback>
            </mc:AlternateContent>
          </a:graphicData>
        </a:graphic>
      </p:graphicFrame>
      <p:pic>
        <p:nvPicPr>
          <p:cNvPr id="3" name="Picture 2" descr="Screen Shot 2023-01-01 at 6.42.07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200" y="473075"/>
            <a:ext cx="2070100" cy="1752600"/>
          </a:xfrm>
          <a:prstGeom prst="rect">
            <a:avLst/>
          </a:prstGeom>
        </p:spPr>
      </p:pic>
    </p:spTree>
    <p:extLst>
      <p:ext uri="{BB962C8B-B14F-4D97-AF65-F5344CB8AC3E}">
        <p14:creationId xmlns:p14="http://schemas.microsoft.com/office/powerpoint/2010/main" val="29993337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1" y="254000"/>
            <a:ext cx="8636000" cy="646331"/>
          </a:xfrm>
          <a:prstGeom prst="rect">
            <a:avLst/>
          </a:prstGeom>
          <a:noFill/>
        </p:spPr>
        <p:txBody>
          <a:bodyPr wrap="square" rtlCol="0">
            <a:spAutoFit/>
          </a:bodyPr>
          <a:lstStyle/>
          <a:p>
            <a:pPr algn="ctr"/>
            <a:r>
              <a:rPr lang="en-US" sz="3600" dirty="0" smtClean="0"/>
              <a:t>II. Momentum Conservation</a:t>
            </a:r>
          </a:p>
        </p:txBody>
      </p:sp>
      <p:sp>
        <p:nvSpPr>
          <p:cNvPr id="7" name="TextBox 6"/>
          <p:cNvSpPr txBox="1"/>
          <p:nvPr/>
        </p:nvSpPr>
        <p:spPr>
          <a:xfrm>
            <a:off x="571500" y="5633064"/>
            <a:ext cx="8032750" cy="523220"/>
          </a:xfrm>
          <a:prstGeom prst="rect">
            <a:avLst/>
          </a:prstGeom>
          <a:noFill/>
        </p:spPr>
        <p:txBody>
          <a:bodyPr wrap="square" rtlCol="0">
            <a:spAutoFit/>
          </a:bodyPr>
          <a:lstStyle/>
          <a:p>
            <a:r>
              <a:rPr lang="en-US" sz="2800" dirty="0" smtClean="0">
                <a:solidFill>
                  <a:srgbClr val="FFFFFF"/>
                </a:solidFill>
              </a:rPr>
              <a:t>In the above equation</a:t>
            </a:r>
            <a:r>
              <a:rPr lang="en-US" sz="2800" dirty="0" smtClean="0">
                <a:solidFill>
                  <a:schemeClr val="bg1"/>
                </a:solidFill>
              </a:rPr>
              <a:t>, we use gravity for a spherically </a:t>
            </a:r>
          </a:p>
        </p:txBody>
      </p:sp>
      <p:pic>
        <p:nvPicPr>
          <p:cNvPr id="3" name="Picture 2" descr="Screen Shot 2023-01-14 at 6.42.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 y="1235075"/>
            <a:ext cx="7950200" cy="5308600"/>
          </a:xfrm>
          <a:prstGeom prst="rect">
            <a:avLst/>
          </a:prstGeom>
        </p:spPr>
      </p:pic>
    </p:spTree>
    <p:extLst>
      <p:ext uri="{BB962C8B-B14F-4D97-AF65-F5344CB8AC3E}">
        <p14:creationId xmlns:p14="http://schemas.microsoft.com/office/powerpoint/2010/main" val="292201904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50838" y="190500"/>
            <a:ext cx="8515350" cy="5981124"/>
          </a:xfrm>
          <a:prstGeom prst="rect">
            <a:avLst/>
          </a:prstGeom>
          <a:noFill/>
        </p:spPr>
        <p:txBody>
          <a:bodyPr wrap="square" rtlCol="0">
            <a:spAutoFit/>
          </a:bodyPr>
          <a:lstStyle/>
          <a:p>
            <a:r>
              <a:rPr lang="en-US" sz="2800" dirty="0" smtClean="0">
                <a:solidFill>
                  <a:srgbClr val="000000"/>
                </a:solidFill>
              </a:rPr>
              <a:t>To get a rough handle on the tunneling probability, consider only the inward (leftward moving waves and how much the wave attenuates as it moves through the barrier at a given time </a:t>
            </a:r>
            <a:r>
              <a:rPr lang="en-US" sz="2800" dirty="0" smtClean="0">
                <a:solidFill>
                  <a:srgbClr val="FF0000"/>
                </a:solidFill>
              </a:rPr>
              <a:t>t</a:t>
            </a:r>
            <a:r>
              <a:rPr lang="en-US" sz="2800" dirty="0" smtClean="0">
                <a:solidFill>
                  <a:srgbClr val="FFFF00"/>
                </a:solidFill>
              </a:rPr>
              <a:t>. </a:t>
            </a:r>
          </a:p>
          <a:p>
            <a:endParaRPr lang="en-US" sz="2800" baseline="30000" dirty="0">
              <a:solidFill>
                <a:srgbClr val="FFFF00"/>
              </a:solidFill>
            </a:endParaRPr>
          </a:p>
          <a:p>
            <a:endParaRPr lang="en-US" sz="2800" baseline="30000" dirty="0" smtClean="0">
              <a:solidFill>
                <a:srgbClr val="FFFF00"/>
              </a:solidFill>
            </a:endParaRPr>
          </a:p>
          <a:p>
            <a:endParaRPr lang="en-US" sz="2800" baseline="30000" dirty="0">
              <a:solidFill>
                <a:srgbClr val="FFFF00"/>
              </a:solidFill>
            </a:endParaRPr>
          </a:p>
          <a:p>
            <a:endParaRPr lang="en-US" sz="2800" baseline="30000" dirty="0" smtClean="0">
              <a:solidFill>
                <a:srgbClr val="FFFF00"/>
              </a:solidFill>
            </a:endParaRPr>
          </a:p>
          <a:p>
            <a:endParaRPr lang="en-US" sz="2800" baseline="30000" dirty="0">
              <a:solidFill>
                <a:srgbClr val="FFFF00"/>
              </a:solidFill>
            </a:endParaRPr>
          </a:p>
          <a:p>
            <a:endParaRPr lang="en-US" sz="2800" baseline="30000" dirty="0" smtClean="0">
              <a:solidFill>
                <a:srgbClr val="FFFF00"/>
              </a:solidFill>
            </a:endParaRPr>
          </a:p>
          <a:p>
            <a:endParaRPr lang="en-US" sz="2800" baseline="30000" dirty="0">
              <a:solidFill>
                <a:srgbClr val="FFFF00"/>
              </a:solidFill>
            </a:endParaRPr>
          </a:p>
          <a:p>
            <a:endParaRPr lang="en-US" sz="2800" baseline="30000" dirty="0" smtClean="0">
              <a:solidFill>
                <a:srgbClr val="FFFF00"/>
              </a:solidFill>
            </a:endParaRPr>
          </a:p>
          <a:p>
            <a:endParaRPr lang="en-US" sz="2800" baseline="30000" dirty="0">
              <a:solidFill>
                <a:srgbClr val="FFFF00"/>
              </a:solidFill>
            </a:endParaRPr>
          </a:p>
          <a:p>
            <a:endParaRPr lang="en-US" sz="2800" baseline="30000" dirty="0" smtClean="0">
              <a:solidFill>
                <a:srgbClr val="FFFF00"/>
              </a:solidFill>
            </a:endParaRPr>
          </a:p>
          <a:p>
            <a:endParaRPr lang="en-US" sz="2800" baseline="30000" dirty="0">
              <a:solidFill>
                <a:srgbClr val="FFFF00"/>
              </a:solidFill>
            </a:endParaRPr>
          </a:p>
          <a:p>
            <a:endParaRPr lang="en-US" sz="2800" baseline="30000" dirty="0" smtClean="0">
              <a:solidFill>
                <a:srgbClr val="FFFF00"/>
              </a:solidFill>
            </a:endParaRPr>
          </a:p>
          <a:p>
            <a:endParaRPr lang="en-US" sz="2800" baseline="30000" dirty="0">
              <a:solidFill>
                <a:srgbClr val="FFFF00"/>
              </a:solidFill>
            </a:endParaRPr>
          </a:p>
          <a:p>
            <a:endParaRPr lang="en-US" sz="2800" baseline="30000" dirty="0">
              <a:solidFill>
                <a:srgbClr val="FFFF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897883108"/>
              </p:ext>
            </p:extLst>
          </p:nvPr>
        </p:nvGraphicFramePr>
        <p:xfrm>
          <a:off x="730250" y="2090738"/>
          <a:ext cx="4016375" cy="1541462"/>
        </p:xfrm>
        <a:graphic>
          <a:graphicData uri="http://schemas.openxmlformats.org/presentationml/2006/ole">
            <mc:AlternateContent xmlns:mc="http://schemas.openxmlformats.org/markup-compatibility/2006">
              <mc:Choice xmlns:v="urn:schemas-microsoft-com:vml" Requires="v">
                <p:oleObj spid="_x0000_s125083" name="Equation" r:id="rId4" imgW="2133600" imgH="749300" progId="Equation.3">
                  <p:embed/>
                </p:oleObj>
              </mc:Choice>
              <mc:Fallback>
                <p:oleObj name="Equation" r:id="rId4" imgW="2133600" imgH="749300" progId="Equation.3">
                  <p:embed/>
                  <p:pic>
                    <p:nvPicPr>
                      <p:cNvPr id="0" name=""/>
                      <p:cNvPicPr/>
                      <p:nvPr/>
                    </p:nvPicPr>
                    <p:blipFill>
                      <a:blip r:embed="rId5"/>
                      <a:stretch>
                        <a:fillRect/>
                      </a:stretch>
                    </p:blipFill>
                    <p:spPr>
                      <a:xfrm>
                        <a:off x="730250" y="2090738"/>
                        <a:ext cx="4016375" cy="15414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08503837"/>
              </p:ext>
            </p:extLst>
          </p:nvPr>
        </p:nvGraphicFramePr>
        <p:xfrm>
          <a:off x="750888" y="3929063"/>
          <a:ext cx="7834312" cy="1566862"/>
        </p:xfrm>
        <a:graphic>
          <a:graphicData uri="http://schemas.openxmlformats.org/presentationml/2006/ole">
            <mc:AlternateContent xmlns:mc="http://schemas.openxmlformats.org/markup-compatibility/2006">
              <mc:Choice xmlns:v="urn:schemas-microsoft-com:vml" Requires="v">
                <p:oleObj spid="_x0000_s125084" name="Equation" r:id="rId6" imgW="3810000" imgH="762000" progId="Equation.3">
                  <p:embed/>
                </p:oleObj>
              </mc:Choice>
              <mc:Fallback>
                <p:oleObj name="Equation" r:id="rId6" imgW="3810000" imgH="762000" progId="Equation.3">
                  <p:embed/>
                  <p:pic>
                    <p:nvPicPr>
                      <p:cNvPr id="0" name=""/>
                      <p:cNvPicPr/>
                      <p:nvPr/>
                    </p:nvPicPr>
                    <p:blipFill>
                      <a:blip r:embed="rId7"/>
                      <a:stretch>
                        <a:fillRect/>
                      </a:stretch>
                    </p:blipFill>
                    <p:spPr>
                      <a:xfrm>
                        <a:off x="750888" y="3929063"/>
                        <a:ext cx="7834312" cy="1566862"/>
                      </a:xfrm>
                      <a:prstGeom prst="rect">
                        <a:avLst/>
                      </a:prstGeom>
                    </p:spPr>
                  </p:pic>
                </p:oleObj>
              </mc:Fallback>
            </mc:AlternateContent>
          </a:graphicData>
        </a:graphic>
      </p:graphicFrame>
    </p:spTree>
    <p:extLst>
      <p:ext uri="{BB962C8B-B14F-4D97-AF65-F5344CB8AC3E}">
        <p14:creationId xmlns:p14="http://schemas.microsoft.com/office/powerpoint/2010/main" val="118798309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50838" y="190500"/>
            <a:ext cx="8515350" cy="3683059"/>
          </a:xfrm>
          <a:prstGeom prst="rect">
            <a:avLst/>
          </a:prstGeom>
          <a:noFill/>
        </p:spPr>
        <p:txBody>
          <a:bodyPr wrap="square" rtlCol="0">
            <a:spAutoFit/>
          </a:bodyPr>
          <a:lstStyle/>
          <a:p>
            <a:r>
              <a:rPr lang="en-US" sz="2800" dirty="0" smtClean="0">
                <a:solidFill>
                  <a:srgbClr val="000000"/>
                </a:solidFill>
              </a:rPr>
              <a:t>Estimate</a:t>
            </a:r>
            <a:r>
              <a:rPr lang="en-US" sz="2800" dirty="0" smtClean="0">
                <a:solidFill>
                  <a:srgbClr val="FFFF00"/>
                </a:solidFill>
              </a:rPr>
              <a:t> </a:t>
            </a:r>
            <a:r>
              <a:rPr lang="en-US" sz="2800" i="1" dirty="0" smtClean="0">
                <a:solidFill>
                  <a:srgbClr val="FF0000"/>
                </a:solidFill>
              </a:rPr>
              <a:t>b</a:t>
            </a:r>
            <a:r>
              <a:rPr lang="en-US" sz="2800" dirty="0" smtClean="0">
                <a:solidFill>
                  <a:srgbClr val="FFFF00"/>
                </a:solidFill>
              </a:rPr>
              <a:t> </a:t>
            </a:r>
            <a:r>
              <a:rPr lang="en-US" sz="2800" dirty="0" smtClean="0">
                <a:solidFill>
                  <a:srgbClr val="000000"/>
                </a:solidFill>
              </a:rPr>
              <a:t>by calculating the classical closest approach for a particle with energy </a:t>
            </a:r>
            <a:r>
              <a:rPr lang="en-US" sz="2800" i="1" dirty="0" smtClean="0">
                <a:solidFill>
                  <a:srgbClr val="FF0000"/>
                </a:solidFill>
              </a:rPr>
              <a:t>E</a:t>
            </a:r>
            <a:r>
              <a:rPr lang="en-US" sz="2800" dirty="0" smtClean="0">
                <a:solidFill>
                  <a:srgbClr val="FFFF00"/>
                </a:solidFill>
              </a:rPr>
              <a:t>.</a:t>
            </a:r>
          </a:p>
          <a:p>
            <a:endParaRPr lang="en-US" sz="2800" baseline="30000" dirty="0">
              <a:solidFill>
                <a:srgbClr val="FFFF00"/>
              </a:solidFill>
            </a:endParaRPr>
          </a:p>
          <a:p>
            <a:endParaRPr lang="en-US" sz="2800" baseline="30000" dirty="0" smtClean="0">
              <a:solidFill>
                <a:srgbClr val="000000"/>
              </a:solidFill>
            </a:endParaRPr>
          </a:p>
          <a:p>
            <a:endParaRPr lang="en-US" sz="2800" baseline="30000" dirty="0">
              <a:solidFill>
                <a:srgbClr val="000000"/>
              </a:solidFill>
            </a:endParaRPr>
          </a:p>
          <a:p>
            <a:endParaRPr lang="en-US" sz="2800" baseline="30000" dirty="0" smtClean="0">
              <a:solidFill>
                <a:srgbClr val="000000"/>
              </a:solidFill>
            </a:endParaRPr>
          </a:p>
          <a:p>
            <a:endParaRPr lang="en-US" sz="2800" baseline="30000" dirty="0">
              <a:solidFill>
                <a:srgbClr val="000000"/>
              </a:solidFill>
            </a:endParaRPr>
          </a:p>
          <a:p>
            <a:r>
              <a:rPr lang="en-US" sz="2800" dirty="0" smtClean="0">
                <a:solidFill>
                  <a:srgbClr val="000000"/>
                </a:solidFill>
              </a:rPr>
              <a:t>The </a:t>
            </a:r>
            <a:r>
              <a:rPr lang="en-US" sz="2800" dirty="0" smtClean="0">
                <a:solidFill>
                  <a:srgbClr val="FF0000"/>
                </a:solidFill>
              </a:rPr>
              <a:t>tunneling probability </a:t>
            </a:r>
            <a:r>
              <a:rPr lang="en-US" sz="2800" dirty="0" err="1">
                <a:solidFill>
                  <a:srgbClr val="000000"/>
                </a:solidFill>
              </a:rPr>
              <a:t>ncreases</a:t>
            </a:r>
            <a:r>
              <a:rPr lang="en-US" sz="2800" dirty="0">
                <a:solidFill>
                  <a:srgbClr val="000000"/>
                </a:solidFill>
              </a:rPr>
              <a:t> with </a:t>
            </a:r>
            <a:r>
              <a:rPr lang="en-US" sz="2800" dirty="0" err="1" smtClean="0">
                <a:solidFill>
                  <a:srgbClr val="FFFF00"/>
                </a:solidFill>
              </a:rPr>
              <a:t>i</a:t>
            </a:r>
            <a:r>
              <a:rPr lang="en-US" sz="2800" i="1" dirty="0" err="1" smtClean="0">
                <a:solidFill>
                  <a:srgbClr val="FF0000"/>
                </a:solidFill>
              </a:rPr>
              <a:t>E</a:t>
            </a:r>
            <a:r>
              <a:rPr lang="en-US" sz="2800" dirty="0" smtClean="0">
                <a:solidFill>
                  <a:srgbClr val="FFFF00"/>
                </a:solidFill>
              </a:rPr>
              <a:t> </a:t>
            </a:r>
            <a:r>
              <a:rPr lang="en-US" sz="2800" dirty="0" smtClean="0">
                <a:solidFill>
                  <a:srgbClr val="000000"/>
                </a:solidFill>
              </a:rPr>
              <a:t>because the relative height and width of the barrier gets smaller. However, the # of particles decreases with</a:t>
            </a:r>
            <a:r>
              <a:rPr lang="en-US" sz="2800" i="1" dirty="0" smtClean="0">
                <a:solidFill>
                  <a:srgbClr val="000000"/>
                </a:solidFill>
              </a:rPr>
              <a:t> </a:t>
            </a:r>
            <a:r>
              <a:rPr lang="en-US" sz="2800" i="1" dirty="0" smtClean="0">
                <a:solidFill>
                  <a:srgbClr val="FF0000"/>
                </a:solidFill>
              </a:rPr>
              <a:t>E, </a:t>
            </a:r>
            <a:endParaRPr lang="en-US" sz="2800" i="1" baseline="30000" dirty="0" smtClean="0">
              <a:solidFill>
                <a:srgbClr val="FF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234375"/>
              </p:ext>
            </p:extLst>
          </p:nvPr>
        </p:nvGraphicFramePr>
        <p:xfrm>
          <a:off x="1316037" y="1144607"/>
          <a:ext cx="6520533" cy="1011218"/>
        </p:xfrm>
        <a:graphic>
          <a:graphicData uri="http://schemas.openxmlformats.org/presentationml/2006/ole">
            <mc:AlternateContent xmlns:mc="http://schemas.openxmlformats.org/markup-compatibility/2006">
              <mc:Choice xmlns:v="urn:schemas-microsoft-com:vml" Requires="v">
                <p:oleObj spid="_x0000_s129171" name="Equation" r:id="rId4" imgW="2209800" imgH="342900" progId="Equation.3">
                  <p:embed/>
                </p:oleObj>
              </mc:Choice>
              <mc:Fallback>
                <p:oleObj name="Equation" r:id="rId4" imgW="2209800" imgH="342900" progId="Equation.3">
                  <p:embed/>
                  <p:pic>
                    <p:nvPicPr>
                      <p:cNvPr id="0" name=""/>
                      <p:cNvPicPr/>
                      <p:nvPr/>
                    </p:nvPicPr>
                    <p:blipFill>
                      <a:blip r:embed="rId5"/>
                      <a:stretch>
                        <a:fillRect/>
                      </a:stretch>
                    </p:blipFill>
                    <p:spPr>
                      <a:xfrm>
                        <a:off x="1316037" y="1144607"/>
                        <a:ext cx="6520533" cy="101121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16214649"/>
              </p:ext>
            </p:extLst>
          </p:nvPr>
        </p:nvGraphicFramePr>
        <p:xfrm>
          <a:off x="1490663" y="4092575"/>
          <a:ext cx="6254750" cy="2682875"/>
        </p:xfrm>
        <a:graphic>
          <a:graphicData uri="http://schemas.openxmlformats.org/presentationml/2006/ole">
            <mc:AlternateContent xmlns:mc="http://schemas.openxmlformats.org/markup-compatibility/2006">
              <mc:Choice xmlns:v="urn:schemas-microsoft-com:vml" Requires="v">
                <p:oleObj spid="_x0000_s129172" name="Equation" r:id="rId6" imgW="2184400" imgH="939800" progId="Equation.3">
                  <p:embed/>
                </p:oleObj>
              </mc:Choice>
              <mc:Fallback>
                <p:oleObj name="Equation" r:id="rId6" imgW="2184400" imgH="939800" progId="Equation.3">
                  <p:embed/>
                  <p:pic>
                    <p:nvPicPr>
                      <p:cNvPr id="0" name=""/>
                      <p:cNvPicPr/>
                      <p:nvPr/>
                    </p:nvPicPr>
                    <p:blipFill>
                      <a:blip r:embed="rId7"/>
                      <a:stretch>
                        <a:fillRect/>
                      </a:stretch>
                    </p:blipFill>
                    <p:spPr>
                      <a:xfrm>
                        <a:off x="1490663" y="4092575"/>
                        <a:ext cx="6254750" cy="2682875"/>
                      </a:xfrm>
                      <a:prstGeom prst="rect">
                        <a:avLst/>
                      </a:prstGeom>
                    </p:spPr>
                  </p:pic>
                </p:oleObj>
              </mc:Fallback>
            </mc:AlternateContent>
          </a:graphicData>
        </a:graphic>
      </p:graphicFrame>
    </p:spTree>
    <p:extLst>
      <p:ext uri="{BB962C8B-B14F-4D97-AF65-F5344CB8AC3E}">
        <p14:creationId xmlns:p14="http://schemas.microsoft.com/office/powerpoint/2010/main" val="165495260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6318249" y="539750"/>
            <a:ext cx="2667001" cy="4401205"/>
          </a:xfrm>
          <a:prstGeom prst="rect">
            <a:avLst/>
          </a:prstGeom>
          <a:noFill/>
        </p:spPr>
        <p:txBody>
          <a:bodyPr wrap="square" rtlCol="0">
            <a:spAutoFit/>
          </a:bodyPr>
          <a:lstStyle/>
          <a:p>
            <a:pPr algn="ctr"/>
            <a:r>
              <a:rPr lang="en-US" sz="2800" dirty="0" smtClean="0">
                <a:solidFill>
                  <a:srgbClr val="000000"/>
                </a:solidFill>
              </a:rPr>
              <a:t>The prime energy at which fusion takes is shown schematically to the left. The peak falls is referred to as the </a:t>
            </a:r>
            <a:r>
              <a:rPr lang="en-US" sz="2800" i="1" dirty="0" smtClean="0">
                <a:solidFill>
                  <a:srgbClr val="FF0000"/>
                </a:solidFill>
              </a:rPr>
              <a:t>Gamow peak</a:t>
            </a:r>
            <a:r>
              <a:rPr lang="en-US" sz="2800" dirty="0" smtClean="0">
                <a:solidFill>
                  <a:srgbClr val="FFFF00"/>
                </a:solidFill>
              </a:rPr>
              <a:t>.</a:t>
            </a:r>
          </a:p>
        </p:txBody>
      </p:sp>
      <p:pic>
        <p:nvPicPr>
          <p:cNvPr id="2" name="Picture 1" descr="Screen Shot 2022-12-30 at 4.29.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6134100" cy="5168900"/>
          </a:xfrm>
          <a:prstGeom prst="rect">
            <a:avLst/>
          </a:prstGeom>
        </p:spPr>
      </p:pic>
    </p:spTree>
    <p:extLst>
      <p:ext uri="{BB962C8B-B14F-4D97-AF65-F5344CB8AC3E}">
        <p14:creationId xmlns:p14="http://schemas.microsoft.com/office/powerpoint/2010/main" val="258272276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11126" y="127000"/>
            <a:ext cx="8858250" cy="4832093"/>
          </a:xfrm>
          <a:prstGeom prst="rect">
            <a:avLst/>
          </a:prstGeom>
          <a:noFill/>
        </p:spPr>
        <p:txBody>
          <a:bodyPr wrap="square" rtlCol="0">
            <a:spAutoFit/>
          </a:bodyPr>
          <a:lstStyle/>
          <a:p>
            <a:pPr algn="ctr"/>
            <a:r>
              <a:rPr lang="en-US" sz="2800" dirty="0" smtClean="0">
                <a:solidFill>
                  <a:srgbClr val="000000"/>
                </a:solidFill>
              </a:rPr>
              <a:t>Conservation Laws and Nuclear Energy Generation</a:t>
            </a:r>
          </a:p>
          <a:p>
            <a:pPr algn="ctr"/>
            <a:endParaRPr lang="en-US" sz="2800" dirty="0" smtClean="0">
              <a:solidFill>
                <a:srgbClr val="000000"/>
              </a:solidFill>
            </a:endParaRPr>
          </a:p>
          <a:p>
            <a:pPr marL="457200" indent="-457200">
              <a:buFont typeface="Arial"/>
              <a:buChar char="•"/>
            </a:pPr>
            <a:r>
              <a:rPr lang="en-US" sz="2800" dirty="0" smtClean="0">
                <a:solidFill>
                  <a:srgbClr val="000000"/>
                </a:solidFill>
              </a:rPr>
              <a:t>Mass and Energy Conservation</a:t>
            </a:r>
          </a:p>
          <a:p>
            <a:pPr marL="457200" indent="-457200">
              <a:buFont typeface="Arial"/>
              <a:buChar char="•"/>
            </a:pPr>
            <a:r>
              <a:rPr lang="en-US" sz="2800" dirty="0" smtClean="0">
                <a:solidFill>
                  <a:srgbClr val="000000"/>
                </a:solidFill>
              </a:rPr>
              <a:t>Momentum Conservation</a:t>
            </a:r>
          </a:p>
          <a:p>
            <a:pPr marL="457200" indent="-457200">
              <a:buFont typeface="Arial"/>
              <a:buChar char="•"/>
            </a:pPr>
            <a:r>
              <a:rPr lang="en-US" sz="2800" dirty="0" smtClean="0">
                <a:solidFill>
                  <a:srgbClr val="000000"/>
                </a:solidFill>
              </a:rPr>
              <a:t>Charge Conservation</a:t>
            </a:r>
          </a:p>
          <a:p>
            <a:pPr marL="457200" indent="-457200">
              <a:buFont typeface="Arial"/>
              <a:buChar char="•"/>
            </a:pPr>
            <a:r>
              <a:rPr lang="en-US" sz="2800" dirty="0" smtClean="0">
                <a:solidFill>
                  <a:srgbClr val="000000"/>
                </a:solidFill>
              </a:rPr>
              <a:t>Baryon Conservation</a:t>
            </a:r>
          </a:p>
          <a:p>
            <a:pPr marL="457200" indent="-457200">
              <a:buFont typeface="Arial"/>
              <a:buChar char="•"/>
            </a:pPr>
            <a:r>
              <a:rPr lang="en-US" sz="2800" dirty="0" smtClean="0">
                <a:solidFill>
                  <a:srgbClr val="000000"/>
                </a:solidFill>
              </a:rPr>
              <a:t>Lepton Conservation</a:t>
            </a:r>
          </a:p>
          <a:p>
            <a:pPr marL="457200" indent="-457200">
              <a:buFont typeface="Arial"/>
              <a:buChar char="•"/>
            </a:pPr>
            <a:r>
              <a:rPr lang="en-US" sz="2800" dirty="0" smtClean="0">
                <a:solidFill>
                  <a:srgbClr val="000000"/>
                </a:solidFill>
              </a:rPr>
              <a:t>…</a:t>
            </a:r>
          </a:p>
          <a:p>
            <a:pPr marL="457200" indent="-457200">
              <a:buFont typeface="Arial"/>
              <a:buChar char="•"/>
            </a:pPr>
            <a:endParaRPr lang="en-US" sz="2800" dirty="0">
              <a:solidFill>
                <a:srgbClr val="000000"/>
              </a:solidFill>
            </a:endParaRPr>
          </a:p>
          <a:p>
            <a:r>
              <a:rPr lang="en-US" sz="2800" dirty="0" smtClean="0">
                <a:solidFill>
                  <a:srgbClr val="000000"/>
                </a:solidFill>
              </a:rPr>
              <a:t>We consider </a:t>
            </a:r>
            <a:r>
              <a:rPr lang="en-US" sz="2800" i="1" dirty="0" smtClean="0">
                <a:solidFill>
                  <a:srgbClr val="000000"/>
                </a:solidFill>
              </a:rPr>
              <a:t>burning</a:t>
            </a:r>
            <a:r>
              <a:rPr lang="en-US" sz="2800" dirty="0" smtClean="0">
                <a:solidFill>
                  <a:srgbClr val="000000"/>
                </a:solidFill>
              </a:rPr>
              <a:t> chains which occur in normal stars starting with those involving </a:t>
            </a:r>
            <a:r>
              <a:rPr lang="en-US" sz="2800" i="1" dirty="0" smtClean="0">
                <a:solidFill>
                  <a:srgbClr val="FF0000"/>
                </a:solidFill>
              </a:rPr>
              <a:t>hydrogen</a:t>
            </a:r>
            <a:r>
              <a:rPr lang="en-US" sz="2800" dirty="0" smtClean="0">
                <a:solidFill>
                  <a:srgbClr val="FFFF00"/>
                </a:solidFill>
              </a:rPr>
              <a:t> </a:t>
            </a:r>
            <a:r>
              <a:rPr lang="en-US" sz="2800" dirty="0" smtClean="0">
                <a:solidFill>
                  <a:srgbClr val="000000"/>
                </a:solidFill>
              </a:rPr>
              <a:t>up to </a:t>
            </a:r>
            <a:r>
              <a:rPr lang="en-US" sz="2800" i="1" dirty="0" smtClean="0">
                <a:solidFill>
                  <a:srgbClr val="FF0000"/>
                </a:solidFill>
              </a:rPr>
              <a:t>iron</a:t>
            </a:r>
            <a:r>
              <a:rPr lang="en-US" sz="2800" dirty="0" smtClean="0">
                <a:solidFill>
                  <a:srgbClr val="FFFF00"/>
                </a:solidFill>
              </a:rPr>
              <a:t>.</a:t>
            </a:r>
          </a:p>
        </p:txBody>
      </p:sp>
    </p:spTree>
    <p:extLst>
      <p:ext uri="{BB962C8B-B14F-4D97-AF65-F5344CB8AC3E}">
        <p14:creationId xmlns:p14="http://schemas.microsoft.com/office/powerpoint/2010/main" val="403158238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11126" y="127000"/>
            <a:ext cx="8858250" cy="7478970"/>
          </a:xfrm>
          <a:prstGeom prst="rect">
            <a:avLst/>
          </a:prstGeom>
          <a:noFill/>
        </p:spPr>
        <p:txBody>
          <a:bodyPr wrap="square" rtlCol="0">
            <a:spAutoFit/>
          </a:bodyPr>
          <a:lstStyle/>
          <a:p>
            <a:pPr algn="ctr"/>
            <a:r>
              <a:rPr lang="en-US" sz="3200" dirty="0" smtClean="0">
                <a:solidFill>
                  <a:srgbClr val="000000"/>
                </a:solidFill>
              </a:rPr>
              <a:t>Nuclear Energy Generation: Hydrogen </a:t>
            </a:r>
            <a:r>
              <a:rPr lang="en-US" sz="3200" i="1" dirty="0" smtClean="0">
                <a:solidFill>
                  <a:srgbClr val="000000"/>
                </a:solidFill>
              </a:rPr>
              <a:t>Burning</a:t>
            </a:r>
          </a:p>
          <a:p>
            <a:pPr algn="ctr"/>
            <a:endParaRPr lang="en-US" sz="2800" i="1" dirty="0">
              <a:solidFill>
                <a:srgbClr val="000000"/>
              </a:solidFill>
            </a:endParaRPr>
          </a:p>
          <a:p>
            <a:pPr algn="ctr"/>
            <a:endParaRPr lang="en-US" sz="2800" i="1" dirty="0" smtClean="0">
              <a:solidFill>
                <a:srgbClr val="000000"/>
              </a:solidFill>
            </a:endParaRPr>
          </a:p>
          <a:p>
            <a:pPr algn="ctr"/>
            <a:endParaRPr lang="en-US" sz="2800" i="1" dirty="0">
              <a:solidFill>
                <a:srgbClr val="000000"/>
              </a:solidFill>
            </a:endParaRPr>
          </a:p>
          <a:p>
            <a:pPr algn="ctr"/>
            <a:endParaRPr lang="en-US" sz="2800" i="1" dirty="0" smtClean="0">
              <a:solidFill>
                <a:srgbClr val="000000"/>
              </a:solidFill>
            </a:endParaRPr>
          </a:p>
          <a:p>
            <a:pPr algn="ctr"/>
            <a:endParaRPr lang="en-US" sz="2800" i="1" dirty="0">
              <a:solidFill>
                <a:srgbClr val="000000"/>
              </a:solidFill>
            </a:endParaRPr>
          </a:p>
          <a:p>
            <a:pPr marL="457200" indent="-457200">
              <a:buFont typeface="Arial"/>
              <a:buChar char="•"/>
            </a:pPr>
            <a:r>
              <a:rPr lang="en-US" sz="2800" i="1" dirty="0" err="1" smtClean="0">
                <a:solidFill>
                  <a:srgbClr val="000000"/>
                </a:solidFill>
              </a:rPr>
              <a:t>E</a:t>
            </a:r>
            <a:r>
              <a:rPr lang="en-US" sz="2800" i="1" baseline="-25000" dirty="0" err="1" smtClean="0">
                <a:solidFill>
                  <a:srgbClr val="000000"/>
                </a:solidFill>
              </a:rPr>
              <a:t>γ</a:t>
            </a:r>
            <a:r>
              <a:rPr lang="en-US" sz="2800" i="1" dirty="0">
                <a:solidFill>
                  <a:srgbClr val="000000"/>
                </a:solidFill>
              </a:rPr>
              <a:t> </a:t>
            </a:r>
            <a:r>
              <a:rPr lang="en-US" sz="2800" i="1" dirty="0" smtClean="0">
                <a:solidFill>
                  <a:srgbClr val="000000"/>
                </a:solidFill>
              </a:rPr>
              <a:t>= 0.5(4m</a:t>
            </a:r>
            <a:r>
              <a:rPr lang="en-US" sz="2800" i="1" baseline="-25000" dirty="0" smtClean="0">
                <a:solidFill>
                  <a:srgbClr val="000000"/>
                </a:solidFill>
              </a:rPr>
              <a:t>H</a:t>
            </a:r>
            <a:r>
              <a:rPr lang="en-US" sz="2800" i="1" dirty="0" smtClean="0">
                <a:solidFill>
                  <a:srgbClr val="000000"/>
                </a:solidFill>
              </a:rPr>
              <a:t>-m</a:t>
            </a:r>
            <a:r>
              <a:rPr lang="en-US" sz="2800" i="1" baseline="-25000" dirty="0" smtClean="0">
                <a:solidFill>
                  <a:srgbClr val="000000"/>
                </a:solidFill>
              </a:rPr>
              <a:t>He</a:t>
            </a:r>
            <a:r>
              <a:rPr lang="en-US" sz="2800" i="1" dirty="0" smtClean="0">
                <a:solidFill>
                  <a:srgbClr val="000000"/>
                </a:solidFill>
              </a:rPr>
              <a:t>-2m</a:t>
            </a:r>
            <a:r>
              <a:rPr lang="en-US" sz="2800" i="1" baseline="-25000" dirty="0" smtClean="0">
                <a:solidFill>
                  <a:srgbClr val="000000"/>
                </a:solidFill>
              </a:rPr>
              <a:t>e</a:t>
            </a:r>
            <a:r>
              <a:rPr lang="en-US" sz="2800" i="1" dirty="0" smtClean="0">
                <a:solidFill>
                  <a:srgbClr val="000000"/>
                </a:solidFill>
              </a:rPr>
              <a:t>+-2m</a:t>
            </a:r>
            <a:r>
              <a:rPr lang="en-US" sz="2800" i="1" baseline="-25000" dirty="0" smtClean="0">
                <a:solidFill>
                  <a:srgbClr val="000000"/>
                </a:solidFill>
              </a:rPr>
              <a:t>νe</a:t>
            </a:r>
            <a:r>
              <a:rPr lang="en-US" sz="2800" i="1" dirty="0" smtClean="0">
                <a:solidFill>
                  <a:srgbClr val="000000"/>
                </a:solidFill>
              </a:rPr>
              <a:t>)c</a:t>
            </a:r>
            <a:r>
              <a:rPr lang="en-US" sz="2800" i="1" baseline="30000" dirty="0" smtClean="0">
                <a:solidFill>
                  <a:srgbClr val="000000"/>
                </a:solidFill>
              </a:rPr>
              <a:t>2</a:t>
            </a:r>
            <a:r>
              <a:rPr lang="en-US" sz="2800" i="1" dirty="0" smtClean="0">
                <a:solidFill>
                  <a:srgbClr val="000000"/>
                </a:solidFill>
              </a:rPr>
              <a:t> ≈ 26 MeV</a:t>
            </a:r>
          </a:p>
          <a:p>
            <a:pPr marL="457200" indent="-457200">
              <a:buFont typeface="Arial"/>
              <a:buChar char="•"/>
            </a:pPr>
            <a:r>
              <a:rPr lang="en-US" sz="2800" i="1" dirty="0" smtClean="0">
                <a:solidFill>
                  <a:srgbClr val="FFFF00"/>
                </a:solidFill>
              </a:rPr>
              <a:t>4</a:t>
            </a:r>
            <a:r>
              <a:rPr lang="en-US" sz="2800" i="1" dirty="0" smtClean="0">
                <a:solidFill>
                  <a:srgbClr val="FF0000"/>
                </a:solidFill>
              </a:rPr>
              <a:t>e</a:t>
            </a:r>
            <a:r>
              <a:rPr lang="en-US" sz="2800" i="1" dirty="0" smtClean="0">
                <a:solidFill>
                  <a:srgbClr val="FFFF00"/>
                </a:solidFill>
              </a:rPr>
              <a:t> </a:t>
            </a:r>
            <a:r>
              <a:rPr lang="en-US" sz="2800" i="1" dirty="0" smtClean="0">
                <a:solidFill>
                  <a:srgbClr val="000000"/>
                </a:solidFill>
              </a:rPr>
              <a:t>= </a:t>
            </a:r>
            <a:r>
              <a:rPr lang="en-US" sz="2800" i="1" dirty="0" smtClean="0">
                <a:solidFill>
                  <a:srgbClr val="FFFF00"/>
                </a:solidFill>
              </a:rPr>
              <a:t>2</a:t>
            </a:r>
            <a:r>
              <a:rPr lang="en-US" sz="2800" i="1" dirty="0" smtClean="0">
                <a:solidFill>
                  <a:srgbClr val="FF0000"/>
                </a:solidFill>
              </a:rPr>
              <a:t>e</a:t>
            </a:r>
            <a:r>
              <a:rPr lang="en-US" sz="2800" i="1" dirty="0" smtClean="0">
                <a:solidFill>
                  <a:srgbClr val="FFFF00"/>
                </a:solidFill>
              </a:rPr>
              <a:t> </a:t>
            </a:r>
            <a:r>
              <a:rPr lang="en-US" sz="2800" i="1" dirty="0" smtClean="0">
                <a:solidFill>
                  <a:srgbClr val="000000"/>
                </a:solidFill>
              </a:rPr>
              <a:t>+ </a:t>
            </a:r>
            <a:r>
              <a:rPr lang="en-US" sz="2800" i="1" dirty="0" smtClean="0">
                <a:solidFill>
                  <a:srgbClr val="FF0000"/>
                </a:solidFill>
              </a:rPr>
              <a:t>e</a:t>
            </a:r>
            <a:r>
              <a:rPr lang="en-US" sz="2800" i="1" dirty="0" smtClean="0">
                <a:solidFill>
                  <a:srgbClr val="FFFF00"/>
                </a:solidFill>
              </a:rPr>
              <a:t> </a:t>
            </a:r>
            <a:r>
              <a:rPr lang="en-US" sz="2800" i="1" dirty="0" smtClean="0">
                <a:solidFill>
                  <a:srgbClr val="000000"/>
                </a:solidFill>
              </a:rPr>
              <a:t>+ 0 + 0</a:t>
            </a:r>
          </a:p>
          <a:p>
            <a:pPr marL="457200" indent="-457200">
              <a:buFont typeface="Arial"/>
              <a:buChar char="•"/>
            </a:pPr>
            <a:r>
              <a:rPr lang="en-US" sz="2800" i="1" dirty="0" smtClean="0">
                <a:solidFill>
                  <a:srgbClr val="000000"/>
                </a:solidFill>
              </a:rPr>
              <a:t>4</a:t>
            </a:r>
            <a:r>
              <a:rPr lang="en-US" sz="2800" i="1" dirty="0" smtClean="0">
                <a:solidFill>
                  <a:srgbClr val="FF0000"/>
                </a:solidFill>
              </a:rPr>
              <a:t>B</a:t>
            </a:r>
            <a:r>
              <a:rPr lang="en-US" sz="2800" i="1" dirty="0" smtClean="0">
                <a:solidFill>
                  <a:srgbClr val="FFFF00"/>
                </a:solidFill>
              </a:rPr>
              <a:t> </a:t>
            </a:r>
            <a:r>
              <a:rPr lang="en-US" sz="2800" i="1" dirty="0" smtClean="0">
                <a:solidFill>
                  <a:srgbClr val="000000"/>
                </a:solidFill>
              </a:rPr>
              <a:t>= </a:t>
            </a:r>
            <a:r>
              <a:rPr lang="en-US" sz="2800" i="1" dirty="0" smtClean="0">
                <a:solidFill>
                  <a:srgbClr val="FFFF00"/>
                </a:solidFill>
              </a:rPr>
              <a:t>4</a:t>
            </a:r>
            <a:r>
              <a:rPr lang="en-US" sz="2800" i="1" dirty="0" smtClean="0">
                <a:solidFill>
                  <a:srgbClr val="FF0000"/>
                </a:solidFill>
              </a:rPr>
              <a:t>B</a:t>
            </a:r>
            <a:r>
              <a:rPr lang="en-US" sz="2800" i="1" dirty="0" smtClean="0">
                <a:solidFill>
                  <a:srgbClr val="FFFF00"/>
                </a:solidFill>
              </a:rPr>
              <a:t> </a:t>
            </a:r>
            <a:r>
              <a:rPr lang="en-US" sz="2800" i="1" dirty="0" smtClean="0">
                <a:solidFill>
                  <a:srgbClr val="000000"/>
                </a:solidFill>
              </a:rPr>
              <a:t>(</a:t>
            </a:r>
            <a:r>
              <a:rPr lang="en-US" sz="2800" i="1" dirty="0" smtClean="0">
                <a:solidFill>
                  <a:srgbClr val="FF0000"/>
                </a:solidFill>
              </a:rPr>
              <a:t>p</a:t>
            </a:r>
            <a:r>
              <a:rPr lang="en-US" sz="2800" i="1" dirty="0" smtClean="0">
                <a:solidFill>
                  <a:srgbClr val="FFFF00"/>
                </a:solidFill>
              </a:rPr>
              <a:t> </a:t>
            </a:r>
            <a:r>
              <a:rPr lang="en-US" sz="2800" i="1" dirty="0" smtClean="0">
                <a:solidFill>
                  <a:srgbClr val="000000"/>
                </a:solidFill>
              </a:rPr>
              <a:t>+ </a:t>
            </a:r>
            <a:r>
              <a:rPr lang="en-US" sz="2800" i="1" dirty="0" smtClean="0">
                <a:solidFill>
                  <a:srgbClr val="FF0000"/>
                </a:solidFill>
              </a:rPr>
              <a:t>n</a:t>
            </a:r>
            <a:r>
              <a:rPr lang="en-US" sz="2800" i="1" dirty="0" smtClean="0">
                <a:solidFill>
                  <a:srgbClr val="000000"/>
                </a:solidFill>
              </a:rPr>
              <a:t>) + 0 + 0 + 0</a:t>
            </a:r>
          </a:p>
          <a:p>
            <a:pPr marL="457200" indent="-457200">
              <a:buFont typeface="Arial"/>
              <a:buChar char="•"/>
            </a:pPr>
            <a:r>
              <a:rPr lang="en-US" sz="2800" i="1" dirty="0" smtClean="0">
                <a:solidFill>
                  <a:srgbClr val="000000"/>
                </a:solidFill>
              </a:rPr>
              <a:t>0 = 0 + 2 </a:t>
            </a:r>
            <a:r>
              <a:rPr lang="en-US" sz="2800" i="1" dirty="0" smtClean="0">
                <a:solidFill>
                  <a:srgbClr val="FF0000"/>
                </a:solidFill>
              </a:rPr>
              <a:t>anti-e</a:t>
            </a:r>
            <a:r>
              <a:rPr lang="en-US" sz="2800" i="1" dirty="0" smtClean="0">
                <a:solidFill>
                  <a:srgbClr val="000000"/>
                </a:solidFill>
              </a:rPr>
              <a:t> + 2 </a:t>
            </a:r>
            <a:r>
              <a:rPr lang="en-US" sz="2800" i="1" dirty="0" smtClean="0">
                <a:solidFill>
                  <a:srgbClr val="FF0000"/>
                </a:solidFill>
              </a:rPr>
              <a:t>neutrino </a:t>
            </a:r>
            <a:r>
              <a:rPr lang="en-US" sz="2800" i="1" dirty="0" smtClean="0">
                <a:solidFill>
                  <a:srgbClr val="000000"/>
                </a:solidFill>
              </a:rPr>
              <a:t>+ 0</a:t>
            </a:r>
          </a:p>
          <a:p>
            <a:pPr marL="457200" indent="-457200">
              <a:buFont typeface="Arial"/>
              <a:buChar char="•"/>
            </a:pPr>
            <a:endParaRPr lang="en-US" sz="2800" i="1" dirty="0" smtClean="0">
              <a:solidFill>
                <a:srgbClr val="FFFF00"/>
              </a:solidFill>
            </a:endParaRPr>
          </a:p>
          <a:p>
            <a:pPr algn="ctr"/>
            <a:endParaRPr lang="en-US" sz="2800" i="1" dirty="0">
              <a:solidFill>
                <a:srgbClr val="FFFF00"/>
              </a:solidFill>
            </a:endParaRPr>
          </a:p>
          <a:p>
            <a:pPr algn="ctr"/>
            <a:endParaRPr lang="en-US" sz="2800" i="1" dirty="0" smtClean="0">
              <a:solidFill>
                <a:srgbClr val="FFFF00"/>
              </a:solidFill>
            </a:endParaRPr>
          </a:p>
          <a:p>
            <a:pPr marL="457200" indent="-457200">
              <a:buFont typeface="Arial"/>
              <a:buChar char="•"/>
            </a:pPr>
            <a:endParaRPr lang="en-US" sz="2800" i="1" dirty="0" smtClean="0">
              <a:solidFill>
                <a:srgbClr val="FFFF00"/>
              </a:solidFill>
            </a:endParaRPr>
          </a:p>
          <a:p>
            <a:pPr algn="ctr"/>
            <a:endParaRPr lang="en-US" sz="2800" i="1" dirty="0">
              <a:solidFill>
                <a:srgbClr val="FFFF00"/>
              </a:solidFill>
            </a:endParaRPr>
          </a:p>
          <a:p>
            <a:pPr algn="ctr"/>
            <a:endParaRPr lang="en-US" sz="2800" i="1" dirty="0" smtClean="0">
              <a:solidFill>
                <a:srgbClr val="FFFF00"/>
              </a:solidFill>
            </a:endParaRPr>
          </a:p>
          <a:p>
            <a:pPr algn="ctr"/>
            <a:endParaRPr lang="en-US" sz="2800" i="1" dirty="0">
              <a:solidFill>
                <a:srgbClr val="FFFF00"/>
              </a:solidFill>
            </a:endParaRPr>
          </a:p>
        </p:txBody>
      </p:sp>
      <p:pic>
        <p:nvPicPr>
          <p:cNvPr id="2" name="Picture 1" descr="Screen Shot 2022-12-31 at 11.31.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1079500"/>
            <a:ext cx="6675967" cy="1054100"/>
          </a:xfrm>
          <a:prstGeom prst="rect">
            <a:avLst/>
          </a:prstGeom>
        </p:spPr>
      </p:pic>
    </p:spTree>
    <p:extLst>
      <p:ext uri="{BB962C8B-B14F-4D97-AF65-F5344CB8AC3E}">
        <p14:creationId xmlns:p14="http://schemas.microsoft.com/office/powerpoint/2010/main" val="331793094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11126" y="127000"/>
            <a:ext cx="8858250" cy="523220"/>
          </a:xfrm>
          <a:prstGeom prst="rect">
            <a:avLst/>
          </a:prstGeom>
          <a:noFill/>
        </p:spPr>
        <p:txBody>
          <a:bodyPr wrap="square" rtlCol="0">
            <a:spAutoFit/>
          </a:bodyPr>
          <a:lstStyle/>
          <a:p>
            <a:pPr algn="ctr"/>
            <a:r>
              <a:rPr lang="en-US" sz="2800" dirty="0" smtClean="0">
                <a:solidFill>
                  <a:srgbClr val="000000"/>
                </a:solidFill>
              </a:rPr>
              <a:t>Proton-Proton Chain</a:t>
            </a:r>
            <a:r>
              <a:rPr lang="en-US" sz="2800" dirty="0" smtClean="0">
                <a:solidFill>
                  <a:srgbClr val="FFFF00"/>
                </a:solidFill>
              </a:rPr>
              <a:t>:</a:t>
            </a:r>
          </a:p>
        </p:txBody>
      </p:sp>
      <p:pic>
        <p:nvPicPr>
          <p:cNvPr id="6" name="Picture 5" descr="Screen Shot 2022-12-31 at 11.39.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 y="745470"/>
            <a:ext cx="8375649" cy="5421918"/>
          </a:xfrm>
          <a:prstGeom prst="rect">
            <a:avLst/>
          </a:prstGeom>
        </p:spPr>
      </p:pic>
    </p:spTree>
    <p:extLst>
      <p:ext uri="{BB962C8B-B14F-4D97-AF65-F5344CB8AC3E}">
        <p14:creationId xmlns:p14="http://schemas.microsoft.com/office/powerpoint/2010/main" val="248023857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11126" y="269875"/>
            <a:ext cx="8858250" cy="523220"/>
          </a:xfrm>
          <a:prstGeom prst="rect">
            <a:avLst/>
          </a:prstGeom>
          <a:noFill/>
        </p:spPr>
        <p:txBody>
          <a:bodyPr wrap="square" rtlCol="0">
            <a:spAutoFit/>
          </a:bodyPr>
          <a:lstStyle/>
          <a:p>
            <a:pPr algn="ctr"/>
            <a:r>
              <a:rPr lang="en-US" sz="2800" dirty="0" smtClean="0">
                <a:solidFill>
                  <a:srgbClr val="000000"/>
                </a:solidFill>
              </a:rPr>
              <a:t>Proton-Proton Chain</a:t>
            </a:r>
            <a:r>
              <a:rPr lang="en-US" sz="2800" dirty="0" smtClean="0">
                <a:solidFill>
                  <a:srgbClr val="FFFF00"/>
                </a:solidFill>
              </a:rPr>
              <a:t>:</a:t>
            </a:r>
          </a:p>
        </p:txBody>
      </p:sp>
      <p:pic>
        <p:nvPicPr>
          <p:cNvPr id="3" name="Picture 2" descr="Screen Shot 2022-12-31 at 12.04.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09" y="1127125"/>
            <a:ext cx="8878191" cy="4813300"/>
          </a:xfrm>
          <a:prstGeom prst="rect">
            <a:avLst/>
          </a:prstGeom>
        </p:spPr>
      </p:pic>
    </p:spTree>
    <p:extLst>
      <p:ext uri="{BB962C8B-B14F-4D97-AF65-F5344CB8AC3E}">
        <p14:creationId xmlns:p14="http://schemas.microsoft.com/office/powerpoint/2010/main" val="206089114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11126" y="0"/>
            <a:ext cx="8858250" cy="523220"/>
          </a:xfrm>
          <a:prstGeom prst="rect">
            <a:avLst/>
          </a:prstGeom>
          <a:noFill/>
        </p:spPr>
        <p:txBody>
          <a:bodyPr wrap="square" rtlCol="0">
            <a:spAutoFit/>
          </a:bodyPr>
          <a:lstStyle/>
          <a:p>
            <a:pPr algn="ctr"/>
            <a:r>
              <a:rPr lang="en-US" sz="2800" dirty="0" smtClean="0">
                <a:solidFill>
                  <a:srgbClr val="000000"/>
                </a:solidFill>
              </a:rPr>
              <a:t>Carbon-Nitrogen-Oxygen Cycle</a:t>
            </a:r>
            <a:r>
              <a:rPr lang="en-US" sz="2800" dirty="0" smtClean="0">
                <a:solidFill>
                  <a:srgbClr val="FFFF00"/>
                </a:solidFill>
              </a:rPr>
              <a:t>:</a:t>
            </a:r>
          </a:p>
        </p:txBody>
      </p:sp>
      <p:pic>
        <p:nvPicPr>
          <p:cNvPr id="2" name="Picture 1" descr="Screen Shot 2022-12-31 at 11.42.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25" y="628650"/>
            <a:ext cx="8420100" cy="5880100"/>
          </a:xfrm>
          <a:prstGeom prst="rect">
            <a:avLst/>
          </a:prstGeom>
        </p:spPr>
      </p:pic>
    </p:spTree>
    <p:extLst>
      <p:ext uri="{BB962C8B-B14F-4D97-AF65-F5344CB8AC3E}">
        <p14:creationId xmlns:p14="http://schemas.microsoft.com/office/powerpoint/2010/main" val="199470174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11126" y="158750"/>
            <a:ext cx="8858250" cy="523220"/>
          </a:xfrm>
          <a:prstGeom prst="rect">
            <a:avLst/>
          </a:prstGeom>
          <a:noFill/>
        </p:spPr>
        <p:txBody>
          <a:bodyPr wrap="square" rtlCol="0">
            <a:spAutoFit/>
          </a:bodyPr>
          <a:lstStyle/>
          <a:p>
            <a:pPr algn="ctr"/>
            <a:r>
              <a:rPr lang="en-US" sz="2800" dirty="0" smtClean="0">
                <a:solidFill>
                  <a:srgbClr val="000000"/>
                </a:solidFill>
              </a:rPr>
              <a:t>Carbon-Nitrogen-Oxygen Cycle</a:t>
            </a:r>
            <a:r>
              <a:rPr lang="en-US" sz="2800" dirty="0" smtClean="0">
                <a:solidFill>
                  <a:srgbClr val="FFFF00"/>
                </a:solidFill>
              </a:rPr>
              <a:t>:</a:t>
            </a:r>
          </a:p>
        </p:txBody>
      </p:sp>
      <p:pic>
        <p:nvPicPr>
          <p:cNvPr id="3" name="Picture 2" descr="Screen Shot 2022-12-31 at 12.04.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2" y="1000125"/>
            <a:ext cx="8957553" cy="5397500"/>
          </a:xfrm>
          <a:prstGeom prst="rect">
            <a:avLst/>
          </a:prstGeom>
        </p:spPr>
      </p:pic>
    </p:spTree>
    <p:extLst>
      <p:ext uri="{BB962C8B-B14F-4D97-AF65-F5344CB8AC3E}">
        <p14:creationId xmlns:p14="http://schemas.microsoft.com/office/powerpoint/2010/main" val="117074197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11126" y="349250"/>
            <a:ext cx="8858250" cy="523220"/>
          </a:xfrm>
          <a:prstGeom prst="rect">
            <a:avLst/>
          </a:prstGeom>
          <a:noFill/>
        </p:spPr>
        <p:txBody>
          <a:bodyPr wrap="square" rtlCol="0">
            <a:spAutoFit/>
          </a:bodyPr>
          <a:lstStyle/>
          <a:p>
            <a:pPr algn="ctr"/>
            <a:r>
              <a:rPr lang="en-US" sz="2800" dirty="0" smtClean="0">
                <a:solidFill>
                  <a:srgbClr val="000000"/>
                </a:solidFill>
              </a:rPr>
              <a:t>Triple α Cycle</a:t>
            </a:r>
            <a:r>
              <a:rPr lang="en-US" sz="2800" dirty="0" smtClean="0">
                <a:solidFill>
                  <a:srgbClr val="FFFF00"/>
                </a:solidFill>
              </a:rPr>
              <a:t>:</a:t>
            </a:r>
          </a:p>
        </p:txBody>
      </p:sp>
      <p:pic>
        <p:nvPicPr>
          <p:cNvPr id="4" name="Picture 3" descr="Screen Shot 2022-12-31 at 12.08.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1" y="1252739"/>
            <a:ext cx="8839199" cy="4703561"/>
          </a:xfrm>
          <a:prstGeom prst="rect">
            <a:avLst/>
          </a:prstGeom>
        </p:spPr>
      </p:pic>
    </p:spTree>
    <p:extLst>
      <p:ext uri="{BB962C8B-B14F-4D97-AF65-F5344CB8AC3E}">
        <p14:creationId xmlns:p14="http://schemas.microsoft.com/office/powerpoint/2010/main" val="9192942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 y="3696314"/>
            <a:ext cx="8032750" cy="523220"/>
          </a:xfrm>
          <a:prstGeom prst="rect">
            <a:avLst/>
          </a:prstGeom>
          <a:noFill/>
        </p:spPr>
        <p:txBody>
          <a:bodyPr wrap="square" rtlCol="0">
            <a:spAutoFit/>
          </a:bodyPr>
          <a:lstStyle/>
          <a:p>
            <a:r>
              <a:rPr lang="en-US" sz="2800" dirty="0" smtClean="0">
                <a:solidFill>
                  <a:srgbClr val="000000"/>
                </a:solidFill>
              </a:rPr>
              <a:t>Forces acting on the above cylinder are, </a:t>
            </a:r>
          </a:p>
        </p:txBody>
      </p:sp>
      <p:pic>
        <p:nvPicPr>
          <p:cNvPr id="4" name="Picture 3" descr="Screen Shot 2023-01-14 at 6.4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025" y="327025"/>
            <a:ext cx="6108700" cy="33147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873877198"/>
              </p:ext>
            </p:extLst>
          </p:nvPr>
        </p:nvGraphicFramePr>
        <p:xfrm>
          <a:off x="352424" y="4362450"/>
          <a:ext cx="8132762" cy="1384300"/>
        </p:xfrm>
        <a:graphic>
          <a:graphicData uri="http://schemas.openxmlformats.org/presentationml/2006/ole">
            <mc:AlternateContent xmlns:mc="http://schemas.openxmlformats.org/markup-compatibility/2006">
              <mc:Choice xmlns:v="urn:schemas-microsoft-com:vml" Requires="v">
                <p:oleObj spid="_x0000_s156707" name="Equation" r:id="rId5" imgW="3581400" imgH="609600" progId="Equation.3">
                  <p:embed/>
                </p:oleObj>
              </mc:Choice>
              <mc:Fallback>
                <p:oleObj name="Equation" r:id="rId5" imgW="3581400" imgH="609600" progId="Equation.3">
                  <p:embed/>
                  <p:pic>
                    <p:nvPicPr>
                      <p:cNvPr id="0" name=""/>
                      <p:cNvPicPr/>
                      <p:nvPr/>
                    </p:nvPicPr>
                    <p:blipFill>
                      <a:blip r:embed="rId6"/>
                      <a:stretch>
                        <a:fillRect/>
                      </a:stretch>
                    </p:blipFill>
                    <p:spPr>
                      <a:xfrm>
                        <a:off x="352424" y="4362450"/>
                        <a:ext cx="8132762" cy="1384300"/>
                      </a:xfrm>
                      <a:prstGeom prst="rect">
                        <a:avLst/>
                      </a:prstGeom>
                    </p:spPr>
                  </p:pic>
                </p:oleObj>
              </mc:Fallback>
            </mc:AlternateContent>
          </a:graphicData>
        </a:graphic>
      </p:graphicFrame>
    </p:spTree>
    <p:extLst>
      <p:ext uri="{BB962C8B-B14F-4D97-AF65-F5344CB8AC3E}">
        <p14:creationId xmlns:p14="http://schemas.microsoft.com/office/powerpoint/2010/main" val="56357165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descr="Screen Shot 2022-12-31 at 12.10.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225" y="0"/>
            <a:ext cx="6649550" cy="6858000"/>
          </a:xfrm>
          <a:prstGeom prst="rect">
            <a:avLst/>
          </a:prstGeom>
        </p:spPr>
      </p:pic>
    </p:spTree>
    <p:extLst>
      <p:ext uri="{BB962C8B-B14F-4D97-AF65-F5344CB8AC3E}">
        <p14:creationId xmlns:p14="http://schemas.microsoft.com/office/powerpoint/2010/main" val="219104015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descr="Screen Shot 2023-01-02 at 5.28.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628775"/>
            <a:ext cx="7023100" cy="3695700"/>
          </a:xfrm>
          <a:prstGeom prst="rect">
            <a:avLst/>
          </a:prstGeom>
        </p:spPr>
      </p:pic>
    </p:spTree>
    <p:extLst>
      <p:ext uri="{BB962C8B-B14F-4D97-AF65-F5344CB8AC3E}">
        <p14:creationId xmlns:p14="http://schemas.microsoft.com/office/powerpoint/2010/main" val="74879386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descr="Screen Shot 2022-12-29 at 6.15.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375" y="851930"/>
            <a:ext cx="6413500" cy="5269470"/>
          </a:xfrm>
          <a:prstGeom prst="rect">
            <a:avLst/>
          </a:prstGeom>
        </p:spPr>
      </p:pic>
    </p:spTree>
    <p:extLst>
      <p:ext uri="{BB962C8B-B14F-4D97-AF65-F5344CB8AC3E}">
        <p14:creationId xmlns:p14="http://schemas.microsoft.com/office/powerpoint/2010/main" val="32721703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 y="3696314"/>
            <a:ext cx="8032750" cy="523220"/>
          </a:xfrm>
          <a:prstGeom prst="rect">
            <a:avLst/>
          </a:prstGeom>
          <a:noFill/>
        </p:spPr>
        <p:txBody>
          <a:bodyPr wrap="square" rtlCol="0">
            <a:spAutoFit/>
          </a:bodyPr>
          <a:lstStyle/>
          <a:p>
            <a:r>
              <a:rPr lang="en-US" sz="2800" dirty="0" smtClean="0">
                <a:solidFill>
                  <a:srgbClr val="000000"/>
                </a:solidFill>
              </a:rPr>
              <a:t>Force balance is then, </a:t>
            </a:r>
          </a:p>
        </p:txBody>
      </p:sp>
      <p:pic>
        <p:nvPicPr>
          <p:cNvPr id="4" name="Picture 3" descr="Screen Shot 2023-01-14 at 6.4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025" y="327025"/>
            <a:ext cx="6108700" cy="33147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416718689"/>
              </p:ext>
            </p:extLst>
          </p:nvPr>
        </p:nvGraphicFramePr>
        <p:xfrm>
          <a:off x="1289050" y="4606925"/>
          <a:ext cx="6259513" cy="893763"/>
        </p:xfrm>
        <a:graphic>
          <a:graphicData uri="http://schemas.openxmlformats.org/presentationml/2006/ole">
            <mc:AlternateContent xmlns:mc="http://schemas.openxmlformats.org/markup-compatibility/2006">
              <mc:Choice xmlns:v="urn:schemas-microsoft-com:vml" Requires="v">
                <p:oleObj spid="_x0000_s157730" name="Equation" r:id="rId5" imgW="2755900" imgH="393700" progId="Equation.3">
                  <p:embed/>
                </p:oleObj>
              </mc:Choice>
              <mc:Fallback>
                <p:oleObj name="Equation" r:id="rId5" imgW="2755900" imgH="393700" progId="Equation.3">
                  <p:embed/>
                  <p:pic>
                    <p:nvPicPr>
                      <p:cNvPr id="0" name=""/>
                      <p:cNvPicPr/>
                      <p:nvPr/>
                    </p:nvPicPr>
                    <p:blipFill>
                      <a:blip r:embed="rId6"/>
                      <a:stretch>
                        <a:fillRect/>
                      </a:stretch>
                    </p:blipFill>
                    <p:spPr>
                      <a:xfrm>
                        <a:off x="1289050" y="4606925"/>
                        <a:ext cx="6259513" cy="893763"/>
                      </a:xfrm>
                      <a:prstGeom prst="rect">
                        <a:avLst/>
                      </a:prstGeom>
                    </p:spPr>
                  </p:pic>
                </p:oleObj>
              </mc:Fallback>
            </mc:AlternateContent>
          </a:graphicData>
        </a:graphic>
      </p:graphicFrame>
      <p:sp>
        <p:nvSpPr>
          <p:cNvPr id="5" name="Rectangle 4"/>
          <p:cNvSpPr/>
          <p:nvPr/>
        </p:nvSpPr>
        <p:spPr>
          <a:xfrm>
            <a:off x="5191125" y="4646156"/>
            <a:ext cx="2476499" cy="914400"/>
          </a:xfrm>
          <a:prstGeom prst="rect">
            <a:avLst/>
          </a:prstGeom>
          <a:solidFill>
            <a:schemeClr val="accent5">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1899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587625" y="206375"/>
            <a:ext cx="3983031" cy="707886"/>
          </a:xfrm>
          <a:prstGeom prst="rect">
            <a:avLst/>
          </a:prstGeom>
          <a:noFill/>
        </p:spPr>
        <p:txBody>
          <a:bodyPr wrap="none" rtlCol="0">
            <a:spAutoFit/>
          </a:bodyPr>
          <a:lstStyle/>
          <a:p>
            <a:r>
              <a:rPr lang="en-US" sz="4000" dirty="0" smtClean="0"/>
              <a:t>Equation-of-State</a:t>
            </a:r>
            <a:endParaRPr lang="en-US" sz="4000" dirty="0"/>
          </a:p>
        </p:txBody>
      </p:sp>
      <p:sp>
        <p:nvSpPr>
          <p:cNvPr id="3" name="TextBox 2"/>
          <p:cNvSpPr txBox="1"/>
          <p:nvPr/>
        </p:nvSpPr>
        <p:spPr>
          <a:xfrm>
            <a:off x="365125" y="984249"/>
            <a:ext cx="8461375" cy="6186308"/>
          </a:xfrm>
          <a:prstGeom prst="rect">
            <a:avLst/>
          </a:prstGeom>
          <a:solidFill>
            <a:schemeClr val="accent1">
              <a:lumMod val="20000"/>
              <a:lumOff val="80000"/>
            </a:schemeClr>
          </a:solidFill>
        </p:spPr>
        <p:txBody>
          <a:bodyPr wrap="square" rtlCol="0">
            <a:spAutoFit/>
          </a:bodyPr>
          <a:lstStyle/>
          <a:p>
            <a:r>
              <a:rPr lang="en-US" sz="2400" dirty="0" smtClean="0"/>
              <a:t>The </a:t>
            </a:r>
            <a:r>
              <a:rPr lang="en-US" sz="2400" dirty="0" smtClean="0">
                <a:solidFill>
                  <a:srgbClr val="FF0000"/>
                </a:solidFill>
              </a:rPr>
              <a:t>equation-of-state (EOS) </a:t>
            </a:r>
            <a:r>
              <a:rPr lang="en-US" sz="2400" dirty="0" smtClean="0"/>
              <a:t>relates how the pressure P, mass density </a:t>
            </a:r>
            <a:r>
              <a:rPr lang="en-US" sz="2400" dirty="0" err="1" smtClean="0"/>
              <a:t>ρ</a:t>
            </a:r>
            <a:r>
              <a:rPr lang="en-US" sz="2400" dirty="0" smtClean="0"/>
              <a:t>, internal energy density I, temperature T, entropy S, and composition of the material are related. For stars, the relation depends upon both photons and particles.</a:t>
            </a:r>
          </a:p>
          <a:p>
            <a:endParaRPr lang="en-US" sz="2400" dirty="0"/>
          </a:p>
          <a:p>
            <a:r>
              <a:rPr lang="en-US" sz="2400" dirty="0" smtClean="0"/>
              <a:t>For an </a:t>
            </a:r>
            <a:r>
              <a:rPr lang="en-US" sz="2400" dirty="0" smtClean="0">
                <a:solidFill>
                  <a:srgbClr val="FF0000"/>
                </a:solidFill>
              </a:rPr>
              <a:t>ideal gas, we have P = </a:t>
            </a:r>
            <a:r>
              <a:rPr lang="en-US" sz="2400" dirty="0" err="1" smtClean="0">
                <a:solidFill>
                  <a:srgbClr val="FF0000"/>
                </a:solidFill>
              </a:rPr>
              <a:t>nkT</a:t>
            </a:r>
            <a:r>
              <a:rPr lang="en-US" sz="2400" dirty="0" smtClean="0">
                <a:solidFill>
                  <a:srgbClr val="FF0000"/>
                </a:solidFill>
              </a:rPr>
              <a:t>, </a:t>
            </a:r>
            <a:r>
              <a:rPr lang="en-US" sz="2400" dirty="0" smtClean="0"/>
              <a:t>where </a:t>
            </a:r>
            <a:r>
              <a:rPr lang="en-US" sz="2400" dirty="0" smtClean="0">
                <a:solidFill>
                  <a:srgbClr val="FF0000"/>
                </a:solidFill>
              </a:rPr>
              <a:t>n</a:t>
            </a:r>
            <a:r>
              <a:rPr lang="en-US" sz="2400" dirty="0" smtClean="0"/>
              <a:t> is the number density of particles, </a:t>
            </a:r>
            <a:r>
              <a:rPr lang="en-US" sz="2400" dirty="0" smtClean="0">
                <a:solidFill>
                  <a:srgbClr val="FF0000"/>
                </a:solidFill>
              </a:rPr>
              <a:t>k</a:t>
            </a:r>
            <a:r>
              <a:rPr lang="en-US" sz="2400" dirty="0" smtClean="0"/>
              <a:t> is the Boltzmann constant, and </a:t>
            </a:r>
            <a:r>
              <a:rPr lang="en-US" sz="2400" dirty="0" smtClean="0">
                <a:solidFill>
                  <a:srgbClr val="FF0000"/>
                </a:solidFill>
              </a:rPr>
              <a:t>T</a:t>
            </a:r>
            <a:r>
              <a:rPr lang="en-US" sz="2400" dirty="0" smtClean="0"/>
              <a:t> is the temperature.</a:t>
            </a:r>
          </a:p>
          <a:p>
            <a:endParaRPr lang="en-US" sz="2400" dirty="0"/>
          </a:p>
          <a:p>
            <a:r>
              <a:rPr lang="en-US" sz="2400" dirty="0" smtClean="0"/>
              <a:t>For photon gases and degenerate gases, the  EOS depends upon quantum effects. </a:t>
            </a:r>
            <a:r>
              <a:rPr lang="en-US" sz="2400" dirty="0"/>
              <a:t>For a photon gas in equilibrium with matter, </a:t>
            </a:r>
            <a:r>
              <a:rPr lang="en-US" sz="2400" dirty="0">
                <a:solidFill>
                  <a:srgbClr val="FF0000"/>
                </a:solidFill>
              </a:rPr>
              <a:t>P = ⅓aT</a:t>
            </a:r>
            <a:r>
              <a:rPr lang="en-US" sz="2400" baseline="30000" dirty="0">
                <a:solidFill>
                  <a:srgbClr val="FF0000"/>
                </a:solidFill>
              </a:rPr>
              <a:t>4</a:t>
            </a:r>
            <a:r>
              <a:rPr lang="en-US" sz="2400" dirty="0">
                <a:solidFill>
                  <a:srgbClr val="FF0000"/>
                </a:solidFill>
              </a:rPr>
              <a:t> where a is the radiation constant</a:t>
            </a:r>
            <a:r>
              <a:rPr lang="en-US" sz="2400" dirty="0" smtClean="0"/>
              <a:t>. For gases with T = 0 K, the pressure depends only the composition and n of the gas. </a:t>
            </a:r>
          </a:p>
          <a:p>
            <a:endParaRPr lang="en-US" sz="2400" dirty="0"/>
          </a:p>
          <a:p>
            <a:pPr algn="ctr"/>
            <a:r>
              <a:rPr lang="en-US" sz="2400" dirty="0" smtClean="0">
                <a:solidFill>
                  <a:srgbClr val="008000"/>
                </a:solidFill>
              </a:rPr>
              <a:t>For </a:t>
            </a:r>
            <a:r>
              <a:rPr lang="en-US" sz="2400" i="1" dirty="0" smtClean="0">
                <a:solidFill>
                  <a:srgbClr val="008000"/>
                </a:solidFill>
              </a:rPr>
              <a:t>normal</a:t>
            </a:r>
            <a:r>
              <a:rPr lang="en-US" sz="2400" dirty="0" smtClean="0">
                <a:solidFill>
                  <a:srgbClr val="008000"/>
                </a:solidFill>
              </a:rPr>
              <a:t> stars, we look at classical ideal, photon and degenerate gases.</a:t>
            </a:r>
            <a:endParaRPr lang="en-US" sz="2400" dirty="0">
              <a:solidFill>
                <a:srgbClr val="008000"/>
              </a:solidFill>
            </a:endParaRPr>
          </a:p>
          <a:p>
            <a:endParaRPr lang="en-US" dirty="0" smtClean="0"/>
          </a:p>
          <a:p>
            <a:endParaRPr lang="en-US" dirty="0"/>
          </a:p>
        </p:txBody>
      </p:sp>
    </p:spTree>
    <p:extLst>
      <p:ext uri="{BB962C8B-B14F-4D97-AF65-F5344CB8AC3E}">
        <p14:creationId xmlns:p14="http://schemas.microsoft.com/office/powerpoint/2010/main" val="27375976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18204</TotalTime>
  <Words>3213</Words>
  <Application>Microsoft Macintosh PowerPoint</Application>
  <PresentationFormat>On-screen Show (4:3)</PresentationFormat>
  <Paragraphs>458</Paragraphs>
  <Slides>72</Slides>
  <Notes>72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75" baseType="lpstr">
      <vt:lpstr>Office Theme</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Photometry at PMO</dc:title>
  <dc:creator>CASIT</dc:creator>
  <cp:lastModifiedBy>CASIT</cp:lastModifiedBy>
  <cp:revision>558</cp:revision>
  <cp:lastPrinted>2023-01-21T12:43:02Z</cp:lastPrinted>
  <dcterms:created xsi:type="dcterms:W3CDTF">2017-11-20T18:29:26Z</dcterms:created>
  <dcterms:modified xsi:type="dcterms:W3CDTF">2023-01-21T12:49:40Z</dcterms:modified>
</cp:coreProperties>
</file>