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Microsoft_Equation2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Microsoft_Equation3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435" r:id="rId2"/>
    <p:sldId id="434" r:id="rId3"/>
    <p:sldId id="449" r:id="rId4"/>
    <p:sldId id="436" r:id="rId5"/>
    <p:sldId id="438" r:id="rId6"/>
    <p:sldId id="437" r:id="rId7"/>
    <p:sldId id="450" r:id="rId8"/>
    <p:sldId id="451" r:id="rId9"/>
    <p:sldId id="452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53" r:id="rId18"/>
    <p:sldId id="454" r:id="rId19"/>
    <p:sldId id="455" r:id="rId20"/>
    <p:sldId id="456" r:id="rId21"/>
    <p:sldId id="446" r:id="rId22"/>
    <p:sldId id="447" r:id="rId23"/>
    <p:sldId id="448" r:id="rId24"/>
    <p:sldId id="457" r:id="rId25"/>
    <p:sldId id="460" r:id="rId26"/>
    <p:sldId id="461" r:id="rId27"/>
    <p:sldId id="462" r:id="rId28"/>
    <p:sldId id="458" r:id="rId29"/>
    <p:sldId id="463" r:id="rId30"/>
    <p:sldId id="465" r:id="rId31"/>
    <p:sldId id="466" r:id="rId32"/>
    <p:sldId id="468" r:id="rId33"/>
    <p:sldId id="467" r:id="rId34"/>
    <p:sldId id="469" r:id="rId35"/>
    <p:sldId id="45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C70FF"/>
    <a:srgbClr val="384CFF"/>
    <a:srgbClr val="7468FF"/>
    <a:srgbClr val="5E7AFF"/>
    <a:srgbClr val="6469FF"/>
    <a:srgbClr val="727BFF"/>
    <a:srgbClr val="4A6BFF"/>
    <a:srgbClr val="104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248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3310A-9ADB-3A48-AF7A-D0A7F49EB874}" type="datetimeFigureOut">
              <a:rPr lang="en-US" smtClean="0"/>
              <a:t>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0EE63-4FF7-854A-898C-A03EACAF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6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EE63-4FF7-854A-898C-A03EACAFE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EE63-4FF7-854A-898C-A03EACAFEE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EE63-4FF7-854A-898C-A03EACAFEE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EE63-4FF7-854A-898C-A03EACAFEE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EE63-4FF7-854A-898C-A03EACAFEE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3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6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5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0D74-6482-FC4D-BCB2-10C0C405BC3A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4590-6F00-D949-9311-8A70400A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9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1" y="1059081"/>
            <a:ext cx="83343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In this section, we explore simple stellar models. We do not solve the full set of three, coupled differential equations, but, rather, find particular solutions given simplifying assumptions. </a:t>
            </a:r>
          </a:p>
          <a:p>
            <a:pPr algn="ctr"/>
            <a:endParaRPr lang="en-US" sz="2800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8000"/>
                </a:solidFill>
              </a:rPr>
              <a:t>We consider two prescriptions for the density, (</a:t>
            </a:r>
            <a:r>
              <a:rPr lang="en-US" sz="2800" dirty="0" err="1" smtClean="0">
                <a:solidFill>
                  <a:srgbClr val="008000"/>
                </a:solidFill>
              </a:rPr>
              <a:t>i</a:t>
            </a:r>
            <a:r>
              <a:rPr lang="en-US" sz="2800" dirty="0" smtClean="0">
                <a:solidFill>
                  <a:srgbClr val="008000"/>
                </a:solidFill>
              </a:rPr>
              <a:t>) constant density, (ii) linear fall off of density. The solutions allow us to see how well our simple scaling arguments from Section 2 perform.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8000"/>
                </a:solidFill>
              </a:rPr>
              <a:t>We consider a prescription for the thermodynamics that allows to solve only the mass and momentum conservation equations,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polytropes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</a:p>
          <a:p>
            <a:pPr algn="ctr"/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2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6" y="1195606"/>
            <a:ext cx="83343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II. </a:t>
            </a:r>
            <a:r>
              <a:rPr lang="en-US" sz="2800" dirty="0" err="1" smtClean="0">
                <a:solidFill>
                  <a:srgbClr val="008000"/>
                </a:solidFill>
              </a:rPr>
              <a:t>Polytropic</a:t>
            </a:r>
            <a:r>
              <a:rPr lang="en-US" sz="2800" dirty="0" smtClean="0">
                <a:solidFill>
                  <a:srgbClr val="008000"/>
                </a:solidFill>
              </a:rPr>
              <a:t> Models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Next consider a more realistic but still highly simplified model. Look at what are known as </a:t>
            </a:r>
            <a:r>
              <a:rPr lang="en-US" sz="2800" dirty="0" err="1" smtClean="0">
                <a:solidFill>
                  <a:srgbClr val="008000"/>
                </a:solidFill>
              </a:rPr>
              <a:t>polytropes</a:t>
            </a:r>
            <a:r>
              <a:rPr lang="en-US" sz="2800" dirty="0">
                <a:solidFill>
                  <a:srgbClr val="008000"/>
                </a:solidFill>
              </a:rPr>
              <a:t>,</a:t>
            </a:r>
            <a:r>
              <a:rPr lang="en-US" sz="2800" dirty="0" smtClean="0">
                <a:solidFill>
                  <a:srgbClr val="008000"/>
                </a:solidFill>
              </a:rPr>
              <a:t> objects where the pressure and density are related as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0000"/>
                </a:solidFill>
              </a:rPr>
              <a:t>P</a:t>
            </a:r>
            <a:r>
              <a:rPr lang="en-US" sz="3600" dirty="0" smtClean="0">
                <a:solidFill>
                  <a:srgbClr val="FF0000"/>
                </a:solidFill>
              </a:rPr>
              <a:t> = </a:t>
            </a:r>
            <a:r>
              <a:rPr lang="en-US" sz="3600" i="1" dirty="0" err="1" smtClean="0">
                <a:solidFill>
                  <a:srgbClr val="FF0000"/>
                </a:solidFill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</a:rPr>
              <a:t>ρ</a:t>
            </a:r>
            <a:r>
              <a:rPr lang="en-US" sz="3600" baseline="30000" dirty="0" err="1" smtClean="0">
                <a:solidFill>
                  <a:srgbClr val="FF0000"/>
                </a:solidFill>
              </a:rPr>
              <a:t>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where 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008000"/>
                </a:solidFill>
              </a:rPr>
              <a:t> is the </a:t>
            </a:r>
            <a:r>
              <a:rPr lang="en-US" sz="2800" dirty="0" err="1" smtClean="0">
                <a:solidFill>
                  <a:srgbClr val="008000"/>
                </a:solidFill>
              </a:rPr>
              <a:t>polytropic</a:t>
            </a:r>
            <a:r>
              <a:rPr lang="en-US" sz="2800" dirty="0" smtClean="0">
                <a:solidFill>
                  <a:srgbClr val="008000"/>
                </a:solidFill>
              </a:rPr>
              <a:t> constant, and </a:t>
            </a:r>
            <a:r>
              <a:rPr lang="en-US" sz="2800" dirty="0" err="1" smtClean="0">
                <a:solidFill>
                  <a:srgbClr val="FF0000"/>
                </a:solidFill>
              </a:rPr>
              <a:t>γ</a:t>
            </a:r>
            <a:r>
              <a:rPr lang="en-US" sz="2800" dirty="0" smtClean="0">
                <a:solidFill>
                  <a:srgbClr val="008000"/>
                </a:solidFill>
              </a:rPr>
              <a:t> is the adiabatic gamma. We usually write </a:t>
            </a:r>
            <a:r>
              <a:rPr lang="en-US" sz="2800" dirty="0" err="1" smtClean="0">
                <a:solidFill>
                  <a:srgbClr val="FF0000"/>
                </a:solidFill>
              </a:rPr>
              <a:t>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FF0000"/>
                </a:solidFill>
              </a:rPr>
              <a:t> 1</a:t>
            </a:r>
            <a:r>
              <a:rPr lang="en-US" sz="2800" dirty="0" smtClean="0"/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1/</a:t>
            </a:r>
            <a:r>
              <a:rPr lang="en-US" sz="2800" i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008000"/>
                </a:solidFill>
              </a:rPr>
              <a:t>, where </a:t>
            </a:r>
            <a:r>
              <a:rPr lang="en-US" sz="2800" i="1" dirty="0" smtClean="0">
                <a:solidFill>
                  <a:srgbClr val="FF0000"/>
                </a:solidFill>
              </a:rPr>
              <a:t>n </a:t>
            </a:r>
            <a:r>
              <a:rPr lang="en-US" sz="2800" dirty="0" smtClean="0">
                <a:solidFill>
                  <a:srgbClr val="008000"/>
                </a:solidFill>
              </a:rPr>
              <a:t>is the </a:t>
            </a:r>
            <a:r>
              <a:rPr lang="en-US" sz="2800" dirty="0" err="1" smtClean="0">
                <a:solidFill>
                  <a:srgbClr val="008000"/>
                </a:solidFill>
              </a:rPr>
              <a:t>polytropic</a:t>
            </a:r>
            <a:r>
              <a:rPr lang="en-US" sz="2800" dirty="0" smtClean="0">
                <a:solidFill>
                  <a:srgbClr val="008000"/>
                </a:solidFill>
              </a:rPr>
              <a:t> index.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7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04487"/>
              </p:ext>
            </p:extLst>
          </p:nvPr>
        </p:nvGraphicFramePr>
        <p:xfrm>
          <a:off x="1255713" y="1309688"/>
          <a:ext cx="29527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0" name="Equation" r:id="rId3" imgW="1003300" imgH="393700" progId="Equation.3">
                  <p:embed/>
                </p:oleObj>
              </mc:Choice>
              <mc:Fallback>
                <p:oleObj name="Equation" r:id="rId3" imgW="1003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5713" y="1309688"/>
                        <a:ext cx="2952750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12502"/>
              </p:ext>
            </p:extLst>
          </p:nvPr>
        </p:nvGraphicFramePr>
        <p:xfrm>
          <a:off x="4984750" y="1268413"/>
          <a:ext cx="29527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1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0" y="1268413"/>
                        <a:ext cx="295275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0500"/>
              </p:ext>
            </p:extLst>
          </p:nvPr>
        </p:nvGraphicFramePr>
        <p:xfrm>
          <a:off x="471488" y="3386138"/>
          <a:ext cx="82518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2" name="Equation" r:id="rId7" imgW="2946400" imgH="406400" progId="Equation.3">
                  <p:embed/>
                </p:oleObj>
              </mc:Choice>
              <mc:Fallback>
                <p:oleObj name="Equation" r:id="rId7" imgW="2946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488" y="3386138"/>
                        <a:ext cx="825182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140363"/>
              </p:ext>
            </p:extLst>
          </p:nvPr>
        </p:nvGraphicFramePr>
        <p:xfrm>
          <a:off x="977900" y="4640263"/>
          <a:ext cx="5618163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3" name="Equation" r:id="rId9" imgW="2006600" imgH="393700" progId="Equation.3">
                  <p:embed/>
                </p:oleObj>
              </mc:Choice>
              <mc:Fallback>
                <p:oleObj name="Equation" r:id="rId9" imgW="200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7900" y="4640263"/>
                        <a:ext cx="5618163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 rot="16200000">
            <a:off x="4275931" y="-962823"/>
            <a:ext cx="341309" cy="6918329"/>
          </a:xfrm>
          <a:prstGeom prst="leftBrace">
            <a:avLst>
              <a:gd name="adj1" fmla="val 0"/>
              <a:gd name="adj2" fmla="val 4977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0952" y="2559348"/>
            <a:ext cx="712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Solve the mass and momentum conservation equations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4875" y="6159500"/>
            <a:ext cx="205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Get rid of </a:t>
            </a:r>
            <a:r>
              <a:rPr lang="en-US" sz="2400" i="1" dirty="0" smtClean="0">
                <a:solidFill>
                  <a:srgbClr val="008000"/>
                </a:solidFill>
              </a:rPr>
              <a:t>M(r)</a:t>
            </a:r>
            <a:endParaRPr lang="en-US" sz="2400" i="1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4471878" y="5461000"/>
            <a:ext cx="1258997" cy="69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776178"/>
              </p:ext>
            </p:extLst>
          </p:nvPr>
        </p:nvGraphicFramePr>
        <p:xfrm>
          <a:off x="1611313" y="2805112"/>
          <a:ext cx="66865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6" name="Equation" r:id="rId3" imgW="2387600" imgH="431800" progId="Equation.3">
                  <p:embed/>
                </p:oleObj>
              </mc:Choice>
              <mc:Fallback>
                <p:oleObj name="Equation" r:id="rId3" imgW="2387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1313" y="2805112"/>
                        <a:ext cx="6686550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601101"/>
              </p:ext>
            </p:extLst>
          </p:nvPr>
        </p:nvGraphicFramePr>
        <p:xfrm>
          <a:off x="1673225" y="4219575"/>
          <a:ext cx="62960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7" name="Equation" r:id="rId5" imgW="2247900" imgH="469900" progId="Equation.3">
                  <p:embed/>
                </p:oleObj>
              </mc:Choice>
              <mc:Fallback>
                <p:oleObj name="Equation" r:id="rId5" imgW="2247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225" y="4219575"/>
                        <a:ext cx="6296025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292776"/>
              </p:ext>
            </p:extLst>
          </p:nvPr>
        </p:nvGraphicFramePr>
        <p:xfrm>
          <a:off x="1011238" y="1412874"/>
          <a:ext cx="71120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8" name="Equation" r:id="rId7" imgW="2540000" imgH="431800" progId="Equation.3">
                  <p:embed/>
                </p:oleObj>
              </mc:Choice>
              <mc:Fallback>
                <p:oleObj name="Equation" r:id="rId7" imgW="2540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1238" y="1412874"/>
                        <a:ext cx="7112000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97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32858"/>
              </p:ext>
            </p:extLst>
          </p:nvPr>
        </p:nvGraphicFramePr>
        <p:xfrm>
          <a:off x="887413" y="1985514"/>
          <a:ext cx="7081838" cy="2422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7" name="Equation" r:id="rId3" imgW="2794000" imgH="914400" progId="Equation.3">
                  <p:embed/>
                </p:oleObj>
              </mc:Choice>
              <mc:Fallback>
                <p:oleObj name="Equation" r:id="rId3" imgW="27940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413" y="1985514"/>
                        <a:ext cx="7081838" cy="2422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5776" y="1428383"/>
            <a:ext cx="655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Cast equation in non-dimensional form. Let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36371"/>
              </p:ext>
            </p:extLst>
          </p:nvPr>
        </p:nvGraphicFramePr>
        <p:xfrm>
          <a:off x="204788" y="4692650"/>
          <a:ext cx="875506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8" name="Equation" r:id="rId5" imgW="3505200" imgH="495300" progId="Equation.3">
                  <p:embed/>
                </p:oleObj>
              </mc:Choice>
              <mc:Fallback>
                <p:oleObj name="Equation" r:id="rId5" imgW="3505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788" y="4692650"/>
                        <a:ext cx="8755062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2663" y="4899708"/>
            <a:ext cx="81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0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14887" y="1173728"/>
            <a:ext cx="8363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>
                <a:solidFill>
                  <a:srgbClr val="008000"/>
                </a:solidFill>
              </a:rPr>
              <a:t> and 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008000"/>
                </a:solidFill>
              </a:rPr>
              <a:t> are physical constants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i="1" dirty="0" smtClean="0">
                <a:solidFill>
                  <a:srgbClr val="3366FF"/>
                </a:solidFill>
              </a:rPr>
              <a:t>R</a:t>
            </a:r>
            <a:r>
              <a:rPr lang="en-US" sz="2800" i="1" baseline="-25000" dirty="0" smtClean="0">
                <a:solidFill>
                  <a:srgbClr val="3366FF"/>
                </a:solidFill>
              </a:rPr>
              <a:t>o</a:t>
            </a:r>
            <a:r>
              <a:rPr lang="en-US" sz="2800" dirty="0" smtClean="0">
                <a:solidFill>
                  <a:srgbClr val="008000"/>
                </a:solidFill>
              </a:rPr>
              <a:t> and </a:t>
            </a:r>
            <a:r>
              <a:rPr lang="en-US" sz="2800" i="1" dirty="0" err="1" smtClean="0">
                <a:solidFill>
                  <a:srgbClr val="3366FF"/>
                </a:solidFill>
              </a:rPr>
              <a:t>ρ</a:t>
            </a:r>
            <a:r>
              <a:rPr lang="en-US" sz="2800" i="1" baseline="-25000" dirty="0" err="1" smtClean="0">
                <a:solidFill>
                  <a:srgbClr val="3366FF"/>
                </a:solidFill>
              </a:rPr>
              <a:t>o</a:t>
            </a:r>
            <a:r>
              <a:rPr lang="en-US" sz="2800" dirty="0" smtClean="0">
                <a:solidFill>
                  <a:srgbClr val="008000"/>
                </a:solidFill>
              </a:rPr>
              <a:t> may, however, be chosen arbitrarily.  </a:t>
            </a:r>
            <a:r>
              <a:rPr lang="en-US" sz="2800" dirty="0">
                <a:solidFill>
                  <a:srgbClr val="008000"/>
                </a:solidFill>
              </a:rPr>
              <a:t>L</a:t>
            </a:r>
            <a:r>
              <a:rPr lang="en-US" sz="2800" dirty="0" smtClean="0">
                <a:solidFill>
                  <a:srgbClr val="008000"/>
                </a:solidFill>
              </a:rPr>
              <a:t>et’s choose them so that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88062"/>
              </p:ext>
            </p:extLst>
          </p:nvPr>
        </p:nvGraphicFramePr>
        <p:xfrm>
          <a:off x="407988" y="2359025"/>
          <a:ext cx="82788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" name="Equation" r:id="rId3" imgW="3314700" imgH="495300" progId="Equation.3">
                  <p:embed/>
                </p:oleObj>
              </mc:Choice>
              <mc:Fallback>
                <p:oleObj name="Equation" r:id="rId3" imgW="3314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2359025"/>
                        <a:ext cx="8278812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19112" y="3915460"/>
            <a:ext cx="8259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D</a:t>
            </a:r>
            <a:r>
              <a:rPr lang="en-US" sz="2800" dirty="0" smtClean="0">
                <a:solidFill>
                  <a:srgbClr val="008000"/>
                </a:solidFill>
              </a:rPr>
              <a:t>efine </a:t>
            </a:r>
            <a:r>
              <a:rPr lang="en-US" sz="2800" dirty="0">
                <a:solidFill>
                  <a:srgbClr val="008000"/>
                </a:solidFill>
              </a:rPr>
              <a:t>a new function and write the famous Lane-Emden equation,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46906"/>
              </p:ext>
            </p:extLst>
          </p:nvPr>
        </p:nvGraphicFramePr>
        <p:xfrm>
          <a:off x="1644650" y="4908550"/>
          <a:ext cx="56769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6" name="Equation" r:id="rId5" imgW="2273300" imgH="698500" progId="Equation.3">
                  <p:embed/>
                </p:oleObj>
              </mc:Choice>
              <mc:Fallback>
                <p:oleObj name="Equation" r:id="rId5" imgW="22733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4650" y="4908550"/>
                        <a:ext cx="5676900" cy="182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16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14887" y="1253103"/>
            <a:ext cx="836398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We may model any structure by proper choice of the radius or density normalization. If we choose, </a:t>
            </a:r>
            <a:r>
              <a:rPr lang="en-US" sz="2800" i="1" dirty="0" smtClean="0">
                <a:solidFill>
                  <a:srgbClr val="FF0000"/>
                </a:solidFill>
              </a:rPr>
              <a:t>R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008000"/>
                </a:solidFill>
              </a:rPr>
              <a:t>, then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If we choose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ρ</a:t>
            </a:r>
            <a:r>
              <a:rPr lang="en-US" sz="2800" i="1" baseline="-25000" dirty="0">
                <a:solidFill>
                  <a:srgbClr val="FF0000"/>
                </a:solidFill>
              </a:rPr>
              <a:t> 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008000"/>
                </a:solidFill>
              </a:rPr>
              <a:t> then,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144651"/>
              </p:ext>
            </p:extLst>
          </p:nvPr>
        </p:nvGraphicFramePr>
        <p:xfrm>
          <a:off x="1217613" y="2380456"/>
          <a:ext cx="6088062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2" name="Equation" r:id="rId3" imgW="2438400" imgH="482600" progId="Equation.3">
                  <p:embed/>
                </p:oleObj>
              </mc:Choice>
              <mc:Fallback>
                <p:oleObj name="Equation" r:id="rId3" imgW="2438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7613" y="2380456"/>
                        <a:ext cx="6088062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942421"/>
              </p:ext>
            </p:extLst>
          </p:nvPr>
        </p:nvGraphicFramePr>
        <p:xfrm>
          <a:off x="1344613" y="4500563"/>
          <a:ext cx="583406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3" name="Equation" r:id="rId5" imgW="2336800" imgH="482600" progId="Equation.3">
                  <p:embed/>
                </p:oleObj>
              </mc:Choice>
              <mc:Fallback>
                <p:oleObj name="Equation" r:id="rId5" imgW="2336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4613" y="4500563"/>
                        <a:ext cx="5834062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79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14887" y="1094353"/>
            <a:ext cx="8363987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We may model any structure by proper choice of the radius or density normalization. If we choose </a:t>
            </a:r>
            <a:r>
              <a:rPr lang="en-US" sz="2800" i="1" dirty="0" err="1">
                <a:solidFill>
                  <a:srgbClr val="FF0000"/>
                </a:solidFill>
              </a:rPr>
              <a:t>ρ</a:t>
            </a:r>
            <a:r>
              <a:rPr lang="en-US" sz="2800" i="1" baseline="-25000" dirty="0" err="1">
                <a:solidFill>
                  <a:srgbClr val="FF0000"/>
                </a:solidFill>
              </a:rPr>
              <a:t>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or </a:t>
            </a:r>
            <a:r>
              <a:rPr lang="en-US" sz="2800" i="1" dirty="0" smtClean="0">
                <a:solidFill>
                  <a:srgbClr val="FF0000"/>
                </a:solidFill>
              </a:rPr>
              <a:t>R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008000"/>
                </a:solidFill>
              </a:rPr>
              <a:t>, then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and the mass, </a:t>
            </a:r>
            <a:r>
              <a:rPr lang="en-US" sz="2800" i="1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008000"/>
                </a:solidFill>
              </a:rPr>
              <a:t>, is not free parameter because of the relationship between </a:t>
            </a:r>
            <a:r>
              <a:rPr lang="en-US" sz="2800" i="1" dirty="0" err="1" smtClean="0">
                <a:solidFill>
                  <a:srgbClr val="FF0000"/>
                </a:solidFill>
              </a:rPr>
              <a:t>ρ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and </a:t>
            </a:r>
            <a:r>
              <a:rPr lang="en-US" sz="2800" i="1" dirty="0" smtClean="0">
                <a:solidFill>
                  <a:srgbClr val="FF0000"/>
                </a:solidFill>
              </a:rPr>
              <a:t>R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For a given </a:t>
            </a:r>
            <a:r>
              <a:rPr lang="en-US" sz="2800" dirty="0">
                <a:solidFill>
                  <a:srgbClr val="008000"/>
                </a:solidFill>
              </a:rPr>
              <a:t>mass, </a:t>
            </a:r>
            <a:r>
              <a:rPr lang="en-US" sz="2800" i="1" dirty="0">
                <a:solidFill>
                  <a:srgbClr val="FF0000"/>
                </a:solidFill>
              </a:rPr>
              <a:t>M</a:t>
            </a:r>
            <a:r>
              <a:rPr lang="en-US" sz="2800" dirty="0">
                <a:solidFill>
                  <a:srgbClr val="008000"/>
                </a:solidFill>
              </a:rPr>
              <a:t>, </a:t>
            </a:r>
            <a:r>
              <a:rPr lang="en-US" sz="2800" dirty="0" smtClean="0">
                <a:solidFill>
                  <a:srgbClr val="008000"/>
                </a:solidFill>
              </a:rPr>
              <a:t>there is only one acceptable pair of  </a:t>
            </a:r>
            <a:r>
              <a:rPr lang="en-US" sz="2800" i="1" dirty="0" err="1" smtClean="0">
                <a:solidFill>
                  <a:srgbClr val="FF0000"/>
                </a:solidFill>
              </a:rPr>
              <a:t>ρ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and </a:t>
            </a:r>
            <a:r>
              <a:rPr lang="en-US" sz="2800" i="1" dirty="0" smtClean="0">
                <a:solidFill>
                  <a:srgbClr val="FF0000"/>
                </a:solidFill>
              </a:rPr>
              <a:t>R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008000"/>
                </a:solidFill>
              </a:rPr>
              <a:t> values.</a:t>
            </a:r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49023"/>
              </p:ext>
            </p:extLst>
          </p:nvPr>
        </p:nvGraphicFramePr>
        <p:xfrm>
          <a:off x="1030288" y="2403475"/>
          <a:ext cx="68786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3" name="Equation" r:id="rId3" imgW="2755900" imgH="317500" progId="Equation.3">
                  <p:embed/>
                </p:oleObj>
              </mc:Choice>
              <mc:Fallback>
                <p:oleObj name="Equation" r:id="rId3" imgW="2755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288" y="2403475"/>
                        <a:ext cx="68786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65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9114" y="1169085"/>
            <a:ext cx="8259761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There are analytic solutions for certain values of </a:t>
            </a:r>
            <a:r>
              <a:rPr lang="en-US" sz="2800" i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sz="2800" i="1" dirty="0" smtClean="0">
                <a:solidFill>
                  <a:srgbClr val="FF0000"/>
                </a:solidFill>
              </a:rPr>
              <a:t>n = 0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Try a power law solution,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o</a:t>
            </a:r>
            <a:r>
              <a:rPr lang="en-US" sz="2800" i="1" dirty="0" smtClean="0">
                <a:solidFill>
                  <a:srgbClr val="FF0000"/>
                </a:solidFill>
              </a:rPr>
              <a:t> = </a:t>
            </a:r>
            <a:r>
              <a:rPr lang="en-US" sz="2800" i="1" dirty="0" err="1" smtClean="0">
                <a:solidFill>
                  <a:srgbClr val="FF0000"/>
                </a:solidFill>
              </a:rPr>
              <a:t>aξ</a:t>
            </a:r>
            <a:r>
              <a:rPr lang="en-US" sz="2800" i="1" baseline="30000" dirty="0" err="1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56226"/>
              </p:ext>
            </p:extLst>
          </p:nvPr>
        </p:nvGraphicFramePr>
        <p:xfrm>
          <a:off x="1851025" y="1771680"/>
          <a:ext cx="526415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Equation" r:id="rId3" imgW="2108200" imgH="457200" progId="Equation.3">
                  <p:embed/>
                </p:oleObj>
              </mc:Choice>
              <mc:Fallback>
                <p:oleObj name="Equation" r:id="rId3" imgW="2108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1025" y="1771680"/>
                        <a:ext cx="526415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532062"/>
              </p:ext>
            </p:extLst>
          </p:nvPr>
        </p:nvGraphicFramePr>
        <p:xfrm>
          <a:off x="2516188" y="3941763"/>
          <a:ext cx="3805237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5" name="Equation" r:id="rId5" imgW="1524000" imgH="457200" progId="Equation.3">
                  <p:embed/>
                </p:oleObj>
              </mc:Choice>
              <mc:Fallback>
                <p:oleObj name="Equation" r:id="rId5" imgW="1524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6188" y="3941763"/>
                        <a:ext cx="3805237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11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9114" y="1169085"/>
            <a:ext cx="8259761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As a trial function, try a power law solution,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o</a:t>
            </a:r>
            <a:r>
              <a:rPr lang="en-US" sz="2800" i="1" dirty="0" smtClean="0">
                <a:solidFill>
                  <a:srgbClr val="FF0000"/>
                </a:solidFill>
              </a:rPr>
              <a:t> = </a:t>
            </a:r>
            <a:r>
              <a:rPr lang="en-US" sz="2800" i="1" dirty="0" err="1" smtClean="0">
                <a:solidFill>
                  <a:srgbClr val="FF0000"/>
                </a:solidFill>
              </a:rPr>
              <a:t>aξ</a:t>
            </a:r>
            <a:r>
              <a:rPr lang="en-US" sz="2800" i="1" baseline="30000" dirty="0" err="1" smtClean="0">
                <a:solidFill>
                  <a:srgbClr val="FF0000"/>
                </a:solidFill>
              </a:rPr>
              <a:t>b</a:t>
            </a:r>
            <a:r>
              <a:rPr lang="en-US" sz="2800" i="1" dirty="0" err="1" smtClean="0">
                <a:solidFill>
                  <a:srgbClr val="FF0000"/>
                </a:solidFill>
              </a:rPr>
              <a:t>+c</a:t>
            </a:r>
            <a:r>
              <a:rPr lang="en-US" sz="2800" i="1" dirty="0" smtClean="0">
                <a:solidFill>
                  <a:srgbClr val="008000"/>
                </a:solidFill>
              </a:rPr>
              <a:t>.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To be true for all</a:t>
            </a:r>
            <a:r>
              <a:rPr lang="en-US" sz="2800" i="1" dirty="0" smtClean="0">
                <a:solidFill>
                  <a:srgbClr val="008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ξ</a:t>
            </a:r>
            <a:r>
              <a:rPr lang="en-US" sz="2800" dirty="0" smtClean="0">
                <a:solidFill>
                  <a:srgbClr val="008000"/>
                </a:solidFill>
              </a:rPr>
              <a:t>, the bracketed term must be </a:t>
            </a:r>
            <a:r>
              <a:rPr lang="en-US" sz="2800" i="1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089547"/>
              </p:ext>
            </p:extLst>
          </p:nvPr>
        </p:nvGraphicFramePr>
        <p:xfrm>
          <a:off x="1914525" y="1692305"/>
          <a:ext cx="443865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3" name="Equation" r:id="rId3" imgW="1778000" imgH="1130300" progId="Equation.3">
                  <p:embed/>
                </p:oleObj>
              </mc:Choice>
              <mc:Fallback>
                <p:oleObj name="Equation" r:id="rId3" imgW="1778000" imgH="1130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4525" y="1692305"/>
                        <a:ext cx="4438650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157079"/>
              </p:ext>
            </p:extLst>
          </p:nvPr>
        </p:nvGraphicFramePr>
        <p:xfrm>
          <a:off x="2279650" y="4614863"/>
          <a:ext cx="42799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4" name="Equation" r:id="rId5" imgW="1714500" imgH="431800" progId="Equation.3">
                  <p:embed/>
                </p:oleObj>
              </mc:Choice>
              <mc:Fallback>
                <p:oleObj name="Equation" r:id="rId5" imgW="1714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9650" y="4614863"/>
                        <a:ext cx="4279900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65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9114" y="1169085"/>
            <a:ext cx="8259761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To be true for all</a:t>
            </a:r>
            <a:r>
              <a:rPr lang="en-US" sz="2800" i="1" dirty="0" smtClean="0">
                <a:solidFill>
                  <a:srgbClr val="008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ξ</a:t>
            </a:r>
            <a:r>
              <a:rPr lang="en-US" sz="2800" dirty="0" smtClean="0">
                <a:solidFill>
                  <a:srgbClr val="008000"/>
                </a:solidFill>
              </a:rPr>
              <a:t>, the bracketed term must equal to </a:t>
            </a:r>
            <a:r>
              <a:rPr lang="en-US" sz="2800" i="1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008000"/>
                </a:solidFill>
              </a:rPr>
              <a:t>,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consequently, we require that </a:t>
            </a:r>
            <a:r>
              <a:rPr lang="en-US" sz="2800" i="1" dirty="0" smtClean="0">
                <a:solidFill>
                  <a:srgbClr val="FF0000"/>
                </a:solidFill>
              </a:rPr>
              <a:t>b = 2 </a:t>
            </a:r>
            <a:r>
              <a:rPr lang="en-US" sz="2800" dirty="0" smtClean="0">
                <a:solidFill>
                  <a:srgbClr val="008000"/>
                </a:solidFill>
              </a:rPr>
              <a:t>and </a:t>
            </a:r>
            <a:r>
              <a:rPr lang="en-US" sz="2800" i="1" dirty="0" smtClean="0">
                <a:solidFill>
                  <a:srgbClr val="FF0000"/>
                </a:solidFill>
              </a:rPr>
              <a:t>a = -2π/3</a:t>
            </a:r>
            <a:r>
              <a:rPr lang="en-US" sz="2800" dirty="0" smtClean="0">
                <a:solidFill>
                  <a:srgbClr val="008000"/>
                </a:solidFill>
              </a:rPr>
              <a:t>. For </a:t>
            </a:r>
            <a:r>
              <a:rPr lang="en-US" sz="2800" i="1" dirty="0" smtClean="0">
                <a:solidFill>
                  <a:srgbClr val="FF0000"/>
                </a:solidFill>
              </a:rPr>
              <a:t>n = 0</a:t>
            </a:r>
            <a:r>
              <a:rPr lang="en-US" sz="2800" dirty="0" smtClean="0">
                <a:solidFill>
                  <a:srgbClr val="008000"/>
                </a:solidFill>
              </a:rPr>
              <a:t>, the solution is then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where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008000"/>
                </a:solidFill>
              </a:rPr>
              <a:t> was not determined and is found from  the boundary conditions.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187423"/>
              </p:ext>
            </p:extLst>
          </p:nvPr>
        </p:nvGraphicFramePr>
        <p:xfrm>
          <a:off x="2422525" y="1782763"/>
          <a:ext cx="42799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3" name="Equation" r:id="rId3" imgW="1714500" imgH="431800" progId="Equation.3">
                  <p:embed/>
                </p:oleObj>
              </mc:Choice>
              <mc:Fallback>
                <p:oleObj name="Equation" r:id="rId3" imgW="1714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2525" y="1782763"/>
                        <a:ext cx="4279900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09818"/>
              </p:ext>
            </p:extLst>
          </p:nvPr>
        </p:nvGraphicFramePr>
        <p:xfrm>
          <a:off x="3279775" y="3895725"/>
          <a:ext cx="25669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Equation" r:id="rId5" imgW="1028700" imgH="393700" progId="Equation.3">
                  <p:embed/>
                </p:oleObj>
              </mc:Choice>
              <mc:Fallback>
                <p:oleObj name="Equation" r:id="rId5" imgW="1028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9775" y="3895725"/>
                        <a:ext cx="2566988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23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Equations of Stellar Structure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811721"/>
              </p:ext>
            </p:extLst>
          </p:nvPr>
        </p:nvGraphicFramePr>
        <p:xfrm>
          <a:off x="1631950" y="1348715"/>
          <a:ext cx="6162675" cy="103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0" name="Equation" r:id="rId4" imgW="2349500" imgH="393700" progId="Equation.3">
                  <p:embed/>
                </p:oleObj>
              </mc:Choice>
              <mc:Fallback>
                <p:oleObj name="Equation" r:id="rId4" imgW="2349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1950" y="1348715"/>
                        <a:ext cx="6162675" cy="103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9428"/>
              </p:ext>
            </p:extLst>
          </p:nvPr>
        </p:nvGraphicFramePr>
        <p:xfrm>
          <a:off x="1467515" y="3040334"/>
          <a:ext cx="7632034" cy="105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1" name="Equation" r:id="rId6" imgW="3060700" imgH="406400" progId="Equation.3">
                  <p:embed/>
                </p:oleObj>
              </mc:Choice>
              <mc:Fallback>
                <p:oleObj name="Equation" r:id="rId6" imgW="3060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7515" y="3040334"/>
                        <a:ext cx="7632034" cy="105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19876"/>
              </p:ext>
            </p:extLst>
          </p:nvPr>
        </p:nvGraphicFramePr>
        <p:xfrm>
          <a:off x="1492249" y="4570134"/>
          <a:ext cx="6443663" cy="123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2" name="Equation" r:id="rId8" imgW="2451100" imgH="469900" progId="Equation.3">
                  <p:embed/>
                </p:oleObj>
              </mc:Choice>
              <mc:Fallback>
                <p:oleObj name="Equation" r:id="rId8" imgW="2451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92249" y="4570134"/>
                        <a:ext cx="6443663" cy="1232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322147"/>
              </p:ext>
            </p:extLst>
          </p:nvPr>
        </p:nvGraphicFramePr>
        <p:xfrm>
          <a:off x="2000249" y="5757863"/>
          <a:ext cx="7083425" cy="106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3" name="Equation" r:id="rId10" imgW="2603500" imgH="393700" progId="Equation.3">
                  <p:embed/>
                </p:oleObj>
              </mc:Choice>
              <mc:Fallback>
                <p:oleObj name="Equation" r:id="rId10" imgW="2603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0249" y="5757863"/>
                        <a:ext cx="7083425" cy="1067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11750" y="1269999"/>
            <a:ext cx="2903538" cy="1158875"/>
          </a:xfrm>
          <a:prstGeom prst="rect">
            <a:avLst/>
          </a:prstGeom>
          <a:solidFill>
            <a:srgbClr val="80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8750" y="2987675"/>
            <a:ext cx="2590799" cy="1158875"/>
          </a:xfrm>
          <a:prstGeom prst="rect">
            <a:avLst/>
          </a:prstGeom>
          <a:solidFill>
            <a:srgbClr val="80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5075" y="5805488"/>
            <a:ext cx="6575425" cy="972115"/>
          </a:xfrm>
          <a:prstGeom prst="rect">
            <a:avLst/>
          </a:prstGeom>
          <a:solidFill>
            <a:srgbClr val="80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500" y="1444625"/>
            <a:ext cx="5918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I.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II.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III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9114" y="1169085"/>
            <a:ext cx="8259761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What are the appropriate boundary conditions for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At the origin, </a:t>
            </a:r>
            <a:r>
              <a:rPr lang="en-US" sz="2800" i="1" dirty="0" err="1" smtClean="0">
                <a:solidFill>
                  <a:srgbClr val="FF0000"/>
                </a:solidFill>
              </a:rPr>
              <a:t>ξ</a:t>
            </a:r>
            <a:r>
              <a:rPr lang="en-US" sz="2800" i="1" dirty="0" smtClean="0">
                <a:solidFill>
                  <a:srgbClr val="FF0000"/>
                </a:solidFill>
              </a:rPr>
              <a:t> = 0, </a:t>
            </a:r>
            <a:r>
              <a:rPr lang="en-US" sz="2800" i="1" dirty="0" err="1" smtClean="0">
                <a:solidFill>
                  <a:srgbClr val="FF0000"/>
                </a:solidFill>
              </a:rPr>
              <a:t>D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</a:rPr>
              <a:t> = 1 </a:t>
            </a:r>
            <a:r>
              <a:rPr lang="en-US" sz="2800" dirty="0" smtClean="0">
                <a:solidFill>
                  <a:srgbClr val="008000"/>
                </a:solidFill>
              </a:rPr>
              <a:t>and </a:t>
            </a:r>
            <a:r>
              <a:rPr lang="en-US" sz="2800" i="1" dirty="0" err="1" smtClean="0">
                <a:solidFill>
                  <a:srgbClr val="FF0000"/>
                </a:solidFill>
              </a:rPr>
              <a:t>dD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r>
              <a:rPr lang="en-US" sz="2800" i="1" dirty="0" err="1" smtClean="0">
                <a:solidFill>
                  <a:srgbClr val="FF0000"/>
                </a:solidFill>
              </a:rPr>
              <a:t>dξ</a:t>
            </a:r>
            <a:r>
              <a:rPr lang="en-US" sz="2800" i="1" dirty="0" smtClean="0">
                <a:solidFill>
                  <a:srgbClr val="FF0000"/>
                </a:solidFill>
              </a:rPr>
              <a:t> = 0</a:t>
            </a:r>
            <a:r>
              <a:rPr lang="en-US" sz="2800" dirty="0" smtClean="0">
                <a:solidFill>
                  <a:srgbClr val="008000"/>
                </a:solidFill>
              </a:rPr>
              <a:t>, there is no cusp in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008000"/>
                </a:solidFill>
              </a:rPr>
              <a:t>. For </a:t>
            </a:r>
            <a:r>
              <a:rPr lang="en-US" sz="2800" i="1" dirty="0" smtClean="0">
                <a:solidFill>
                  <a:srgbClr val="FF0000"/>
                </a:solidFill>
              </a:rPr>
              <a:t>n = 0</a:t>
            </a:r>
            <a:r>
              <a:rPr lang="en-US" sz="2800" dirty="0" smtClean="0">
                <a:solidFill>
                  <a:srgbClr val="008000"/>
                </a:solidFill>
              </a:rPr>
              <a:t>, because </a:t>
            </a:r>
            <a:r>
              <a:rPr lang="en-US" sz="2800" i="1" dirty="0" err="1" smtClean="0">
                <a:solidFill>
                  <a:srgbClr val="FF0000"/>
                </a:solidFill>
              </a:rPr>
              <a:t>η</a:t>
            </a:r>
            <a:r>
              <a:rPr lang="en-US" sz="2800" i="1" dirty="0" smtClean="0">
                <a:solidFill>
                  <a:srgbClr val="FF0000"/>
                </a:solidFill>
              </a:rPr>
              <a:t> = </a:t>
            </a:r>
            <a:r>
              <a:rPr lang="en-US" sz="2800" i="1" dirty="0" err="1" smtClean="0">
                <a:solidFill>
                  <a:srgbClr val="FF0000"/>
                </a:solidFill>
              </a:rPr>
              <a:t>D</a:t>
            </a:r>
            <a:r>
              <a:rPr lang="en-US" sz="2800" i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008000"/>
                </a:solidFill>
              </a:rPr>
              <a:t> , this means that the density is constant and </a:t>
            </a:r>
            <a:r>
              <a:rPr lang="en-US" sz="2800" i="1" dirty="0" smtClean="0">
                <a:solidFill>
                  <a:srgbClr val="FF0000"/>
                </a:solidFill>
              </a:rPr>
              <a:t>c = 1</a:t>
            </a:r>
            <a:r>
              <a:rPr lang="en-US" sz="2800" dirty="0" smtClean="0">
                <a:solidFill>
                  <a:srgbClr val="008000"/>
                </a:solidFill>
              </a:rPr>
              <a:t>. 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3366FF"/>
                </a:solidFill>
              </a:rPr>
              <a:t>Analytic solutions also exist for </a:t>
            </a:r>
            <a:r>
              <a:rPr lang="en-US" sz="2800" i="1" dirty="0" smtClean="0">
                <a:solidFill>
                  <a:srgbClr val="FF0000"/>
                </a:solidFill>
              </a:rPr>
              <a:t>n = 1</a:t>
            </a:r>
            <a:r>
              <a:rPr lang="en-US" sz="2800" dirty="0" smtClean="0">
                <a:solidFill>
                  <a:srgbClr val="3366FF"/>
                </a:solidFill>
              </a:rPr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>
                <a:solidFill>
                  <a:srgbClr val="3366FF"/>
                </a:solidFill>
              </a:rPr>
              <a:t>. Find these solutions.</a:t>
            </a:r>
            <a:endParaRPr lang="en-US" sz="2800" dirty="0">
              <a:solidFill>
                <a:srgbClr val="3366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14837"/>
              </p:ext>
            </p:extLst>
          </p:nvPr>
        </p:nvGraphicFramePr>
        <p:xfrm>
          <a:off x="1851025" y="1914555"/>
          <a:ext cx="526415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6" name="Equation" r:id="rId3" imgW="2108200" imgH="457200" progId="Equation.3">
                  <p:embed/>
                </p:oleObj>
              </mc:Choice>
              <mc:Fallback>
                <p:oleObj name="Equation" r:id="rId3" imgW="2108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1025" y="1914555"/>
                        <a:ext cx="526415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32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pic>
        <p:nvPicPr>
          <p:cNvPr id="3" name="Picture 2" descr="Screen Shot 2022-12-20 at 9.1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1260475"/>
            <a:ext cx="7569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pic>
        <p:nvPicPr>
          <p:cNvPr id="4" name="Picture 3" descr="Screen Shot 2022-12-20 at 3.2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1" y="947956"/>
            <a:ext cx="7363509" cy="59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pic>
        <p:nvPicPr>
          <p:cNvPr id="2" name="Picture 1" descr="Screen Shot 2022-12-20 at 3.24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75" y="1059081"/>
            <a:ext cx="6513700" cy="57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ia HR 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96" y="0"/>
            <a:ext cx="6021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77875" y="1351658"/>
            <a:ext cx="766762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For the next few pages, we will see if we can understand the properties of Main Sequence stars using dimensional analysis. We will look at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Mass-Luminosity relationship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Upper </a:t>
            </a:r>
            <a:r>
              <a:rPr lang="en-US" sz="2800" dirty="0" smtClean="0">
                <a:solidFill>
                  <a:srgbClr val="008000"/>
                </a:solidFill>
              </a:rPr>
              <a:t>and lower mass limits on Main Sequence stars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Mass</a:t>
            </a:r>
            <a:r>
              <a:rPr lang="en-US" sz="2800" dirty="0" smtClean="0">
                <a:solidFill>
                  <a:srgbClr val="008000"/>
                </a:solidFill>
              </a:rPr>
              <a:t>-radius relationship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1-07 at 12.4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42875"/>
            <a:ext cx="68453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93750" y="1129387"/>
            <a:ext cx="766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I. Mass-Luminosity relationship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998709"/>
              </p:ext>
            </p:extLst>
          </p:nvPr>
        </p:nvGraphicFramePr>
        <p:xfrm>
          <a:off x="3017837" y="1731983"/>
          <a:ext cx="333057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8" name="Equation" r:id="rId3" imgW="1231900" imgH="431800" progId="Equation.3">
                  <p:embed/>
                </p:oleObj>
              </mc:Choice>
              <mc:Fallback>
                <p:oleObj name="Equation" r:id="rId3" imgW="1231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7837" y="1731983"/>
                        <a:ext cx="3330575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rot="10800000" flipV="1">
            <a:off x="898525" y="2876094"/>
            <a:ext cx="766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Use dimensional </a:t>
            </a:r>
            <a:r>
              <a:rPr lang="en-US" sz="2800" dirty="0" smtClean="0">
                <a:solidFill>
                  <a:srgbClr val="008000"/>
                </a:solidFill>
              </a:rPr>
              <a:t>arguments; keep only the non-constant </a:t>
            </a:r>
            <a:r>
              <a:rPr lang="en-US" sz="2800" dirty="0" smtClean="0">
                <a:solidFill>
                  <a:srgbClr val="008000"/>
                </a:solidFill>
              </a:rPr>
              <a:t>terms,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89672"/>
              </p:ext>
            </p:extLst>
          </p:nvPr>
        </p:nvGraphicFramePr>
        <p:xfrm>
          <a:off x="806450" y="4111626"/>
          <a:ext cx="775970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9" name="Equation" r:id="rId5" imgW="2870200" imgH="444500" progId="Equation.3">
                  <p:embed/>
                </p:oleObj>
              </mc:Choice>
              <mc:Fallback>
                <p:oleObj name="Equation" r:id="rId5" imgW="2870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6450" y="4111626"/>
                        <a:ext cx="7759700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25211"/>
              </p:ext>
            </p:extLst>
          </p:nvPr>
        </p:nvGraphicFramePr>
        <p:xfrm>
          <a:off x="4505325" y="5319713"/>
          <a:ext cx="31257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0" name="Equation" r:id="rId7" imgW="1155700" imgH="508000" progId="Equation.3">
                  <p:embed/>
                </p:oleObj>
              </mc:Choice>
              <mc:Fallback>
                <p:oleObj name="Equation" r:id="rId7" imgW="11557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5325" y="5319713"/>
                        <a:ext cx="3125788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43169" y="5762625"/>
            <a:ext cx="251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Scale to the Sun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llar-mass-luminosity-relation-Credit-Ay20-L-luminosity-relative-to-the-Su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29"/>
            <a:ext cx="9144000" cy="54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3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93750" y="1065887"/>
            <a:ext cx="766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</a:rPr>
              <a:t>IIa</a:t>
            </a:r>
            <a:r>
              <a:rPr lang="en-US" sz="2800" dirty="0" smtClean="0">
                <a:solidFill>
                  <a:srgbClr val="008000"/>
                </a:solidFill>
              </a:rPr>
              <a:t>. Main Sequence Upper Mass Limit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09332"/>
              </p:ext>
            </p:extLst>
          </p:nvPr>
        </p:nvGraphicFramePr>
        <p:xfrm>
          <a:off x="153988" y="1874838"/>
          <a:ext cx="865187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8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988" y="1874838"/>
                        <a:ext cx="8651875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41516"/>
              </p:ext>
            </p:extLst>
          </p:nvPr>
        </p:nvGraphicFramePr>
        <p:xfrm>
          <a:off x="642938" y="3336925"/>
          <a:ext cx="6835775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9" name="Equation" r:id="rId5" imgW="2527300" imgH="800100" progId="Equation.3">
                  <p:embed/>
                </p:oleObj>
              </mc:Choice>
              <mc:Fallback>
                <p:oleObj name="Equation" r:id="rId5" imgW="25273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938" y="3336925"/>
                        <a:ext cx="6835775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0" y="4699000"/>
            <a:ext cx="3951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Unstable, </a:t>
            </a:r>
            <a:r>
              <a:rPr lang="en-US" sz="2800" dirty="0" err="1" smtClean="0">
                <a:solidFill>
                  <a:srgbClr val="008000"/>
                </a:solidFill>
              </a:rPr>
              <a:t>Eddington</a:t>
            </a:r>
            <a:r>
              <a:rPr lang="en-US" sz="2800" dirty="0" smtClean="0">
                <a:solidFill>
                  <a:srgbClr val="008000"/>
                </a:solidFill>
              </a:rPr>
              <a:t> Limit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795462"/>
            <a:ext cx="9144000" cy="1462087"/>
          </a:xfrm>
          <a:prstGeom prst="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257549"/>
            <a:ext cx="9144000" cy="3600450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1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1" y="1154331"/>
            <a:ext cx="8334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1(</a:t>
            </a:r>
            <a:r>
              <a:rPr lang="en-US" sz="2800" dirty="0" err="1" smtClean="0">
                <a:solidFill>
                  <a:srgbClr val="008000"/>
                </a:solidFill>
              </a:rPr>
              <a:t>i</a:t>
            </a:r>
            <a:r>
              <a:rPr lang="en-US" sz="2800" dirty="0" smtClean="0">
                <a:solidFill>
                  <a:srgbClr val="008000"/>
                </a:solidFill>
              </a:rPr>
              <a:t>). What does an equilibrium, spherically symmetric, constant density star look like?</a:t>
            </a:r>
          </a:p>
          <a:p>
            <a:pPr marL="514350" indent="-514350" algn="ctr">
              <a:buAutoNum type="arabicPeriod"/>
            </a:pP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I. Mass Distribution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887056"/>
              </p:ext>
            </p:extLst>
          </p:nvPr>
        </p:nvGraphicFramePr>
        <p:xfrm>
          <a:off x="1511300" y="3224213"/>
          <a:ext cx="6092825" cy="355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5" name="Equation" r:id="rId3" imgW="2070100" imgH="1206500" progId="Equation.3">
                  <p:embed/>
                </p:oleObj>
              </mc:Choice>
              <mc:Fallback>
                <p:oleObj name="Equation" r:id="rId3" imgW="20701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1300" y="3224213"/>
                        <a:ext cx="6092825" cy="355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016125" y="5667374"/>
            <a:ext cx="2794000" cy="1095375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</a:t>
            </a:r>
            <a:r>
              <a:rPr lang="en-US" sz="3600" dirty="0" smtClean="0"/>
              <a:t>Models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 smtClean="0"/>
              <a:t>For massive stars,</a:t>
            </a:r>
            <a:endParaRPr lang="en-US" sz="3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53400"/>
              </p:ext>
            </p:extLst>
          </p:nvPr>
        </p:nvGraphicFramePr>
        <p:xfrm>
          <a:off x="365125" y="2416175"/>
          <a:ext cx="84105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name="Equation" r:id="rId3" imgW="3111500" imgH="508000" progId="Equation.3">
                  <p:embed/>
                </p:oleObj>
              </mc:Choice>
              <mc:Fallback>
                <p:oleObj name="Equation" r:id="rId3" imgW="31115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25" y="2416175"/>
                        <a:ext cx="8410575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14777"/>
              </p:ext>
            </p:extLst>
          </p:nvPr>
        </p:nvGraphicFramePr>
        <p:xfrm>
          <a:off x="1695450" y="4140200"/>
          <a:ext cx="583565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8" name="Equation" r:id="rId5" imgW="2159000" imgH="508000" progId="Equation.3">
                  <p:embed/>
                </p:oleObj>
              </mc:Choice>
              <mc:Fallback>
                <p:oleObj name="Equation" r:id="rId5" imgW="21590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5450" y="4140200"/>
                        <a:ext cx="5835650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9625" y="5730874"/>
            <a:ext cx="7508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A little high, but in the right ballpark. If not the direct reason likely the correct reason is a related.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1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666749" y="1174774"/>
            <a:ext cx="77946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</a:rPr>
              <a:t>IIb</a:t>
            </a:r>
            <a:r>
              <a:rPr lang="en-US" sz="2800" dirty="0" smtClean="0">
                <a:solidFill>
                  <a:srgbClr val="008000"/>
                </a:solidFill>
              </a:rPr>
              <a:t>. </a:t>
            </a:r>
            <a:r>
              <a:rPr lang="en-US" sz="2800" dirty="0" smtClean="0">
                <a:solidFill>
                  <a:srgbClr val="008000"/>
                </a:solidFill>
              </a:rPr>
              <a:t>Main Sequence Lower Mass Limit</a:t>
            </a:r>
          </a:p>
          <a:p>
            <a:pPr algn="ctr"/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>
                <a:solidFill>
                  <a:srgbClr val="008000"/>
                </a:solidFill>
              </a:rPr>
              <a:t>A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protostar</a:t>
            </a:r>
            <a:r>
              <a:rPr lang="en-US" sz="2800" dirty="0" smtClean="0">
                <a:solidFill>
                  <a:srgbClr val="008000"/>
                </a:solidFill>
              </a:rPr>
              <a:t> has not yet ignited nuclear fusion </a:t>
            </a:r>
            <a:r>
              <a:rPr lang="en-US" sz="2800" dirty="0" smtClean="0">
                <a:solidFill>
                  <a:srgbClr val="008000"/>
                </a:solidFill>
              </a:rPr>
              <a:t>so, </a:t>
            </a:r>
            <a:r>
              <a:rPr lang="en-US" sz="2800" dirty="0" smtClean="0">
                <a:solidFill>
                  <a:srgbClr val="008000"/>
                </a:solidFill>
              </a:rPr>
              <a:t>as it radiates, it cools and </a:t>
            </a:r>
            <a:r>
              <a:rPr lang="en-US" sz="2800" dirty="0" smtClean="0">
                <a:solidFill>
                  <a:srgbClr val="008000"/>
                </a:solidFill>
              </a:rPr>
              <a:t>contracts </a:t>
            </a:r>
            <a:r>
              <a:rPr lang="en-US" sz="2800" dirty="0" smtClean="0">
                <a:solidFill>
                  <a:srgbClr val="008000"/>
                </a:solidFill>
              </a:rPr>
              <a:t>compressing and heating. Eventually, it compresses and heats to the point where fusion ignites in its core and it becomes a star. This happens when its core temperature reaches around 10 million K.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277514"/>
              </p:ext>
            </p:extLst>
          </p:nvPr>
        </p:nvGraphicFramePr>
        <p:xfrm>
          <a:off x="2176463" y="1727200"/>
          <a:ext cx="46243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Equation" r:id="rId3" imgW="1854200" imgH="406400" progId="Equation.3">
                  <p:embed/>
                </p:oleObj>
              </mc:Choice>
              <mc:Fallback>
                <p:oleObj name="Equation" r:id="rId3" imgW="1854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6463" y="1727200"/>
                        <a:ext cx="4624387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34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93749" y="1546477"/>
            <a:ext cx="779462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As </a:t>
            </a:r>
            <a:r>
              <a:rPr lang="en-US" sz="2800" dirty="0" smtClean="0">
                <a:solidFill>
                  <a:srgbClr val="008000"/>
                </a:solidFill>
              </a:rPr>
              <a:t>a </a:t>
            </a:r>
            <a:r>
              <a:rPr lang="en-US" sz="2800" dirty="0" err="1" smtClean="0">
                <a:solidFill>
                  <a:srgbClr val="008000"/>
                </a:solidFill>
              </a:rPr>
              <a:t>protostar</a:t>
            </a:r>
            <a:r>
              <a:rPr lang="en-US" sz="2800" dirty="0" smtClean="0">
                <a:solidFill>
                  <a:srgbClr val="008000"/>
                </a:solidFill>
              </a:rPr>
              <a:t> contracts and heats, a complication may set in. If the </a:t>
            </a:r>
            <a:r>
              <a:rPr lang="en-US" sz="2800" dirty="0" err="1" smtClean="0">
                <a:solidFill>
                  <a:srgbClr val="008000"/>
                </a:solidFill>
              </a:rPr>
              <a:t>protostar</a:t>
            </a:r>
            <a:r>
              <a:rPr lang="en-US" sz="2800" dirty="0" smtClean="0">
                <a:solidFill>
                  <a:srgbClr val="008000"/>
                </a:solidFill>
              </a:rPr>
              <a:t> becomes compact enough, quantum mechanical effects become </a:t>
            </a:r>
            <a:r>
              <a:rPr lang="en-US" sz="2800" dirty="0" smtClean="0">
                <a:solidFill>
                  <a:srgbClr val="008000"/>
                </a:solidFill>
              </a:rPr>
              <a:t>important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and we must take account of the Pauli exclusion principle, degenerate gas pressure becomes important. 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This happens when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uncertainty principle </a:t>
            </a:r>
            <a:r>
              <a:rPr lang="en-US" sz="2800" dirty="0" smtClean="0">
                <a:solidFill>
                  <a:srgbClr val="008000"/>
                </a:solidFill>
              </a:rPr>
              <a:t>effects, 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are </a:t>
            </a:r>
            <a:r>
              <a:rPr lang="en-US" sz="2800" dirty="0" smtClean="0">
                <a:solidFill>
                  <a:srgbClr val="008000"/>
                </a:solidFill>
              </a:rPr>
              <a:t>non-</a:t>
            </a:r>
            <a:r>
              <a:rPr lang="en-US" sz="2800" dirty="0" smtClean="0">
                <a:solidFill>
                  <a:srgbClr val="008000"/>
                </a:solidFill>
              </a:rPr>
              <a:t>negligible</a:t>
            </a:r>
            <a:r>
              <a:rPr lang="en-US" sz="2800" dirty="0" smtClean="0">
                <a:solidFill>
                  <a:srgbClr val="008000"/>
                </a:solidFill>
              </a:rPr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When </a:t>
            </a:r>
            <a:r>
              <a:rPr lang="en-US" sz="2800" dirty="0" smtClean="0">
                <a:solidFill>
                  <a:srgbClr val="FF0000"/>
                </a:solidFill>
              </a:rPr>
              <a:t>does this happen?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54974"/>
              </p:ext>
            </p:extLst>
          </p:nvPr>
        </p:nvGraphicFramePr>
        <p:xfrm>
          <a:off x="3557587" y="5038721"/>
          <a:ext cx="1489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Equation" r:id="rId3" imgW="596900" imgH="203200" progId="Equation.3">
                  <p:embed/>
                </p:oleObj>
              </mc:Choice>
              <mc:Fallback>
                <p:oleObj name="Equation" r:id="rId3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7587" y="5038721"/>
                        <a:ext cx="14890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19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604837" y="1040191"/>
            <a:ext cx="779462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For a gas with number density </a:t>
            </a:r>
            <a:r>
              <a:rPr lang="en-US" sz="2800" i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008000"/>
                </a:solidFill>
              </a:rPr>
              <a:t> and thermal energy </a:t>
            </a:r>
            <a:r>
              <a:rPr lang="en-US" sz="2800" i="1" dirty="0" err="1" smtClean="0">
                <a:solidFill>
                  <a:srgbClr val="FF0000"/>
                </a:solidFill>
              </a:rPr>
              <a:t>kT</a:t>
            </a:r>
            <a:r>
              <a:rPr lang="en-US" sz="2800" dirty="0" smtClean="0">
                <a:solidFill>
                  <a:srgbClr val="008000"/>
                </a:solidFill>
              </a:rPr>
              <a:t>, let’s estimate when this happens.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008000"/>
                </a:solidFill>
              </a:rPr>
              <a:t> implies average particle separation of </a:t>
            </a:r>
            <a:r>
              <a:rPr lang="en-US" sz="2800" i="1" dirty="0" smtClean="0">
                <a:solidFill>
                  <a:srgbClr val="FF0000"/>
                </a:solidFill>
              </a:rPr>
              <a:t>n</a:t>
            </a:r>
            <a:r>
              <a:rPr lang="en-US" sz="2800" i="1" baseline="30000" dirty="0" smtClean="0">
                <a:solidFill>
                  <a:srgbClr val="FF0000"/>
                </a:solidFill>
              </a:rPr>
              <a:t>-1/3</a:t>
            </a:r>
          </a:p>
          <a:p>
            <a:pPr marL="457200" indent="-457200">
              <a:buFont typeface="Arial"/>
              <a:buChar char="•"/>
            </a:pPr>
            <a:endParaRPr lang="en-US" sz="2800" i="1" baseline="300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err="1" smtClean="0">
                <a:solidFill>
                  <a:srgbClr val="FF0000"/>
                </a:solidFill>
              </a:rPr>
              <a:t>kT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implies average momentum of </a:t>
            </a:r>
            <a:r>
              <a:rPr lang="en-US" sz="2800" i="1" dirty="0" smtClean="0">
                <a:solidFill>
                  <a:srgbClr val="FF0000"/>
                </a:solidFill>
              </a:rPr>
              <a:t>p = (3mkT)</a:t>
            </a:r>
            <a:r>
              <a:rPr lang="en-US" sz="2800" i="1" baseline="30000" dirty="0" smtClean="0">
                <a:solidFill>
                  <a:srgbClr val="FF0000"/>
                </a:solidFill>
              </a:rPr>
              <a:t>1/2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627623"/>
              </p:ext>
            </p:extLst>
          </p:nvPr>
        </p:nvGraphicFramePr>
        <p:xfrm>
          <a:off x="1214438" y="4929188"/>
          <a:ext cx="690721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5" name="Equation" r:id="rId3" imgW="2768600" imgH="419100" progId="Equation.3">
                  <p:embed/>
                </p:oleObj>
              </mc:Choice>
              <mc:Fallback>
                <p:oleObj name="Equation" r:id="rId3" imgW="2768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4438" y="4929188"/>
                        <a:ext cx="6907212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4837" y="4389765"/>
            <a:ext cx="6114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Quantum effects will be important when 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3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791823"/>
              </p:ext>
            </p:extLst>
          </p:nvPr>
        </p:nvGraphicFramePr>
        <p:xfrm>
          <a:off x="1284288" y="1947863"/>
          <a:ext cx="6591300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1" name="Equation" r:id="rId3" imgW="2641600" imgH="622300" progId="Equation.3">
                  <p:embed/>
                </p:oleObj>
              </mc:Choice>
              <mc:Fallback>
                <p:oleObj name="Equation" r:id="rId3" imgW="26416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4288" y="1947863"/>
                        <a:ext cx="6591300" cy="162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4838" y="1277593"/>
            <a:ext cx="8174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Quantum effects will be important when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or 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 ≈</a:t>
            </a:r>
            <a:r>
              <a:rPr lang="en-US" sz="2800" i="1" dirty="0" smtClean="0">
                <a:solidFill>
                  <a:srgbClr val="FF0000"/>
                </a:solidFill>
              </a:rPr>
              <a:t> 690 g cm</a:t>
            </a:r>
            <a:r>
              <a:rPr lang="en-US" sz="2800" i="1" baseline="30000" dirty="0" smtClean="0">
                <a:solidFill>
                  <a:srgbClr val="FF0000"/>
                </a:solidFill>
              </a:rPr>
              <a:t>-3</a:t>
            </a:r>
            <a:r>
              <a:rPr lang="en-US" sz="2800" dirty="0" smtClean="0">
                <a:solidFill>
                  <a:srgbClr val="008000"/>
                </a:solidFill>
              </a:rPr>
              <a:t>. </a:t>
            </a:r>
            <a:r>
              <a:rPr lang="en-US" sz="2800" dirty="0" smtClean="0">
                <a:solidFill>
                  <a:srgbClr val="008000"/>
                </a:solidFill>
              </a:rPr>
              <a:t>The </a:t>
            </a:r>
            <a:r>
              <a:rPr lang="en-US" sz="2800" dirty="0" smtClean="0">
                <a:solidFill>
                  <a:srgbClr val="008000"/>
                </a:solidFill>
              </a:rPr>
              <a:t>central density of a 0.1 solar mass star is around 500 g cm</a:t>
            </a:r>
            <a:r>
              <a:rPr lang="en-US" sz="2800" i="1" baseline="30000" dirty="0" smtClean="0">
                <a:solidFill>
                  <a:srgbClr val="008000"/>
                </a:solidFill>
              </a:rPr>
              <a:t>-3</a:t>
            </a:r>
            <a:r>
              <a:rPr lang="en-US" sz="2800" dirty="0" smtClean="0">
                <a:solidFill>
                  <a:srgbClr val="008000"/>
                </a:solidFill>
              </a:rPr>
              <a:t>.  Detailed calculations show that QM effects become important </a:t>
            </a:r>
            <a:r>
              <a:rPr lang="en-US" sz="2800" dirty="0" smtClean="0">
                <a:solidFill>
                  <a:srgbClr val="008000"/>
                </a:solidFill>
              </a:rPr>
              <a:t>in stars with </a:t>
            </a:r>
            <a:r>
              <a:rPr lang="en-US" sz="2800" dirty="0" smtClean="0">
                <a:solidFill>
                  <a:srgbClr val="008000"/>
                </a:solidFill>
              </a:rPr>
              <a:t>0.08 solar masses.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4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-radoi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-630194"/>
            <a:ext cx="8382000" cy="8049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7125" y="1666875"/>
            <a:ext cx="135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α 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0.6</a:t>
            </a:r>
            <a:endParaRPr lang="en-US" sz="2800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61601" y="1968500"/>
            <a:ext cx="1604149" cy="150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46650" y="4851400"/>
            <a:ext cx="135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α 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0.9</a:t>
            </a:r>
            <a:endParaRPr lang="en-US" sz="2800" baseline="30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952750" y="5095875"/>
            <a:ext cx="1809750" cy="6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5889" y="79375"/>
            <a:ext cx="425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density increases with decreasing mass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1" y="1106706"/>
            <a:ext cx="833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II. Momentum Conservation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97317"/>
              </p:ext>
            </p:extLst>
          </p:nvPr>
        </p:nvGraphicFramePr>
        <p:xfrm>
          <a:off x="708025" y="1652588"/>
          <a:ext cx="7861300" cy="233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9" name="Equation" r:id="rId3" imgW="2806700" imgH="800100" progId="Equation.3">
                  <p:embed/>
                </p:oleObj>
              </mc:Choice>
              <mc:Fallback>
                <p:oleObj name="Equation" r:id="rId3" imgW="28067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025" y="1652588"/>
                        <a:ext cx="7861300" cy="233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54522"/>
              </p:ext>
            </p:extLst>
          </p:nvPr>
        </p:nvGraphicFramePr>
        <p:xfrm>
          <a:off x="1620838" y="3886200"/>
          <a:ext cx="41624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0" name="Equation" r:id="rId5" imgW="1485900" imgH="393700" progId="Equation.3">
                  <p:embed/>
                </p:oleObj>
              </mc:Choice>
              <mc:Fallback>
                <p:oleObj name="Equation" r:id="rId5" imgW="148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838" y="3886200"/>
                        <a:ext cx="4162425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531938"/>
              </p:ext>
            </p:extLst>
          </p:nvPr>
        </p:nvGraphicFramePr>
        <p:xfrm>
          <a:off x="1649413" y="5416550"/>
          <a:ext cx="57975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1" name="Equation" r:id="rId7" imgW="2070100" imgH="469900" progId="Equation.3">
                  <p:embed/>
                </p:oleObj>
              </mc:Choice>
              <mc:Fallback>
                <p:oleObj name="Equation" r:id="rId7" imgW="2070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9413" y="5416550"/>
                        <a:ext cx="57975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5151" y="4942106"/>
            <a:ext cx="833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Estimate the central pressure. Let r go to R</a:t>
            </a:r>
            <a:r>
              <a:rPr lang="en-US" sz="2800" baseline="-25000" dirty="0" smtClean="0">
                <a:solidFill>
                  <a:srgbClr val="008000"/>
                </a:solidFill>
              </a:rPr>
              <a:t>*</a:t>
            </a:r>
            <a:r>
              <a:rPr lang="en-US" sz="2800" dirty="0" smtClean="0">
                <a:solidFill>
                  <a:srgbClr val="008000"/>
                </a:solidFill>
              </a:rPr>
              <a:t>,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7250" y="3949699"/>
            <a:ext cx="3671888" cy="1069976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7250" y="5492750"/>
            <a:ext cx="5367338" cy="1168400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5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1" y="1074956"/>
            <a:ext cx="833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Central Pressure and Temperature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794343"/>
              </p:ext>
            </p:extLst>
          </p:nvPr>
        </p:nvGraphicFramePr>
        <p:xfrm>
          <a:off x="3009900" y="1633538"/>
          <a:ext cx="3200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3" imgW="1143000" imgH="469900" progId="Equation.3">
                  <p:embed/>
                </p:oleObj>
              </mc:Choice>
              <mc:Fallback>
                <p:oleObj name="Equation" r:id="rId3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9900" y="1633538"/>
                        <a:ext cx="32004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0376" y="3100606"/>
            <a:ext cx="8334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Estimate </a:t>
            </a:r>
            <a:r>
              <a:rPr lang="en-US" sz="2800" dirty="0" err="1" smtClean="0">
                <a:solidFill>
                  <a:srgbClr val="008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8000"/>
                </a:solidFill>
              </a:rPr>
              <a:t>c</a:t>
            </a:r>
            <a:r>
              <a:rPr lang="en-US" sz="2800" dirty="0" smtClean="0">
                <a:solidFill>
                  <a:srgbClr val="008000"/>
                </a:solidFill>
              </a:rPr>
              <a:t>. Use the perfect gas law, </a:t>
            </a:r>
            <a:r>
              <a:rPr lang="en-US" sz="2800" i="1" dirty="0" smtClean="0">
                <a:solidFill>
                  <a:srgbClr val="008000"/>
                </a:solidFill>
              </a:rPr>
              <a:t>P = (</a:t>
            </a:r>
            <a:r>
              <a:rPr lang="en-US" sz="2800" i="1" dirty="0" err="1" smtClean="0">
                <a:solidFill>
                  <a:srgbClr val="008000"/>
                </a:solidFill>
              </a:rPr>
              <a:t>ρ</a:t>
            </a:r>
            <a:r>
              <a:rPr lang="en-US" sz="2800" i="1" dirty="0" smtClean="0">
                <a:solidFill>
                  <a:srgbClr val="008000"/>
                </a:solidFill>
              </a:rPr>
              <a:t>/</a:t>
            </a:r>
            <a:r>
              <a:rPr lang="en-US" sz="2800" i="1" dirty="0" err="1" smtClean="0">
                <a:solidFill>
                  <a:srgbClr val="008000"/>
                </a:solidFill>
              </a:rPr>
              <a:t>μm</a:t>
            </a:r>
            <a:r>
              <a:rPr lang="en-US" sz="2800" i="1" baseline="-25000" dirty="0" err="1" smtClean="0">
                <a:solidFill>
                  <a:srgbClr val="008000"/>
                </a:solidFill>
              </a:rPr>
              <a:t>o</a:t>
            </a:r>
            <a:r>
              <a:rPr lang="en-US" sz="2800" i="1" dirty="0" smtClean="0">
                <a:solidFill>
                  <a:srgbClr val="008000"/>
                </a:solidFill>
              </a:rPr>
              <a:t>)</a:t>
            </a:r>
            <a:r>
              <a:rPr lang="en-US" sz="2800" i="1" dirty="0" err="1" smtClean="0">
                <a:solidFill>
                  <a:srgbClr val="008000"/>
                </a:solidFill>
              </a:rPr>
              <a:t>kT</a:t>
            </a:r>
            <a:r>
              <a:rPr lang="en-US" sz="2800" dirty="0" smtClean="0">
                <a:solidFill>
                  <a:srgbClr val="008000"/>
                </a:solidFill>
              </a:rPr>
              <a:t>, and Solar parameters to find,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21193"/>
              </p:ext>
            </p:extLst>
          </p:nvPr>
        </p:nvGraphicFramePr>
        <p:xfrm>
          <a:off x="1971675" y="4075525"/>
          <a:ext cx="5124450" cy="239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5" imgW="2146300" imgH="965200" progId="Equation.3">
                  <p:embed/>
                </p:oleObj>
              </mc:Choice>
              <mc:Fallback>
                <p:oleObj name="Equation" r:id="rId5" imgW="21463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1675" y="4075525"/>
                        <a:ext cx="5124450" cy="239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365376" y="5365749"/>
            <a:ext cx="4730749" cy="1046163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1" y="1154331"/>
            <a:ext cx="833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III. </a:t>
            </a:r>
            <a:r>
              <a:rPr lang="en-US" sz="2800" dirty="0">
                <a:solidFill>
                  <a:srgbClr val="008000"/>
                </a:solidFill>
              </a:rPr>
              <a:t>E</a:t>
            </a:r>
            <a:r>
              <a:rPr lang="en-US" sz="2800" dirty="0" smtClean="0">
                <a:solidFill>
                  <a:srgbClr val="008000"/>
                </a:solidFill>
              </a:rPr>
              <a:t>nergy </a:t>
            </a:r>
            <a:r>
              <a:rPr lang="en-US" sz="2800" dirty="0">
                <a:solidFill>
                  <a:srgbClr val="008000"/>
                </a:solidFill>
              </a:rPr>
              <a:t>C</a:t>
            </a:r>
            <a:r>
              <a:rPr lang="en-US" sz="2800" dirty="0" smtClean="0">
                <a:solidFill>
                  <a:srgbClr val="008000"/>
                </a:solidFill>
              </a:rPr>
              <a:t>onservation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364058"/>
              </p:ext>
            </p:extLst>
          </p:nvPr>
        </p:nvGraphicFramePr>
        <p:xfrm>
          <a:off x="762000" y="1902063"/>
          <a:ext cx="7416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2" name="Equation" r:id="rId3" imgW="2603500" imgH="393700" progId="Equation.3">
                  <p:embed/>
                </p:oleObj>
              </mc:Choice>
              <mc:Fallback>
                <p:oleObj name="Equation" r:id="rId3" imgW="2603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902063"/>
                        <a:ext cx="7416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5776" y="3291106"/>
            <a:ext cx="8334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We can’t make further progress unless we know the nuclear energy generation process and the manner in which energy is transported.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1" y="1074956"/>
            <a:ext cx="8334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1(ii). </a:t>
            </a:r>
            <a:r>
              <a:rPr lang="en-US" sz="2800" dirty="0">
                <a:solidFill>
                  <a:srgbClr val="008000"/>
                </a:solidFill>
              </a:rPr>
              <a:t>W</a:t>
            </a:r>
            <a:r>
              <a:rPr lang="en-US" sz="2800" dirty="0" smtClean="0">
                <a:solidFill>
                  <a:srgbClr val="008000"/>
                </a:solidFill>
              </a:rPr>
              <a:t>hat does a star with  spherically symmetric,  density distribution, </a:t>
            </a:r>
            <a:r>
              <a:rPr lang="en-US" sz="2800" i="1" dirty="0" err="1" smtClean="0">
                <a:solidFill>
                  <a:srgbClr val="008000"/>
                </a:solidFill>
              </a:rPr>
              <a:t>ρ</a:t>
            </a:r>
            <a:r>
              <a:rPr lang="en-US" sz="2800" i="1" baseline="-25000" dirty="0" err="1" smtClean="0">
                <a:solidFill>
                  <a:srgbClr val="008000"/>
                </a:solidFill>
              </a:rPr>
              <a:t>o</a:t>
            </a:r>
            <a:r>
              <a:rPr lang="en-US" sz="2800" i="1" dirty="0" smtClean="0">
                <a:solidFill>
                  <a:srgbClr val="008000"/>
                </a:solidFill>
              </a:rPr>
              <a:t>(1-r/R</a:t>
            </a:r>
            <a:r>
              <a:rPr lang="en-US" sz="2800" i="1" baseline="-25000" dirty="0" smtClean="0">
                <a:solidFill>
                  <a:srgbClr val="008000"/>
                </a:solidFill>
              </a:rPr>
              <a:t>*</a:t>
            </a:r>
            <a:r>
              <a:rPr lang="en-US" sz="2800" i="1" dirty="0" smtClean="0">
                <a:solidFill>
                  <a:srgbClr val="008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</a:rPr>
              <a:t>,  look like?</a:t>
            </a:r>
          </a:p>
          <a:p>
            <a:pPr algn="ctr"/>
            <a:endParaRPr lang="en-US" sz="2800" dirty="0" smtClean="0">
              <a:solidFill>
                <a:srgbClr val="008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I. Mass Distribution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548815"/>
              </p:ext>
            </p:extLst>
          </p:nvPr>
        </p:nvGraphicFramePr>
        <p:xfrm>
          <a:off x="80962" y="3009899"/>
          <a:ext cx="9047163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1" name="Equation" r:id="rId3" imgW="3073400" imgH="876300" progId="Equation.3">
                  <p:embed/>
                </p:oleObj>
              </mc:Choice>
              <mc:Fallback>
                <p:oleObj name="Equation" r:id="rId3" imgW="30734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62" y="3009899"/>
                        <a:ext cx="9047163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874963" y="5683249"/>
            <a:ext cx="2351087" cy="1095375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440668"/>
              </p:ext>
            </p:extLst>
          </p:nvPr>
        </p:nvGraphicFramePr>
        <p:xfrm>
          <a:off x="2384425" y="5627688"/>
          <a:ext cx="28416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2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4425" y="5627688"/>
                        <a:ext cx="2841625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13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II. Momentum Conservation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043886"/>
              </p:ext>
            </p:extLst>
          </p:nvPr>
        </p:nvGraphicFramePr>
        <p:xfrm>
          <a:off x="841375" y="2058482"/>
          <a:ext cx="7399338" cy="365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2" name="Equation" r:id="rId3" imgW="2844800" imgH="1346200" progId="Equation.3">
                  <p:embed/>
                </p:oleObj>
              </mc:Choice>
              <mc:Fallback>
                <p:oleObj name="Equation" r:id="rId3" imgW="2844800" imgH="1346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375" y="2058482"/>
                        <a:ext cx="7399338" cy="3651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43605"/>
              </p:ext>
            </p:extLst>
          </p:nvPr>
        </p:nvGraphicFramePr>
        <p:xfrm>
          <a:off x="1873250" y="5641915"/>
          <a:ext cx="4946650" cy="124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3" name="Equation" r:id="rId5" imgW="1841500" imgH="444500" progId="Equation.3">
                  <p:embed/>
                </p:oleObj>
              </mc:Choice>
              <mc:Fallback>
                <p:oleObj name="Equation" r:id="rId5" imgW="1841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3250" y="5641915"/>
                        <a:ext cx="4946650" cy="124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349500" y="5694363"/>
            <a:ext cx="4533900" cy="1096962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1" y="301625"/>
            <a:ext cx="83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Section 3: Simple Stellar Structure Models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1" y="1074956"/>
            <a:ext cx="833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Central Pressure and Temperature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36410"/>
              </p:ext>
            </p:extLst>
          </p:nvPr>
        </p:nvGraphicFramePr>
        <p:xfrm>
          <a:off x="2992438" y="1808163"/>
          <a:ext cx="32353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8" name="Equation" r:id="rId3" imgW="1155700" imgH="469900" progId="Equation.3">
                  <p:embed/>
                </p:oleObj>
              </mc:Choice>
              <mc:Fallback>
                <p:oleObj name="Equation" r:id="rId3" imgW="1155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2438" y="1808163"/>
                        <a:ext cx="32353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0376" y="3370481"/>
            <a:ext cx="8334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Estimate </a:t>
            </a:r>
            <a:r>
              <a:rPr lang="en-US" sz="2800" dirty="0" err="1" smtClean="0">
                <a:solidFill>
                  <a:srgbClr val="008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8000"/>
                </a:solidFill>
              </a:rPr>
              <a:t>c</a:t>
            </a:r>
            <a:r>
              <a:rPr lang="en-US" sz="2800" dirty="0" smtClean="0">
                <a:solidFill>
                  <a:srgbClr val="008000"/>
                </a:solidFill>
              </a:rPr>
              <a:t>. Use the perfect gas law, </a:t>
            </a:r>
            <a:r>
              <a:rPr lang="en-US" sz="2800" i="1" dirty="0" smtClean="0">
                <a:solidFill>
                  <a:srgbClr val="008000"/>
                </a:solidFill>
              </a:rPr>
              <a:t>P = (</a:t>
            </a:r>
            <a:r>
              <a:rPr lang="en-US" sz="2800" i="1" dirty="0" err="1" smtClean="0">
                <a:solidFill>
                  <a:srgbClr val="008000"/>
                </a:solidFill>
              </a:rPr>
              <a:t>ρ</a:t>
            </a:r>
            <a:r>
              <a:rPr lang="en-US" sz="2800" i="1" dirty="0" smtClean="0">
                <a:solidFill>
                  <a:srgbClr val="008000"/>
                </a:solidFill>
              </a:rPr>
              <a:t>/</a:t>
            </a:r>
            <a:r>
              <a:rPr lang="en-US" sz="2800" i="1" dirty="0" err="1" smtClean="0">
                <a:solidFill>
                  <a:srgbClr val="008000"/>
                </a:solidFill>
              </a:rPr>
              <a:t>μm</a:t>
            </a:r>
            <a:r>
              <a:rPr lang="en-US" sz="2800" i="1" baseline="-25000" dirty="0" err="1" smtClean="0">
                <a:solidFill>
                  <a:srgbClr val="008000"/>
                </a:solidFill>
              </a:rPr>
              <a:t>o</a:t>
            </a:r>
            <a:r>
              <a:rPr lang="en-US" sz="2800" i="1" dirty="0" smtClean="0">
                <a:solidFill>
                  <a:srgbClr val="008000"/>
                </a:solidFill>
              </a:rPr>
              <a:t>)</a:t>
            </a:r>
            <a:r>
              <a:rPr lang="en-US" sz="2800" i="1" dirty="0" err="1" smtClean="0">
                <a:solidFill>
                  <a:srgbClr val="008000"/>
                </a:solidFill>
              </a:rPr>
              <a:t>kT</a:t>
            </a:r>
            <a:r>
              <a:rPr lang="en-US" sz="2800" dirty="0" smtClean="0">
                <a:solidFill>
                  <a:srgbClr val="008000"/>
                </a:solidFill>
              </a:rPr>
              <a:t>, and Solar parameters to find,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53926"/>
              </p:ext>
            </p:extLst>
          </p:nvPr>
        </p:nvGraphicFramePr>
        <p:xfrm>
          <a:off x="269876" y="4454573"/>
          <a:ext cx="8763000" cy="132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9" name="Equation" r:id="rId5" imgW="3327400" imgH="482600" progId="Equation.3">
                  <p:embed/>
                </p:oleObj>
              </mc:Choice>
              <mc:Fallback>
                <p:oleObj name="Equation" r:id="rId5" imgW="3327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876" y="4454573"/>
                        <a:ext cx="8763000" cy="1323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789465"/>
              </p:ext>
            </p:extLst>
          </p:nvPr>
        </p:nvGraphicFramePr>
        <p:xfrm>
          <a:off x="3092450" y="5961063"/>
          <a:ext cx="3060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0" name="Equation" r:id="rId7" imgW="1092200" imgH="241300" progId="Equation.3">
                  <p:embed/>
                </p:oleObj>
              </mc:Choice>
              <mc:Fallback>
                <p:oleObj name="Equation" r:id="rId7" imgW="1092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2450" y="5961063"/>
                        <a:ext cx="306070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746751" y="4492625"/>
            <a:ext cx="3270249" cy="1214438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14774</TotalTime>
  <Words>1206</Words>
  <Application>Microsoft Macintosh PowerPoint</Application>
  <PresentationFormat>On-screen Show (4:3)</PresentationFormat>
  <Paragraphs>170</Paragraphs>
  <Slides>35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Photometry at PMO</dc:title>
  <dc:creator>CASIT</dc:creator>
  <cp:lastModifiedBy>CASIT</cp:lastModifiedBy>
  <cp:revision>431</cp:revision>
  <cp:lastPrinted>2022-12-21T13:53:32Z</cp:lastPrinted>
  <dcterms:created xsi:type="dcterms:W3CDTF">2017-11-20T18:29:26Z</dcterms:created>
  <dcterms:modified xsi:type="dcterms:W3CDTF">2023-01-07T14:59:30Z</dcterms:modified>
</cp:coreProperties>
</file>