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Microsoft_Equation1.bin" ContentType="application/vnd.openxmlformats-officedocument.oleObject"/>
  <Override PartName="/ppt/embeddings/oleObject17.bin" ContentType="application/vnd.openxmlformats-officedocument.oleObject"/>
  <Override PartName="/ppt/notesSlides/notesSlide1.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2.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438" r:id="rId2"/>
    <p:sldId id="443" r:id="rId3"/>
    <p:sldId id="436" r:id="rId4"/>
    <p:sldId id="439" r:id="rId5"/>
    <p:sldId id="445" r:id="rId6"/>
    <p:sldId id="442" r:id="rId7"/>
    <p:sldId id="440" r:id="rId8"/>
    <p:sldId id="446" r:id="rId9"/>
    <p:sldId id="441" r:id="rId10"/>
    <p:sldId id="444" r:id="rId11"/>
    <p:sldId id="437" r:id="rId12"/>
    <p:sldId id="447" r:id="rId13"/>
    <p:sldId id="451" r:id="rId14"/>
    <p:sldId id="458" r:id="rId15"/>
    <p:sldId id="452" r:id="rId16"/>
    <p:sldId id="455" r:id="rId17"/>
    <p:sldId id="457" r:id="rId18"/>
    <p:sldId id="469" r:id="rId19"/>
    <p:sldId id="489" r:id="rId20"/>
    <p:sldId id="459" r:id="rId21"/>
    <p:sldId id="462" r:id="rId22"/>
    <p:sldId id="463" r:id="rId23"/>
    <p:sldId id="487" r:id="rId24"/>
    <p:sldId id="488" r:id="rId25"/>
    <p:sldId id="464" r:id="rId26"/>
    <p:sldId id="465" r:id="rId27"/>
    <p:sldId id="466" r:id="rId28"/>
    <p:sldId id="468" r:id="rId29"/>
    <p:sldId id="467" r:id="rId30"/>
    <p:sldId id="454" r:id="rId31"/>
    <p:sldId id="453" r:id="rId32"/>
    <p:sldId id="460" r:id="rId33"/>
    <p:sldId id="474" r:id="rId34"/>
    <p:sldId id="475" r:id="rId35"/>
    <p:sldId id="476" r:id="rId36"/>
    <p:sldId id="482" r:id="rId37"/>
    <p:sldId id="483" r:id="rId38"/>
    <p:sldId id="484" r:id="rId39"/>
    <p:sldId id="485" r:id="rId40"/>
    <p:sldId id="48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C70FF"/>
    <a:srgbClr val="384CFF"/>
    <a:srgbClr val="7468FF"/>
    <a:srgbClr val="5E7AFF"/>
    <a:srgbClr val="6469FF"/>
    <a:srgbClr val="727BFF"/>
    <a:srgbClr val="4A6BFF"/>
    <a:srgbClr val="104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8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3310A-9ADB-3A48-AF7A-D0A7F49EB874}" type="datetimeFigureOut">
              <a:rPr lang="en-US" smtClean="0"/>
              <a:t>1/22/23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0EE63-4FF7-854A-898C-A03EACAFEED5}" type="slidenum">
              <a:rPr lang="en-US" smtClean="0"/>
              <a:t>‹#›</a:t>
            </a:fld>
            <a:endParaRPr lang="en-US"/>
          </a:p>
        </p:txBody>
      </p:sp>
    </p:spTree>
    <p:extLst>
      <p:ext uri="{BB962C8B-B14F-4D97-AF65-F5344CB8AC3E}">
        <p14:creationId xmlns:p14="http://schemas.microsoft.com/office/powerpoint/2010/main" val="2165560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40</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33</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36</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38</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39</a:t>
            </a:fld>
            <a:endParaRPr lang="en-US"/>
          </a:p>
        </p:txBody>
      </p:sp>
    </p:spTree>
    <p:extLst>
      <p:ext uri="{BB962C8B-B14F-4D97-AF65-F5344CB8AC3E}">
        <p14:creationId xmlns:p14="http://schemas.microsoft.com/office/powerpoint/2010/main" val="47909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8500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16674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58814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44036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0D74-6482-FC4D-BCB2-10C0C405BC3A}"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4743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40D74-6482-FC4D-BCB2-10C0C405BC3A}"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306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40D74-6482-FC4D-BCB2-10C0C405BC3A}" type="datetimeFigureOut">
              <a:rPr lang="en-US" smtClean="0"/>
              <a:t>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71192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40D74-6482-FC4D-BCB2-10C0C405BC3A}" type="datetimeFigureOut">
              <a:rPr lang="en-US" smtClean="0"/>
              <a:t>1/22/23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1614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0D74-6482-FC4D-BCB2-10C0C405BC3A}" type="datetimeFigureOut">
              <a:rPr lang="en-US" smtClean="0"/>
              <a:t>1/22/23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1259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377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480859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0D74-6482-FC4D-BCB2-10C0C405BC3A}" type="datetimeFigureOut">
              <a:rPr lang="en-US" smtClean="0"/>
              <a:t>1/22/23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4590-6F00-D949-9311-8A70400A4351}" type="slidenum">
              <a:rPr lang="en-US" smtClean="0"/>
              <a:t>‹#›</a:t>
            </a:fld>
            <a:endParaRPr lang="en-US"/>
          </a:p>
        </p:txBody>
      </p:sp>
    </p:spTree>
    <p:extLst>
      <p:ext uri="{BB962C8B-B14F-4D97-AF65-F5344CB8AC3E}">
        <p14:creationId xmlns:p14="http://schemas.microsoft.com/office/powerpoint/2010/main" val="1253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1.emf"/><Relationship Id="rId5" Type="http://schemas.openxmlformats.org/officeDocument/2006/relationships/oleObject" Target="../embeddings/oleObject3.bin"/><Relationship Id="rId6" Type="http://schemas.openxmlformats.org/officeDocument/2006/relationships/image" Target="../media/image12.emf"/><Relationship Id="rId7" Type="http://schemas.openxmlformats.org/officeDocument/2006/relationships/oleObject" Target="../embeddings/oleObject4.bin"/><Relationship Id="rId8"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4.emf"/><Relationship Id="rId5" Type="http://schemas.openxmlformats.org/officeDocument/2006/relationships/oleObject" Target="../embeddings/oleObject6.bin"/><Relationship Id="rId6" Type="http://schemas.openxmlformats.org/officeDocument/2006/relationships/image" Target="../media/image15.emf"/><Relationship Id="rId7" Type="http://schemas.openxmlformats.org/officeDocument/2006/relationships/oleObject" Target="../embeddings/oleObject7.bin"/><Relationship Id="rId8"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7.emf"/><Relationship Id="rId5" Type="http://schemas.openxmlformats.org/officeDocument/2006/relationships/oleObject" Target="../embeddings/oleObject9.bin"/><Relationship Id="rId6" Type="http://schemas.openxmlformats.org/officeDocument/2006/relationships/image" Target="../media/image18.emf"/><Relationship Id="rId7" Type="http://schemas.openxmlformats.org/officeDocument/2006/relationships/oleObject" Target="../embeddings/oleObject10.bin"/><Relationship Id="rId8"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0.emf"/><Relationship Id="rId5" Type="http://schemas.openxmlformats.org/officeDocument/2006/relationships/oleObject" Target="../embeddings/oleObject12.bin"/><Relationship Id="rId6"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3.emf"/><Relationship Id="rId5" Type="http://schemas.openxmlformats.org/officeDocument/2006/relationships/oleObject" Target="../embeddings/oleObject16.bin"/><Relationship Id="rId6"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oleObject" Target="../embeddings/Microsoft_Equation1.bin"/><Relationship Id="rId5"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8.bin"/><Relationship Id="rId5" Type="http://schemas.openxmlformats.org/officeDocument/2006/relationships/image" Target="../media/image29.emf"/><Relationship Id="rId6" Type="http://schemas.openxmlformats.org/officeDocument/2006/relationships/oleObject" Target="../embeddings/oleObject19.bin"/><Relationship Id="rId7" Type="http://schemas.openxmlformats.org/officeDocument/2006/relationships/image" Target="../media/image30.emf"/><Relationship Id="rId8" Type="http://schemas.openxmlformats.org/officeDocument/2006/relationships/oleObject" Target="../embeddings/oleObject20.bin"/><Relationship Id="rId9" Type="http://schemas.openxmlformats.org/officeDocument/2006/relationships/image" Target="../media/image3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1.bin"/><Relationship Id="rId5" Type="http://schemas.openxmlformats.org/officeDocument/2006/relationships/image" Target="../media/image32.emf"/><Relationship Id="rId6" Type="http://schemas.openxmlformats.org/officeDocument/2006/relationships/oleObject" Target="../embeddings/oleObject22.bin"/><Relationship Id="rId7" Type="http://schemas.openxmlformats.org/officeDocument/2006/relationships/image" Target="../media/image3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4.emf"/><Relationship Id="rId5" Type="http://schemas.openxmlformats.org/officeDocument/2006/relationships/oleObject" Target="../embeddings/oleObject24.bin"/><Relationship Id="rId6" Type="http://schemas.openxmlformats.org/officeDocument/2006/relationships/image" Target="../media/image3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6.emf"/><Relationship Id="rId5" Type="http://schemas.openxmlformats.org/officeDocument/2006/relationships/oleObject" Target="../embeddings/oleObject26.bin"/><Relationship Id="rId6" Type="http://schemas.openxmlformats.org/officeDocument/2006/relationships/image" Target="../media/image37.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38.emf"/><Relationship Id="rId5" Type="http://schemas.openxmlformats.org/officeDocument/2006/relationships/oleObject" Target="../embeddings/oleObject28.bin"/><Relationship Id="rId6" Type="http://schemas.openxmlformats.org/officeDocument/2006/relationships/image" Target="../media/image3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40.emf"/><Relationship Id="rId5" Type="http://schemas.openxmlformats.org/officeDocument/2006/relationships/oleObject" Target="../embeddings/oleObject30.bin"/><Relationship Id="rId6" Type="http://schemas.openxmlformats.org/officeDocument/2006/relationships/image" Target="../media/image41.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2.emf"/><Relationship Id="rId5" Type="http://schemas.openxmlformats.org/officeDocument/2006/relationships/oleObject" Target="../embeddings/oleObject32.bin"/><Relationship Id="rId6" Type="http://schemas.openxmlformats.org/officeDocument/2006/relationships/image" Target="../media/image43.emf"/><Relationship Id="rId7" Type="http://schemas.openxmlformats.org/officeDocument/2006/relationships/oleObject" Target="../embeddings/oleObject33.bin"/><Relationship Id="rId8" Type="http://schemas.openxmlformats.org/officeDocument/2006/relationships/image" Target="../media/image44.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2-12-22 at 3.01.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34" y="641350"/>
            <a:ext cx="8273691" cy="3962400"/>
          </a:xfrm>
          <a:prstGeom prst="rect">
            <a:avLst/>
          </a:prstGeom>
        </p:spPr>
      </p:pic>
      <p:sp>
        <p:nvSpPr>
          <p:cNvPr id="3" name="TextBox 2"/>
          <p:cNvSpPr txBox="1"/>
          <p:nvPr/>
        </p:nvSpPr>
        <p:spPr>
          <a:xfrm>
            <a:off x="1793875" y="111125"/>
            <a:ext cx="5461802" cy="707886"/>
          </a:xfrm>
          <a:prstGeom prst="rect">
            <a:avLst/>
          </a:prstGeom>
          <a:noFill/>
        </p:spPr>
        <p:txBody>
          <a:bodyPr wrap="none" rtlCol="0">
            <a:spAutoFit/>
          </a:bodyPr>
          <a:lstStyle/>
          <a:p>
            <a:r>
              <a:rPr lang="en-US" sz="4000" dirty="0" smtClean="0"/>
              <a:t>Section 4: Star Formation</a:t>
            </a:r>
            <a:endParaRPr lang="en-US" sz="4000" dirty="0"/>
          </a:p>
        </p:txBody>
      </p:sp>
      <p:sp>
        <p:nvSpPr>
          <p:cNvPr id="4" name="Rectangle 3"/>
          <p:cNvSpPr/>
          <p:nvPr/>
        </p:nvSpPr>
        <p:spPr>
          <a:xfrm>
            <a:off x="422634" y="4524375"/>
            <a:ext cx="8721366" cy="2308324"/>
          </a:xfrm>
          <a:prstGeom prst="rect">
            <a:avLst/>
          </a:prstGeom>
        </p:spPr>
        <p:txBody>
          <a:bodyPr wrap="square">
            <a:spAutoFit/>
          </a:bodyPr>
          <a:lstStyle/>
          <a:p>
            <a:pPr algn="ctr"/>
            <a:r>
              <a:rPr lang="en-US" sz="2400" dirty="0">
                <a:solidFill>
                  <a:srgbClr val="FF0000"/>
                </a:solidFill>
              </a:rPr>
              <a:t>Is star formation currently </a:t>
            </a:r>
            <a:r>
              <a:rPr lang="en-US" sz="2400" dirty="0" smtClean="0">
                <a:solidFill>
                  <a:srgbClr val="FF0000"/>
                </a:solidFill>
              </a:rPr>
              <a:t>on-going </a:t>
            </a:r>
            <a:r>
              <a:rPr lang="en-US" sz="2400" dirty="0">
                <a:solidFill>
                  <a:srgbClr val="FF0000"/>
                </a:solidFill>
              </a:rPr>
              <a:t>in the Milky Way</a:t>
            </a:r>
            <a:r>
              <a:rPr lang="en-US" sz="2400" dirty="0" smtClean="0">
                <a:solidFill>
                  <a:srgbClr val="FF0000"/>
                </a:solidFill>
              </a:rPr>
              <a:t>?</a:t>
            </a:r>
          </a:p>
          <a:p>
            <a:endParaRPr lang="en-US" dirty="0" smtClean="0"/>
          </a:p>
          <a:p>
            <a:endParaRPr lang="en-US" dirty="0"/>
          </a:p>
          <a:p>
            <a:endParaRPr lang="en-US" dirty="0" smtClean="0"/>
          </a:p>
          <a:p>
            <a:endParaRPr lang="en-US" dirty="0"/>
          </a:p>
          <a:p>
            <a:pPr algn="ctr"/>
            <a:r>
              <a:rPr lang="el-GR" sz="2400" i="1" dirty="0" smtClean="0">
                <a:solidFill>
                  <a:srgbClr val="3366FF"/>
                </a:solidFill>
              </a:rPr>
              <a:t>ε</a:t>
            </a:r>
            <a:r>
              <a:rPr lang="en-US" sz="2400" i="1" dirty="0" smtClean="0">
                <a:solidFill>
                  <a:srgbClr val="3366FF"/>
                </a:solidFill>
              </a:rPr>
              <a:t> = 0.007 </a:t>
            </a:r>
            <a:r>
              <a:rPr lang="en-US" sz="2400" dirty="0" smtClean="0">
                <a:solidFill>
                  <a:srgbClr val="FF0000"/>
                </a:solidFill>
              </a:rPr>
              <a:t>and for solar-type stars, </a:t>
            </a:r>
            <a:r>
              <a:rPr lang="en-US" sz="2400" i="1" dirty="0" smtClean="0">
                <a:solidFill>
                  <a:srgbClr val="3366FF"/>
                </a:solidFill>
              </a:rPr>
              <a:t>α = 3.1</a:t>
            </a:r>
            <a:r>
              <a:rPr lang="en-US" sz="2400" dirty="0" smtClean="0">
                <a:solidFill>
                  <a:srgbClr val="FF0000"/>
                </a:solidFill>
              </a:rPr>
              <a:t>. We see </a:t>
            </a:r>
            <a:r>
              <a:rPr lang="en-US" sz="2400" i="1" dirty="0" smtClean="0">
                <a:solidFill>
                  <a:srgbClr val="3366FF"/>
                </a:solidFill>
              </a:rPr>
              <a:t>O</a:t>
            </a:r>
            <a:r>
              <a:rPr lang="en-US" sz="2400" dirty="0" smtClean="0">
                <a:solidFill>
                  <a:srgbClr val="3366FF"/>
                </a:solidFill>
              </a:rPr>
              <a:t> </a:t>
            </a:r>
            <a:r>
              <a:rPr lang="en-US" sz="2400" dirty="0" smtClean="0">
                <a:solidFill>
                  <a:srgbClr val="FF0000"/>
                </a:solidFill>
              </a:rPr>
              <a:t>and</a:t>
            </a:r>
            <a:r>
              <a:rPr lang="en-US" sz="2400" dirty="0" smtClean="0">
                <a:solidFill>
                  <a:srgbClr val="3366FF"/>
                </a:solidFill>
              </a:rPr>
              <a:t> </a:t>
            </a:r>
            <a:r>
              <a:rPr lang="en-US" sz="2400" i="1" dirty="0" smtClean="0">
                <a:solidFill>
                  <a:srgbClr val="3366FF"/>
                </a:solidFill>
              </a:rPr>
              <a:t>B</a:t>
            </a:r>
            <a:r>
              <a:rPr lang="en-US" sz="2400" dirty="0" smtClean="0">
                <a:solidFill>
                  <a:srgbClr val="3366FF"/>
                </a:solidFill>
              </a:rPr>
              <a:t> </a:t>
            </a:r>
            <a:r>
              <a:rPr lang="en-US" sz="2400" dirty="0" smtClean="0">
                <a:solidFill>
                  <a:srgbClr val="FF0000"/>
                </a:solidFill>
              </a:rPr>
              <a:t>stars! Star formation is on-</a:t>
            </a:r>
            <a:r>
              <a:rPr lang="en-US" sz="2400" dirty="0" err="1" smtClean="0">
                <a:solidFill>
                  <a:srgbClr val="FF0000"/>
                </a:solidFill>
              </a:rPr>
              <a:t>goingl</a:t>
            </a:r>
            <a:endParaRPr lang="en-US" sz="24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11406100"/>
              </p:ext>
            </p:extLst>
          </p:nvPr>
        </p:nvGraphicFramePr>
        <p:xfrm>
          <a:off x="1028700" y="5023287"/>
          <a:ext cx="7112000" cy="984250"/>
        </p:xfrm>
        <a:graphic>
          <a:graphicData uri="http://schemas.openxmlformats.org/presentationml/2006/ole">
            <mc:AlternateContent xmlns:mc="http://schemas.openxmlformats.org/markup-compatibility/2006">
              <mc:Choice xmlns:v="urn:schemas-microsoft-com:vml" Requires="v">
                <p:oleObj spid="_x0000_s106608" name="Equation" r:id="rId4" imgW="3670300" imgH="508000" progId="Equation.3">
                  <p:embed/>
                </p:oleObj>
              </mc:Choice>
              <mc:Fallback>
                <p:oleObj name="Equation" r:id="rId4" imgW="3670300" imgH="508000" progId="Equation.3">
                  <p:embed/>
                  <p:pic>
                    <p:nvPicPr>
                      <p:cNvPr id="0" name=""/>
                      <p:cNvPicPr/>
                      <p:nvPr/>
                    </p:nvPicPr>
                    <p:blipFill>
                      <a:blip r:embed="rId5"/>
                      <a:stretch>
                        <a:fillRect/>
                      </a:stretch>
                    </p:blipFill>
                    <p:spPr>
                      <a:xfrm>
                        <a:off x="1028700" y="5023287"/>
                        <a:ext cx="7112000" cy="984250"/>
                      </a:xfrm>
                      <a:prstGeom prst="rect">
                        <a:avLst/>
                      </a:prstGeom>
                    </p:spPr>
                  </p:pic>
                </p:oleObj>
              </mc:Fallback>
            </mc:AlternateContent>
          </a:graphicData>
        </a:graphic>
      </p:graphicFrame>
      <p:sp>
        <p:nvSpPr>
          <p:cNvPr id="6" name="TextBox 5"/>
          <p:cNvSpPr txBox="1"/>
          <p:nvPr/>
        </p:nvSpPr>
        <p:spPr>
          <a:xfrm>
            <a:off x="3127375" y="990084"/>
            <a:ext cx="2395270" cy="369332"/>
          </a:xfrm>
          <a:prstGeom prst="rect">
            <a:avLst/>
          </a:prstGeom>
          <a:noFill/>
        </p:spPr>
        <p:txBody>
          <a:bodyPr wrap="none" rtlCol="0">
            <a:spAutoFit/>
          </a:bodyPr>
          <a:lstStyle/>
          <a:p>
            <a:r>
              <a:rPr lang="en-US" dirty="0" smtClean="0">
                <a:solidFill>
                  <a:schemeClr val="bg1"/>
                </a:solidFill>
              </a:rPr>
              <a:t>Pillars: Hubble </a:t>
            </a:r>
            <a:r>
              <a:rPr lang="en-US" dirty="0" err="1" smtClean="0">
                <a:solidFill>
                  <a:schemeClr val="bg1"/>
                </a:solidFill>
              </a:rPr>
              <a:t>vs</a:t>
            </a:r>
            <a:r>
              <a:rPr lang="en-US" dirty="0" smtClean="0">
                <a:solidFill>
                  <a:schemeClr val="bg1"/>
                </a:solidFill>
              </a:rPr>
              <a:t> Webb</a:t>
            </a:r>
            <a:endParaRPr lang="en-US" dirty="0">
              <a:solidFill>
                <a:schemeClr val="bg1"/>
              </a:solidFill>
            </a:endParaRPr>
          </a:p>
        </p:txBody>
      </p:sp>
      <p:sp>
        <p:nvSpPr>
          <p:cNvPr id="7" name="Rectangle 6"/>
          <p:cNvSpPr/>
          <p:nvPr/>
        </p:nvSpPr>
        <p:spPr>
          <a:xfrm>
            <a:off x="901699" y="4957763"/>
            <a:ext cx="7400925" cy="1160899"/>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867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descr="Screen Shot 2022-12-24 at 5.1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900" y="0"/>
            <a:ext cx="3721100" cy="3784600"/>
          </a:xfrm>
          <a:prstGeom prst="rect">
            <a:avLst/>
          </a:prstGeom>
        </p:spPr>
      </p:pic>
      <p:pic>
        <p:nvPicPr>
          <p:cNvPr id="18" name="Picture 17" descr="Screen Shot 2022-12-24 at 5.17.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429000"/>
            <a:ext cx="4953000" cy="3429000"/>
          </a:xfrm>
          <a:prstGeom prst="rect">
            <a:avLst/>
          </a:prstGeom>
        </p:spPr>
      </p:pic>
      <p:pic>
        <p:nvPicPr>
          <p:cNvPr id="19" name="Picture 18" descr="Screen Shot 2022-12-24 at 5.24.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475" y="2555875"/>
            <a:ext cx="6680200" cy="5143500"/>
          </a:xfrm>
          <a:prstGeom prst="rect">
            <a:avLst/>
          </a:prstGeom>
        </p:spPr>
      </p:pic>
      <p:pic>
        <p:nvPicPr>
          <p:cNvPr id="20" name="Picture 19" descr="Screen Shot 2022-12-24 at 5.18.0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375" y="-530225"/>
            <a:ext cx="3759200" cy="4457700"/>
          </a:xfrm>
          <a:prstGeom prst="rect">
            <a:avLst/>
          </a:prstGeom>
        </p:spPr>
      </p:pic>
      <p:sp>
        <p:nvSpPr>
          <p:cNvPr id="21" name="TextBox 20"/>
          <p:cNvSpPr txBox="1"/>
          <p:nvPr/>
        </p:nvSpPr>
        <p:spPr>
          <a:xfrm>
            <a:off x="3222625" y="1079500"/>
            <a:ext cx="1349548" cy="523220"/>
          </a:xfrm>
          <a:prstGeom prst="rect">
            <a:avLst/>
          </a:prstGeom>
          <a:noFill/>
        </p:spPr>
        <p:txBody>
          <a:bodyPr wrap="none" rtlCol="0">
            <a:spAutoFit/>
          </a:bodyPr>
          <a:lstStyle/>
          <a:p>
            <a:r>
              <a:rPr lang="en-US" sz="2800" dirty="0" smtClean="0">
                <a:solidFill>
                  <a:schemeClr val="bg1"/>
                </a:solidFill>
              </a:rPr>
              <a:t>Triggers</a:t>
            </a:r>
            <a:endParaRPr lang="en-US" sz="2800" dirty="0">
              <a:solidFill>
                <a:schemeClr val="bg1"/>
              </a:solidFill>
            </a:endParaRPr>
          </a:p>
        </p:txBody>
      </p:sp>
    </p:spTree>
    <p:extLst>
      <p:ext uri="{BB962C8B-B14F-4D97-AF65-F5344CB8AC3E}">
        <p14:creationId xmlns:p14="http://schemas.microsoft.com/office/powerpoint/2010/main" val="27358860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793875" y="111125"/>
            <a:ext cx="5461802" cy="707886"/>
          </a:xfrm>
          <a:prstGeom prst="rect">
            <a:avLst/>
          </a:prstGeom>
          <a:noFill/>
        </p:spPr>
        <p:txBody>
          <a:bodyPr wrap="none" rtlCol="0">
            <a:spAutoFit/>
          </a:bodyPr>
          <a:lstStyle/>
          <a:p>
            <a:r>
              <a:rPr lang="en-US" sz="4000" dirty="0" smtClean="0"/>
              <a:t>Section 4: Star Formation</a:t>
            </a:r>
            <a:endParaRPr lang="en-US" sz="4000" dirty="0"/>
          </a:p>
        </p:txBody>
      </p:sp>
      <p:pic>
        <p:nvPicPr>
          <p:cNvPr id="4" name="Picture 3" descr="Screen Shot 2022-12-22 at 3.00.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03" y="31750"/>
            <a:ext cx="7591595" cy="6858000"/>
          </a:xfrm>
          <a:prstGeom prst="rect">
            <a:avLst/>
          </a:prstGeom>
        </p:spPr>
      </p:pic>
    </p:spTree>
    <p:extLst>
      <p:ext uri="{BB962C8B-B14F-4D97-AF65-F5344CB8AC3E}">
        <p14:creationId xmlns:p14="http://schemas.microsoft.com/office/powerpoint/2010/main" val="461412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298688"/>
            <a:ext cx="8413750" cy="1569660"/>
          </a:xfrm>
          <a:prstGeom prst="rect">
            <a:avLst/>
          </a:prstGeom>
          <a:noFill/>
        </p:spPr>
        <p:txBody>
          <a:bodyPr wrap="square" rtlCol="0">
            <a:spAutoFit/>
          </a:bodyPr>
          <a:lstStyle/>
          <a:p>
            <a:pPr algn="ctr"/>
            <a:r>
              <a:rPr lang="en-US" sz="3200" dirty="0" smtClean="0">
                <a:solidFill>
                  <a:srgbClr val="FF0000"/>
                </a:solidFill>
              </a:rPr>
              <a:t>What is the Jeans Mass, </a:t>
            </a:r>
            <a:r>
              <a:rPr lang="en-US" sz="3200" i="1" dirty="0" smtClean="0">
                <a:solidFill>
                  <a:srgbClr val="FF0000"/>
                </a:solidFill>
              </a:rPr>
              <a:t>M</a:t>
            </a:r>
            <a:r>
              <a:rPr lang="en-US" sz="3200" i="1" baseline="-25000" dirty="0" smtClean="0">
                <a:solidFill>
                  <a:srgbClr val="FF0000"/>
                </a:solidFill>
              </a:rPr>
              <a:t>J</a:t>
            </a:r>
            <a:r>
              <a:rPr lang="en-US" sz="3200" dirty="0" smtClean="0">
                <a:solidFill>
                  <a:srgbClr val="FF0000"/>
                </a:solidFill>
              </a:rPr>
              <a:t>?</a:t>
            </a:r>
          </a:p>
          <a:p>
            <a:endParaRPr lang="en-US" dirty="0"/>
          </a:p>
          <a:p>
            <a:endParaRPr lang="en-US" dirty="0" smtClean="0"/>
          </a:p>
          <a:p>
            <a:r>
              <a:rPr lang="en-US" sz="2800" dirty="0" smtClean="0">
                <a:solidFill>
                  <a:srgbClr val="0000FF"/>
                </a:solidFill>
              </a:rPr>
              <a:t>I.  </a:t>
            </a:r>
            <a:r>
              <a:rPr lang="en-US" sz="2800" dirty="0" err="1" smtClean="0">
                <a:solidFill>
                  <a:srgbClr val="0000FF"/>
                </a:solidFill>
              </a:rPr>
              <a:t>Virial</a:t>
            </a:r>
            <a:r>
              <a:rPr lang="en-US" sz="2800" dirty="0" smtClean="0">
                <a:solidFill>
                  <a:srgbClr val="0000FF"/>
                </a:solidFill>
              </a:rPr>
              <a:t> Theorem</a:t>
            </a:r>
            <a:endParaRPr lang="en-US" sz="2800" dirty="0">
              <a:solidFill>
                <a:srgbClr val="00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74771766"/>
              </p:ext>
            </p:extLst>
          </p:nvPr>
        </p:nvGraphicFramePr>
        <p:xfrm>
          <a:off x="539751" y="2044700"/>
          <a:ext cx="8026400" cy="1130300"/>
        </p:xfrm>
        <a:graphic>
          <a:graphicData uri="http://schemas.openxmlformats.org/presentationml/2006/ole">
            <mc:AlternateContent xmlns:mc="http://schemas.openxmlformats.org/markup-compatibility/2006">
              <mc:Choice xmlns:v="urn:schemas-microsoft-com:vml" Requires="v">
                <p:oleObj spid="_x0000_s1242" name="Equation" r:id="rId3" imgW="3060700" imgH="431800" progId="Equation.3">
                  <p:embed/>
                </p:oleObj>
              </mc:Choice>
              <mc:Fallback>
                <p:oleObj name="Equation" r:id="rId3" imgW="3060700" imgH="431800" progId="Equation.3">
                  <p:embed/>
                  <p:pic>
                    <p:nvPicPr>
                      <p:cNvPr id="0" name=""/>
                      <p:cNvPicPr/>
                      <p:nvPr/>
                    </p:nvPicPr>
                    <p:blipFill>
                      <a:blip r:embed="rId4"/>
                      <a:stretch>
                        <a:fillRect/>
                      </a:stretch>
                    </p:blipFill>
                    <p:spPr>
                      <a:xfrm>
                        <a:off x="539751" y="2044700"/>
                        <a:ext cx="8026400" cy="11303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7651140"/>
              </p:ext>
            </p:extLst>
          </p:nvPr>
        </p:nvGraphicFramePr>
        <p:xfrm>
          <a:off x="173037" y="3479800"/>
          <a:ext cx="3395663" cy="1030288"/>
        </p:xfrm>
        <a:graphic>
          <a:graphicData uri="http://schemas.openxmlformats.org/presentationml/2006/ole">
            <mc:AlternateContent xmlns:mc="http://schemas.openxmlformats.org/markup-compatibility/2006">
              <mc:Choice xmlns:v="urn:schemas-microsoft-com:vml" Requires="v">
                <p:oleObj spid="_x0000_s1243" name="Equation" r:id="rId5" imgW="1295400" imgH="393700" progId="Equation.3">
                  <p:embed/>
                </p:oleObj>
              </mc:Choice>
              <mc:Fallback>
                <p:oleObj name="Equation" r:id="rId5" imgW="1295400" imgH="393700" progId="Equation.3">
                  <p:embed/>
                  <p:pic>
                    <p:nvPicPr>
                      <p:cNvPr id="0" name=""/>
                      <p:cNvPicPr/>
                      <p:nvPr/>
                    </p:nvPicPr>
                    <p:blipFill>
                      <a:blip r:embed="rId6"/>
                      <a:stretch>
                        <a:fillRect/>
                      </a:stretch>
                    </p:blipFill>
                    <p:spPr>
                      <a:xfrm>
                        <a:off x="173037" y="3479800"/>
                        <a:ext cx="3395663" cy="10302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54409741"/>
              </p:ext>
            </p:extLst>
          </p:nvPr>
        </p:nvGraphicFramePr>
        <p:xfrm>
          <a:off x="365125" y="4541838"/>
          <a:ext cx="8589963" cy="2093912"/>
        </p:xfrm>
        <a:graphic>
          <a:graphicData uri="http://schemas.openxmlformats.org/presentationml/2006/ole">
            <mc:AlternateContent xmlns:mc="http://schemas.openxmlformats.org/markup-compatibility/2006">
              <mc:Choice xmlns:v="urn:schemas-microsoft-com:vml" Requires="v">
                <p:oleObj spid="_x0000_s1244" name="Equation" r:id="rId7" imgW="3276600" imgH="800100" progId="Equation.3">
                  <p:embed/>
                </p:oleObj>
              </mc:Choice>
              <mc:Fallback>
                <p:oleObj name="Equation" r:id="rId7" imgW="3276600" imgH="800100" progId="Equation.3">
                  <p:embed/>
                  <p:pic>
                    <p:nvPicPr>
                      <p:cNvPr id="0" name=""/>
                      <p:cNvPicPr/>
                      <p:nvPr/>
                    </p:nvPicPr>
                    <p:blipFill>
                      <a:blip r:embed="rId8"/>
                      <a:stretch>
                        <a:fillRect/>
                      </a:stretch>
                    </p:blipFill>
                    <p:spPr>
                      <a:xfrm>
                        <a:off x="365125" y="4541838"/>
                        <a:ext cx="8589963" cy="2093912"/>
                      </a:xfrm>
                      <a:prstGeom prst="rect">
                        <a:avLst/>
                      </a:prstGeom>
                    </p:spPr>
                  </p:pic>
                </p:oleObj>
              </mc:Fallback>
            </mc:AlternateContent>
          </a:graphicData>
        </a:graphic>
      </p:graphicFrame>
    </p:spTree>
    <p:extLst>
      <p:ext uri="{BB962C8B-B14F-4D97-AF65-F5344CB8AC3E}">
        <p14:creationId xmlns:p14="http://schemas.microsoft.com/office/powerpoint/2010/main" val="1371983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919173251"/>
              </p:ext>
            </p:extLst>
          </p:nvPr>
        </p:nvGraphicFramePr>
        <p:xfrm>
          <a:off x="460375" y="655638"/>
          <a:ext cx="4895850" cy="1130300"/>
        </p:xfrm>
        <a:graphic>
          <a:graphicData uri="http://schemas.openxmlformats.org/presentationml/2006/ole">
            <mc:AlternateContent xmlns:mc="http://schemas.openxmlformats.org/markup-compatibility/2006">
              <mc:Choice xmlns:v="urn:schemas-microsoft-com:vml" Requires="v">
                <p:oleObj spid="_x0000_s114891" name="Equation" r:id="rId3" imgW="1866900" imgH="431800" progId="Equation.3">
                  <p:embed/>
                </p:oleObj>
              </mc:Choice>
              <mc:Fallback>
                <p:oleObj name="Equation" r:id="rId3" imgW="1866900" imgH="431800" progId="Equation.3">
                  <p:embed/>
                  <p:pic>
                    <p:nvPicPr>
                      <p:cNvPr id="0" name=""/>
                      <p:cNvPicPr/>
                      <p:nvPr/>
                    </p:nvPicPr>
                    <p:blipFill>
                      <a:blip r:embed="rId4"/>
                      <a:stretch>
                        <a:fillRect/>
                      </a:stretch>
                    </p:blipFill>
                    <p:spPr>
                      <a:xfrm>
                        <a:off x="460375" y="655638"/>
                        <a:ext cx="4895850" cy="11303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54064206"/>
              </p:ext>
            </p:extLst>
          </p:nvPr>
        </p:nvGraphicFramePr>
        <p:xfrm>
          <a:off x="4367213" y="2287589"/>
          <a:ext cx="2897187" cy="598487"/>
        </p:xfrm>
        <a:graphic>
          <a:graphicData uri="http://schemas.openxmlformats.org/presentationml/2006/ole">
            <mc:AlternateContent xmlns:mc="http://schemas.openxmlformats.org/markup-compatibility/2006">
              <mc:Choice xmlns:v="urn:schemas-microsoft-com:vml" Requires="v">
                <p:oleObj spid="_x0000_s114892" name="Equation" r:id="rId5" imgW="1104900" imgH="228600" progId="Equation.3">
                  <p:embed/>
                </p:oleObj>
              </mc:Choice>
              <mc:Fallback>
                <p:oleObj name="Equation" r:id="rId5" imgW="1104900" imgH="228600" progId="Equation.3">
                  <p:embed/>
                  <p:pic>
                    <p:nvPicPr>
                      <p:cNvPr id="0" name=""/>
                      <p:cNvPicPr/>
                      <p:nvPr/>
                    </p:nvPicPr>
                    <p:blipFill>
                      <a:blip r:embed="rId6"/>
                      <a:stretch>
                        <a:fillRect/>
                      </a:stretch>
                    </p:blipFill>
                    <p:spPr>
                      <a:xfrm>
                        <a:off x="4367213" y="2287589"/>
                        <a:ext cx="2897187" cy="598487"/>
                      </a:xfrm>
                      <a:prstGeom prst="rect">
                        <a:avLst/>
                      </a:prstGeom>
                    </p:spPr>
                  </p:pic>
                </p:oleObj>
              </mc:Fallback>
            </mc:AlternateContent>
          </a:graphicData>
        </a:graphic>
      </p:graphicFrame>
      <p:cxnSp>
        <p:nvCxnSpPr>
          <p:cNvPr id="4" name="Straight Arrow Connector 3"/>
          <p:cNvCxnSpPr/>
          <p:nvPr/>
        </p:nvCxnSpPr>
        <p:spPr>
          <a:xfrm>
            <a:off x="460375" y="2524128"/>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60500" y="2222500"/>
            <a:ext cx="2753478" cy="584776"/>
          </a:xfrm>
          <a:prstGeom prst="rect">
            <a:avLst/>
          </a:prstGeom>
          <a:noFill/>
        </p:spPr>
        <p:txBody>
          <a:bodyPr wrap="none" rtlCol="0">
            <a:spAutoFit/>
          </a:bodyPr>
          <a:lstStyle/>
          <a:p>
            <a:r>
              <a:rPr lang="en-US" sz="3200" dirty="0" err="1" smtClean="0"/>
              <a:t>Virial</a:t>
            </a:r>
            <a:r>
              <a:rPr lang="en-US" sz="3200" dirty="0" smtClean="0"/>
              <a:t> Theorem:</a:t>
            </a:r>
            <a:endParaRPr lang="en-US" sz="3200" dirty="0"/>
          </a:p>
        </p:txBody>
      </p:sp>
      <p:sp>
        <p:nvSpPr>
          <p:cNvPr id="16" name="Rectangle 15"/>
          <p:cNvSpPr/>
          <p:nvPr/>
        </p:nvSpPr>
        <p:spPr>
          <a:xfrm>
            <a:off x="1428749" y="2097089"/>
            <a:ext cx="6000751" cy="914400"/>
          </a:xfrm>
          <a:prstGeom prst="rect">
            <a:avLst/>
          </a:prstGeom>
          <a:solidFill>
            <a:schemeClr val="accent6">
              <a:lumMod val="20000"/>
              <a:lumOff val="8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562537096"/>
              </p:ext>
            </p:extLst>
          </p:nvPr>
        </p:nvGraphicFramePr>
        <p:xfrm>
          <a:off x="576263" y="3481388"/>
          <a:ext cx="7359650" cy="2490787"/>
        </p:xfrm>
        <a:graphic>
          <a:graphicData uri="http://schemas.openxmlformats.org/presentationml/2006/ole">
            <mc:AlternateContent xmlns:mc="http://schemas.openxmlformats.org/markup-compatibility/2006">
              <mc:Choice xmlns:v="urn:schemas-microsoft-com:vml" Requires="v">
                <p:oleObj spid="_x0000_s114893" name="Equation" r:id="rId7" imgW="2806700" imgH="952500" progId="Equation.3">
                  <p:embed/>
                </p:oleObj>
              </mc:Choice>
              <mc:Fallback>
                <p:oleObj name="Equation" r:id="rId7" imgW="2806700" imgH="952500" progId="Equation.3">
                  <p:embed/>
                  <p:pic>
                    <p:nvPicPr>
                      <p:cNvPr id="0" name=""/>
                      <p:cNvPicPr/>
                      <p:nvPr/>
                    </p:nvPicPr>
                    <p:blipFill>
                      <a:blip r:embed="rId8"/>
                      <a:stretch>
                        <a:fillRect/>
                      </a:stretch>
                    </p:blipFill>
                    <p:spPr>
                      <a:xfrm>
                        <a:off x="576263" y="3481388"/>
                        <a:ext cx="7359650" cy="2490787"/>
                      </a:xfrm>
                      <a:prstGeom prst="rect">
                        <a:avLst/>
                      </a:prstGeom>
                    </p:spPr>
                  </p:pic>
                </p:oleObj>
              </mc:Fallback>
            </mc:AlternateContent>
          </a:graphicData>
        </a:graphic>
      </p:graphicFrame>
      <p:sp>
        <p:nvSpPr>
          <p:cNvPr id="23" name="Rectangle 22"/>
          <p:cNvSpPr/>
          <p:nvPr/>
        </p:nvSpPr>
        <p:spPr>
          <a:xfrm>
            <a:off x="1009649" y="5233989"/>
            <a:ext cx="7118351" cy="738186"/>
          </a:xfrm>
          <a:prstGeom prst="rect">
            <a:avLst/>
          </a:prstGeom>
          <a:solidFill>
            <a:schemeClr val="accent6">
              <a:lumMod val="20000"/>
              <a:lumOff val="8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7676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16923"/>
            <a:ext cx="9143999" cy="584776"/>
          </a:xfrm>
          <a:prstGeom prst="rect">
            <a:avLst/>
          </a:prstGeom>
          <a:noFill/>
        </p:spPr>
        <p:txBody>
          <a:bodyPr wrap="square" rtlCol="0">
            <a:spAutoFit/>
          </a:bodyPr>
          <a:lstStyle/>
          <a:p>
            <a:pPr algn="ctr"/>
            <a:r>
              <a:rPr lang="en-US" sz="3200" dirty="0" smtClean="0">
                <a:solidFill>
                  <a:srgbClr val="FF0000"/>
                </a:solidFill>
              </a:rPr>
              <a:t>Energy and the </a:t>
            </a:r>
            <a:r>
              <a:rPr lang="en-US" sz="3200" dirty="0" err="1" smtClean="0">
                <a:solidFill>
                  <a:srgbClr val="FF0000"/>
                </a:solidFill>
              </a:rPr>
              <a:t>Virial</a:t>
            </a:r>
            <a:r>
              <a:rPr lang="en-US" sz="3200" dirty="0" smtClean="0">
                <a:solidFill>
                  <a:srgbClr val="FF0000"/>
                </a:solidFill>
              </a:rPr>
              <a:t> Theorem</a:t>
            </a:r>
            <a:endParaRPr lang="en-US" sz="3200" dirty="0">
              <a:solidFill>
                <a:srgbClr val="FF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6362"/>
              </p:ext>
            </p:extLst>
          </p:nvPr>
        </p:nvGraphicFramePr>
        <p:xfrm>
          <a:off x="792163" y="917575"/>
          <a:ext cx="6827837" cy="1130300"/>
        </p:xfrm>
        <a:graphic>
          <a:graphicData uri="http://schemas.openxmlformats.org/presentationml/2006/ole">
            <mc:AlternateContent xmlns:mc="http://schemas.openxmlformats.org/markup-compatibility/2006">
              <mc:Choice xmlns:v="urn:schemas-microsoft-com:vml" Requires="v">
                <p:oleObj spid="_x0000_s121976" name="Equation" r:id="rId3" imgW="2603500" imgH="431800" progId="Equation.3">
                  <p:embed/>
                </p:oleObj>
              </mc:Choice>
              <mc:Fallback>
                <p:oleObj name="Equation" r:id="rId3" imgW="2603500" imgH="431800" progId="Equation.3">
                  <p:embed/>
                  <p:pic>
                    <p:nvPicPr>
                      <p:cNvPr id="0" name=""/>
                      <p:cNvPicPr/>
                      <p:nvPr/>
                    </p:nvPicPr>
                    <p:blipFill>
                      <a:blip r:embed="rId4"/>
                      <a:stretch>
                        <a:fillRect/>
                      </a:stretch>
                    </p:blipFill>
                    <p:spPr>
                      <a:xfrm>
                        <a:off x="792163" y="917575"/>
                        <a:ext cx="6827837" cy="11303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04840610"/>
              </p:ext>
            </p:extLst>
          </p:nvPr>
        </p:nvGraphicFramePr>
        <p:xfrm>
          <a:off x="1428750" y="1885950"/>
          <a:ext cx="6727825" cy="1162050"/>
        </p:xfrm>
        <a:graphic>
          <a:graphicData uri="http://schemas.openxmlformats.org/presentationml/2006/ole">
            <mc:AlternateContent xmlns:mc="http://schemas.openxmlformats.org/markup-compatibility/2006">
              <mc:Choice xmlns:v="urn:schemas-microsoft-com:vml" Requires="v">
                <p:oleObj spid="_x0000_s121977" name="Equation" r:id="rId5" imgW="2565400" imgH="444500" progId="Equation.3">
                  <p:embed/>
                </p:oleObj>
              </mc:Choice>
              <mc:Fallback>
                <p:oleObj name="Equation" r:id="rId5" imgW="2565400" imgH="444500" progId="Equation.3">
                  <p:embed/>
                  <p:pic>
                    <p:nvPicPr>
                      <p:cNvPr id="0" name=""/>
                      <p:cNvPicPr/>
                      <p:nvPr/>
                    </p:nvPicPr>
                    <p:blipFill>
                      <a:blip r:embed="rId6"/>
                      <a:stretch>
                        <a:fillRect/>
                      </a:stretch>
                    </p:blipFill>
                    <p:spPr>
                      <a:xfrm>
                        <a:off x="1428750" y="1885950"/>
                        <a:ext cx="6727825" cy="11620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337096366"/>
              </p:ext>
            </p:extLst>
          </p:nvPr>
        </p:nvGraphicFramePr>
        <p:xfrm>
          <a:off x="1682750" y="3313113"/>
          <a:ext cx="3430588" cy="3154362"/>
        </p:xfrm>
        <a:graphic>
          <a:graphicData uri="http://schemas.openxmlformats.org/presentationml/2006/ole">
            <mc:AlternateContent xmlns:mc="http://schemas.openxmlformats.org/markup-compatibility/2006">
              <mc:Choice xmlns:v="urn:schemas-microsoft-com:vml" Requires="v">
                <p:oleObj spid="_x0000_s121978" name="Equation" r:id="rId7" imgW="1308100" imgH="1206500" progId="Equation.3">
                  <p:embed/>
                </p:oleObj>
              </mc:Choice>
              <mc:Fallback>
                <p:oleObj name="Equation" r:id="rId7" imgW="1308100" imgH="1206500" progId="Equation.3">
                  <p:embed/>
                  <p:pic>
                    <p:nvPicPr>
                      <p:cNvPr id="0" name=""/>
                      <p:cNvPicPr/>
                      <p:nvPr/>
                    </p:nvPicPr>
                    <p:blipFill>
                      <a:blip r:embed="rId8"/>
                      <a:stretch>
                        <a:fillRect/>
                      </a:stretch>
                    </p:blipFill>
                    <p:spPr>
                      <a:xfrm>
                        <a:off x="1682750" y="3313113"/>
                        <a:ext cx="3430588" cy="3154362"/>
                      </a:xfrm>
                      <a:prstGeom prst="rect">
                        <a:avLst/>
                      </a:prstGeom>
                    </p:spPr>
                  </p:pic>
                </p:oleObj>
              </mc:Fallback>
            </mc:AlternateContent>
          </a:graphicData>
        </a:graphic>
      </p:graphicFrame>
      <p:sp>
        <p:nvSpPr>
          <p:cNvPr id="3" name="TextBox 2"/>
          <p:cNvSpPr txBox="1"/>
          <p:nvPr/>
        </p:nvSpPr>
        <p:spPr>
          <a:xfrm>
            <a:off x="5810249" y="3508375"/>
            <a:ext cx="3476625" cy="2677656"/>
          </a:xfrm>
          <a:prstGeom prst="rect">
            <a:avLst/>
          </a:prstGeom>
          <a:noFill/>
        </p:spPr>
        <p:txBody>
          <a:bodyPr wrap="square" rtlCol="0">
            <a:spAutoFit/>
          </a:bodyPr>
          <a:lstStyle/>
          <a:p>
            <a:r>
              <a:rPr lang="en-US" sz="2400" dirty="0" err="1" smtClean="0">
                <a:solidFill>
                  <a:srgbClr val="008000"/>
                </a:solidFill>
              </a:rPr>
              <a:t>Monotomic</a:t>
            </a:r>
            <a:r>
              <a:rPr lang="en-US" sz="2400" dirty="0" smtClean="0">
                <a:solidFill>
                  <a:srgbClr val="008000"/>
                </a:solidFill>
              </a:rPr>
              <a:t> gas</a:t>
            </a:r>
          </a:p>
          <a:p>
            <a:endParaRPr lang="en-US" sz="2400" dirty="0">
              <a:solidFill>
                <a:srgbClr val="008000"/>
              </a:solidFill>
            </a:endParaRPr>
          </a:p>
          <a:p>
            <a:endParaRPr lang="en-US" sz="2400" dirty="0" smtClean="0">
              <a:solidFill>
                <a:srgbClr val="008000"/>
              </a:solidFill>
            </a:endParaRPr>
          </a:p>
          <a:p>
            <a:r>
              <a:rPr lang="en-US" sz="2400" dirty="0" smtClean="0">
                <a:solidFill>
                  <a:srgbClr val="008000"/>
                </a:solidFill>
              </a:rPr>
              <a:t>Diatomic molecular gas</a:t>
            </a:r>
          </a:p>
          <a:p>
            <a:endParaRPr lang="en-US" sz="2400" dirty="0">
              <a:solidFill>
                <a:srgbClr val="008000"/>
              </a:solidFill>
            </a:endParaRPr>
          </a:p>
          <a:p>
            <a:endParaRPr lang="en-US" sz="2400" dirty="0" smtClean="0">
              <a:solidFill>
                <a:srgbClr val="008000"/>
              </a:solidFill>
            </a:endParaRPr>
          </a:p>
          <a:p>
            <a:r>
              <a:rPr lang="en-US" sz="2400" dirty="0" smtClean="0">
                <a:solidFill>
                  <a:srgbClr val="008000"/>
                </a:solidFill>
              </a:rPr>
              <a:t>Relativistic gas</a:t>
            </a:r>
            <a:endParaRPr lang="en-US" sz="2400" dirty="0">
              <a:solidFill>
                <a:srgbClr val="008000"/>
              </a:solidFill>
            </a:endParaRPr>
          </a:p>
        </p:txBody>
      </p:sp>
      <p:sp>
        <p:nvSpPr>
          <p:cNvPr id="5" name="Left Brace 4"/>
          <p:cNvSpPr/>
          <p:nvPr/>
        </p:nvSpPr>
        <p:spPr>
          <a:xfrm>
            <a:off x="1111251" y="3603624"/>
            <a:ext cx="538162" cy="25665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42875" y="4651375"/>
            <a:ext cx="959968" cy="461665"/>
          </a:xfrm>
          <a:prstGeom prst="rect">
            <a:avLst/>
          </a:prstGeom>
          <a:noFill/>
        </p:spPr>
        <p:txBody>
          <a:bodyPr wrap="none" rtlCol="0">
            <a:spAutoFit/>
          </a:bodyPr>
          <a:lstStyle/>
          <a:p>
            <a:r>
              <a:rPr lang="en-US" sz="2400" dirty="0" smtClean="0">
                <a:solidFill>
                  <a:srgbClr val="008000"/>
                </a:solidFill>
              </a:rPr>
              <a:t>CASES</a:t>
            </a:r>
            <a:endParaRPr lang="en-US" sz="2400" dirty="0">
              <a:solidFill>
                <a:srgbClr val="008000"/>
              </a:solidFill>
            </a:endParaRPr>
          </a:p>
        </p:txBody>
      </p:sp>
    </p:spTree>
    <p:extLst>
      <p:ext uri="{BB962C8B-B14F-4D97-AF65-F5344CB8AC3E}">
        <p14:creationId xmlns:p14="http://schemas.microsoft.com/office/powerpoint/2010/main" val="4048667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30602256"/>
              </p:ext>
            </p:extLst>
          </p:nvPr>
        </p:nvGraphicFramePr>
        <p:xfrm>
          <a:off x="2887663" y="1390650"/>
          <a:ext cx="3497262" cy="696913"/>
        </p:xfrm>
        <a:graphic>
          <a:graphicData uri="http://schemas.openxmlformats.org/presentationml/2006/ole">
            <mc:AlternateContent xmlns:mc="http://schemas.openxmlformats.org/markup-compatibility/2006">
              <mc:Choice xmlns:v="urn:schemas-microsoft-com:vml" Requires="v">
                <p:oleObj spid="_x0000_s116859" name="Equation" r:id="rId3" imgW="1333500" imgH="266700" progId="Equation.3">
                  <p:embed/>
                </p:oleObj>
              </mc:Choice>
              <mc:Fallback>
                <p:oleObj name="Equation" r:id="rId3" imgW="1333500" imgH="266700" progId="Equation.3">
                  <p:embed/>
                  <p:pic>
                    <p:nvPicPr>
                      <p:cNvPr id="0" name=""/>
                      <p:cNvPicPr/>
                      <p:nvPr/>
                    </p:nvPicPr>
                    <p:blipFill>
                      <a:blip r:embed="rId4"/>
                      <a:stretch>
                        <a:fillRect/>
                      </a:stretch>
                    </p:blipFill>
                    <p:spPr>
                      <a:xfrm>
                        <a:off x="2887663" y="1390650"/>
                        <a:ext cx="3497262" cy="696913"/>
                      </a:xfrm>
                      <a:prstGeom prst="rect">
                        <a:avLst/>
                      </a:prstGeom>
                    </p:spPr>
                  </p:pic>
                </p:oleObj>
              </mc:Fallback>
            </mc:AlternateContent>
          </a:graphicData>
        </a:graphic>
      </p:graphicFrame>
      <p:sp>
        <p:nvSpPr>
          <p:cNvPr id="2" name="TextBox 1"/>
          <p:cNvSpPr txBox="1"/>
          <p:nvPr/>
        </p:nvSpPr>
        <p:spPr>
          <a:xfrm>
            <a:off x="503238" y="566231"/>
            <a:ext cx="8302624" cy="4688463"/>
          </a:xfrm>
          <a:prstGeom prst="rect">
            <a:avLst/>
          </a:prstGeom>
          <a:noFill/>
        </p:spPr>
        <p:txBody>
          <a:bodyPr wrap="square" rtlCol="0">
            <a:spAutoFit/>
          </a:bodyPr>
          <a:lstStyle/>
          <a:p>
            <a:r>
              <a:rPr lang="en-US" sz="2800" dirty="0" smtClean="0">
                <a:solidFill>
                  <a:srgbClr val="0000FF"/>
                </a:solidFill>
              </a:rPr>
              <a:t>II.  Jeans Mass</a:t>
            </a:r>
          </a:p>
          <a:p>
            <a:endParaRPr lang="en-US" sz="2800" dirty="0">
              <a:solidFill>
                <a:srgbClr val="0000FF"/>
              </a:solidFill>
            </a:endParaRPr>
          </a:p>
          <a:p>
            <a:endParaRPr lang="en-US" sz="2800" dirty="0" smtClean="0">
              <a:solidFill>
                <a:srgbClr val="0000FF"/>
              </a:solidFill>
            </a:endParaRPr>
          </a:p>
          <a:p>
            <a:endParaRPr lang="en-US" sz="2800" dirty="0">
              <a:solidFill>
                <a:srgbClr val="0000FF"/>
              </a:solidFill>
            </a:endParaRPr>
          </a:p>
          <a:p>
            <a:r>
              <a:rPr lang="en-US" sz="2800" dirty="0" smtClean="0">
                <a:solidFill>
                  <a:srgbClr val="0000FF"/>
                </a:solidFill>
              </a:rPr>
              <a:t>Say we have an uniform ISM cloud with </a:t>
            </a:r>
            <a:r>
              <a:rPr lang="en-US" sz="2800" i="1" dirty="0" smtClean="0">
                <a:solidFill>
                  <a:srgbClr val="FF0000"/>
                </a:solidFill>
              </a:rPr>
              <a:t>T = 10 K, </a:t>
            </a:r>
            <a:r>
              <a:rPr lang="en-US" sz="2800" dirty="0" smtClean="0">
                <a:solidFill>
                  <a:srgbClr val="3366FF"/>
                </a:solidFill>
              </a:rPr>
              <a:t>and</a:t>
            </a:r>
            <a:r>
              <a:rPr lang="en-US" sz="2800" dirty="0" smtClean="0">
                <a:solidFill>
                  <a:schemeClr val="tx2"/>
                </a:solidFill>
              </a:rPr>
              <a:t> </a:t>
            </a:r>
            <a:r>
              <a:rPr lang="en-US" sz="2800" i="1" dirty="0" smtClean="0">
                <a:solidFill>
                  <a:srgbClr val="FF0000"/>
                </a:solidFill>
              </a:rPr>
              <a:t>n = 1,000 cm</a:t>
            </a:r>
            <a:r>
              <a:rPr lang="en-US" sz="2800" i="1" baseline="30000" dirty="0" smtClean="0">
                <a:solidFill>
                  <a:srgbClr val="FF0000"/>
                </a:solidFill>
              </a:rPr>
              <a:t>-3</a:t>
            </a:r>
            <a:r>
              <a:rPr lang="en-US" sz="2800" dirty="0">
                <a:solidFill>
                  <a:srgbClr val="FF0000"/>
                </a:solidFill>
              </a:rPr>
              <a:t> </a:t>
            </a:r>
            <a:r>
              <a:rPr lang="en-US" sz="2800" dirty="0" smtClean="0">
                <a:solidFill>
                  <a:srgbClr val="FF0000"/>
                </a:solidFill>
              </a:rPr>
              <a:t>(</a:t>
            </a:r>
            <a:r>
              <a:rPr lang="en-US" sz="2800" i="1" dirty="0" smtClean="0">
                <a:solidFill>
                  <a:srgbClr val="FF0000"/>
                </a:solidFill>
              </a:rPr>
              <a:t>3.4x10</a:t>
            </a:r>
            <a:r>
              <a:rPr lang="en-US" sz="2800" i="1" baseline="30000" dirty="0" smtClean="0">
                <a:solidFill>
                  <a:srgbClr val="FF0000"/>
                </a:solidFill>
              </a:rPr>
              <a:t>-21 </a:t>
            </a:r>
            <a:r>
              <a:rPr lang="en-US" sz="2800" i="1" dirty="0" smtClean="0">
                <a:solidFill>
                  <a:srgbClr val="FF0000"/>
                </a:solidFill>
              </a:rPr>
              <a:t>g</a:t>
            </a:r>
            <a:r>
              <a:rPr lang="en-US" sz="2800" dirty="0" smtClean="0">
                <a:solidFill>
                  <a:srgbClr val="FF0000"/>
                </a:solidFill>
              </a:rPr>
              <a:t>)</a:t>
            </a:r>
            <a:r>
              <a:rPr lang="en-US" sz="2800" dirty="0" smtClean="0">
                <a:solidFill>
                  <a:srgbClr val="000090"/>
                </a:solidFill>
              </a:rPr>
              <a:t>, </a:t>
            </a:r>
            <a:r>
              <a:rPr lang="en-US" sz="2800" dirty="0" smtClean="0">
                <a:solidFill>
                  <a:srgbClr val="0000FF"/>
                </a:solidFill>
              </a:rPr>
              <a:t>initially in </a:t>
            </a:r>
            <a:r>
              <a:rPr lang="en-US" sz="2800" dirty="0" err="1" smtClean="0">
                <a:solidFill>
                  <a:srgbClr val="0000FF"/>
                </a:solidFill>
              </a:rPr>
              <a:t>equilibirum</a:t>
            </a:r>
            <a:r>
              <a:rPr lang="en-US" sz="2800" dirty="0" smtClean="0">
                <a:solidFill>
                  <a:srgbClr val="0000FF"/>
                </a:solidFill>
              </a:rPr>
              <a:t>. Then,</a:t>
            </a:r>
          </a:p>
          <a:p>
            <a:endParaRPr lang="en-US" sz="2800" dirty="0">
              <a:solidFill>
                <a:srgbClr val="008000"/>
              </a:solidFill>
            </a:endParaRPr>
          </a:p>
          <a:p>
            <a:pPr marL="457200" indent="-457200">
              <a:buFont typeface="Arial"/>
              <a:buChar char="•"/>
            </a:pPr>
            <a:r>
              <a:rPr lang="en-US" sz="2800" i="1" dirty="0" smtClean="0">
                <a:solidFill>
                  <a:srgbClr val="3366FF"/>
                </a:solidFill>
              </a:rPr>
              <a:t>&lt;3(γ-1)U&gt; = 3(γ-1)</a:t>
            </a:r>
            <a:r>
              <a:rPr lang="en-US" sz="2800" i="1" dirty="0" err="1" smtClean="0">
                <a:solidFill>
                  <a:srgbClr val="3366FF"/>
                </a:solidFill>
              </a:rPr>
              <a:t>NkT</a:t>
            </a:r>
            <a:r>
              <a:rPr lang="en-US" sz="2800" i="1" dirty="0" smtClean="0">
                <a:solidFill>
                  <a:srgbClr val="3366FF"/>
                </a:solidFill>
              </a:rPr>
              <a:t> </a:t>
            </a:r>
            <a:r>
              <a:rPr lang="en-US" sz="2800" i="1" dirty="0" smtClean="0">
                <a:solidFill>
                  <a:srgbClr val="FF0000"/>
                </a:solidFill>
              </a:rPr>
              <a:t>=  </a:t>
            </a:r>
            <a:r>
              <a:rPr lang="en-US" sz="2800" i="1" dirty="0">
                <a:solidFill>
                  <a:srgbClr val="FF0000"/>
                </a:solidFill>
              </a:rPr>
              <a:t>3(γ-1</a:t>
            </a:r>
            <a:r>
              <a:rPr lang="en-US" sz="2800" i="1" dirty="0" smtClean="0">
                <a:solidFill>
                  <a:srgbClr val="FF0000"/>
                </a:solidFill>
              </a:rPr>
              <a:t>)(M/2m</a:t>
            </a:r>
            <a:r>
              <a:rPr lang="en-US" sz="2800" i="1" baseline="-25000" dirty="0" smtClean="0">
                <a:solidFill>
                  <a:srgbClr val="FF0000"/>
                </a:solidFill>
              </a:rPr>
              <a:t>H</a:t>
            </a:r>
            <a:r>
              <a:rPr lang="en-US" sz="2800" i="1" dirty="0" smtClean="0">
                <a:solidFill>
                  <a:srgbClr val="FF0000"/>
                </a:solidFill>
              </a:rPr>
              <a:t>)</a:t>
            </a:r>
            <a:r>
              <a:rPr lang="en-US" sz="2800" i="1" dirty="0" err="1" smtClean="0">
                <a:solidFill>
                  <a:srgbClr val="FF0000"/>
                </a:solidFill>
              </a:rPr>
              <a:t>kT</a:t>
            </a:r>
            <a:r>
              <a:rPr lang="en-US" sz="2800" i="1" dirty="0" smtClean="0">
                <a:solidFill>
                  <a:srgbClr val="FF0000"/>
                </a:solidFill>
              </a:rPr>
              <a:t> </a:t>
            </a:r>
          </a:p>
          <a:p>
            <a:pPr marL="457200" indent="-457200">
              <a:buFont typeface="Arial"/>
              <a:buChar char="•"/>
            </a:pPr>
            <a:r>
              <a:rPr lang="en-US" sz="2800" i="1" dirty="0" smtClean="0">
                <a:solidFill>
                  <a:srgbClr val="3366FF"/>
                </a:solidFill>
              </a:rPr>
              <a:t>&lt;</a:t>
            </a:r>
            <a:r>
              <a:rPr lang="en-US" sz="2800" i="1" dirty="0" err="1" smtClean="0">
                <a:solidFill>
                  <a:srgbClr val="3366FF"/>
                </a:solidFill>
              </a:rPr>
              <a:t>W</a:t>
            </a:r>
            <a:r>
              <a:rPr lang="en-US" sz="2800" i="1" baseline="-25000" dirty="0" err="1" smtClean="0">
                <a:solidFill>
                  <a:srgbClr val="3366FF"/>
                </a:solidFill>
              </a:rPr>
              <a:t>g</a:t>
            </a:r>
            <a:r>
              <a:rPr lang="en-US" sz="2800" i="1" dirty="0" smtClean="0">
                <a:solidFill>
                  <a:srgbClr val="3366FF"/>
                </a:solidFill>
              </a:rPr>
              <a:t>&gt; = -0.6GM</a:t>
            </a:r>
            <a:r>
              <a:rPr lang="en-US" sz="2800" i="1" baseline="30000" dirty="0" smtClean="0">
                <a:solidFill>
                  <a:srgbClr val="3366FF"/>
                </a:solidFill>
              </a:rPr>
              <a:t>2</a:t>
            </a:r>
            <a:r>
              <a:rPr lang="en-US" sz="2800" i="1" dirty="0" smtClean="0">
                <a:solidFill>
                  <a:srgbClr val="3366FF"/>
                </a:solidFill>
              </a:rPr>
              <a:t>/R </a:t>
            </a:r>
            <a:r>
              <a:rPr lang="en-US" sz="2800" i="1" dirty="0" smtClean="0">
                <a:solidFill>
                  <a:srgbClr val="FF0000"/>
                </a:solidFill>
              </a:rPr>
              <a:t>= -0.6GM</a:t>
            </a:r>
            <a:r>
              <a:rPr lang="en-US" sz="2800" i="1" baseline="30000" dirty="0">
                <a:solidFill>
                  <a:srgbClr val="FF0000"/>
                </a:solidFill>
              </a:rPr>
              <a:t>5</a:t>
            </a:r>
            <a:r>
              <a:rPr lang="en-US" sz="2800" i="1" baseline="30000" dirty="0" smtClean="0">
                <a:solidFill>
                  <a:srgbClr val="FF0000"/>
                </a:solidFill>
              </a:rPr>
              <a:t>/3</a:t>
            </a:r>
            <a:r>
              <a:rPr lang="en-US" sz="2800" i="1" dirty="0" smtClean="0">
                <a:solidFill>
                  <a:srgbClr val="FF0000"/>
                </a:solidFill>
              </a:rPr>
              <a:t>(2m</a:t>
            </a:r>
            <a:r>
              <a:rPr lang="en-US" sz="2800" i="1" baseline="-25000" dirty="0" smtClean="0">
                <a:solidFill>
                  <a:srgbClr val="FF0000"/>
                </a:solidFill>
              </a:rPr>
              <a:t>H</a:t>
            </a:r>
            <a:r>
              <a:rPr lang="en-US" sz="2800" i="1" dirty="0" smtClean="0">
                <a:solidFill>
                  <a:srgbClr val="FF0000"/>
                </a:solidFill>
              </a:rPr>
              <a:t>n)</a:t>
            </a:r>
            <a:r>
              <a:rPr lang="en-US" sz="2800" i="1" baseline="30000" dirty="0" smtClean="0">
                <a:solidFill>
                  <a:srgbClr val="FF0000"/>
                </a:solidFill>
              </a:rPr>
              <a:t>1/3</a:t>
            </a:r>
          </a:p>
          <a:p>
            <a:pPr marL="457200" indent="-457200">
              <a:buFont typeface="Arial"/>
              <a:buChar char="•"/>
            </a:pPr>
            <a:endParaRPr lang="en-US" sz="2800" i="1" baseline="30000" dirty="0">
              <a:solidFill>
                <a:srgbClr val="0000FF"/>
              </a:solidFill>
            </a:endParaRPr>
          </a:p>
          <a:p>
            <a:r>
              <a:rPr lang="en-US" sz="2800" dirty="0" smtClean="0">
                <a:solidFill>
                  <a:srgbClr val="0000FF"/>
                </a:solidFill>
              </a:rPr>
              <a:t>sum to 0, suggesting a critical mass, the </a:t>
            </a:r>
            <a:r>
              <a:rPr lang="en-US" sz="2800" i="1" dirty="0" smtClean="0">
                <a:solidFill>
                  <a:srgbClr val="FF0000"/>
                </a:solidFill>
              </a:rPr>
              <a:t>Jeans Mass</a:t>
            </a:r>
            <a:r>
              <a:rPr lang="en-US" sz="2800" dirty="0" smtClean="0">
                <a:solidFill>
                  <a:srgbClr val="0000FF"/>
                </a:solidFill>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2415685457"/>
              </p:ext>
            </p:extLst>
          </p:nvPr>
        </p:nvGraphicFramePr>
        <p:xfrm>
          <a:off x="2063750" y="5370513"/>
          <a:ext cx="4970463" cy="1260475"/>
        </p:xfrm>
        <a:graphic>
          <a:graphicData uri="http://schemas.openxmlformats.org/presentationml/2006/ole">
            <mc:AlternateContent xmlns:mc="http://schemas.openxmlformats.org/markup-compatibility/2006">
              <mc:Choice xmlns:v="urn:schemas-microsoft-com:vml" Requires="v">
                <p:oleObj spid="_x0000_s116860" name="Equation" r:id="rId5" imgW="1803400" imgH="457200" progId="Equation.3">
                  <p:embed/>
                </p:oleObj>
              </mc:Choice>
              <mc:Fallback>
                <p:oleObj name="Equation" r:id="rId5" imgW="1803400" imgH="457200" progId="Equation.3">
                  <p:embed/>
                  <p:pic>
                    <p:nvPicPr>
                      <p:cNvPr id="0" name=""/>
                      <p:cNvPicPr/>
                      <p:nvPr/>
                    </p:nvPicPr>
                    <p:blipFill>
                      <a:blip r:embed="rId6"/>
                      <a:stretch>
                        <a:fillRect/>
                      </a:stretch>
                    </p:blipFill>
                    <p:spPr>
                      <a:xfrm>
                        <a:off x="2063750" y="5370513"/>
                        <a:ext cx="4970463" cy="1260475"/>
                      </a:xfrm>
                      <a:prstGeom prst="rect">
                        <a:avLst/>
                      </a:prstGeom>
                    </p:spPr>
                  </p:pic>
                </p:oleObj>
              </mc:Fallback>
            </mc:AlternateContent>
          </a:graphicData>
        </a:graphic>
      </p:graphicFrame>
      <p:sp>
        <p:nvSpPr>
          <p:cNvPr id="5" name="Rectangle 4"/>
          <p:cNvSpPr/>
          <p:nvPr/>
        </p:nvSpPr>
        <p:spPr>
          <a:xfrm>
            <a:off x="1884363" y="5299076"/>
            <a:ext cx="5276850" cy="1474787"/>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302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238" y="566231"/>
            <a:ext cx="8302624" cy="3970318"/>
          </a:xfrm>
          <a:prstGeom prst="rect">
            <a:avLst/>
          </a:prstGeom>
          <a:noFill/>
        </p:spPr>
        <p:txBody>
          <a:bodyPr wrap="square" rtlCol="0">
            <a:spAutoFit/>
          </a:bodyPr>
          <a:lstStyle/>
          <a:p>
            <a:r>
              <a:rPr lang="en-US" sz="2800" dirty="0">
                <a:solidFill>
                  <a:srgbClr val="0000FF"/>
                </a:solidFill>
              </a:rPr>
              <a:t>T</a:t>
            </a:r>
            <a:r>
              <a:rPr lang="en-US" sz="2800" dirty="0" smtClean="0">
                <a:solidFill>
                  <a:srgbClr val="0000FF"/>
                </a:solidFill>
              </a:rPr>
              <a:t>he </a:t>
            </a:r>
            <a:r>
              <a:rPr lang="en-US" sz="2800" i="1" dirty="0" smtClean="0">
                <a:solidFill>
                  <a:srgbClr val="FF0000"/>
                </a:solidFill>
              </a:rPr>
              <a:t>Jeans Mass</a:t>
            </a:r>
            <a:r>
              <a:rPr lang="en-US" sz="2800" dirty="0" smtClean="0">
                <a:solidFill>
                  <a:srgbClr val="0000FF"/>
                </a:solidFill>
              </a:rPr>
              <a:t>,</a:t>
            </a:r>
          </a:p>
          <a:p>
            <a:endParaRPr lang="en-US" sz="2800" dirty="0">
              <a:solidFill>
                <a:srgbClr val="0000FF"/>
              </a:solidFill>
            </a:endParaRPr>
          </a:p>
          <a:p>
            <a:endParaRPr lang="en-US" sz="2800" dirty="0" smtClean="0">
              <a:solidFill>
                <a:srgbClr val="0000FF"/>
              </a:solidFill>
            </a:endParaRPr>
          </a:p>
          <a:p>
            <a:endParaRPr lang="en-US" sz="2800" dirty="0">
              <a:solidFill>
                <a:srgbClr val="0000FF"/>
              </a:solidFill>
            </a:endParaRPr>
          </a:p>
          <a:p>
            <a:endParaRPr lang="en-US" sz="2800" dirty="0" smtClean="0">
              <a:solidFill>
                <a:srgbClr val="0000FF"/>
              </a:solidFill>
            </a:endParaRPr>
          </a:p>
          <a:p>
            <a:endParaRPr lang="en-US" sz="2800" dirty="0">
              <a:solidFill>
                <a:srgbClr val="0000FF"/>
              </a:solidFill>
            </a:endParaRPr>
          </a:p>
          <a:p>
            <a:pPr algn="ctr"/>
            <a:r>
              <a:rPr lang="en-US" sz="2800" dirty="0" smtClean="0">
                <a:solidFill>
                  <a:srgbClr val="0000FF"/>
                </a:solidFill>
              </a:rPr>
              <a:t>increases with temperature and decreases with density.</a:t>
            </a:r>
          </a:p>
          <a:p>
            <a:pPr algn="ctr"/>
            <a:endParaRPr lang="en-US" sz="2800" dirty="0" smtClean="0">
              <a:solidFill>
                <a:srgbClr val="0000FF"/>
              </a:solidFill>
            </a:endParaRPr>
          </a:p>
          <a:p>
            <a:pPr algn="ctr"/>
            <a:r>
              <a:rPr lang="en-US" sz="2800" dirty="0" smtClean="0">
                <a:solidFill>
                  <a:srgbClr val="0000FF"/>
                </a:solidFill>
              </a:rPr>
              <a:t> </a:t>
            </a:r>
            <a:r>
              <a:rPr lang="en-US" sz="2800" dirty="0" smtClean="0">
                <a:solidFill>
                  <a:srgbClr val="FF0000"/>
                </a:solidFill>
              </a:rPr>
              <a:t>Do these properties seem reasonable to you?</a:t>
            </a:r>
          </a:p>
        </p:txBody>
      </p:sp>
      <p:graphicFrame>
        <p:nvGraphicFramePr>
          <p:cNvPr id="3" name="Object 2"/>
          <p:cNvGraphicFramePr>
            <a:graphicFrameLocks noChangeAspect="1"/>
          </p:cNvGraphicFramePr>
          <p:nvPr>
            <p:extLst>
              <p:ext uri="{D42A27DB-BD31-4B8C-83A1-F6EECF244321}">
                <p14:modId xmlns:p14="http://schemas.microsoft.com/office/powerpoint/2010/main" val="205670664"/>
              </p:ext>
            </p:extLst>
          </p:nvPr>
        </p:nvGraphicFramePr>
        <p:xfrm>
          <a:off x="2063750" y="1417638"/>
          <a:ext cx="4973638" cy="1260475"/>
        </p:xfrm>
        <a:graphic>
          <a:graphicData uri="http://schemas.openxmlformats.org/presentationml/2006/ole">
            <mc:AlternateContent xmlns:mc="http://schemas.openxmlformats.org/markup-compatibility/2006">
              <mc:Choice xmlns:v="urn:schemas-microsoft-com:vml" Requires="v">
                <p:oleObj spid="_x0000_s118842" name="Equation" r:id="rId3" imgW="1803400" imgH="457200" progId="Equation.3">
                  <p:embed/>
                </p:oleObj>
              </mc:Choice>
              <mc:Fallback>
                <p:oleObj name="Equation" r:id="rId3" imgW="1803400" imgH="457200" progId="Equation.3">
                  <p:embed/>
                  <p:pic>
                    <p:nvPicPr>
                      <p:cNvPr id="0" name=""/>
                      <p:cNvPicPr/>
                      <p:nvPr/>
                    </p:nvPicPr>
                    <p:blipFill>
                      <a:blip r:embed="rId4"/>
                      <a:stretch>
                        <a:fillRect/>
                      </a:stretch>
                    </p:blipFill>
                    <p:spPr>
                      <a:xfrm>
                        <a:off x="2063750" y="1417638"/>
                        <a:ext cx="4973638" cy="1260475"/>
                      </a:xfrm>
                      <a:prstGeom prst="rect">
                        <a:avLst/>
                      </a:prstGeom>
                    </p:spPr>
                  </p:pic>
                </p:oleObj>
              </mc:Fallback>
            </mc:AlternateContent>
          </a:graphicData>
        </a:graphic>
      </p:graphicFrame>
    </p:spTree>
    <p:extLst>
      <p:ext uri="{BB962C8B-B14F-4D97-AF65-F5344CB8AC3E}">
        <p14:creationId xmlns:p14="http://schemas.microsoft.com/office/powerpoint/2010/main" val="869392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238" y="566231"/>
            <a:ext cx="8302624" cy="3539431"/>
          </a:xfrm>
          <a:prstGeom prst="rect">
            <a:avLst/>
          </a:prstGeom>
          <a:noFill/>
        </p:spPr>
        <p:txBody>
          <a:bodyPr wrap="square" rtlCol="0">
            <a:spAutoFit/>
          </a:bodyPr>
          <a:lstStyle/>
          <a:p>
            <a:r>
              <a:rPr lang="en-US" sz="2800" dirty="0">
                <a:solidFill>
                  <a:srgbClr val="3366FF"/>
                </a:solidFill>
              </a:rPr>
              <a:t>T</a:t>
            </a:r>
            <a:r>
              <a:rPr lang="en-US" sz="2800" dirty="0" smtClean="0">
                <a:solidFill>
                  <a:srgbClr val="3366FF"/>
                </a:solidFill>
              </a:rPr>
              <a:t>he </a:t>
            </a:r>
            <a:r>
              <a:rPr lang="en-US" sz="2800" i="1" dirty="0" smtClean="0">
                <a:solidFill>
                  <a:srgbClr val="FF0000"/>
                </a:solidFill>
              </a:rPr>
              <a:t>Jeans Mass</a:t>
            </a:r>
            <a:r>
              <a:rPr lang="en-US" sz="2800" dirty="0" smtClean="0">
                <a:solidFill>
                  <a:srgbClr val="3366FF"/>
                </a:solidFill>
              </a:rPr>
              <a:t>,</a:t>
            </a:r>
          </a:p>
          <a:p>
            <a:endParaRPr lang="en-US" sz="2800" dirty="0">
              <a:solidFill>
                <a:srgbClr val="3366FF"/>
              </a:solidFill>
            </a:endParaRPr>
          </a:p>
          <a:p>
            <a:endParaRPr lang="en-US" sz="2800" dirty="0" smtClean="0">
              <a:solidFill>
                <a:srgbClr val="3366FF"/>
              </a:solidFill>
            </a:endParaRPr>
          </a:p>
          <a:p>
            <a:endParaRPr lang="en-US" sz="2800" dirty="0">
              <a:solidFill>
                <a:srgbClr val="3366FF"/>
              </a:solidFill>
            </a:endParaRPr>
          </a:p>
          <a:p>
            <a:pPr marL="514350" indent="-514350">
              <a:buFont typeface="+mj-lt"/>
              <a:buAutoNum type="arabicPeriod"/>
            </a:pPr>
            <a:r>
              <a:rPr lang="en-US" sz="2800" dirty="0" smtClean="0">
                <a:solidFill>
                  <a:srgbClr val="3366FF"/>
                </a:solidFill>
              </a:rPr>
              <a:t>HI cloud, </a:t>
            </a:r>
            <a:r>
              <a:rPr lang="en-US" sz="2800" i="1" dirty="0" smtClean="0">
                <a:solidFill>
                  <a:srgbClr val="FF0000"/>
                </a:solidFill>
              </a:rPr>
              <a:t>T = 50 K, n = 500 cm</a:t>
            </a:r>
            <a:r>
              <a:rPr lang="en-US" sz="2800" i="1" baseline="30000" dirty="0" smtClean="0">
                <a:solidFill>
                  <a:srgbClr val="FF0000"/>
                </a:solidFill>
              </a:rPr>
              <a:t>-3</a:t>
            </a:r>
            <a:r>
              <a:rPr lang="en-US" sz="2800" dirty="0" smtClean="0">
                <a:solidFill>
                  <a:srgbClr val="3366FF"/>
                </a:solidFill>
              </a:rPr>
              <a:t>, </a:t>
            </a:r>
            <a:r>
              <a:rPr lang="en-US" sz="2800" i="1" dirty="0" smtClean="0">
                <a:solidFill>
                  <a:srgbClr val="3366FF"/>
                </a:solidFill>
              </a:rPr>
              <a:t>M</a:t>
            </a:r>
            <a:r>
              <a:rPr lang="en-US" sz="2800" i="1" baseline="-25000" dirty="0" smtClean="0">
                <a:solidFill>
                  <a:srgbClr val="3366FF"/>
                </a:solidFill>
              </a:rPr>
              <a:t>J</a:t>
            </a:r>
            <a:r>
              <a:rPr lang="en-US" sz="2800" i="1" dirty="0" smtClean="0">
                <a:solidFill>
                  <a:srgbClr val="3366FF"/>
                </a:solidFill>
              </a:rPr>
              <a:t> = 1,500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H2 cloud, </a:t>
            </a:r>
            <a:r>
              <a:rPr lang="en-US" sz="2800" i="1" dirty="0" smtClean="0">
                <a:solidFill>
                  <a:srgbClr val="FF0000"/>
                </a:solidFill>
              </a:rPr>
              <a:t>T = 10 K, n = 8,000 cm</a:t>
            </a:r>
            <a:r>
              <a:rPr lang="en-US" sz="2800" i="1" baseline="30000" dirty="0" smtClean="0">
                <a:solidFill>
                  <a:srgbClr val="FF0000"/>
                </a:solidFill>
              </a:rPr>
              <a:t>-3</a:t>
            </a:r>
            <a:r>
              <a:rPr lang="en-US" sz="2800" i="1" dirty="0" smtClean="0">
                <a:solidFill>
                  <a:srgbClr val="3366FF"/>
                </a:solidFill>
              </a:rPr>
              <a:t>, M</a:t>
            </a:r>
            <a:r>
              <a:rPr lang="en-US" sz="2800" i="1" baseline="-25000" dirty="0" smtClean="0">
                <a:solidFill>
                  <a:srgbClr val="3366FF"/>
                </a:solidFill>
              </a:rPr>
              <a:t>J</a:t>
            </a:r>
            <a:r>
              <a:rPr lang="en-US" sz="2800" i="1" dirty="0" smtClean="0">
                <a:solidFill>
                  <a:srgbClr val="3366FF"/>
                </a:solidFill>
              </a:rPr>
              <a:t> = 4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For</a:t>
            </a:r>
            <a:r>
              <a:rPr lang="en-US" sz="2800" i="1" dirty="0" smtClean="0">
                <a:solidFill>
                  <a:srgbClr val="3366FF"/>
                </a:solidFill>
              </a:rPr>
              <a:t> 1 </a:t>
            </a:r>
            <a:r>
              <a:rPr lang="en-US" sz="2800" i="1" dirty="0" err="1" smtClean="0">
                <a:solidFill>
                  <a:srgbClr val="3366FF"/>
                </a:solidFill>
              </a:rPr>
              <a:t>M</a:t>
            </a:r>
            <a:r>
              <a:rPr lang="en-US" sz="2800" i="1" baseline="-25000" dirty="0" err="1">
                <a:solidFill>
                  <a:srgbClr val="3366FF"/>
                </a:solidFill>
              </a:rPr>
              <a:t>s</a:t>
            </a:r>
            <a:r>
              <a:rPr lang="en-US" sz="2800" i="1" dirty="0" smtClean="0">
                <a:solidFill>
                  <a:srgbClr val="FF0000"/>
                </a:solidFill>
              </a:rPr>
              <a:t>, n</a:t>
            </a:r>
            <a:r>
              <a:rPr lang="en-US" sz="2800" i="1" dirty="0">
                <a:solidFill>
                  <a:srgbClr val="FF0000"/>
                </a:solidFill>
              </a:rPr>
              <a:t> </a:t>
            </a:r>
            <a:r>
              <a:rPr lang="en-US" sz="2800" i="1" dirty="0" smtClean="0">
                <a:solidFill>
                  <a:srgbClr val="FF0000"/>
                </a:solidFill>
              </a:rPr>
              <a:t>= 1.2x10</a:t>
            </a:r>
            <a:r>
              <a:rPr lang="en-US" sz="2800" i="1" baseline="30000" dirty="0" smtClean="0">
                <a:solidFill>
                  <a:srgbClr val="FF0000"/>
                </a:solidFill>
              </a:rPr>
              <a:t>5</a:t>
            </a:r>
            <a:r>
              <a:rPr lang="en-US" sz="2800" i="1" dirty="0" smtClean="0">
                <a:solidFill>
                  <a:srgbClr val="FF0000"/>
                </a:solidFill>
              </a:rPr>
              <a:t> cm</a:t>
            </a:r>
            <a:r>
              <a:rPr lang="en-US" sz="2800" i="1" baseline="30000" dirty="0" smtClean="0">
                <a:solidFill>
                  <a:srgbClr val="FF0000"/>
                </a:solidFill>
              </a:rPr>
              <a:t>-3 </a:t>
            </a:r>
            <a:r>
              <a:rPr lang="en-US" sz="2800" dirty="0" smtClean="0">
                <a:solidFill>
                  <a:srgbClr val="3366FF"/>
                </a:solidFill>
              </a:rPr>
              <a:t>if</a:t>
            </a:r>
            <a:r>
              <a:rPr lang="en-US" sz="2800" i="1" dirty="0" smtClean="0">
                <a:solidFill>
                  <a:srgbClr val="FF0000"/>
                </a:solidFill>
              </a:rPr>
              <a:t> T = 10 K</a:t>
            </a:r>
            <a:endParaRPr lang="en-US" sz="2800" baseline="-25000" dirty="0" smtClean="0">
              <a:solidFill>
                <a:srgbClr val="FF0000"/>
              </a:solidFill>
            </a:endParaRPr>
          </a:p>
          <a:p>
            <a:pPr marL="571500" indent="-571500">
              <a:buAutoNum type="romanUcPeriod"/>
            </a:pPr>
            <a:endParaRPr lang="en-US" sz="2800" dirty="0">
              <a:solidFill>
                <a:srgbClr val="3366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26666493"/>
              </p:ext>
            </p:extLst>
          </p:nvPr>
        </p:nvGraphicFramePr>
        <p:xfrm>
          <a:off x="2063750" y="973138"/>
          <a:ext cx="4973638" cy="1260475"/>
        </p:xfrm>
        <a:graphic>
          <a:graphicData uri="http://schemas.openxmlformats.org/presentationml/2006/ole">
            <mc:AlternateContent xmlns:mc="http://schemas.openxmlformats.org/markup-compatibility/2006">
              <mc:Choice xmlns:v="urn:schemas-microsoft-com:vml" Requires="v">
                <p:oleObj spid="_x0000_s120881" name="Equation" r:id="rId3" imgW="1803400" imgH="457200" progId="Equation.3">
                  <p:embed/>
                </p:oleObj>
              </mc:Choice>
              <mc:Fallback>
                <p:oleObj name="Equation" r:id="rId3" imgW="1803400" imgH="457200" progId="Equation.3">
                  <p:embed/>
                  <p:pic>
                    <p:nvPicPr>
                      <p:cNvPr id="0" name=""/>
                      <p:cNvPicPr/>
                      <p:nvPr/>
                    </p:nvPicPr>
                    <p:blipFill>
                      <a:blip r:embed="rId4"/>
                      <a:stretch>
                        <a:fillRect/>
                      </a:stretch>
                    </p:blipFill>
                    <p:spPr>
                      <a:xfrm>
                        <a:off x="2063750" y="973138"/>
                        <a:ext cx="4973638" cy="1260475"/>
                      </a:xfrm>
                      <a:prstGeom prst="rect">
                        <a:avLst/>
                      </a:prstGeom>
                    </p:spPr>
                  </p:pic>
                </p:oleObj>
              </mc:Fallback>
            </mc:AlternateContent>
          </a:graphicData>
        </a:graphic>
      </p:graphicFrame>
      <p:sp>
        <p:nvSpPr>
          <p:cNvPr id="4" name="TextBox 3"/>
          <p:cNvSpPr txBox="1"/>
          <p:nvPr/>
        </p:nvSpPr>
        <p:spPr>
          <a:xfrm>
            <a:off x="503238" y="3931037"/>
            <a:ext cx="8302624" cy="2677656"/>
          </a:xfrm>
          <a:prstGeom prst="rect">
            <a:avLst/>
          </a:prstGeom>
          <a:noFill/>
        </p:spPr>
        <p:txBody>
          <a:bodyPr wrap="square" rtlCol="0">
            <a:spAutoFit/>
          </a:bodyPr>
          <a:lstStyle/>
          <a:p>
            <a:pPr algn="ctr"/>
            <a:r>
              <a:rPr lang="en-US" sz="2800" dirty="0" smtClean="0">
                <a:solidFill>
                  <a:srgbClr val="3366FF"/>
                </a:solidFill>
              </a:rPr>
              <a:t>The first clouds to  become unstable have </a:t>
            </a:r>
            <a:r>
              <a:rPr lang="en-US" sz="2800" i="1" dirty="0" smtClean="0">
                <a:solidFill>
                  <a:srgbClr val="FF0000"/>
                </a:solidFill>
              </a:rPr>
              <a:t>M</a:t>
            </a:r>
            <a:r>
              <a:rPr lang="en-US" sz="2800" i="1" baseline="-25000" dirty="0" smtClean="0">
                <a:solidFill>
                  <a:srgbClr val="FF0000"/>
                </a:solidFill>
              </a:rPr>
              <a:t>J</a:t>
            </a:r>
            <a:r>
              <a:rPr lang="en-US" sz="2800" i="1" dirty="0" smtClean="0">
                <a:solidFill>
                  <a:srgbClr val="FF0000"/>
                </a:solidFill>
              </a:rPr>
              <a:t> &gt;&gt; 100 M</a:t>
            </a:r>
            <a:r>
              <a:rPr lang="en-US" sz="2800" i="1" baseline="-25000" dirty="0" smtClean="0">
                <a:solidFill>
                  <a:srgbClr val="FF0000"/>
                </a:solidFill>
              </a:rPr>
              <a:t>S</a:t>
            </a:r>
            <a:r>
              <a:rPr lang="en-US" sz="2800" dirty="0" smtClean="0">
                <a:solidFill>
                  <a:srgbClr val="3366FF"/>
                </a:solidFill>
              </a:rPr>
              <a:t>, the upper mass limit for Main Sequence stars. Low mass clouds become unstable at high </a:t>
            </a:r>
            <a:r>
              <a:rPr lang="en-US" sz="2800" dirty="0" smtClean="0">
                <a:solidFill>
                  <a:srgbClr val="FF0000"/>
                </a:solidFill>
              </a:rPr>
              <a:t>density</a:t>
            </a:r>
            <a:r>
              <a:rPr lang="en-US" sz="2800" dirty="0" smtClean="0">
                <a:solidFill>
                  <a:srgbClr val="3366FF"/>
                </a:solidFill>
              </a:rPr>
              <a:t>. Star formation is a top-down process and </a:t>
            </a:r>
            <a:r>
              <a:rPr lang="en-US" sz="2800" dirty="0" smtClean="0">
                <a:solidFill>
                  <a:srgbClr val="3366FF"/>
                </a:solidFill>
              </a:rPr>
              <a:t>suggests </a:t>
            </a:r>
            <a:r>
              <a:rPr lang="en-US" sz="2800" i="1" dirty="0" smtClean="0">
                <a:solidFill>
                  <a:srgbClr val="FF0000"/>
                </a:solidFill>
              </a:rPr>
              <a:t>FRAGMENGTATION </a:t>
            </a:r>
            <a:r>
              <a:rPr lang="en-US" sz="2800" dirty="0" smtClean="0">
                <a:solidFill>
                  <a:srgbClr val="3366FF"/>
                </a:solidFill>
              </a:rPr>
              <a:t>occurs.</a:t>
            </a:r>
            <a:endParaRPr lang="en-US" sz="2800" dirty="0" smtClean="0">
              <a:solidFill>
                <a:srgbClr val="3366FF"/>
              </a:solidFill>
            </a:endParaRPr>
          </a:p>
          <a:p>
            <a:pPr marL="571500" indent="-571500">
              <a:buAutoNum type="romanUcPeriod"/>
            </a:pPr>
            <a:endParaRPr lang="en-US" sz="2800" dirty="0">
              <a:solidFill>
                <a:srgbClr val="3366FF"/>
              </a:solidFill>
            </a:endParaRPr>
          </a:p>
        </p:txBody>
      </p:sp>
    </p:spTree>
    <p:extLst>
      <p:ext uri="{BB962C8B-B14F-4D97-AF65-F5344CB8AC3E}">
        <p14:creationId xmlns:p14="http://schemas.microsoft.com/office/powerpoint/2010/main" val="34449571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238" y="566231"/>
            <a:ext cx="8302624" cy="3970318"/>
          </a:xfrm>
          <a:prstGeom prst="rect">
            <a:avLst/>
          </a:prstGeom>
          <a:noFill/>
        </p:spPr>
        <p:txBody>
          <a:bodyPr wrap="square" rtlCol="0">
            <a:spAutoFit/>
          </a:bodyPr>
          <a:lstStyle/>
          <a:p>
            <a:pPr algn="ctr"/>
            <a:r>
              <a:rPr lang="en-US" sz="2800" dirty="0" smtClean="0">
                <a:solidFill>
                  <a:srgbClr val="3366FF"/>
                </a:solidFill>
              </a:rPr>
              <a:t> </a:t>
            </a:r>
            <a:r>
              <a:rPr lang="en-US" sz="2800" i="1" dirty="0" smtClean="0">
                <a:solidFill>
                  <a:srgbClr val="FF0000"/>
                </a:solidFill>
              </a:rPr>
              <a:t>Fragmentation</a:t>
            </a:r>
            <a:endParaRPr lang="en-US" sz="2800" dirty="0" smtClean="0">
              <a:solidFill>
                <a:srgbClr val="3366FF"/>
              </a:solidFill>
            </a:endParaRPr>
          </a:p>
          <a:p>
            <a:endParaRPr lang="en-US" sz="2800" dirty="0">
              <a:solidFill>
                <a:srgbClr val="3366FF"/>
              </a:solidFill>
            </a:endParaRPr>
          </a:p>
          <a:p>
            <a:endParaRPr lang="en-US" sz="2800" dirty="0" smtClean="0">
              <a:solidFill>
                <a:srgbClr val="3366FF"/>
              </a:solidFill>
            </a:endParaRPr>
          </a:p>
          <a:p>
            <a:endParaRPr lang="en-US" sz="2800" dirty="0" smtClean="0">
              <a:solidFill>
                <a:srgbClr val="3366FF"/>
              </a:solidFill>
            </a:endParaRPr>
          </a:p>
          <a:p>
            <a:endParaRPr lang="en-US" sz="2800" dirty="0">
              <a:solidFill>
                <a:srgbClr val="3366FF"/>
              </a:solidFill>
            </a:endParaRPr>
          </a:p>
          <a:p>
            <a:pPr marL="514350" indent="-514350">
              <a:buFont typeface="+mj-lt"/>
              <a:buAutoNum type="arabicPeriod"/>
            </a:pPr>
            <a:r>
              <a:rPr lang="en-US" sz="2800" dirty="0" smtClean="0">
                <a:solidFill>
                  <a:srgbClr val="3366FF"/>
                </a:solidFill>
              </a:rPr>
              <a:t>HI cloud, </a:t>
            </a:r>
            <a:r>
              <a:rPr lang="en-US" sz="2800" i="1" dirty="0" smtClean="0">
                <a:solidFill>
                  <a:srgbClr val="FF0000"/>
                </a:solidFill>
              </a:rPr>
              <a:t>T = 50 K, n = 500 cm</a:t>
            </a:r>
            <a:r>
              <a:rPr lang="en-US" sz="2800" i="1" baseline="30000" dirty="0" smtClean="0">
                <a:solidFill>
                  <a:srgbClr val="FF0000"/>
                </a:solidFill>
              </a:rPr>
              <a:t>-3</a:t>
            </a:r>
            <a:r>
              <a:rPr lang="en-US" sz="2800" dirty="0" smtClean="0">
                <a:solidFill>
                  <a:srgbClr val="3366FF"/>
                </a:solidFill>
              </a:rPr>
              <a:t>, </a:t>
            </a:r>
            <a:r>
              <a:rPr lang="en-US" sz="2800" i="1" dirty="0" smtClean="0">
                <a:solidFill>
                  <a:srgbClr val="3366FF"/>
                </a:solidFill>
              </a:rPr>
              <a:t>M</a:t>
            </a:r>
            <a:r>
              <a:rPr lang="en-US" sz="2800" i="1" baseline="-25000" dirty="0" smtClean="0">
                <a:solidFill>
                  <a:srgbClr val="3366FF"/>
                </a:solidFill>
              </a:rPr>
              <a:t>J</a:t>
            </a:r>
            <a:r>
              <a:rPr lang="en-US" sz="2800" i="1" dirty="0" smtClean="0">
                <a:solidFill>
                  <a:srgbClr val="3366FF"/>
                </a:solidFill>
              </a:rPr>
              <a:t> = 1,500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H2 cloud, </a:t>
            </a:r>
            <a:r>
              <a:rPr lang="en-US" sz="2800" i="1" dirty="0" smtClean="0">
                <a:solidFill>
                  <a:srgbClr val="FF0000"/>
                </a:solidFill>
              </a:rPr>
              <a:t>T = 10 K, n = 8,000 cm</a:t>
            </a:r>
            <a:r>
              <a:rPr lang="en-US" sz="2800" i="1" baseline="30000" dirty="0" smtClean="0">
                <a:solidFill>
                  <a:srgbClr val="FF0000"/>
                </a:solidFill>
              </a:rPr>
              <a:t>-3</a:t>
            </a:r>
            <a:r>
              <a:rPr lang="en-US" sz="2800" i="1" dirty="0" smtClean="0">
                <a:solidFill>
                  <a:srgbClr val="3366FF"/>
                </a:solidFill>
              </a:rPr>
              <a:t>, M</a:t>
            </a:r>
            <a:r>
              <a:rPr lang="en-US" sz="2800" i="1" baseline="-25000" dirty="0" smtClean="0">
                <a:solidFill>
                  <a:srgbClr val="3366FF"/>
                </a:solidFill>
              </a:rPr>
              <a:t>J</a:t>
            </a:r>
            <a:r>
              <a:rPr lang="en-US" sz="2800" i="1" dirty="0" smtClean="0">
                <a:solidFill>
                  <a:srgbClr val="3366FF"/>
                </a:solidFill>
              </a:rPr>
              <a:t> = 4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For</a:t>
            </a:r>
            <a:r>
              <a:rPr lang="en-US" sz="2800" i="1" dirty="0" smtClean="0">
                <a:solidFill>
                  <a:srgbClr val="3366FF"/>
                </a:solidFill>
              </a:rPr>
              <a:t> 1 </a:t>
            </a:r>
            <a:r>
              <a:rPr lang="en-US" sz="2800" i="1" dirty="0" err="1" smtClean="0">
                <a:solidFill>
                  <a:srgbClr val="3366FF"/>
                </a:solidFill>
              </a:rPr>
              <a:t>M</a:t>
            </a:r>
            <a:r>
              <a:rPr lang="en-US" sz="2800" i="1" baseline="-25000" dirty="0" err="1">
                <a:solidFill>
                  <a:srgbClr val="3366FF"/>
                </a:solidFill>
              </a:rPr>
              <a:t>s</a:t>
            </a:r>
            <a:r>
              <a:rPr lang="en-US" sz="2800" i="1" dirty="0" smtClean="0">
                <a:solidFill>
                  <a:srgbClr val="FF0000"/>
                </a:solidFill>
              </a:rPr>
              <a:t>, n</a:t>
            </a:r>
            <a:r>
              <a:rPr lang="en-US" sz="2800" i="1" dirty="0">
                <a:solidFill>
                  <a:srgbClr val="FF0000"/>
                </a:solidFill>
              </a:rPr>
              <a:t> </a:t>
            </a:r>
            <a:r>
              <a:rPr lang="en-US" sz="2800" i="1" dirty="0" smtClean="0">
                <a:solidFill>
                  <a:srgbClr val="FF0000"/>
                </a:solidFill>
              </a:rPr>
              <a:t>= 1.2x10</a:t>
            </a:r>
            <a:r>
              <a:rPr lang="en-US" sz="2800" i="1" baseline="30000" dirty="0" smtClean="0">
                <a:solidFill>
                  <a:srgbClr val="FF0000"/>
                </a:solidFill>
              </a:rPr>
              <a:t>5</a:t>
            </a:r>
            <a:r>
              <a:rPr lang="en-US" sz="2800" i="1" dirty="0" smtClean="0">
                <a:solidFill>
                  <a:srgbClr val="FF0000"/>
                </a:solidFill>
              </a:rPr>
              <a:t> cm</a:t>
            </a:r>
            <a:r>
              <a:rPr lang="en-US" sz="2800" i="1" baseline="30000" dirty="0" smtClean="0">
                <a:solidFill>
                  <a:srgbClr val="FF0000"/>
                </a:solidFill>
              </a:rPr>
              <a:t>-3 </a:t>
            </a:r>
            <a:r>
              <a:rPr lang="en-US" sz="2800" dirty="0" smtClean="0">
                <a:solidFill>
                  <a:srgbClr val="3366FF"/>
                </a:solidFill>
              </a:rPr>
              <a:t>if</a:t>
            </a:r>
            <a:r>
              <a:rPr lang="en-US" sz="2800" i="1" dirty="0" smtClean="0">
                <a:solidFill>
                  <a:srgbClr val="FF0000"/>
                </a:solidFill>
              </a:rPr>
              <a:t> T = 10 K</a:t>
            </a:r>
            <a:endParaRPr lang="en-US" sz="2800" baseline="-25000" dirty="0" smtClean="0">
              <a:solidFill>
                <a:srgbClr val="FF0000"/>
              </a:solidFill>
            </a:endParaRPr>
          </a:p>
          <a:p>
            <a:pPr marL="571500" indent="-571500">
              <a:buAutoNum type="romanUcPeriod"/>
            </a:pPr>
            <a:endParaRPr lang="en-US" sz="2800" dirty="0">
              <a:solidFill>
                <a:srgbClr val="3366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85594042"/>
              </p:ext>
            </p:extLst>
          </p:nvPr>
        </p:nvGraphicFramePr>
        <p:xfrm>
          <a:off x="2111375" y="1252925"/>
          <a:ext cx="4973638" cy="1260475"/>
        </p:xfrm>
        <a:graphic>
          <a:graphicData uri="http://schemas.openxmlformats.org/presentationml/2006/ole">
            <mc:AlternateContent xmlns:mc="http://schemas.openxmlformats.org/markup-compatibility/2006">
              <mc:Choice xmlns:v="urn:schemas-microsoft-com:vml" Requires="v">
                <p:oleObj spid="_x0000_s135217" name="Equation" r:id="rId3" imgW="1803400" imgH="457200" progId="Equation.3">
                  <p:embed/>
                </p:oleObj>
              </mc:Choice>
              <mc:Fallback>
                <p:oleObj name="Equation" r:id="rId3" imgW="1803400" imgH="457200" progId="Equation.3">
                  <p:embed/>
                  <p:pic>
                    <p:nvPicPr>
                      <p:cNvPr id="0" name=""/>
                      <p:cNvPicPr/>
                      <p:nvPr/>
                    </p:nvPicPr>
                    <p:blipFill>
                      <a:blip r:embed="rId4"/>
                      <a:stretch>
                        <a:fillRect/>
                      </a:stretch>
                    </p:blipFill>
                    <p:spPr>
                      <a:xfrm>
                        <a:off x="2111375" y="1252925"/>
                        <a:ext cx="4973638" cy="12604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1303649"/>
              </p:ext>
            </p:extLst>
          </p:nvPr>
        </p:nvGraphicFramePr>
        <p:xfrm>
          <a:off x="2493963" y="4377799"/>
          <a:ext cx="4244975" cy="1057275"/>
        </p:xfrm>
        <a:graphic>
          <a:graphicData uri="http://schemas.openxmlformats.org/presentationml/2006/ole">
            <mc:AlternateContent xmlns:mc="http://schemas.openxmlformats.org/markup-compatibility/2006">
              <mc:Choice xmlns:v="urn:schemas-microsoft-com:vml" Requires="v">
                <p:oleObj spid="_x0000_s135218" name="Equation" r:id="rId5" imgW="1701800" imgH="406400" progId="Equation.3">
                  <p:embed/>
                </p:oleObj>
              </mc:Choice>
              <mc:Fallback>
                <p:oleObj name="Equation" r:id="rId5" imgW="1701800" imgH="406400" progId="Equation.3">
                  <p:embed/>
                  <p:pic>
                    <p:nvPicPr>
                      <p:cNvPr id="0" name=""/>
                      <p:cNvPicPr/>
                      <p:nvPr/>
                    </p:nvPicPr>
                    <p:blipFill>
                      <a:blip r:embed="rId6"/>
                      <a:stretch>
                        <a:fillRect/>
                      </a:stretch>
                    </p:blipFill>
                    <p:spPr>
                      <a:xfrm>
                        <a:off x="2493963" y="4377799"/>
                        <a:ext cx="4244975" cy="1057275"/>
                      </a:xfrm>
                      <a:prstGeom prst="rect">
                        <a:avLst/>
                      </a:prstGeom>
                    </p:spPr>
                  </p:pic>
                </p:oleObj>
              </mc:Fallback>
            </mc:AlternateContent>
          </a:graphicData>
        </a:graphic>
      </p:graphicFrame>
      <p:sp>
        <p:nvSpPr>
          <p:cNvPr id="4" name="TextBox 3"/>
          <p:cNvSpPr txBox="1"/>
          <p:nvPr/>
        </p:nvSpPr>
        <p:spPr>
          <a:xfrm>
            <a:off x="714375" y="5635625"/>
            <a:ext cx="7778750" cy="954107"/>
          </a:xfrm>
          <a:prstGeom prst="rect">
            <a:avLst/>
          </a:prstGeom>
          <a:noFill/>
        </p:spPr>
        <p:txBody>
          <a:bodyPr wrap="square" rtlCol="0">
            <a:spAutoFit/>
          </a:bodyPr>
          <a:lstStyle/>
          <a:p>
            <a:pPr algn="ctr"/>
            <a:r>
              <a:rPr lang="en-US" sz="2800" dirty="0" smtClean="0"/>
              <a:t>Initially, ignore pressure because the cloud can cool efficiently and so remains cold</a:t>
            </a:r>
            <a:endParaRPr lang="en-US" sz="2800" dirty="0"/>
          </a:p>
        </p:txBody>
      </p:sp>
    </p:spTree>
    <p:extLst>
      <p:ext uri="{BB962C8B-B14F-4D97-AF65-F5344CB8AC3E}">
        <p14:creationId xmlns:p14="http://schemas.microsoft.com/office/powerpoint/2010/main" val="6918592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238" y="566231"/>
            <a:ext cx="8302624" cy="2246769"/>
          </a:xfrm>
          <a:prstGeom prst="rect">
            <a:avLst/>
          </a:prstGeom>
          <a:noFill/>
        </p:spPr>
        <p:txBody>
          <a:bodyPr wrap="square" rtlCol="0">
            <a:spAutoFit/>
          </a:bodyPr>
          <a:lstStyle/>
          <a:p>
            <a:pPr algn="ctr"/>
            <a:endParaRPr lang="en-US" sz="2800" dirty="0">
              <a:solidFill>
                <a:srgbClr val="3366FF"/>
              </a:solidFill>
            </a:endParaRPr>
          </a:p>
          <a:p>
            <a:pPr marL="514350" indent="-514350">
              <a:buFont typeface="+mj-lt"/>
              <a:buAutoNum type="arabicPeriod"/>
            </a:pPr>
            <a:r>
              <a:rPr lang="en-US" sz="2800" dirty="0" smtClean="0">
                <a:solidFill>
                  <a:srgbClr val="3366FF"/>
                </a:solidFill>
              </a:rPr>
              <a:t>HI cloud, </a:t>
            </a:r>
            <a:r>
              <a:rPr lang="en-US" sz="2800" i="1" dirty="0" smtClean="0">
                <a:solidFill>
                  <a:srgbClr val="FF0000"/>
                </a:solidFill>
              </a:rPr>
              <a:t>T = 50 K, n = 500 cm</a:t>
            </a:r>
            <a:r>
              <a:rPr lang="en-US" sz="2800" i="1" baseline="30000" dirty="0" smtClean="0">
                <a:solidFill>
                  <a:srgbClr val="FF0000"/>
                </a:solidFill>
              </a:rPr>
              <a:t>-3</a:t>
            </a:r>
            <a:r>
              <a:rPr lang="en-US" sz="2800" dirty="0" smtClean="0">
                <a:solidFill>
                  <a:srgbClr val="3366FF"/>
                </a:solidFill>
              </a:rPr>
              <a:t>, </a:t>
            </a:r>
            <a:r>
              <a:rPr lang="en-US" sz="2800" i="1" dirty="0" smtClean="0">
                <a:solidFill>
                  <a:srgbClr val="3366FF"/>
                </a:solidFill>
              </a:rPr>
              <a:t>M</a:t>
            </a:r>
            <a:r>
              <a:rPr lang="en-US" sz="2800" i="1" baseline="-25000" dirty="0" smtClean="0">
                <a:solidFill>
                  <a:srgbClr val="3366FF"/>
                </a:solidFill>
              </a:rPr>
              <a:t>J</a:t>
            </a:r>
            <a:r>
              <a:rPr lang="en-US" sz="2800" i="1" dirty="0" smtClean="0">
                <a:solidFill>
                  <a:srgbClr val="3366FF"/>
                </a:solidFill>
              </a:rPr>
              <a:t> = 1,500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H2 cloud, </a:t>
            </a:r>
            <a:r>
              <a:rPr lang="en-US" sz="2800" i="1" dirty="0" smtClean="0">
                <a:solidFill>
                  <a:srgbClr val="FF0000"/>
                </a:solidFill>
              </a:rPr>
              <a:t>T = 10 K, n = 8,000 cm</a:t>
            </a:r>
            <a:r>
              <a:rPr lang="en-US" sz="2800" i="1" baseline="30000" dirty="0" smtClean="0">
                <a:solidFill>
                  <a:srgbClr val="FF0000"/>
                </a:solidFill>
              </a:rPr>
              <a:t>-3</a:t>
            </a:r>
            <a:r>
              <a:rPr lang="en-US" sz="2800" i="1" dirty="0" smtClean="0">
                <a:solidFill>
                  <a:srgbClr val="3366FF"/>
                </a:solidFill>
              </a:rPr>
              <a:t>, M</a:t>
            </a:r>
            <a:r>
              <a:rPr lang="en-US" sz="2800" i="1" baseline="-25000" dirty="0" smtClean="0">
                <a:solidFill>
                  <a:srgbClr val="3366FF"/>
                </a:solidFill>
              </a:rPr>
              <a:t>J</a:t>
            </a:r>
            <a:r>
              <a:rPr lang="en-US" sz="2800" i="1" dirty="0" smtClean="0">
                <a:solidFill>
                  <a:srgbClr val="3366FF"/>
                </a:solidFill>
              </a:rPr>
              <a:t> = 4 </a:t>
            </a:r>
            <a:r>
              <a:rPr lang="en-US" sz="2800" i="1" dirty="0" err="1" smtClean="0">
                <a:solidFill>
                  <a:srgbClr val="3366FF"/>
                </a:solidFill>
              </a:rPr>
              <a:t>M</a:t>
            </a:r>
            <a:r>
              <a:rPr lang="en-US" sz="2800" i="1" baseline="-25000" dirty="0" err="1">
                <a:solidFill>
                  <a:srgbClr val="3366FF"/>
                </a:solidFill>
              </a:rPr>
              <a:t>s</a:t>
            </a:r>
            <a:endParaRPr lang="en-US" sz="2800" i="1" baseline="-25000" dirty="0" smtClean="0">
              <a:solidFill>
                <a:srgbClr val="3366FF"/>
              </a:solidFill>
            </a:endParaRPr>
          </a:p>
          <a:p>
            <a:pPr marL="514350" indent="-514350">
              <a:buFont typeface="+mj-lt"/>
              <a:buAutoNum type="arabicPeriod"/>
            </a:pPr>
            <a:r>
              <a:rPr lang="en-US" sz="2800" dirty="0" smtClean="0">
                <a:solidFill>
                  <a:srgbClr val="3366FF"/>
                </a:solidFill>
              </a:rPr>
              <a:t>For</a:t>
            </a:r>
            <a:r>
              <a:rPr lang="en-US" sz="2800" i="1" dirty="0" smtClean="0">
                <a:solidFill>
                  <a:srgbClr val="3366FF"/>
                </a:solidFill>
              </a:rPr>
              <a:t> 1 </a:t>
            </a:r>
            <a:r>
              <a:rPr lang="en-US" sz="2800" i="1" dirty="0" err="1" smtClean="0">
                <a:solidFill>
                  <a:srgbClr val="3366FF"/>
                </a:solidFill>
              </a:rPr>
              <a:t>M</a:t>
            </a:r>
            <a:r>
              <a:rPr lang="en-US" sz="2800" i="1" baseline="-25000" dirty="0" err="1">
                <a:solidFill>
                  <a:srgbClr val="3366FF"/>
                </a:solidFill>
              </a:rPr>
              <a:t>s</a:t>
            </a:r>
            <a:r>
              <a:rPr lang="en-US" sz="2800" i="1" dirty="0" smtClean="0">
                <a:solidFill>
                  <a:srgbClr val="FF0000"/>
                </a:solidFill>
              </a:rPr>
              <a:t>, n</a:t>
            </a:r>
            <a:r>
              <a:rPr lang="en-US" sz="2800" i="1" dirty="0">
                <a:solidFill>
                  <a:srgbClr val="FF0000"/>
                </a:solidFill>
              </a:rPr>
              <a:t> </a:t>
            </a:r>
            <a:r>
              <a:rPr lang="en-US" sz="2800" i="1" dirty="0" smtClean="0">
                <a:solidFill>
                  <a:srgbClr val="FF0000"/>
                </a:solidFill>
              </a:rPr>
              <a:t>= 1.2x10</a:t>
            </a:r>
            <a:r>
              <a:rPr lang="en-US" sz="2800" i="1" baseline="30000" dirty="0" smtClean="0">
                <a:solidFill>
                  <a:srgbClr val="FF0000"/>
                </a:solidFill>
              </a:rPr>
              <a:t>5</a:t>
            </a:r>
            <a:r>
              <a:rPr lang="en-US" sz="2800" i="1" dirty="0" smtClean="0">
                <a:solidFill>
                  <a:srgbClr val="FF0000"/>
                </a:solidFill>
              </a:rPr>
              <a:t> cm</a:t>
            </a:r>
            <a:r>
              <a:rPr lang="en-US" sz="2800" i="1" baseline="30000" dirty="0" smtClean="0">
                <a:solidFill>
                  <a:srgbClr val="FF0000"/>
                </a:solidFill>
              </a:rPr>
              <a:t>-3 </a:t>
            </a:r>
            <a:r>
              <a:rPr lang="en-US" sz="2800" dirty="0" smtClean="0">
                <a:solidFill>
                  <a:srgbClr val="3366FF"/>
                </a:solidFill>
              </a:rPr>
              <a:t>if</a:t>
            </a:r>
            <a:r>
              <a:rPr lang="en-US" sz="2800" i="1" dirty="0" smtClean="0">
                <a:solidFill>
                  <a:srgbClr val="FF0000"/>
                </a:solidFill>
              </a:rPr>
              <a:t> T = 10 K</a:t>
            </a:r>
            <a:endParaRPr lang="en-US" sz="2800" baseline="-25000" dirty="0" smtClean="0">
              <a:solidFill>
                <a:srgbClr val="FF0000"/>
              </a:solidFill>
            </a:endParaRPr>
          </a:p>
          <a:p>
            <a:pPr marL="571500" indent="-571500">
              <a:buAutoNum type="romanUcPeriod"/>
            </a:pPr>
            <a:endParaRPr lang="en-US" sz="2800" dirty="0">
              <a:solidFill>
                <a:srgbClr val="3366FF"/>
              </a:solidFill>
            </a:endParaRPr>
          </a:p>
        </p:txBody>
      </p:sp>
      <p:pic>
        <p:nvPicPr>
          <p:cNvPr id="4" name="Picture 3" descr="Screen Shot 2023-01-22 at 11.4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75" y="2667000"/>
            <a:ext cx="4109290" cy="385445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530014533"/>
              </p:ext>
            </p:extLst>
          </p:nvPr>
        </p:nvGraphicFramePr>
        <p:xfrm>
          <a:off x="5537200" y="3166878"/>
          <a:ext cx="1447800" cy="1144772"/>
        </p:xfrm>
        <a:graphic>
          <a:graphicData uri="http://schemas.openxmlformats.org/presentationml/2006/ole">
            <mc:AlternateContent xmlns:mc="http://schemas.openxmlformats.org/markup-compatibility/2006">
              <mc:Choice xmlns:v="urn:schemas-microsoft-com:vml" Requires="v">
                <p:oleObj spid="_x0000_s147460" name="Equation" r:id="rId4" imgW="546100" imgH="431800" progId="Equation.3">
                  <p:embed/>
                </p:oleObj>
              </mc:Choice>
              <mc:Fallback>
                <p:oleObj name="Equation" r:id="rId4" imgW="546100" imgH="431800" progId="Equation.3">
                  <p:embed/>
                  <p:pic>
                    <p:nvPicPr>
                      <p:cNvPr id="0" name=""/>
                      <p:cNvPicPr/>
                      <p:nvPr/>
                    </p:nvPicPr>
                    <p:blipFill>
                      <a:blip r:embed="rId5"/>
                      <a:stretch>
                        <a:fillRect/>
                      </a:stretch>
                    </p:blipFill>
                    <p:spPr>
                      <a:xfrm>
                        <a:off x="5537200" y="3166878"/>
                        <a:ext cx="1447800" cy="1144772"/>
                      </a:xfrm>
                      <a:prstGeom prst="rect">
                        <a:avLst/>
                      </a:prstGeom>
                    </p:spPr>
                  </p:pic>
                </p:oleObj>
              </mc:Fallback>
            </mc:AlternateContent>
          </a:graphicData>
        </a:graphic>
      </p:graphicFrame>
      <p:sp>
        <p:nvSpPr>
          <p:cNvPr id="6" name="Rectangle 5"/>
          <p:cNvSpPr/>
          <p:nvPr/>
        </p:nvSpPr>
        <p:spPr>
          <a:xfrm>
            <a:off x="4514850" y="2667000"/>
            <a:ext cx="3158662" cy="369332"/>
          </a:xfrm>
          <a:prstGeom prst="rect">
            <a:avLst/>
          </a:prstGeom>
        </p:spPr>
        <p:txBody>
          <a:bodyPr wrap="none">
            <a:spAutoFit/>
          </a:bodyPr>
          <a:lstStyle/>
          <a:p>
            <a:r>
              <a:rPr lang="fi-FI" dirty="0"/>
              <a:t>6060 Å, </a:t>
            </a:r>
            <a:r>
              <a:rPr lang="fi-FI" dirty="0" err="1"/>
              <a:t>kappaV</a:t>
            </a:r>
            <a:r>
              <a:rPr lang="fi-FI" dirty="0"/>
              <a:t> = 2.3 × 104 gr-1</a:t>
            </a:r>
            <a:endParaRPr lang="en-US" dirty="0"/>
          </a:p>
        </p:txBody>
      </p:sp>
    </p:spTree>
    <p:extLst>
      <p:ext uri="{BB962C8B-B14F-4D97-AF65-F5344CB8AC3E}">
        <p14:creationId xmlns:p14="http://schemas.microsoft.com/office/powerpoint/2010/main" val="2189198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4: Star Formation</a:t>
            </a:r>
            <a:endParaRPr lang="en-US" sz="3600" dirty="0"/>
          </a:p>
        </p:txBody>
      </p:sp>
      <p:sp>
        <p:nvSpPr>
          <p:cNvPr id="2" name="TextBox 1"/>
          <p:cNvSpPr txBox="1"/>
          <p:nvPr/>
        </p:nvSpPr>
        <p:spPr>
          <a:xfrm>
            <a:off x="-539750" y="1778000"/>
            <a:ext cx="184666" cy="369332"/>
          </a:xfrm>
          <a:prstGeom prst="rect">
            <a:avLst/>
          </a:prstGeom>
          <a:noFill/>
        </p:spPr>
        <p:txBody>
          <a:bodyPr wrap="none" rtlCol="0">
            <a:spAutoFit/>
          </a:bodyPr>
          <a:lstStyle/>
          <a:p>
            <a:endParaRPr lang="en-US"/>
          </a:p>
        </p:txBody>
      </p:sp>
      <p:pic>
        <p:nvPicPr>
          <p:cNvPr id="3" name="Picture 2" descr="Screen Shot 2022-12-22 at 4.50.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637"/>
            <a:ext cx="9144000" cy="5153726"/>
          </a:xfrm>
          <a:prstGeom prst="rect">
            <a:avLst/>
          </a:prstGeom>
        </p:spPr>
      </p:pic>
    </p:spTree>
    <p:extLst>
      <p:ext uri="{BB962C8B-B14F-4D97-AF65-F5344CB8AC3E}">
        <p14:creationId xmlns:p14="http://schemas.microsoft.com/office/powerpoint/2010/main" val="8910214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23-01-02 at 6.06.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6243"/>
            <a:ext cx="9144000" cy="5604015"/>
          </a:xfrm>
          <a:prstGeom prst="rect">
            <a:avLst/>
          </a:prstGeom>
        </p:spPr>
      </p:pic>
      <p:sp>
        <p:nvSpPr>
          <p:cNvPr id="4" name="TextBox 3"/>
          <p:cNvSpPr txBox="1"/>
          <p:nvPr/>
        </p:nvSpPr>
        <p:spPr>
          <a:xfrm>
            <a:off x="2079625" y="206375"/>
            <a:ext cx="5054789" cy="584776"/>
          </a:xfrm>
          <a:prstGeom prst="rect">
            <a:avLst/>
          </a:prstGeom>
          <a:noFill/>
        </p:spPr>
        <p:txBody>
          <a:bodyPr wrap="none" rtlCol="0">
            <a:spAutoFit/>
          </a:bodyPr>
          <a:lstStyle/>
          <a:p>
            <a:r>
              <a:rPr lang="en-US" sz="3200" dirty="0" smtClean="0">
                <a:solidFill>
                  <a:schemeClr val="bg1"/>
                </a:solidFill>
              </a:rPr>
              <a:t>Schematic for Star Formation</a:t>
            </a:r>
            <a:endParaRPr lang="en-US" sz="3200" dirty="0">
              <a:solidFill>
                <a:schemeClr val="bg1"/>
              </a:solidFill>
            </a:endParaRPr>
          </a:p>
        </p:txBody>
      </p:sp>
    </p:spTree>
    <p:extLst>
      <p:ext uri="{BB962C8B-B14F-4D97-AF65-F5344CB8AC3E}">
        <p14:creationId xmlns:p14="http://schemas.microsoft.com/office/powerpoint/2010/main" val="16761537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sp>
        <p:nvSpPr>
          <p:cNvPr id="3" name="TextBox 2"/>
          <p:cNvSpPr txBox="1"/>
          <p:nvPr/>
        </p:nvSpPr>
        <p:spPr>
          <a:xfrm>
            <a:off x="0" y="362526"/>
            <a:ext cx="9143999" cy="4524316"/>
          </a:xfrm>
          <a:prstGeom prst="rect">
            <a:avLst/>
          </a:prstGeom>
          <a:noFill/>
        </p:spPr>
        <p:txBody>
          <a:bodyPr wrap="square" rtlCol="0">
            <a:spAutoFit/>
          </a:bodyPr>
          <a:lstStyle/>
          <a:p>
            <a:pPr algn="ctr"/>
            <a:r>
              <a:rPr lang="en-US" sz="3600" dirty="0" smtClean="0">
                <a:solidFill>
                  <a:srgbClr val="FF0000"/>
                </a:solidFill>
              </a:rPr>
              <a:t>Can We Make Sense of the General Tracks?</a:t>
            </a:r>
          </a:p>
          <a:p>
            <a:pPr algn="ctr"/>
            <a:endParaRPr lang="en-US" sz="3600" dirty="0">
              <a:solidFill>
                <a:srgbClr val="0000FF"/>
              </a:solidFill>
            </a:endParaRPr>
          </a:p>
          <a:p>
            <a:pPr marL="742950" indent="-742950">
              <a:buFont typeface="+mj-lt"/>
              <a:buAutoNum type="arabicPeriod"/>
            </a:pPr>
            <a:r>
              <a:rPr lang="en-US" sz="3600" dirty="0" smtClean="0">
                <a:solidFill>
                  <a:srgbClr val="0000FF"/>
                </a:solidFill>
              </a:rPr>
              <a:t>The initial phase is a </a:t>
            </a:r>
            <a:r>
              <a:rPr lang="en-US" sz="3600" dirty="0" err="1" smtClean="0">
                <a:solidFill>
                  <a:srgbClr val="0000FF"/>
                </a:solidFill>
              </a:rPr>
              <a:t>pressureless</a:t>
            </a:r>
            <a:r>
              <a:rPr lang="en-US" sz="3600" dirty="0" smtClean="0">
                <a:solidFill>
                  <a:srgbClr val="0000FF"/>
                </a:solidFill>
              </a:rPr>
              <a:t> collapse, the collapsing cloud is optically thin to infrared radiation (IR)</a:t>
            </a:r>
          </a:p>
          <a:p>
            <a:pPr marL="742950" indent="-742950">
              <a:buFont typeface="+mj-lt"/>
              <a:buAutoNum type="arabicPeriod"/>
            </a:pPr>
            <a:r>
              <a:rPr lang="en-US" sz="3600" dirty="0" smtClean="0">
                <a:solidFill>
                  <a:srgbClr val="0000FF"/>
                </a:solidFill>
              </a:rPr>
              <a:t>The </a:t>
            </a:r>
            <a:r>
              <a:rPr lang="en-US" sz="3600" dirty="0" err="1" smtClean="0">
                <a:solidFill>
                  <a:srgbClr val="0000FF"/>
                </a:solidFill>
              </a:rPr>
              <a:t>pressureless</a:t>
            </a:r>
            <a:r>
              <a:rPr lang="en-US" sz="3600" dirty="0" smtClean="0">
                <a:solidFill>
                  <a:srgbClr val="0000FF"/>
                </a:solidFill>
              </a:rPr>
              <a:t> collapse halts when the cloud becomes optically thick to IR</a:t>
            </a:r>
          </a:p>
          <a:p>
            <a:pPr marL="742950" indent="-742950">
              <a:buFont typeface="+mj-lt"/>
              <a:buAutoNum type="arabicPeriod"/>
            </a:pPr>
            <a:r>
              <a:rPr lang="en-US" sz="3600" dirty="0" smtClean="0">
                <a:solidFill>
                  <a:srgbClr val="0000FF"/>
                </a:solidFill>
              </a:rPr>
              <a:t>Slow contraction ensues:</a:t>
            </a:r>
          </a:p>
        </p:txBody>
      </p:sp>
      <p:sp>
        <p:nvSpPr>
          <p:cNvPr id="5" name="TextBox 4"/>
          <p:cNvSpPr txBox="1"/>
          <p:nvPr/>
        </p:nvSpPr>
        <p:spPr>
          <a:xfrm>
            <a:off x="857251" y="4833960"/>
            <a:ext cx="7524750" cy="1754327"/>
          </a:xfrm>
          <a:prstGeom prst="rect">
            <a:avLst/>
          </a:prstGeom>
          <a:noFill/>
        </p:spPr>
        <p:txBody>
          <a:bodyPr wrap="square" rtlCol="0">
            <a:spAutoFit/>
          </a:bodyPr>
          <a:lstStyle/>
          <a:p>
            <a:pPr marL="571500" indent="-571500">
              <a:buFont typeface="Arial"/>
              <a:buChar char="•"/>
            </a:pPr>
            <a:r>
              <a:rPr lang="en-US" sz="3600" dirty="0" smtClean="0">
                <a:solidFill>
                  <a:srgbClr val="FF0000"/>
                </a:solidFill>
              </a:rPr>
              <a:t>Hayashi track</a:t>
            </a:r>
            <a:endParaRPr lang="en-US" sz="3600" dirty="0">
              <a:solidFill>
                <a:srgbClr val="008000"/>
              </a:solidFill>
            </a:endParaRPr>
          </a:p>
          <a:p>
            <a:pPr marL="571500" indent="-571500">
              <a:buFont typeface="Arial"/>
              <a:buChar char="•"/>
            </a:pPr>
            <a:r>
              <a:rPr lang="en-US" sz="3600" dirty="0" smtClean="0">
                <a:solidFill>
                  <a:srgbClr val="008000"/>
                </a:solidFill>
              </a:rPr>
              <a:t>slow contraction to hydrogen ignition, </a:t>
            </a:r>
            <a:r>
              <a:rPr lang="en-US" sz="3600" dirty="0" smtClean="0">
                <a:solidFill>
                  <a:srgbClr val="FF0000"/>
                </a:solidFill>
              </a:rPr>
              <a:t>Zero Age Main Sequence </a:t>
            </a:r>
            <a:endParaRPr lang="en-US" sz="3600" dirty="0">
              <a:solidFill>
                <a:srgbClr val="FF0000"/>
              </a:solidFill>
            </a:endParaRPr>
          </a:p>
        </p:txBody>
      </p:sp>
    </p:spTree>
    <p:extLst>
      <p:ext uri="{BB962C8B-B14F-4D97-AF65-F5344CB8AC3E}">
        <p14:creationId xmlns:p14="http://schemas.microsoft.com/office/powerpoint/2010/main" val="15653888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sp>
        <p:nvSpPr>
          <p:cNvPr id="3" name="TextBox 2"/>
          <p:cNvSpPr txBox="1"/>
          <p:nvPr/>
        </p:nvSpPr>
        <p:spPr>
          <a:xfrm>
            <a:off x="0" y="362526"/>
            <a:ext cx="9143999" cy="5632312"/>
          </a:xfrm>
          <a:prstGeom prst="rect">
            <a:avLst/>
          </a:prstGeom>
          <a:noFill/>
        </p:spPr>
        <p:txBody>
          <a:bodyPr wrap="square" rtlCol="0">
            <a:spAutoFit/>
          </a:bodyPr>
          <a:lstStyle/>
          <a:p>
            <a:pPr algn="ctr"/>
            <a:r>
              <a:rPr lang="en-US" sz="3600" dirty="0" smtClean="0">
                <a:solidFill>
                  <a:srgbClr val="FF0000"/>
                </a:solidFill>
              </a:rPr>
              <a:t>Estimate Timescales</a:t>
            </a:r>
          </a:p>
          <a:p>
            <a:pPr marL="742950" indent="-742950" algn="ctr">
              <a:buFont typeface="+mj-lt"/>
              <a:buAutoNum type="arabicPeriod"/>
            </a:pPr>
            <a:endParaRPr lang="en-US" sz="3600" dirty="0">
              <a:solidFill>
                <a:srgbClr val="FF0000"/>
              </a:solidFill>
            </a:endParaRPr>
          </a:p>
          <a:p>
            <a:pPr marL="742950" indent="-742950">
              <a:buFont typeface="+mj-lt"/>
              <a:buAutoNum type="arabicPeriod"/>
            </a:pPr>
            <a:r>
              <a:rPr lang="en-US" sz="3600" dirty="0">
                <a:solidFill>
                  <a:srgbClr val="3366FF"/>
                </a:solidFill>
              </a:rPr>
              <a:t>H</a:t>
            </a:r>
            <a:r>
              <a:rPr lang="en-US" sz="3600" dirty="0" smtClean="0">
                <a:solidFill>
                  <a:srgbClr val="3366FF"/>
                </a:solidFill>
              </a:rPr>
              <a:t>omologous, pressure-free collapse:</a:t>
            </a:r>
          </a:p>
          <a:p>
            <a:pPr marL="742950" indent="-742950">
              <a:buFont typeface="+mj-lt"/>
              <a:buAutoNum type="arabicPeriod"/>
            </a:pPr>
            <a:endParaRPr lang="en-US" sz="3600" dirty="0">
              <a:solidFill>
                <a:srgbClr val="3366FF"/>
              </a:solidFill>
            </a:endParaRPr>
          </a:p>
          <a:p>
            <a:pPr marL="742950" indent="-742950">
              <a:buFont typeface="+mj-lt"/>
              <a:buAutoNum type="arabicPeriod"/>
            </a:pPr>
            <a:endParaRPr lang="en-US" sz="3600" dirty="0" smtClean="0">
              <a:solidFill>
                <a:srgbClr val="3366FF"/>
              </a:solidFill>
            </a:endParaRPr>
          </a:p>
          <a:p>
            <a:pPr marL="742950" indent="-742950">
              <a:buFont typeface="+mj-lt"/>
              <a:buAutoNum type="arabicPeriod"/>
            </a:pPr>
            <a:endParaRPr lang="en-US" sz="3600" dirty="0" smtClean="0">
              <a:solidFill>
                <a:srgbClr val="3366FF"/>
              </a:solidFill>
            </a:endParaRPr>
          </a:p>
          <a:p>
            <a:pPr marL="742950" indent="-742950">
              <a:buFont typeface="+mj-lt"/>
              <a:buAutoNum type="arabicPeriod"/>
            </a:pPr>
            <a:endParaRPr lang="en-US" sz="3600" dirty="0" smtClean="0">
              <a:solidFill>
                <a:srgbClr val="3366FF"/>
              </a:solidFill>
            </a:endParaRPr>
          </a:p>
          <a:p>
            <a:endParaRPr lang="en-US" sz="3600" dirty="0">
              <a:solidFill>
                <a:srgbClr val="3366FF"/>
              </a:solidFill>
            </a:endParaRPr>
          </a:p>
          <a:p>
            <a:pPr marL="742950" indent="-742950">
              <a:buFont typeface="+mj-lt"/>
              <a:buAutoNum type="arabicPeriod"/>
            </a:pPr>
            <a:endParaRPr lang="en-US" sz="3600" dirty="0" smtClean="0">
              <a:solidFill>
                <a:srgbClr val="3366FF"/>
              </a:solidFill>
            </a:endParaRPr>
          </a:p>
          <a:p>
            <a:pPr marL="742950" indent="-742950">
              <a:buFont typeface="+mj-lt"/>
              <a:buAutoNum type="arabicPeriod"/>
            </a:pPr>
            <a:endParaRPr lang="en-US" sz="3600" dirty="0" smtClean="0">
              <a:solidFill>
                <a:srgbClr val="3366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598728803"/>
              </p:ext>
            </p:extLst>
          </p:nvPr>
        </p:nvGraphicFramePr>
        <p:xfrm>
          <a:off x="1301750" y="2659063"/>
          <a:ext cx="6959600" cy="1473200"/>
        </p:xfrm>
        <a:graphic>
          <a:graphicData uri="http://schemas.openxmlformats.org/presentationml/2006/ole">
            <mc:AlternateContent xmlns:mc="http://schemas.openxmlformats.org/markup-compatibility/2006">
              <mc:Choice xmlns:v="urn:schemas-microsoft-com:vml" Requires="v">
                <p:oleObj spid="_x0000_s127013" name="Equation" r:id="rId3" imgW="2400300" imgH="508000" progId="Equation.3">
                  <p:embed/>
                </p:oleObj>
              </mc:Choice>
              <mc:Fallback>
                <p:oleObj name="Equation" r:id="rId3" imgW="2400300" imgH="508000" progId="Equation.3">
                  <p:embed/>
                  <p:pic>
                    <p:nvPicPr>
                      <p:cNvPr id="0" name=""/>
                      <p:cNvPicPr/>
                      <p:nvPr/>
                    </p:nvPicPr>
                    <p:blipFill>
                      <a:blip r:embed="rId4"/>
                      <a:stretch>
                        <a:fillRect/>
                      </a:stretch>
                    </p:blipFill>
                    <p:spPr>
                      <a:xfrm>
                        <a:off x="1301750" y="2659063"/>
                        <a:ext cx="6959600" cy="1473200"/>
                      </a:xfrm>
                      <a:prstGeom prst="rect">
                        <a:avLst/>
                      </a:prstGeom>
                    </p:spPr>
                  </p:pic>
                </p:oleObj>
              </mc:Fallback>
            </mc:AlternateContent>
          </a:graphicData>
        </a:graphic>
      </p:graphicFrame>
      <p:sp>
        <p:nvSpPr>
          <p:cNvPr id="5" name="Rectangle 4"/>
          <p:cNvSpPr/>
          <p:nvPr/>
        </p:nvSpPr>
        <p:spPr>
          <a:xfrm>
            <a:off x="1170700" y="2659063"/>
            <a:ext cx="7147799" cy="1674812"/>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387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4" y="492125"/>
            <a:ext cx="9191624" cy="523220"/>
          </a:xfrm>
          <a:prstGeom prst="rect">
            <a:avLst/>
          </a:prstGeom>
          <a:noFill/>
        </p:spPr>
        <p:txBody>
          <a:bodyPr wrap="square" rtlCol="0">
            <a:spAutoFit/>
          </a:bodyPr>
          <a:lstStyle/>
          <a:p>
            <a:pPr algn="ctr"/>
            <a:r>
              <a:rPr lang="en-US" sz="2800" i="1" dirty="0" smtClean="0">
                <a:solidFill>
                  <a:srgbClr val="FF0000"/>
                </a:solidFill>
              </a:rPr>
              <a:t>Homologous Collapse</a:t>
            </a:r>
            <a:endParaRPr lang="en-US" sz="2800" i="1"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59970551"/>
              </p:ext>
            </p:extLst>
          </p:nvPr>
        </p:nvGraphicFramePr>
        <p:xfrm>
          <a:off x="750887" y="1333501"/>
          <a:ext cx="7062788" cy="1058862"/>
        </p:xfrm>
        <a:graphic>
          <a:graphicData uri="http://schemas.openxmlformats.org/presentationml/2006/ole">
            <mc:AlternateContent xmlns:mc="http://schemas.openxmlformats.org/markup-compatibility/2006">
              <mc:Choice xmlns:v="urn:schemas-microsoft-com:vml" Requires="v">
                <p:oleObj spid="_x0000_s145419" name="Equation" r:id="rId4" imgW="2832100" imgH="406400" progId="Equation.3">
                  <p:embed/>
                </p:oleObj>
              </mc:Choice>
              <mc:Fallback>
                <p:oleObj name="Equation" r:id="rId4" imgW="2832100" imgH="406400" progId="Equation.3">
                  <p:embed/>
                  <p:pic>
                    <p:nvPicPr>
                      <p:cNvPr id="0" name=""/>
                      <p:cNvPicPr/>
                      <p:nvPr/>
                    </p:nvPicPr>
                    <p:blipFill>
                      <a:blip r:embed="rId5"/>
                      <a:stretch>
                        <a:fillRect/>
                      </a:stretch>
                    </p:blipFill>
                    <p:spPr>
                      <a:xfrm>
                        <a:off x="750887" y="1333501"/>
                        <a:ext cx="7062788" cy="105886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91419341"/>
              </p:ext>
            </p:extLst>
          </p:nvPr>
        </p:nvGraphicFramePr>
        <p:xfrm>
          <a:off x="1296988" y="2497138"/>
          <a:ext cx="2882900" cy="1058863"/>
        </p:xfrm>
        <a:graphic>
          <a:graphicData uri="http://schemas.openxmlformats.org/presentationml/2006/ole">
            <mc:AlternateContent xmlns:mc="http://schemas.openxmlformats.org/markup-compatibility/2006">
              <mc:Choice xmlns:v="urn:schemas-microsoft-com:vml" Requires="v">
                <p:oleObj spid="_x0000_s145420" name="Equation" r:id="rId6" imgW="1155700" imgH="406400" progId="Equation.3">
                  <p:embed/>
                </p:oleObj>
              </mc:Choice>
              <mc:Fallback>
                <p:oleObj name="Equation" r:id="rId6" imgW="1155700" imgH="406400" progId="Equation.3">
                  <p:embed/>
                  <p:pic>
                    <p:nvPicPr>
                      <p:cNvPr id="0" name=""/>
                      <p:cNvPicPr/>
                      <p:nvPr/>
                    </p:nvPicPr>
                    <p:blipFill>
                      <a:blip r:embed="rId7"/>
                      <a:stretch>
                        <a:fillRect/>
                      </a:stretch>
                    </p:blipFill>
                    <p:spPr>
                      <a:xfrm>
                        <a:off x="1296988" y="2497138"/>
                        <a:ext cx="2882900" cy="10588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7166341"/>
              </p:ext>
            </p:extLst>
          </p:nvPr>
        </p:nvGraphicFramePr>
        <p:xfrm>
          <a:off x="1258887" y="3556001"/>
          <a:ext cx="7635875" cy="2184400"/>
        </p:xfrm>
        <a:graphic>
          <a:graphicData uri="http://schemas.openxmlformats.org/presentationml/2006/ole">
            <mc:AlternateContent xmlns:mc="http://schemas.openxmlformats.org/markup-compatibility/2006">
              <mc:Choice xmlns:v="urn:schemas-microsoft-com:vml" Requires="v">
                <p:oleObj spid="_x0000_s145421" name="Equation" r:id="rId8" imgW="3060700" imgH="838200" progId="Equation.3">
                  <p:embed/>
                </p:oleObj>
              </mc:Choice>
              <mc:Fallback>
                <p:oleObj name="Equation" r:id="rId8" imgW="3060700" imgH="838200" progId="Equation.3">
                  <p:embed/>
                  <p:pic>
                    <p:nvPicPr>
                      <p:cNvPr id="0" name=""/>
                      <p:cNvPicPr/>
                      <p:nvPr/>
                    </p:nvPicPr>
                    <p:blipFill>
                      <a:blip r:embed="rId9"/>
                      <a:stretch>
                        <a:fillRect/>
                      </a:stretch>
                    </p:blipFill>
                    <p:spPr>
                      <a:xfrm>
                        <a:off x="1258887" y="3556001"/>
                        <a:ext cx="7635875" cy="2184400"/>
                      </a:xfrm>
                      <a:prstGeom prst="rect">
                        <a:avLst/>
                      </a:prstGeom>
                    </p:spPr>
                  </p:pic>
                </p:oleObj>
              </mc:Fallback>
            </mc:AlternateContent>
          </a:graphicData>
        </a:graphic>
      </p:graphicFrame>
      <p:sp>
        <p:nvSpPr>
          <p:cNvPr id="9" name="Rectangle 8"/>
          <p:cNvSpPr/>
          <p:nvPr/>
        </p:nvSpPr>
        <p:spPr>
          <a:xfrm>
            <a:off x="2599451" y="4675188"/>
            <a:ext cx="3385424" cy="1198562"/>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6724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711723842"/>
              </p:ext>
            </p:extLst>
          </p:nvPr>
        </p:nvGraphicFramePr>
        <p:xfrm>
          <a:off x="957263" y="942975"/>
          <a:ext cx="7510462" cy="3540125"/>
        </p:xfrm>
        <a:graphic>
          <a:graphicData uri="http://schemas.openxmlformats.org/presentationml/2006/ole">
            <mc:AlternateContent xmlns:mc="http://schemas.openxmlformats.org/markup-compatibility/2006">
              <mc:Choice xmlns:v="urn:schemas-microsoft-com:vml" Requires="v">
                <p:oleObj spid="_x0000_s146440" name="Equation" r:id="rId4" imgW="3009900" imgH="1358900" progId="Equation.3">
                  <p:embed/>
                </p:oleObj>
              </mc:Choice>
              <mc:Fallback>
                <p:oleObj name="Equation" r:id="rId4" imgW="3009900" imgH="1358900" progId="Equation.3">
                  <p:embed/>
                  <p:pic>
                    <p:nvPicPr>
                      <p:cNvPr id="0" name=""/>
                      <p:cNvPicPr/>
                      <p:nvPr/>
                    </p:nvPicPr>
                    <p:blipFill>
                      <a:blip r:embed="rId5"/>
                      <a:stretch>
                        <a:fillRect/>
                      </a:stretch>
                    </p:blipFill>
                    <p:spPr>
                      <a:xfrm>
                        <a:off x="957263" y="942975"/>
                        <a:ext cx="7510462" cy="3540125"/>
                      </a:xfrm>
                      <a:prstGeom prst="rect">
                        <a:avLst/>
                      </a:prstGeom>
                    </p:spPr>
                  </p:pic>
                </p:oleObj>
              </mc:Fallback>
            </mc:AlternateContent>
          </a:graphicData>
        </a:graphic>
      </p:graphicFrame>
      <p:sp>
        <p:nvSpPr>
          <p:cNvPr id="9" name="Rectangle 8"/>
          <p:cNvSpPr/>
          <p:nvPr/>
        </p:nvSpPr>
        <p:spPr>
          <a:xfrm>
            <a:off x="5145801" y="4484688"/>
            <a:ext cx="3385424" cy="1484312"/>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280672527"/>
              </p:ext>
            </p:extLst>
          </p:nvPr>
        </p:nvGraphicFramePr>
        <p:xfrm>
          <a:off x="1589088" y="4483100"/>
          <a:ext cx="6942137" cy="1390650"/>
        </p:xfrm>
        <a:graphic>
          <a:graphicData uri="http://schemas.openxmlformats.org/presentationml/2006/ole">
            <mc:AlternateContent xmlns:mc="http://schemas.openxmlformats.org/markup-compatibility/2006">
              <mc:Choice xmlns:v="urn:schemas-microsoft-com:vml" Requires="v">
                <p:oleObj spid="_x0000_s146441" name="Equation" r:id="rId6" imgW="2781300" imgH="533400" progId="Equation.3">
                  <p:embed/>
                </p:oleObj>
              </mc:Choice>
              <mc:Fallback>
                <p:oleObj name="Equation" r:id="rId6" imgW="2781300" imgH="533400" progId="Equation.3">
                  <p:embed/>
                  <p:pic>
                    <p:nvPicPr>
                      <p:cNvPr id="0" name=""/>
                      <p:cNvPicPr/>
                      <p:nvPr/>
                    </p:nvPicPr>
                    <p:blipFill>
                      <a:blip r:embed="rId7"/>
                      <a:stretch>
                        <a:fillRect/>
                      </a:stretch>
                    </p:blipFill>
                    <p:spPr>
                      <a:xfrm>
                        <a:off x="1589088" y="4483100"/>
                        <a:ext cx="6942137" cy="1390650"/>
                      </a:xfrm>
                      <a:prstGeom prst="rect">
                        <a:avLst/>
                      </a:prstGeom>
                    </p:spPr>
                  </p:pic>
                </p:oleObj>
              </mc:Fallback>
            </mc:AlternateContent>
          </a:graphicData>
        </a:graphic>
      </p:graphicFrame>
    </p:spTree>
    <p:extLst>
      <p:ext uri="{BB962C8B-B14F-4D97-AF65-F5344CB8AC3E}">
        <p14:creationId xmlns:p14="http://schemas.microsoft.com/office/powerpoint/2010/main" val="19555511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sp>
        <p:nvSpPr>
          <p:cNvPr id="3" name="TextBox 2"/>
          <p:cNvSpPr txBox="1"/>
          <p:nvPr/>
        </p:nvSpPr>
        <p:spPr>
          <a:xfrm>
            <a:off x="0" y="362526"/>
            <a:ext cx="9143999" cy="4524316"/>
          </a:xfrm>
          <a:prstGeom prst="rect">
            <a:avLst/>
          </a:prstGeom>
          <a:noFill/>
        </p:spPr>
        <p:txBody>
          <a:bodyPr wrap="square" rtlCol="0">
            <a:spAutoFit/>
          </a:bodyPr>
          <a:lstStyle/>
          <a:p>
            <a:pPr algn="ctr"/>
            <a:r>
              <a:rPr lang="en-US" sz="3600" dirty="0" smtClean="0">
                <a:solidFill>
                  <a:srgbClr val="FF0000"/>
                </a:solidFill>
              </a:rPr>
              <a:t>2. Slow Contraction Phases</a:t>
            </a:r>
          </a:p>
          <a:p>
            <a:pPr algn="ctr"/>
            <a:endParaRPr lang="en-US" sz="3600" dirty="0">
              <a:solidFill>
                <a:srgbClr val="3366FF"/>
              </a:solidFill>
            </a:endParaRPr>
          </a:p>
          <a:p>
            <a:r>
              <a:rPr lang="en-US" sz="3600" dirty="0" smtClean="0">
                <a:solidFill>
                  <a:srgbClr val="3366FF"/>
                </a:solidFill>
              </a:rPr>
              <a:t>Assume contraction is slow enough to use a quasi-static approximation. Start with energy equation</a:t>
            </a:r>
          </a:p>
          <a:p>
            <a:endParaRPr lang="en-US" sz="3600" dirty="0">
              <a:solidFill>
                <a:srgbClr val="3366FF"/>
              </a:solidFill>
            </a:endParaRPr>
          </a:p>
          <a:p>
            <a:endParaRPr lang="en-US" sz="3600" dirty="0" smtClean="0">
              <a:solidFill>
                <a:srgbClr val="3366FF"/>
              </a:solidFill>
            </a:endParaRPr>
          </a:p>
          <a:p>
            <a:r>
              <a:rPr lang="en-US" sz="3600" dirty="0" smtClean="0">
                <a:solidFill>
                  <a:srgbClr val="3366FF"/>
                </a:solidFill>
              </a:rPr>
              <a:t>Rewrite using </a:t>
            </a:r>
            <a:r>
              <a:rPr lang="en-US" sz="3600" dirty="0" err="1" smtClean="0">
                <a:solidFill>
                  <a:srgbClr val="3366FF"/>
                </a:solidFill>
              </a:rPr>
              <a:t>Virial</a:t>
            </a:r>
            <a:r>
              <a:rPr lang="en-US" sz="3600" dirty="0" smtClean="0">
                <a:solidFill>
                  <a:srgbClr val="3366FF"/>
                </a:solidFill>
              </a:rPr>
              <a:t> Theorem</a:t>
            </a:r>
          </a:p>
        </p:txBody>
      </p:sp>
      <p:graphicFrame>
        <p:nvGraphicFramePr>
          <p:cNvPr id="7" name="Object 6"/>
          <p:cNvGraphicFramePr>
            <a:graphicFrameLocks noChangeAspect="1"/>
          </p:cNvGraphicFramePr>
          <p:nvPr>
            <p:extLst>
              <p:ext uri="{D42A27DB-BD31-4B8C-83A1-F6EECF244321}">
                <p14:modId xmlns:p14="http://schemas.microsoft.com/office/powerpoint/2010/main" val="3623602879"/>
              </p:ext>
            </p:extLst>
          </p:nvPr>
        </p:nvGraphicFramePr>
        <p:xfrm>
          <a:off x="1527175" y="5160963"/>
          <a:ext cx="5999163" cy="1254125"/>
        </p:xfrm>
        <a:graphic>
          <a:graphicData uri="http://schemas.openxmlformats.org/presentationml/2006/ole">
            <mc:AlternateContent xmlns:mc="http://schemas.openxmlformats.org/markup-compatibility/2006">
              <mc:Choice xmlns:v="urn:schemas-microsoft-com:vml" Requires="v">
                <p:oleObj spid="_x0000_s128060" name="Equation" r:id="rId3" imgW="2070100" imgH="431800" progId="Equation.3">
                  <p:embed/>
                </p:oleObj>
              </mc:Choice>
              <mc:Fallback>
                <p:oleObj name="Equation" r:id="rId3" imgW="2070100" imgH="431800" progId="Equation.3">
                  <p:embed/>
                  <p:pic>
                    <p:nvPicPr>
                      <p:cNvPr id="0" name=""/>
                      <p:cNvPicPr/>
                      <p:nvPr/>
                    </p:nvPicPr>
                    <p:blipFill>
                      <a:blip r:embed="rId4"/>
                      <a:stretch>
                        <a:fillRect/>
                      </a:stretch>
                    </p:blipFill>
                    <p:spPr>
                      <a:xfrm>
                        <a:off x="1527175" y="5160963"/>
                        <a:ext cx="5999163" cy="12541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38902824"/>
              </p:ext>
            </p:extLst>
          </p:nvPr>
        </p:nvGraphicFramePr>
        <p:xfrm>
          <a:off x="3402013" y="3390900"/>
          <a:ext cx="1951037" cy="479425"/>
        </p:xfrm>
        <a:graphic>
          <a:graphicData uri="http://schemas.openxmlformats.org/presentationml/2006/ole">
            <mc:AlternateContent xmlns:mc="http://schemas.openxmlformats.org/markup-compatibility/2006">
              <mc:Choice xmlns:v="urn:schemas-microsoft-com:vml" Requires="v">
                <p:oleObj spid="_x0000_s128061" name="Equation" r:id="rId5" imgW="673100" imgH="165100" progId="Equation.3">
                  <p:embed/>
                </p:oleObj>
              </mc:Choice>
              <mc:Fallback>
                <p:oleObj name="Equation" r:id="rId5" imgW="673100" imgH="165100" progId="Equation.3">
                  <p:embed/>
                  <p:pic>
                    <p:nvPicPr>
                      <p:cNvPr id="0" name=""/>
                      <p:cNvPicPr/>
                      <p:nvPr/>
                    </p:nvPicPr>
                    <p:blipFill>
                      <a:blip r:embed="rId6"/>
                      <a:stretch>
                        <a:fillRect/>
                      </a:stretch>
                    </p:blipFill>
                    <p:spPr>
                      <a:xfrm>
                        <a:off x="3402013" y="3390900"/>
                        <a:ext cx="1951037" cy="479425"/>
                      </a:xfrm>
                      <a:prstGeom prst="rect">
                        <a:avLst/>
                      </a:prstGeom>
                    </p:spPr>
                  </p:pic>
                </p:oleObj>
              </mc:Fallback>
            </mc:AlternateContent>
          </a:graphicData>
        </a:graphic>
      </p:graphicFrame>
    </p:spTree>
    <p:extLst>
      <p:ext uri="{BB962C8B-B14F-4D97-AF65-F5344CB8AC3E}">
        <p14:creationId xmlns:p14="http://schemas.microsoft.com/office/powerpoint/2010/main" val="4801747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sp>
        <p:nvSpPr>
          <p:cNvPr id="3" name="TextBox 2"/>
          <p:cNvSpPr txBox="1"/>
          <p:nvPr/>
        </p:nvSpPr>
        <p:spPr>
          <a:xfrm>
            <a:off x="0" y="362526"/>
            <a:ext cx="9143999" cy="2308324"/>
          </a:xfrm>
          <a:prstGeom prst="rect">
            <a:avLst/>
          </a:prstGeom>
          <a:noFill/>
        </p:spPr>
        <p:txBody>
          <a:bodyPr wrap="square" rtlCol="0">
            <a:spAutoFit/>
          </a:bodyPr>
          <a:lstStyle/>
          <a:p>
            <a:pPr algn="ctr"/>
            <a:r>
              <a:rPr lang="en-US" sz="3600" dirty="0" smtClean="0">
                <a:solidFill>
                  <a:srgbClr val="FF0000"/>
                </a:solidFill>
              </a:rPr>
              <a:t>Slow contraction phases</a:t>
            </a:r>
          </a:p>
          <a:p>
            <a:pPr algn="ctr"/>
            <a:endParaRPr lang="en-US" sz="3600" dirty="0">
              <a:solidFill>
                <a:srgbClr val="3366FF"/>
              </a:solidFill>
            </a:endParaRPr>
          </a:p>
          <a:p>
            <a:r>
              <a:rPr lang="en-US" sz="3600" dirty="0" smtClean="0">
                <a:solidFill>
                  <a:srgbClr val="3366FF"/>
                </a:solidFill>
              </a:rPr>
              <a:t>Use </a:t>
            </a:r>
            <a:r>
              <a:rPr lang="en-US" sz="3600" dirty="0" err="1" smtClean="0">
                <a:solidFill>
                  <a:srgbClr val="3366FF"/>
                </a:solidFill>
              </a:rPr>
              <a:t>γ</a:t>
            </a:r>
            <a:r>
              <a:rPr lang="en-US" sz="3600" dirty="0" smtClean="0">
                <a:solidFill>
                  <a:srgbClr val="3366FF"/>
                </a:solidFill>
              </a:rPr>
              <a:t>=5/3, assume uniform sphere, and take time derivative of energy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3407206598"/>
              </p:ext>
            </p:extLst>
          </p:nvPr>
        </p:nvGraphicFramePr>
        <p:xfrm>
          <a:off x="993775" y="2863850"/>
          <a:ext cx="7067550" cy="1179513"/>
        </p:xfrm>
        <a:graphic>
          <a:graphicData uri="http://schemas.openxmlformats.org/presentationml/2006/ole">
            <mc:AlternateContent xmlns:mc="http://schemas.openxmlformats.org/markup-compatibility/2006">
              <mc:Choice xmlns:v="urn:schemas-microsoft-com:vml" Requires="v">
                <p:oleObj spid="_x0000_s129088" name="Equation" r:id="rId3" imgW="2438400" imgH="406400" progId="Equation.3">
                  <p:embed/>
                </p:oleObj>
              </mc:Choice>
              <mc:Fallback>
                <p:oleObj name="Equation" r:id="rId3" imgW="2438400" imgH="406400" progId="Equation.3">
                  <p:embed/>
                  <p:pic>
                    <p:nvPicPr>
                      <p:cNvPr id="0" name=""/>
                      <p:cNvPicPr/>
                      <p:nvPr/>
                    </p:nvPicPr>
                    <p:blipFill>
                      <a:blip r:embed="rId4"/>
                      <a:stretch>
                        <a:fillRect/>
                      </a:stretch>
                    </p:blipFill>
                    <p:spPr>
                      <a:xfrm>
                        <a:off x="993775" y="2863850"/>
                        <a:ext cx="7067550" cy="1179513"/>
                      </a:xfrm>
                      <a:prstGeom prst="rect">
                        <a:avLst/>
                      </a:prstGeom>
                    </p:spPr>
                  </p:pic>
                </p:oleObj>
              </mc:Fallback>
            </mc:AlternateContent>
          </a:graphicData>
        </a:graphic>
      </p:graphicFrame>
      <p:sp>
        <p:nvSpPr>
          <p:cNvPr id="6" name="TextBox 5"/>
          <p:cNvSpPr txBox="1"/>
          <p:nvPr/>
        </p:nvSpPr>
        <p:spPr>
          <a:xfrm>
            <a:off x="0" y="4134426"/>
            <a:ext cx="9143999" cy="1569660"/>
          </a:xfrm>
          <a:prstGeom prst="rect">
            <a:avLst/>
          </a:prstGeom>
          <a:noFill/>
        </p:spPr>
        <p:txBody>
          <a:bodyPr wrap="square" rtlCol="0">
            <a:spAutoFit/>
          </a:bodyPr>
          <a:lstStyle/>
          <a:p>
            <a:pPr algn="ctr"/>
            <a:r>
              <a:rPr lang="en-US" sz="3600" dirty="0" smtClean="0">
                <a:solidFill>
                  <a:srgbClr val="008000"/>
                </a:solidFill>
              </a:rPr>
              <a:t>For Hayashi track, use constant</a:t>
            </a:r>
            <a:r>
              <a:rPr lang="en-US" sz="3600" dirty="0" smtClean="0">
                <a:solidFill>
                  <a:srgbClr val="3366FF"/>
                </a:solidFill>
              </a:rPr>
              <a:t> </a:t>
            </a:r>
            <a:r>
              <a:rPr lang="en-US" sz="3600" i="1" dirty="0" err="1" smtClean="0">
                <a:solidFill>
                  <a:srgbClr val="FF0000"/>
                </a:solidFill>
              </a:rPr>
              <a:t>T</a:t>
            </a:r>
            <a:r>
              <a:rPr lang="en-US" sz="3600" i="1" baseline="-25000" dirty="0" err="1" smtClean="0">
                <a:solidFill>
                  <a:srgbClr val="FF0000"/>
                </a:solidFill>
              </a:rPr>
              <a:t>eff</a:t>
            </a:r>
            <a:r>
              <a:rPr lang="en-US" sz="3600" dirty="0" smtClean="0">
                <a:solidFill>
                  <a:srgbClr val="3366FF"/>
                </a:solidFill>
              </a:rPr>
              <a:t> </a:t>
            </a:r>
            <a:r>
              <a:rPr lang="en-US" sz="3600" dirty="0" smtClean="0">
                <a:solidFill>
                  <a:srgbClr val="008000"/>
                </a:solidFill>
              </a:rPr>
              <a:t>so that </a:t>
            </a:r>
            <a:r>
              <a:rPr lang="en-US" sz="3600" i="1" dirty="0" smtClean="0">
                <a:solidFill>
                  <a:srgbClr val="FF0000"/>
                </a:solidFill>
              </a:rPr>
              <a:t>L = 4πσR</a:t>
            </a:r>
            <a:r>
              <a:rPr lang="en-US" sz="3600" i="1" baseline="30000" dirty="0" smtClean="0">
                <a:solidFill>
                  <a:srgbClr val="FF0000"/>
                </a:solidFill>
              </a:rPr>
              <a:t>2</a:t>
            </a:r>
            <a:r>
              <a:rPr lang="en-US" sz="3600" i="1" dirty="0" smtClean="0">
                <a:solidFill>
                  <a:srgbClr val="FF0000"/>
                </a:solidFill>
              </a:rPr>
              <a:t>σT</a:t>
            </a:r>
            <a:r>
              <a:rPr lang="en-US" sz="3600" i="1" baseline="-25000" dirty="0" smtClean="0">
                <a:solidFill>
                  <a:srgbClr val="FF0000"/>
                </a:solidFill>
              </a:rPr>
              <a:t>eff</a:t>
            </a:r>
            <a:r>
              <a:rPr lang="en-US" sz="3600" i="1" baseline="30000" dirty="0" smtClean="0">
                <a:solidFill>
                  <a:srgbClr val="FF0000"/>
                </a:solidFill>
              </a:rPr>
              <a:t>4</a:t>
            </a:r>
            <a:r>
              <a:rPr lang="en-US" sz="3600" dirty="0" smtClean="0">
                <a:solidFill>
                  <a:srgbClr val="FF0000"/>
                </a:solidFill>
              </a:rPr>
              <a:t> </a:t>
            </a:r>
            <a:r>
              <a:rPr lang="en-US" sz="3600" dirty="0" smtClean="0">
                <a:solidFill>
                  <a:srgbClr val="008000"/>
                </a:solidFill>
              </a:rPr>
              <a:t>so that</a:t>
            </a:r>
            <a:endParaRPr lang="en-US" sz="3600" i="1" baseline="30000" dirty="0">
              <a:solidFill>
                <a:srgbClr val="008000"/>
              </a:solidFill>
            </a:endParaRPr>
          </a:p>
          <a:p>
            <a:pPr algn="ctr"/>
            <a:endParaRPr lang="en-US" sz="3600" baseline="30000" dirty="0" smtClean="0">
              <a:solidFill>
                <a:srgbClr val="3366FF"/>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920759811"/>
              </p:ext>
            </p:extLst>
          </p:nvPr>
        </p:nvGraphicFramePr>
        <p:xfrm>
          <a:off x="654050" y="5429250"/>
          <a:ext cx="7875588" cy="1179513"/>
        </p:xfrm>
        <a:graphic>
          <a:graphicData uri="http://schemas.openxmlformats.org/presentationml/2006/ole">
            <mc:AlternateContent xmlns:mc="http://schemas.openxmlformats.org/markup-compatibility/2006">
              <mc:Choice xmlns:v="urn:schemas-microsoft-com:vml" Requires="v">
                <p:oleObj spid="_x0000_s129089" name="Equation" r:id="rId5" imgW="2717800" imgH="406400" progId="Equation.3">
                  <p:embed/>
                </p:oleObj>
              </mc:Choice>
              <mc:Fallback>
                <p:oleObj name="Equation" r:id="rId5" imgW="2717800" imgH="406400" progId="Equation.3">
                  <p:embed/>
                  <p:pic>
                    <p:nvPicPr>
                      <p:cNvPr id="0" name=""/>
                      <p:cNvPicPr/>
                      <p:nvPr/>
                    </p:nvPicPr>
                    <p:blipFill>
                      <a:blip r:embed="rId6"/>
                      <a:stretch>
                        <a:fillRect/>
                      </a:stretch>
                    </p:blipFill>
                    <p:spPr>
                      <a:xfrm>
                        <a:off x="654050" y="5429250"/>
                        <a:ext cx="7875588" cy="1179513"/>
                      </a:xfrm>
                      <a:prstGeom prst="rect">
                        <a:avLst/>
                      </a:prstGeom>
                    </p:spPr>
                  </p:pic>
                </p:oleObj>
              </mc:Fallback>
            </mc:AlternateContent>
          </a:graphicData>
        </a:graphic>
      </p:graphicFrame>
    </p:spTree>
    <p:extLst>
      <p:ext uri="{BB962C8B-B14F-4D97-AF65-F5344CB8AC3E}">
        <p14:creationId xmlns:p14="http://schemas.microsoft.com/office/powerpoint/2010/main" val="1002807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853249273"/>
              </p:ext>
            </p:extLst>
          </p:nvPr>
        </p:nvGraphicFramePr>
        <p:xfrm>
          <a:off x="561975" y="1069975"/>
          <a:ext cx="8059738" cy="1547813"/>
        </p:xfrm>
        <a:graphic>
          <a:graphicData uri="http://schemas.openxmlformats.org/presentationml/2006/ole">
            <mc:AlternateContent xmlns:mc="http://schemas.openxmlformats.org/markup-compatibility/2006">
              <mc:Choice xmlns:v="urn:schemas-microsoft-com:vml" Requires="v">
                <p:oleObj spid="_x0000_s130111" name="Equation" r:id="rId3" imgW="2781300" imgH="533400" progId="Equation.3">
                  <p:embed/>
                </p:oleObj>
              </mc:Choice>
              <mc:Fallback>
                <p:oleObj name="Equation" r:id="rId3" imgW="2781300" imgH="533400" progId="Equation.3">
                  <p:embed/>
                  <p:pic>
                    <p:nvPicPr>
                      <p:cNvPr id="0" name=""/>
                      <p:cNvPicPr/>
                      <p:nvPr/>
                    </p:nvPicPr>
                    <p:blipFill>
                      <a:blip r:embed="rId4"/>
                      <a:stretch>
                        <a:fillRect/>
                      </a:stretch>
                    </p:blipFill>
                    <p:spPr>
                      <a:xfrm>
                        <a:off x="561975" y="1069975"/>
                        <a:ext cx="8059738" cy="154781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37168869"/>
              </p:ext>
            </p:extLst>
          </p:nvPr>
        </p:nvGraphicFramePr>
        <p:xfrm>
          <a:off x="1162050" y="2862263"/>
          <a:ext cx="5591175" cy="1474787"/>
        </p:xfrm>
        <a:graphic>
          <a:graphicData uri="http://schemas.openxmlformats.org/presentationml/2006/ole">
            <mc:AlternateContent xmlns:mc="http://schemas.openxmlformats.org/markup-compatibility/2006">
              <mc:Choice xmlns:v="urn:schemas-microsoft-com:vml" Requires="v">
                <p:oleObj spid="_x0000_s130112" name="Equation" r:id="rId5" imgW="1930400" imgH="508000" progId="Equation.3">
                  <p:embed/>
                </p:oleObj>
              </mc:Choice>
              <mc:Fallback>
                <p:oleObj name="Equation" r:id="rId5" imgW="1930400" imgH="508000" progId="Equation.3">
                  <p:embed/>
                  <p:pic>
                    <p:nvPicPr>
                      <p:cNvPr id="0" name=""/>
                      <p:cNvPicPr/>
                      <p:nvPr/>
                    </p:nvPicPr>
                    <p:blipFill>
                      <a:blip r:embed="rId6"/>
                      <a:stretch>
                        <a:fillRect/>
                      </a:stretch>
                    </p:blipFill>
                    <p:spPr>
                      <a:xfrm>
                        <a:off x="1162050" y="2862263"/>
                        <a:ext cx="5591175" cy="1474787"/>
                      </a:xfrm>
                      <a:prstGeom prst="rect">
                        <a:avLst/>
                      </a:prstGeom>
                    </p:spPr>
                  </p:pic>
                </p:oleObj>
              </mc:Fallback>
            </mc:AlternateContent>
          </a:graphicData>
        </a:graphic>
      </p:graphicFrame>
      <p:sp>
        <p:nvSpPr>
          <p:cNvPr id="2" name="Rectangle 1"/>
          <p:cNvSpPr/>
          <p:nvPr/>
        </p:nvSpPr>
        <p:spPr>
          <a:xfrm>
            <a:off x="1631076" y="2878138"/>
            <a:ext cx="5276850" cy="1474787"/>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663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sp>
        <p:nvSpPr>
          <p:cNvPr id="9" name="TextBox 8"/>
          <p:cNvSpPr txBox="1"/>
          <p:nvPr/>
        </p:nvSpPr>
        <p:spPr>
          <a:xfrm>
            <a:off x="1" y="1014413"/>
            <a:ext cx="9143999" cy="646331"/>
          </a:xfrm>
          <a:prstGeom prst="rect">
            <a:avLst/>
          </a:prstGeom>
          <a:noFill/>
        </p:spPr>
        <p:txBody>
          <a:bodyPr wrap="square" rtlCol="0">
            <a:spAutoFit/>
          </a:bodyPr>
          <a:lstStyle/>
          <a:p>
            <a:pPr algn="ctr"/>
            <a:r>
              <a:rPr lang="en-US" sz="3600" dirty="0" smtClean="0">
                <a:solidFill>
                  <a:srgbClr val="008000"/>
                </a:solidFill>
              </a:rPr>
              <a:t>For slow </a:t>
            </a:r>
            <a:r>
              <a:rPr lang="en-US" sz="3600" dirty="0" err="1" smtClean="0">
                <a:solidFill>
                  <a:srgbClr val="008000"/>
                </a:solidFill>
              </a:rPr>
              <a:t>radiative</a:t>
            </a:r>
            <a:r>
              <a:rPr lang="en-US" sz="3600" dirty="0" smtClean="0">
                <a:solidFill>
                  <a:srgbClr val="008000"/>
                </a:solidFill>
              </a:rPr>
              <a:t> track, assume constant</a:t>
            </a:r>
            <a:r>
              <a:rPr lang="en-US" sz="3600" i="1" dirty="0" smtClean="0">
                <a:solidFill>
                  <a:srgbClr val="008000"/>
                </a:solidFill>
              </a:rPr>
              <a:t> </a:t>
            </a:r>
            <a:r>
              <a:rPr lang="en-US" sz="3600" i="1" dirty="0" smtClean="0">
                <a:solidFill>
                  <a:srgbClr val="FF0000"/>
                </a:solidFill>
              </a:rPr>
              <a:t>L</a:t>
            </a:r>
            <a:endParaRPr lang="en-US" sz="3600" i="1"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40447645"/>
              </p:ext>
            </p:extLst>
          </p:nvPr>
        </p:nvGraphicFramePr>
        <p:xfrm>
          <a:off x="728663" y="2001838"/>
          <a:ext cx="7027862" cy="2763837"/>
        </p:xfrm>
        <a:graphic>
          <a:graphicData uri="http://schemas.openxmlformats.org/presentationml/2006/ole">
            <mc:AlternateContent xmlns:mc="http://schemas.openxmlformats.org/markup-compatibility/2006">
              <mc:Choice xmlns:v="urn:schemas-microsoft-com:vml" Requires="v">
                <p:oleObj spid="_x0000_s133171" name="Equation" r:id="rId3" imgW="2425700" imgH="952500" progId="Equation.3">
                  <p:embed/>
                </p:oleObj>
              </mc:Choice>
              <mc:Fallback>
                <p:oleObj name="Equation" r:id="rId3" imgW="2425700" imgH="952500" progId="Equation.3">
                  <p:embed/>
                  <p:pic>
                    <p:nvPicPr>
                      <p:cNvPr id="0" name=""/>
                      <p:cNvPicPr/>
                      <p:nvPr/>
                    </p:nvPicPr>
                    <p:blipFill>
                      <a:blip r:embed="rId4"/>
                      <a:stretch>
                        <a:fillRect/>
                      </a:stretch>
                    </p:blipFill>
                    <p:spPr>
                      <a:xfrm>
                        <a:off x="728663" y="2001838"/>
                        <a:ext cx="7027862" cy="27638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7079418"/>
              </p:ext>
            </p:extLst>
          </p:nvPr>
        </p:nvGraphicFramePr>
        <p:xfrm>
          <a:off x="1352550" y="4725988"/>
          <a:ext cx="4637088" cy="1400175"/>
        </p:xfrm>
        <a:graphic>
          <a:graphicData uri="http://schemas.openxmlformats.org/presentationml/2006/ole">
            <mc:AlternateContent xmlns:mc="http://schemas.openxmlformats.org/markup-compatibility/2006">
              <mc:Choice xmlns:v="urn:schemas-microsoft-com:vml" Requires="v">
                <p:oleObj spid="_x0000_s133172" name="Equation" r:id="rId5" imgW="1600200" imgH="482600" progId="Equation.3">
                  <p:embed/>
                </p:oleObj>
              </mc:Choice>
              <mc:Fallback>
                <p:oleObj name="Equation" r:id="rId5" imgW="1600200" imgH="482600" progId="Equation.3">
                  <p:embed/>
                  <p:pic>
                    <p:nvPicPr>
                      <p:cNvPr id="0" name=""/>
                      <p:cNvPicPr/>
                      <p:nvPr/>
                    </p:nvPicPr>
                    <p:blipFill>
                      <a:blip r:embed="rId6"/>
                      <a:stretch>
                        <a:fillRect/>
                      </a:stretch>
                    </p:blipFill>
                    <p:spPr>
                      <a:xfrm>
                        <a:off x="1352550" y="4725988"/>
                        <a:ext cx="4637088" cy="1400175"/>
                      </a:xfrm>
                      <a:prstGeom prst="rect">
                        <a:avLst/>
                      </a:prstGeom>
                    </p:spPr>
                  </p:pic>
                </p:oleObj>
              </mc:Fallback>
            </mc:AlternateContent>
          </a:graphicData>
        </a:graphic>
      </p:graphicFrame>
      <p:sp>
        <p:nvSpPr>
          <p:cNvPr id="6" name="Rectangle 5"/>
          <p:cNvSpPr/>
          <p:nvPr/>
        </p:nvSpPr>
        <p:spPr>
          <a:xfrm>
            <a:off x="1885076" y="4714876"/>
            <a:ext cx="4290299" cy="1474787"/>
          </a:xfrm>
          <a:prstGeom prst="rect">
            <a:avLst/>
          </a:prstGeom>
          <a:solidFill>
            <a:schemeClr val="accent5">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1860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259073090"/>
              </p:ext>
            </p:extLst>
          </p:nvPr>
        </p:nvGraphicFramePr>
        <p:xfrm>
          <a:off x="339725" y="5030788"/>
          <a:ext cx="5041900" cy="1474787"/>
        </p:xfrm>
        <a:graphic>
          <a:graphicData uri="http://schemas.openxmlformats.org/presentationml/2006/ole">
            <mc:AlternateContent xmlns:mc="http://schemas.openxmlformats.org/markup-compatibility/2006">
              <mc:Choice xmlns:v="urn:schemas-microsoft-com:vml" Requires="v">
                <p:oleObj spid="_x0000_s131156" name="Equation" r:id="rId3" imgW="1739900" imgH="508000" progId="Equation.3">
                  <p:embed/>
                </p:oleObj>
              </mc:Choice>
              <mc:Fallback>
                <p:oleObj name="Equation" r:id="rId3" imgW="1739900" imgH="508000" progId="Equation.3">
                  <p:embed/>
                  <p:pic>
                    <p:nvPicPr>
                      <p:cNvPr id="0" name=""/>
                      <p:cNvPicPr/>
                      <p:nvPr/>
                    </p:nvPicPr>
                    <p:blipFill>
                      <a:blip r:embed="rId4"/>
                      <a:stretch>
                        <a:fillRect/>
                      </a:stretch>
                    </p:blipFill>
                    <p:spPr>
                      <a:xfrm>
                        <a:off x="339725" y="5030788"/>
                        <a:ext cx="5041900" cy="14747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80154508"/>
              </p:ext>
            </p:extLst>
          </p:nvPr>
        </p:nvGraphicFramePr>
        <p:xfrm>
          <a:off x="319088" y="1619250"/>
          <a:ext cx="7623175" cy="1473200"/>
        </p:xfrm>
        <a:graphic>
          <a:graphicData uri="http://schemas.openxmlformats.org/presentationml/2006/ole">
            <mc:AlternateContent xmlns:mc="http://schemas.openxmlformats.org/markup-compatibility/2006">
              <mc:Choice xmlns:v="urn:schemas-microsoft-com:vml" Requires="v">
                <p:oleObj spid="_x0000_s131157" name="Equation" r:id="rId5" imgW="2628900" imgH="508000" progId="Equation.3">
                  <p:embed/>
                </p:oleObj>
              </mc:Choice>
              <mc:Fallback>
                <p:oleObj name="Equation" r:id="rId5" imgW="2628900" imgH="508000" progId="Equation.3">
                  <p:embed/>
                  <p:pic>
                    <p:nvPicPr>
                      <p:cNvPr id="0" name=""/>
                      <p:cNvPicPr/>
                      <p:nvPr/>
                    </p:nvPicPr>
                    <p:blipFill>
                      <a:blip r:embed="rId6"/>
                      <a:stretch>
                        <a:fillRect/>
                      </a:stretch>
                    </p:blipFill>
                    <p:spPr>
                      <a:xfrm>
                        <a:off x="319088" y="1619250"/>
                        <a:ext cx="7623175" cy="1473200"/>
                      </a:xfrm>
                      <a:prstGeom prst="rect">
                        <a:avLst/>
                      </a:prstGeom>
                    </p:spPr>
                  </p:pic>
                </p:oleObj>
              </mc:Fallback>
            </mc:AlternateContent>
          </a:graphicData>
        </a:graphic>
      </p:graphicFrame>
      <p:sp>
        <p:nvSpPr>
          <p:cNvPr id="2" name="TextBox 1"/>
          <p:cNvSpPr txBox="1"/>
          <p:nvPr/>
        </p:nvSpPr>
        <p:spPr>
          <a:xfrm>
            <a:off x="722313" y="290294"/>
            <a:ext cx="8088312" cy="954107"/>
          </a:xfrm>
          <a:prstGeom prst="rect">
            <a:avLst/>
          </a:prstGeom>
          <a:noFill/>
        </p:spPr>
        <p:txBody>
          <a:bodyPr wrap="square" rtlCol="0">
            <a:spAutoFit/>
          </a:bodyPr>
          <a:lstStyle/>
          <a:p>
            <a:r>
              <a:rPr lang="en-US" sz="2800" dirty="0" smtClean="0"/>
              <a:t>SUN: ISM, n=10</a:t>
            </a:r>
            <a:r>
              <a:rPr lang="en-US" sz="2800" baseline="30000" dirty="0" smtClean="0"/>
              <a:t>3</a:t>
            </a:r>
            <a:r>
              <a:rPr lang="en-US" sz="2800" dirty="0" smtClean="0"/>
              <a:t> cm</a:t>
            </a:r>
            <a:r>
              <a:rPr lang="en-US" sz="2800" baseline="30000" dirty="0" smtClean="0"/>
              <a:t>-3</a:t>
            </a:r>
            <a:r>
              <a:rPr lang="en-US" sz="2800" dirty="0" smtClean="0"/>
              <a:t>, Hayashi, </a:t>
            </a:r>
            <a:r>
              <a:rPr lang="en-US" sz="2800" dirty="0" err="1" smtClean="0"/>
              <a:t>T</a:t>
            </a:r>
            <a:r>
              <a:rPr lang="en-US" sz="2800" baseline="-25000" dirty="0" err="1" smtClean="0"/>
              <a:t>eff</a:t>
            </a:r>
            <a:r>
              <a:rPr lang="en-US" sz="2800" dirty="0" smtClean="0"/>
              <a:t>=4000 K,R=0.5[10</a:t>
            </a:r>
            <a:r>
              <a:rPr lang="en-US" sz="2800" baseline="30000" dirty="0" smtClean="0"/>
              <a:t>8</a:t>
            </a:r>
            <a:r>
              <a:rPr lang="en-US" sz="2800" dirty="0" smtClean="0"/>
              <a:t>-10</a:t>
            </a:r>
            <a:r>
              <a:rPr lang="en-US" sz="2800" baseline="30000" dirty="0" smtClean="0"/>
              <a:t>7</a:t>
            </a:r>
            <a:r>
              <a:rPr lang="en-US" sz="2800" dirty="0" smtClean="0"/>
              <a:t>], </a:t>
            </a:r>
            <a:r>
              <a:rPr lang="en-US" sz="2800" dirty="0" err="1" smtClean="0"/>
              <a:t>radiative</a:t>
            </a:r>
            <a:r>
              <a:rPr lang="en-US" sz="2800" dirty="0" smtClean="0"/>
              <a:t>, L=0.4-0.7,R=1.4-0.8</a:t>
            </a:r>
            <a:endParaRPr lang="en-US" sz="2800" dirty="0"/>
          </a:p>
        </p:txBody>
      </p:sp>
      <p:graphicFrame>
        <p:nvGraphicFramePr>
          <p:cNvPr id="12" name="Object 11"/>
          <p:cNvGraphicFramePr>
            <a:graphicFrameLocks noChangeAspect="1"/>
          </p:cNvGraphicFramePr>
          <p:nvPr>
            <p:extLst>
              <p:ext uri="{D42A27DB-BD31-4B8C-83A1-F6EECF244321}">
                <p14:modId xmlns:p14="http://schemas.microsoft.com/office/powerpoint/2010/main" val="1748556567"/>
              </p:ext>
            </p:extLst>
          </p:nvPr>
        </p:nvGraphicFramePr>
        <p:xfrm>
          <a:off x="309563" y="3352800"/>
          <a:ext cx="8501062" cy="1474788"/>
        </p:xfrm>
        <a:graphic>
          <a:graphicData uri="http://schemas.openxmlformats.org/presentationml/2006/ole">
            <mc:AlternateContent xmlns:mc="http://schemas.openxmlformats.org/markup-compatibility/2006">
              <mc:Choice xmlns:v="urn:schemas-microsoft-com:vml" Requires="v">
                <p:oleObj spid="_x0000_s131158" name="Equation" r:id="rId7" imgW="2933700" imgH="508000" progId="Equation.3">
                  <p:embed/>
                </p:oleObj>
              </mc:Choice>
              <mc:Fallback>
                <p:oleObj name="Equation" r:id="rId7" imgW="2933700" imgH="508000" progId="Equation.3">
                  <p:embed/>
                  <p:pic>
                    <p:nvPicPr>
                      <p:cNvPr id="0" name=""/>
                      <p:cNvPicPr/>
                      <p:nvPr/>
                    </p:nvPicPr>
                    <p:blipFill>
                      <a:blip r:embed="rId8"/>
                      <a:stretch>
                        <a:fillRect/>
                      </a:stretch>
                    </p:blipFill>
                    <p:spPr>
                      <a:xfrm>
                        <a:off x="309563" y="3352800"/>
                        <a:ext cx="8501062" cy="1474788"/>
                      </a:xfrm>
                      <a:prstGeom prst="rect">
                        <a:avLst/>
                      </a:prstGeom>
                    </p:spPr>
                  </p:pic>
                </p:oleObj>
              </mc:Fallback>
            </mc:AlternateContent>
          </a:graphicData>
        </a:graphic>
      </p:graphicFrame>
    </p:spTree>
    <p:extLst>
      <p:ext uri="{BB962C8B-B14F-4D97-AF65-F5344CB8AC3E}">
        <p14:creationId xmlns:p14="http://schemas.microsoft.com/office/powerpoint/2010/main" val="21349561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4: Star Formation</a:t>
            </a:r>
            <a:endParaRPr lang="en-US" sz="3600" dirty="0"/>
          </a:p>
        </p:txBody>
      </p:sp>
      <p:pic>
        <p:nvPicPr>
          <p:cNvPr id="2" name="Picture 1" descr="Screen Shot 2022-12-22 at 4.14.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1" y="-238126"/>
            <a:ext cx="9166141" cy="7929145"/>
          </a:xfrm>
          <a:prstGeom prst="rect">
            <a:avLst/>
          </a:prstGeom>
        </p:spPr>
      </p:pic>
    </p:spTree>
    <p:extLst>
      <p:ext uri="{BB962C8B-B14F-4D97-AF65-F5344CB8AC3E}">
        <p14:creationId xmlns:p14="http://schemas.microsoft.com/office/powerpoint/2010/main" val="34582631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79625" y="206375"/>
            <a:ext cx="4780676" cy="584776"/>
          </a:xfrm>
          <a:prstGeom prst="rect">
            <a:avLst/>
          </a:prstGeom>
          <a:noFill/>
        </p:spPr>
        <p:txBody>
          <a:bodyPr wrap="none" rtlCol="0">
            <a:spAutoFit/>
          </a:bodyPr>
          <a:lstStyle/>
          <a:p>
            <a:r>
              <a:rPr lang="en-US" sz="3200" dirty="0" smtClean="0">
                <a:solidFill>
                  <a:schemeClr val="bg1"/>
                </a:solidFill>
              </a:rPr>
              <a:t>Timeline for Star Formation</a:t>
            </a:r>
            <a:endParaRPr lang="en-US" sz="3200" dirty="0">
              <a:solidFill>
                <a:schemeClr val="bg1"/>
              </a:solidFill>
            </a:endParaRPr>
          </a:p>
        </p:txBody>
      </p:sp>
      <p:pic>
        <p:nvPicPr>
          <p:cNvPr id="2" name="Picture 1" descr="Screen Shot 2023-01-02 at 6.13.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955"/>
            <a:ext cx="9144000" cy="3925340"/>
          </a:xfrm>
          <a:prstGeom prst="rect">
            <a:avLst/>
          </a:prstGeom>
        </p:spPr>
      </p:pic>
    </p:spTree>
    <p:extLst>
      <p:ext uri="{BB962C8B-B14F-4D97-AF65-F5344CB8AC3E}">
        <p14:creationId xmlns:p14="http://schemas.microsoft.com/office/powerpoint/2010/main" val="1810713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79625" y="206375"/>
            <a:ext cx="5054789" cy="584776"/>
          </a:xfrm>
          <a:prstGeom prst="rect">
            <a:avLst/>
          </a:prstGeom>
          <a:noFill/>
        </p:spPr>
        <p:txBody>
          <a:bodyPr wrap="none" rtlCol="0">
            <a:spAutoFit/>
          </a:bodyPr>
          <a:lstStyle/>
          <a:p>
            <a:r>
              <a:rPr lang="en-US" sz="3200" dirty="0" smtClean="0">
                <a:solidFill>
                  <a:schemeClr val="bg1"/>
                </a:solidFill>
              </a:rPr>
              <a:t>Schematic for Star Formation</a:t>
            </a:r>
            <a:endParaRPr lang="en-US" sz="3200" dirty="0">
              <a:solidFill>
                <a:schemeClr val="bg1"/>
              </a:solidFill>
            </a:endParaRPr>
          </a:p>
        </p:txBody>
      </p:sp>
      <p:pic>
        <p:nvPicPr>
          <p:cNvPr id="5" name="Picture 4" descr="Screen Shot 2023-01-03 at 4.17.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66" y="-15875"/>
            <a:ext cx="8830434" cy="6858000"/>
          </a:xfrm>
          <a:prstGeom prst="rect">
            <a:avLst/>
          </a:prstGeom>
        </p:spPr>
      </p:pic>
    </p:spTree>
    <p:extLst>
      <p:ext uri="{BB962C8B-B14F-4D97-AF65-F5344CB8AC3E}">
        <p14:creationId xmlns:p14="http://schemas.microsoft.com/office/powerpoint/2010/main" val="12599846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23-01-03 at 4.09.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9" y="314006"/>
            <a:ext cx="9326834" cy="5988370"/>
          </a:xfrm>
          <a:prstGeom prst="rect">
            <a:avLst/>
          </a:prstGeom>
        </p:spPr>
      </p:pic>
    </p:spTree>
    <p:extLst>
      <p:ext uri="{BB962C8B-B14F-4D97-AF65-F5344CB8AC3E}">
        <p14:creationId xmlns:p14="http://schemas.microsoft.com/office/powerpoint/2010/main" val="2849850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2875" y="284352"/>
            <a:ext cx="8874125" cy="6124755"/>
          </a:xfrm>
          <a:prstGeom prst="rect">
            <a:avLst/>
          </a:prstGeom>
        </p:spPr>
        <p:txBody>
          <a:bodyPr wrap="square">
            <a:spAutoFit/>
          </a:bodyPr>
          <a:lstStyle/>
          <a:p>
            <a:pPr algn="ctr"/>
            <a:r>
              <a:rPr lang="en-US" sz="3200" dirty="0"/>
              <a:t> Multiple Star Systems</a:t>
            </a:r>
          </a:p>
          <a:p>
            <a:endParaRPr lang="en-US" dirty="0"/>
          </a:p>
          <a:p>
            <a:r>
              <a:rPr lang="en-US" dirty="0"/>
              <a:t>The preceding discussion concerned the formation of single stars. However, more than half (and perhaps up to </a:t>
            </a:r>
            <a:r>
              <a:rPr lang="en-US" dirty="0" smtClean="0"/>
              <a:t>85 </a:t>
            </a:r>
            <a:r>
              <a:rPr lang="en-US" dirty="0"/>
              <a:t>%) of all stars are in </a:t>
            </a:r>
            <a:r>
              <a:rPr lang="en-US" dirty="0" err="1"/>
              <a:t>mulitple</a:t>
            </a:r>
            <a:r>
              <a:rPr lang="en-US" dirty="0"/>
              <a:t> (double star, triple star, quadruple star, ... ) star systems. In addition, over </a:t>
            </a:r>
            <a:r>
              <a:rPr lang="en-US" dirty="0" smtClean="0"/>
              <a:t>1,000 </a:t>
            </a:r>
            <a:r>
              <a:rPr lang="en-US" dirty="0"/>
              <a:t>extra-Solar planetary systems are known. Thus an important point to try and understand is how do we form multiple star systems and planetary systems.</a:t>
            </a:r>
          </a:p>
          <a:p>
            <a:pPr algn="ctr"/>
            <a:endParaRPr lang="en-US" dirty="0">
              <a:solidFill>
                <a:srgbClr val="FF0000"/>
              </a:solidFill>
            </a:endParaRPr>
          </a:p>
          <a:p>
            <a:pPr algn="ctr"/>
            <a:r>
              <a:rPr lang="en-US" dirty="0">
                <a:solidFill>
                  <a:srgbClr val="FF0000"/>
                </a:solidFill>
              </a:rPr>
              <a:t>Do binary star systems form by captures of random stars or do the stars in the systems form at the same time from the same cloud?</a:t>
            </a:r>
          </a:p>
          <a:p>
            <a:pPr marL="285750" indent="-285750">
              <a:buFont typeface="Arial"/>
              <a:buChar char="•"/>
            </a:pPr>
            <a:endParaRPr lang="en-US" dirty="0" smtClean="0"/>
          </a:p>
          <a:p>
            <a:pPr marL="285750" indent="-285750">
              <a:buFont typeface="Arial"/>
              <a:buChar char="•"/>
            </a:pPr>
            <a:r>
              <a:rPr lang="en-US" dirty="0" smtClean="0"/>
              <a:t>P(orbital) &gt; 100 years, </a:t>
            </a:r>
            <a:r>
              <a:rPr lang="en-US" b="1" i="1" dirty="0" smtClean="0">
                <a:solidFill>
                  <a:srgbClr val="FF0000"/>
                </a:solidFill>
              </a:rPr>
              <a:t>M</a:t>
            </a:r>
            <a:r>
              <a:rPr lang="en-US" b="1" i="1" baseline="-25000" dirty="0" smtClean="0">
                <a:solidFill>
                  <a:srgbClr val="FF0000"/>
                </a:solidFill>
              </a:rPr>
              <a:t>1</a:t>
            </a:r>
            <a:r>
              <a:rPr lang="en-US" b="1" i="1" dirty="0" smtClean="0">
                <a:solidFill>
                  <a:srgbClr val="FF0000"/>
                </a:solidFill>
              </a:rPr>
              <a:t>/M</a:t>
            </a:r>
            <a:r>
              <a:rPr lang="en-US" b="1" i="1" baseline="-25000" dirty="0" smtClean="0">
                <a:solidFill>
                  <a:srgbClr val="FF0000"/>
                </a:solidFill>
              </a:rPr>
              <a:t>2</a:t>
            </a:r>
            <a:r>
              <a:rPr lang="en-US" b="1" i="1" dirty="0" smtClean="0">
                <a:solidFill>
                  <a:srgbClr val="FF0000"/>
                </a:solidFill>
              </a:rPr>
              <a:t> </a:t>
            </a:r>
            <a:r>
              <a:rPr lang="en-US" dirty="0" smtClean="0"/>
              <a:t>is roughly the same as for </a:t>
            </a:r>
            <a:r>
              <a:rPr lang="en-US" dirty="0" err="1" smtClean="0"/>
              <a:t>indiviual</a:t>
            </a:r>
            <a:r>
              <a:rPr lang="en-US" dirty="0" smtClean="0"/>
              <a:t> stars observed in the Galaxy ===&gt; stars probably form as individual stars, either because the binary system is so large that they form essentially as individual stars or because they formed in different regions and simply were captured into the binary system.</a:t>
            </a:r>
          </a:p>
          <a:p>
            <a:pPr marL="285750" indent="-285750">
              <a:buFont typeface="Arial"/>
              <a:buChar char="•"/>
            </a:pPr>
            <a:endParaRPr lang="en-US" dirty="0" smtClean="0"/>
          </a:p>
          <a:p>
            <a:pPr marL="285750" indent="-285750">
              <a:buFont typeface="Arial"/>
              <a:buChar char="•"/>
            </a:pPr>
            <a:r>
              <a:rPr lang="en-US" dirty="0" smtClean="0"/>
              <a:t> P(orbital) &lt; 100 years,</a:t>
            </a:r>
            <a:r>
              <a:rPr lang="en-US" dirty="0"/>
              <a:t> years, </a:t>
            </a:r>
            <a:r>
              <a:rPr lang="en-US" b="1" i="1" dirty="0">
                <a:solidFill>
                  <a:srgbClr val="FF0000"/>
                </a:solidFill>
              </a:rPr>
              <a:t>M</a:t>
            </a:r>
            <a:r>
              <a:rPr lang="en-US" b="1" i="1" baseline="-25000" dirty="0">
                <a:solidFill>
                  <a:srgbClr val="FF0000"/>
                </a:solidFill>
              </a:rPr>
              <a:t>1</a:t>
            </a:r>
            <a:r>
              <a:rPr lang="en-US" b="1" i="1" dirty="0">
                <a:solidFill>
                  <a:srgbClr val="FF0000"/>
                </a:solidFill>
              </a:rPr>
              <a:t>/</a:t>
            </a:r>
            <a:r>
              <a:rPr lang="en-US" b="1" i="1" dirty="0" smtClean="0">
                <a:solidFill>
                  <a:srgbClr val="FF0000"/>
                </a:solidFill>
              </a:rPr>
              <a:t>M</a:t>
            </a:r>
            <a:r>
              <a:rPr lang="en-US" b="1" i="1" baseline="-25000" dirty="0" smtClean="0">
                <a:solidFill>
                  <a:srgbClr val="FF0000"/>
                </a:solidFill>
              </a:rPr>
              <a:t>2</a:t>
            </a:r>
            <a:r>
              <a:rPr lang="en-US" dirty="0" smtClean="0"/>
              <a:t> ~ 1 </a:t>
            </a:r>
            <a:r>
              <a:rPr lang="en-US" dirty="0" smtClean="0">
                <a:sym typeface="Wingdings"/>
              </a:rPr>
              <a:t></a:t>
            </a:r>
            <a:r>
              <a:rPr lang="en-US" dirty="0" smtClean="0"/>
              <a:t> stars in short orbital period binary star systems (and in the extreme, planetary systems) probably form as units.</a:t>
            </a:r>
          </a:p>
          <a:p>
            <a:endParaRPr lang="en-US" dirty="0"/>
          </a:p>
          <a:p>
            <a:r>
              <a:rPr lang="en-US" dirty="0"/>
              <a:t>The theory of how individual stars form is in fairly good shape. The details of how binary stars form is much less secure. </a:t>
            </a:r>
          </a:p>
        </p:txBody>
      </p:sp>
    </p:spTree>
    <p:extLst>
      <p:ext uri="{BB962C8B-B14F-4D97-AF65-F5344CB8AC3E}">
        <p14:creationId xmlns:p14="http://schemas.microsoft.com/office/powerpoint/2010/main" val="11573147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3-01-14 at 1.3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27"/>
            <a:ext cx="9144000" cy="5827148"/>
          </a:xfrm>
          <a:prstGeom prst="rect">
            <a:avLst/>
          </a:prstGeom>
        </p:spPr>
      </p:pic>
    </p:spTree>
    <p:extLst>
      <p:ext uri="{BB962C8B-B14F-4D97-AF65-F5344CB8AC3E}">
        <p14:creationId xmlns:p14="http://schemas.microsoft.com/office/powerpoint/2010/main" val="30479413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9654" y="272240"/>
            <a:ext cx="2982096" cy="6370975"/>
          </a:xfrm>
          <a:prstGeom prst="rect">
            <a:avLst/>
          </a:prstGeom>
        </p:spPr>
        <p:txBody>
          <a:bodyPr wrap="square">
            <a:spAutoFit/>
          </a:bodyPr>
          <a:lstStyle/>
          <a:p>
            <a:pPr algn="ctr"/>
            <a:r>
              <a:rPr lang="en-US" dirty="0">
                <a:solidFill>
                  <a:srgbClr val="FF0000"/>
                </a:solidFill>
              </a:rPr>
              <a:t> 	</a:t>
            </a:r>
          </a:p>
          <a:p>
            <a:pPr algn="ctr"/>
            <a:r>
              <a:rPr lang="en-US" dirty="0">
                <a:solidFill>
                  <a:srgbClr val="FF0000"/>
                </a:solidFill>
              </a:rPr>
              <a:t>HUBBLE SNAPSHOT CAPTURES LIFE CYCLE OF STARS</a:t>
            </a:r>
          </a:p>
          <a:p>
            <a:endParaRPr lang="en-US" dirty="0"/>
          </a:p>
          <a:p>
            <a:pPr algn="ctr"/>
            <a:r>
              <a:rPr lang="en-US" sz="2000" dirty="0"/>
              <a:t>In this stunning picture of the giant galactic nebula NGC 3603, the crisp resolution of NASA's Hubble Space Telescope captures various stages of the life cycle of stars in one single view and highlights how astronomers study the evolution of objects whose lifetimes are much longer than human lifetimes (and, in fact, humanity's lifetime).</a:t>
            </a:r>
          </a:p>
          <a:p>
            <a:endParaRPr lang="en-US" dirty="0"/>
          </a:p>
        </p:txBody>
      </p:sp>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Tree>
    <p:extLst>
      <p:ext uri="{BB962C8B-B14F-4D97-AF65-F5344CB8AC3E}">
        <p14:creationId xmlns:p14="http://schemas.microsoft.com/office/powerpoint/2010/main" val="29858751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
        <p:nvSpPr>
          <p:cNvPr id="6" name="Rectangle 5"/>
          <p:cNvSpPr/>
          <p:nvPr/>
        </p:nvSpPr>
        <p:spPr>
          <a:xfrm>
            <a:off x="5857875" y="686557"/>
            <a:ext cx="3032126" cy="5324535"/>
          </a:xfrm>
          <a:prstGeom prst="rect">
            <a:avLst/>
          </a:prstGeom>
        </p:spPr>
        <p:txBody>
          <a:bodyPr wrap="square">
            <a:spAutoFit/>
          </a:bodyPr>
          <a:lstStyle/>
          <a:p>
            <a:pPr algn="ctr"/>
            <a:r>
              <a:rPr lang="en-US" dirty="0"/>
              <a:t> 	</a:t>
            </a:r>
            <a:endParaRPr lang="en-US" sz="2000" dirty="0"/>
          </a:p>
          <a:p>
            <a:pPr algn="ctr"/>
            <a:r>
              <a:rPr lang="en-US" sz="2000" dirty="0"/>
              <a:t>To the upper right of center is the evolved blue supergiant called </a:t>
            </a:r>
            <a:r>
              <a:rPr lang="en-US" sz="2000" dirty="0" err="1"/>
              <a:t>Sher</a:t>
            </a:r>
            <a:r>
              <a:rPr lang="en-US" sz="2000" dirty="0"/>
              <a:t> 25. The star has a unique </a:t>
            </a:r>
            <a:r>
              <a:rPr lang="en-US" sz="2000" dirty="0" err="1"/>
              <a:t>circumstellar</a:t>
            </a:r>
            <a:r>
              <a:rPr lang="en-US" sz="2000" dirty="0"/>
              <a:t> ring of glowing gas that is a galactic twin to the famous ring around the supernova 1987A. The grayish-bluish color of the ring and the bipolar outflows (blobs to the upper right and lower left of the star) indicates the presence of processed (chemically enriched) </a:t>
            </a:r>
            <a:r>
              <a:rPr lang="en-US" sz="2000" dirty="0" smtClean="0"/>
              <a:t>material</a:t>
            </a:r>
            <a:endParaRPr lang="en-US" sz="2000" dirty="0"/>
          </a:p>
        </p:txBody>
      </p:sp>
    </p:spTree>
    <p:extLst>
      <p:ext uri="{BB962C8B-B14F-4D97-AF65-F5344CB8AC3E}">
        <p14:creationId xmlns:p14="http://schemas.microsoft.com/office/powerpoint/2010/main" val="17854618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
        <p:nvSpPr>
          <p:cNvPr id="4" name="Rectangle 3"/>
          <p:cNvSpPr/>
          <p:nvPr/>
        </p:nvSpPr>
        <p:spPr>
          <a:xfrm>
            <a:off x="5844404" y="1256490"/>
            <a:ext cx="3013846" cy="4093428"/>
          </a:xfrm>
          <a:prstGeom prst="rect">
            <a:avLst/>
          </a:prstGeom>
        </p:spPr>
        <p:txBody>
          <a:bodyPr wrap="square">
            <a:spAutoFit/>
          </a:bodyPr>
          <a:lstStyle/>
          <a:p>
            <a:pPr algn="ctr"/>
            <a:r>
              <a:rPr lang="en-US" sz="2000" dirty="0"/>
              <a:t> </a:t>
            </a:r>
          </a:p>
          <a:p>
            <a:pPr algn="ctr"/>
            <a:r>
              <a:rPr lang="en-US" sz="2000" dirty="0"/>
              <a:t>Near the center of the view is a so-called starburst cluster dominated by young, hot Wolf-</a:t>
            </a:r>
            <a:r>
              <a:rPr lang="en-US" sz="2000" dirty="0" err="1"/>
              <a:t>Rayet</a:t>
            </a:r>
            <a:r>
              <a:rPr lang="en-US" sz="2000" dirty="0"/>
              <a:t> stars and early O-type stars . A torrent of ionizing radiation and fast stellar winds from these massive stars has blown a large cavity around the cluster.</a:t>
            </a:r>
          </a:p>
          <a:p>
            <a:endParaRPr lang="en-US" sz="2000" dirty="0"/>
          </a:p>
        </p:txBody>
      </p:sp>
    </p:spTree>
    <p:extLst>
      <p:ext uri="{BB962C8B-B14F-4D97-AF65-F5344CB8AC3E}">
        <p14:creationId xmlns:p14="http://schemas.microsoft.com/office/powerpoint/2010/main" val="7323292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
        <p:nvSpPr>
          <p:cNvPr id="6" name="Rectangle 5"/>
          <p:cNvSpPr/>
          <p:nvPr/>
        </p:nvSpPr>
        <p:spPr>
          <a:xfrm>
            <a:off x="5987279" y="698500"/>
            <a:ext cx="2728096" cy="5016758"/>
          </a:xfrm>
          <a:prstGeom prst="rect">
            <a:avLst/>
          </a:prstGeom>
        </p:spPr>
        <p:txBody>
          <a:bodyPr wrap="square">
            <a:spAutoFit/>
          </a:bodyPr>
          <a:lstStyle/>
          <a:p>
            <a:pPr algn="ctr"/>
            <a:r>
              <a:rPr lang="en-US" sz="2000" dirty="0"/>
              <a:t> 	</a:t>
            </a:r>
          </a:p>
          <a:p>
            <a:pPr algn="ctr"/>
            <a:r>
              <a:rPr lang="en-US" sz="2000" dirty="0"/>
              <a:t>The most spectacular evidence for the interaction of ionizing radiation with cold molecular-hydrogen cloud material are the giant gaseous pillars to the right and lower left of the cluster. These pillars are sculptured by the same physical processes as the famous pillars Hubble photographed in the M16 Eagle Nebula</a:t>
            </a:r>
            <a:r>
              <a:rPr lang="en-US" sz="2000" dirty="0" smtClean="0"/>
              <a:t>.</a:t>
            </a:r>
            <a:endParaRPr lang="en-US" sz="2000" dirty="0"/>
          </a:p>
        </p:txBody>
      </p:sp>
    </p:spTree>
    <p:extLst>
      <p:ext uri="{BB962C8B-B14F-4D97-AF65-F5344CB8AC3E}">
        <p14:creationId xmlns:p14="http://schemas.microsoft.com/office/powerpoint/2010/main" val="32032922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
        <p:nvSpPr>
          <p:cNvPr id="4" name="Rectangle 3"/>
          <p:cNvSpPr/>
          <p:nvPr/>
        </p:nvSpPr>
        <p:spPr>
          <a:xfrm>
            <a:off x="5892029" y="-95250"/>
            <a:ext cx="2918596" cy="6832639"/>
          </a:xfrm>
          <a:prstGeom prst="rect">
            <a:avLst/>
          </a:prstGeom>
        </p:spPr>
        <p:txBody>
          <a:bodyPr wrap="square">
            <a:spAutoFit/>
          </a:bodyPr>
          <a:lstStyle/>
          <a:p>
            <a:endParaRPr lang="en-US" dirty="0"/>
          </a:p>
          <a:p>
            <a:pPr algn="ctr"/>
            <a:r>
              <a:rPr lang="en-US" sz="2000" dirty="0"/>
              <a:t>Dark clouds at the upper right are so-called Bok globules , which are probably in an earlier stage of star formation.</a:t>
            </a:r>
          </a:p>
          <a:p>
            <a:pPr algn="ctr"/>
            <a:endParaRPr lang="en-US" sz="2000" dirty="0"/>
          </a:p>
          <a:p>
            <a:pPr algn="ctr"/>
            <a:r>
              <a:rPr lang="en-US" sz="2000" dirty="0"/>
              <a:t>To the lower left of the cluster are two compact, tadpole-shaped emission nebulae. Similar structures were found by Hubble in Orion, and have been interpreted as gas and dust evaporation from possibly </a:t>
            </a:r>
            <a:r>
              <a:rPr lang="en-US" sz="2000" dirty="0" err="1"/>
              <a:t>protoplanetary</a:t>
            </a:r>
            <a:r>
              <a:rPr lang="en-US" sz="2000" dirty="0"/>
              <a:t> disks (</a:t>
            </a:r>
            <a:r>
              <a:rPr lang="en-US" sz="2000" dirty="0" err="1"/>
              <a:t>proplyds</a:t>
            </a:r>
            <a:r>
              <a:rPr lang="en-US" sz="2000" dirty="0"/>
              <a:t>). The "</a:t>
            </a:r>
            <a:r>
              <a:rPr lang="en-US" sz="2000" dirty="0" err="1"/>
              <a:t>proplyds</a:t>
            </a:r>
            <a:r>
              <a:rPr lang="en-US" sz="2000" dirty="0"/>
              <a:t>" in NGC 3603 are 5 to 10 times larger in size and correspondingly also more massive</a:t>
            </a:r>
          </a:p>
        </p:txBody>
      </p:sp>
    </p:spTree>
    <p:extLst>
      <p:ext uri="{BB962C8B-B14F-4D97-AF65-F5344CB8AC3E}">
        <p14:creationId xmlns:p14="http://schemas.microsoft.com/office/powerpoint/2010/main" val="82116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154206"/>
            <a:ext cx="8334374" cy="6124754"/>
          </a:xfrm>
          <a:prstGeom prst="rect">
            <a:avLst/>
          </a:prstGeom>
          <a:noFill/>
        </p:spPr>
        <p:txBody>
          <a:bodyPr wrap="square" rtlCol="0">
            <a:spAutoFit/>
          </a:bodyPr>
          <a:lstStyle/>
          <a:p>
            <a:pPr algn="ctr"/>
            <a:r>
              <a:rPr lang="en-US" sz="2800" dirty="0" smtClean="0">
                <a:solidFill>
                  <a:srgbClr val="FF0000"/>
                </a:solidFill>
              </a:rPr>
              <a:t>Where does star formation take place</a:t>
            </a:r>
            <a:r>
              <a:rPr lang="en-US" sz="2800" dirty="0">
                <a:solidFill>
                  <a:srgbClr val="FF0000"/>
                </a:solidFill>
              </a:rPr>
              <a:t>?</a:t>
            </a:r>
            <a:r>
              <a:rPr lang="en-US" sz="2800" dirty="0" smtClean="0">
                <a:solidFill>
                  <a:srgbClr val="FF0000"/>
                </a:solidFill>
              </a:rPr>
              <a:t> </a:t>
            </a:r>
          </a:p>
          <a:p>
            <a:pPr algn="ctr"/>
            <a:endParaRPr lang="en-US" sz="2800" dirty="0">
              <a:solidFill>
                <a:srgbClr val="008000"/>
              </a:solidFill>
            </a:endParaRPr>
          </a:p>
          <a:p>
            <a:r>
              <a:rPr lang="en-US" sz="2800" dirty="0"/>
              <a:t>Star Formation </a:t>
            </a:r>
            <a:r>
              <a:rPr lang="en-US" sz="2800" dirty="0" smtClean="0"/>
              <a:t>takes place in condensed cores in </a:t>
            </a:r>
            <a:r>
              <a:rPr lang="en-US" sz="2800" i="1" dirty="0" smtClean="0">
                <a:solidFill>
                  <a:srgbClr val="008000"/>
                </a:solidFill>
              </a:rPr>
              <a:t>Giant </a:t>
            </a:r>
            <a:r>
              <a:rPr lang="en-US" sz="2800" i="1" dirty="0">
                <a:solidFill>
                  <a:srgbClr val="008000"/>
                </a:solidFill>
              </a:rPr>
              <a:t>Molecular Clouds (GMC)</a:t>
            </a:r>
            <a:r>
              <a:rPr lang="en-US" sz="2800" dirty="0"/>
              <a:t>. </a:t>
            </a:r>
            <a:r>
              <a:rPr lang="en-US" sz="2800" dirty="0" smtClean="0">
                <a:solidFill>
                  <a:srgbClr val="008000"/>
                </a:solidFill>
              </a:rPr>
              <a:t>GMCs </a:t>
            </a:r>
            <a:r>
              <a:rPr lang="en-US" sz="2800" dirty="0"/>
              <a:t>are large gas clouds composed primarily of H</a:t>
            </a:r>
            <a:r>
              <a:rPr lang="en-US" sz="2800" baseline="-25000" dirty="0"/>
              <a:t>2</a:t>
            </a:r>
            <a:r>
              <a:rPr lang="en-US" sz="2800" dirty="0"/>
              <a:t>, molecular </a:t>
            </a:r>
            <a:r>
              <a:rPr lang="en-US" sz="2800" dirty="0" smtClean="0"/>
              <a:t>hydrogen. </a:t>
            </a:r>
            <a:r>
              <a:rPr lang="en-US" sz="2800" dirty="0" smtClean="0">
                <a:solidFill>
                  <a:srgbClr val="008000"/>
                </a:solidFill>
              </a:rPr>
              <a:t>GMCs</a:t>
            </a:r>
            <a:r>
              <a:rPr lang="en-US" sz="2800" dirty="0" smtClean="0"/>
              <a:t> do contain some dust, they are about 2 % by mass of dust</a:t>
            </a:r>
            <a:r>
              <a:rPr lang="en-US" sz="2800" dirty="0"/>
              <a:t>. </a:t>
            </a:r>
            <a:endParaRPr lang="en-US" sz="2800" dirty="0" smtClean="0"/>
          </a:p>
          <a:p>
            <a:endParaRPr lang="en-US" sz="2800" dirty="0"/>
          </a:p>
          <a:p>
            <a:r>
              <a:rPr lang="en-US" sz="2800" dirty="0" smtClean="0"/>
              <a:t>They have masses of </a:t>
            </a:r>
            <a:r>
              <a:rPr lang="en-US" sz="2800" i="1" dirty="0" smtClean="0">
                <a:solidFill>
                  <a:srgbClr val="FF0000"/>
                </a:solidFill>
              </a:rPr>
              <a:t>10</a:t>
            </a:r>
            <a:r>
              <a:rPr lang="en-US" sz="2800" i="1" baseline="30000" dirty="0" smtClean="0">
                <a:solidFill>
                  <a:srgbClr val="FF0000"/>
                </a:solidFill>
              </a:rPr>
              <a:t>4</a:t>
            </a:r>
            <a:r>
              <a:rPr lang="en-US" sz="2800" i="1" dirty="0" smtClean="0">
                <a:solidFill>
                  <a:srgbClr val="FF0000"/>
                </a:solidFill>
              </a:rPr>
              <a:t> </a:t>
            </a:r>
            <a:r>
              <a:rPr lang="en-US" sz="2800" i="1" dirty="0">
                <a:solidFill>
                  <a:srgbClr val="FF0000"/>
                </a:solidFill>
              </a:rPr>
              <a:t>to </a:t>
            </a:r>
            <a:r>
              <a:rPr lang="en-US" sz="2800" i="1" dirty="0" smtClean="0">
                <a:solidFill>
                  <a:srgbClr val="FF0000"/>
                </a:solidFill>
              </a:rPr>
              <a:t>10</a:t>
            </a:r>
            <a:r>
              <a:rPr lang="en-US" sz="2800" i="1" baseline="30000" dirty="0" smtClean="0">
                <a:solidFill>
                  <a:srgbClr val="FF0000"/>
                </a:solidFill>
              </a:rPr>
              <a:t>7</a:t>
            </a:r>
            <a:r>
              <a:rPr lang="en-US" sz="2800" i="1" dirty="0" smtClean="0">
                <a:solidFill>
                  <a:srgbClr val="FF0000"/>
                </a:solidFill>
              </a:rPr>
              <a:t> </a:t>
            </a:r>
            <a:r>
              <a:rPr lang="en-US" sz="2800" i="1" dirty="0" err="1" smtClean="0">
                <a:solidFill>
                  <a:srgbClr val="FF0000"/>
                </a:solidFill>
              </a:rPr>
              <a:t>M</a:t>
            </a:r>
            <a:r>
              <a:rPr lang="en-US" sz="2800" i="1" baseline="-25000" dirty="0" err="1" smtClean="0">
                <a:solidFill>
                  <a:srgbClr val="FF0000"/>
                </a:solidFill>
              </a:rPr>
              <a:t>s</a:t>
            </a:r>
            <a:r>
              <a:rPr lang="en-US" sz="2800" dirty="0" smtClean="0"/>
              <a:t> and </a:t>
            </a:r>
            <a:r>
              <a:rPr lang="en-US" sz="2800" dirty="0"/>
              <a:t>large sizes</a:t>
            </a:r>
            <a:r>
              <a:rPr lang="en-US" sz="2800" i="1" dirty="0">
                <a:solidFill>
                  <a:srgbClr val="FF0000"/>
                </a:solidFill>
              </a:rPr>
              <a:t>, </a:t>
            </a:r>
            <a:r>
              <a:rPr lang="en-US" sz="2800" i="1" dirty="0" smtClean="0">
                <a:solidFill>
                  <a:srgbClr val="FF0000"/>
                </a:solidFill>
              </a:rPr>
              <a:t>a few </a:t>
            </a:r>
            <a:r>
              <a:rPr lang="en-US" sz="2800" i="1" dirty="0">
                <a:solidFill>
                  <a:srgbClr val="FF0000"/>
                </a:solidFill>
              </a:rPr>
              <a:t>light </a:t>
            </a:r>
            <a:r>
              <a:rPr lang="en-US" sz="2800" i="1" dirty="0" smtClean="0">
                <a:solidFill>
                  <a:srgbClr val="FF0000"/>
                </a:solidFill>
              </a:rPr>
              <a:t>years</a:t>
            </a:r>
            <a:r>
              <a:rPr lang="en-US" sz="2800" dirty="0" smtClean="0"/>
              <a:t>. </a:t>
            </a:r>
            <a:r>
              <a:rPr lang="en-US" sz="2800" dirty="0"/>
              <a:t>GMCs are </a:t>
            </a:r>
            <a:r>
              <a:rPr lang="en-US" sz="2800" dirty="0" smtClean="0"/>
              <a:t>dense </a:t>
            </a:r>
            <a:r>
              <a:rPr lang="en-US" sz="2800" i="1" dirty="0">
                <a:solidFill>
                  <a:srgbClr val="FF0000"/>
                </a:solidFill>
              </a:rPr>
              <a:t>100 to several million molecules </a:t>
            </a:r>
            <a:r>
              <a:rPr lang="en-US" sz="2800" i="1" dirty="0" smtClean="0">
                <a:solidFill>
                  <a:srgbClr val="FF0000"/>
                </a:solidFill>
              </a:rPr>
              <a:t>per cm</a:t>
            </a:r>
            <a:r>
              <a:rPr lang="en-US" sz="2800" i="1" baseline="30000" dirty="0" smtClean="0">
                <a:solidFill>
                  <a:srgbClr val="FF0000"/>
                </a:solidFill>
              </a:rPr>
              <a:t>3</a:t>
            </a:r>
            <a:r>
              <a:rPr lang="en-US" sz="2800" dirty="0" smtClean="0"/>
              <a:t>. The density </a:t>
            </a:r>
            <a:r>
              <a:rPr lang="en-US" sz="2800" dirty="0"/>
              <a:t>of </a:t>
            </a:r>
            <a:r>
              <a:rPr lang="en-US" sz="2800" dirty="0" smtClean="0"/>
              <a:t>air in this room is </a:t>
            </a:r>
            <a:r>
              <a:rPr lang="en-US" sz="2800" dirty="0"/>
              <a:t>roughly 10</a:t>
            </a:r>
            <a:r>
              <a:rPr lang="en-US" sz="2800" baseline="30000" dirty="0"/>
              <a:t>18</a:t>
            </a:r>
            <a:r>
              <a:rPr lang="en-US" sz="2800" dirty="0"/>
              <a:t>-10</a:t>
            </a:r>
            <a:r>
              <a:rPr lang="en-US" sz="2800" baseline="30000" dirty="0"/>
              <a:t>19</a:t>
            </a:r>
            <a:r>
              <a:rPr lang="en-US" sz="2800" dirty="0"/>
              <a:t> molecules </a:t>
            </a:r>
            <a:r>
              <a:rPr lang="en-US" sz="2800" dirty="0" smtClean="0"/>
              <a:t>per cm</a:t>
            </a:r>
            <a:r>
              <a:rPr lang="en-US" sz="2800" baseline="30000" dirty="0" smtClean="0"/>
              <a:t>3</a:t>
            </a:r>
            <a:r>
              <a:rPr lang="en-US" sz="2800" dirty="0" smtClean="0"/>
              <a:t>, </a:t>
            </a:r>
            <a:r>
              <a:rPr lang="en-US" sz="2800" dirty="0"/>
              <a:t>and the average density of particles in our Galaxy </a:t>
            </a:r>
            <a:r>
              <a:rPr lang="en-US" sz="2800" dirty="0" smtClean="0"/>
              <a:t>is </a:t>
            </a:r>
            <a:r>
              <a:rPr lang="en-US" sz="2800" dirty="0"/>
              <a:t>around 1 atom per </a:t>
            </a:r>
            <a:r>
              <a:rPr lang="en-US" sz="2800" dirty="0" smtClean="0"/>
              <a:t>cm</a:t>
            </a:r>
            <a:r>
              <a:rPr lang="en-US" sz="2800" baseline="30000" dirty="0" smtClean="0"/>
              <a:t>3</a:t>
            </a:r>
            <a:r>
              <a:rPr lang="en-US" sz="2800" dirty="0" smtClean="0"/>
              <a:t>. </a:t>
            </a:r>
            <a:r>
              <a:rPr lang="en-US" sz="2800" dirty="0" smtClean="0">
                <a:solidFill>
                  <a:srgbClr val="008000"/>
                </a:solidFill>
              </a:rPr>
              <a:t>GMCs</a:t>
            </a:r>
            <a:r>
              <a:rPr lang="en-US" sz="2800" dirty="0" smtClean="0"/>
              <a:t> </a:t>
            </a:r>
            <a:r>
              <a:rPr lang="en-US" sz="2800" dirty="0"/>
              <a:t>are </a:t>
            </a:r>
            <a:r>
              <a:rPr lang="en-US" sz="2800" dirty="0" smtClean="0"/>
              <a:t>cold</a:t>
            </a:r>
            <a:r>
              <a:rPr lang="en-US" sz="2800" i="1" dirty="0" smtClean="0">
                <a:solidFill>
                  <a:srgbClr val="FF0000"/>
                </a:solidFill>
              </a:rPr>
              <a:t>, </a:t>
            </a:r>
            <a:r>
              <a:rPr lang="en-US" sz="2800" i="1" dirty="0">
                <a:solidFill>
                  <a:srgbClr val="FF0000"/>
                </a:solidFill>
              </a:rPr>
              <a:t>T ~ 10</a:t>
            </a:r>
            <a:r>
              <a:rPr lang="en-US" sz="2800" i="1" dirty="0" smtClean="0">
                <a:solidFill>
                  <a:srgbClr val="FF0000"/>
                </a:solidFill>
              </a:rPr>
              <a:t>-50 K</a:t>
            </a:r>
            <a:r>
              <a:rPr lang="en-US" sz="2800" dirty="0" smtClean="0"/>
              <a:t>. </a:t>
            </a:r>
            <a:endParaRPr lang="en-US" sz="2800" dirty="0">
              <a:solidFill>
                <a:srgbClr val="008000"/>
              </a:solidFill>
            </a:endParaRPr>
          </a:p>
        </p:txBody>
      </p:sp>
    </p:spTree>
    <p:extLst>
      <p:ext uri="{BB962C8B-B14F-4D97-AF65-F5344CB8AC3E}">
        <p14:creationId xmlns:p14="http://schemas.microsoft.com/office/powerpoint/2010/main" val="17389949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3-01-14 at 1.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1" y="260349"/>
            <a:ext cx="5371129" cy="6382865"/>
          </a:xfrm>
          <a:prstGeom prst="rect">
            <a:avLst/>
          </a:prstGeom>
        </p:spPr>
      </p:pic>
      <p:sp>
        <p:nvSpPr>
          <p:cNvPr id="7" name="Rectangle 6"/>
          <p:cNvSpPr/>
          <p:nvPr/>
        </p:nvSpPr>
        <p:spPr>
          <a:xfrm>
            <a:off x="6111875" y="857250"/>
            <a:ext cx="2524125" cy="5016758"/>
          </a:xfrm>
          <a:prstGeom prst="rect">
            <a:avLst/>
          </a:prstGeom>
        </p:spPr>
        <p:txBody>
          <a:bodyPr wrap="square">
            <a:spAutoFit/>
          </a:bodyPr>
          <a:lstStyle/>
          <a:p>
            <a:pPr algn="ctr"/>
            <a:r>
              <a:rPr lang="en-US" sz="2000" dirty="0">
                <a:solidFill>
                  <a:srgbClr val="FF0000"/>
                </a:solidFill>
              </a:rPr>
              <a:t>This single view nicely illustrates the entire stellar life cycle of stars, starting with the Bok globules and giant gaseous pillars, followed by </a:t>
            </a:r>
            <a:r>
              <a:rPr lang="en-US" sz="2000" dirty="0" err="1">
                <a:solidFill>
                  <a:srgbClr val="FF0000"/>
                </a:solidFill>
              </a:rPr>
              <a:t>circumstellar</a:t>
            </a:r>
            <a:r>
              <a:rPr lang="en-US" sz="2000" dirty="0">
                <a:solidFill>
                  <a:srgbClr val="FF0000"/>
                </a:solidFill>
              </a:rPr>
              <a:t> disks, and progressing to evolved massive stars in the young starburst cluster. The blue supergiant with its ring and bipolar outflow marks the end of the life cycle. </a:t>
            </a:r>
          </a:p>
        </p:txBody>
      </p:sp>
    </p:spTree>
    <p:extLst>
      <p:ext uri="{BB962C8B-B14F-4D97-AF65-F5344CB8AC3E}">
        <p14:creationId xmlns:p14="http://schemas.microsoft.com/office/powerpoint/2010/main" val="2746289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31228"/>
            <a:ext cx="8382000" cy="6740307"/>
          </a:xfrm>
          <a:prstGeom prst="rect">
            <a:avLst/>
          </a:prstGeom>
        </p:spPr>
        <p:txBody>
          <a:bodyPr wrap="square">
            <a:spAutoFit/>
          </a:bodyPr>
          <a:lstStyle/>
          <a:p>
            <a:r>
              <a:rPr lang="en-US" sz="2800" dirty="0" smtClean="0"/>
              <a:t>The </a:t>
            </a:r>
            <a:r>
              <a:rPr lang="en-US" sz="2800" dirty="0"/>
              <a:t>star formation process is </a:t>
            </a:r>
            <a:r>
              <a:rPr lang="en-US" sz="2800" dirty="0" smtClean="0"/>
              <a:t>amazing taking the condensed</a:t>
            </a:r>
            <a:r>
              <a:rPr lang="en-US" sz="2800" i="1" dirty="0" smtClean="0">
                <a:solidFill>
                  <a:srgbClr val="FF0000"/>
                </a:solidFill>
              </a:rPr>
              <a:t> ISM </a:t>
            </a:r>
            <a:r>
              <a:rPr lang="en-US" sz="2800" dirty="0" smtClean="0"/>
              <a:t>clouds to  </a:t>
            </a:r>
            <a:r>
              <a:rPr lang="en-US" sz="2800" dirty="0"/>
              <a:t>Main Sequence stars -- objects with central T ~ </a:t>
            </a:r>
            <a:r>
              <a:rPr lang="en-US" sz="2800" dirty="0" smtClean="0"/>
              <a:t>10</a:t>
            </a:r>
            <a:r>
              <a:rPr lang="en-US" sz="2800" baseline="30000" dirty="0" smtClean="0"/>
              <a:t>7</a:t>
            </a:r>
            <a:r>
              <a:rPr lang="en-US" sz="2800" dirty="0" smtClean="0"/>
              <a:t> K, </a:t>
            </a:r>
            <a:r>
              <a:rPr lang="en-US" sz="2800" dirty="0"/>
              <a:t>n</a:t>
            </a:r>
            <a:r>
              <a:rPr lang="en-US" sz="2800" dirty="0" smtClean="0"/>
              <a:t> ~ </a:t>
            </a:r>
            <a:r>
              <a:rPr lang="en-US" sz="2800" dirty="0"/>
              <a:t>10</a:t>
            </a:r>
            <a:r>
              <a:rPr lang="en-US" sz="2800" baseline="30000" dirty="0"/>
              <a:t>26</a:t>
            </a:r>
            <a:r>
              <a:rPr lang="en-US" sz="2800" dirty="0"/>
              <a:t> particles </a:t>
            </a:r>
            <a:r>
              <a:rPr lang="en-US" sz="2800" dirty="0" smtClean="0"/>
              <a:t>per cm</a:t>
            </a:r>
            <a:r>
              <a:rPr lang="en-US" sz="2800" baseline="30000" dirty="0" smtClean="0"/>
              <a:t>3</a:t>
            </a:r>
            <a:r>
              <a:rPr lang="en-US" sz="2800" dirty="0" smtClean="0"/>
              <a:t>, </a:t>
            </a:r>
            <a:r>
              <a:rPr lang="en-US" sz="2800" dirty="0"/>
              <a:t>and </a:t>
            </a:r>
            <a:r>
              <a:rPr lang="en-US" sz="2800" dirty="0" smtClean="0"/>
              <a:t>Radii ~ </a:t>
            </a:r>
            <a:r>
              <a:rPr lang="en-US" sz="2800" dirty="0"/>
              <a:t>million or so </a:t>
            </a:r>
            <a:r>
              <a:rPr lang="en-US" sz="2800" dirty="0" smtClean="0"/>
              <a:t>km </a:t>
            </a:r>
            <a:r>
              <a:rPr lang="en-US" sz="2800" dirty="0"/>
              <a:t>(~ 3 light-seconds!</a:t>
            </a:r>
            <a:r>
              <a:rPr lang="en-US" sz="2800" dirty="0" smtClean="0"/>
              <a:t>)--</a:t>
            </a:r>
            <a:r>
              <a:rPr lang="en-US" sz="2800" dirty="0" smtClean="0">
                <a:solidFill>
                  <a:srgbClr val="FF0000"/>
                </a:solidFill>
              </a:rPr>
              <a:t>the whole process driven by gravity.</a:t>
            </a:r>
            <a:endParaRPr lang="en-US" sz="2800" dirty="0">
              <a:solidFill>
                <a:srgbClr val="FF0000"/>
              </a:solidFill>
            </a:endParaRPr>
          </a:p>
          <a:p>
            <a:endParaRPr lang="en-US" sz="2800" dirty="0"/>
          </a:p>
          <a:p>
            <a:r>
              <a:rPr lang="en-US" sz="2800" dirty="0" smtClean="0"/>
              <a:t>Star </a:t>
            </a:r>
            <a:r>
              <a:rPr lang="en-US" sz="2800" dirty="0"/>
              <a:t>forming clouds are initially in </a:t>
            </a:r>
            <a:r>
              <a:rPr lang="en-US" sz="2800" dirty="0">
                <a:solidFill>
                  <a:srgbClr val="FF0000"/>
                </a:solidFill>
              </a:rPr>
              <a:t>hydrostatic </a:t>
            </a:r>
            <a:r>
              <a:rPr lang="en-US" sz="2800" dirty="0"/>
              <a:t>and </a:t>
            </a:r>
            <a:r>
              <a:rPr lang="en-US" sz="2800" dirty="0">
                <a:solidFill>
                  <a:srgbClr val="FF0000"/>
                </a:solidFill>
              </a:rPr>
              <a:t>thermal </a:t>
            </a:r>
            <a:r>
              <a:rPr lang="en-US" sz="2800" dirty="0" smtClean="0">
                <a:solidFill>
                  <a:srgbClr val="FF0000"/>
                </a:solidFill>
              </a:rPr>
              <a:t>equilibrium, </a:t>
            </a:r>
            <a:r>
              <a:rPr lang="en-US" sz="2800" dirty="0" smtClean="0"/>
              <a:t>star </a:t>
            </a:r>
            <a:r>
              <a:rPr lang="en-US" sz="2800" dirty="0"/>
              <a:t>formation </a:t>
            </a:r>
            <a:r>
              <a:rPr lang="en-US" sz="2800" dirty="0" smtClean="0"/>
              <a:t>must </a:t>
            </a:r>
            <a:r>
              <a:rPr lang="en-US" sz="2800" dirty="0"/>
              <a:t>be </a:t>
            </a:r>
            <a:r>
              <a:rPr lang="en-US" sz="2800" dirty="0" smtClean="0"/>
              <a:t>triggered--clouds </a:t>
            </a:r>
            <a:r>
              <a:rPr lang="en-US" sz="2800" dirty="0"/>
              <a:t>have low pressures due to their low n</a:t>
            </a:r>
            <a:r>
              <a:rPr lang="en-US" sz="2800" dirty="0" smtClean="0"/>
              <a:t> and T. </a:t>
            </a:r>
            <a:r>
              <a:rPr lang="en-US" sz="2800" i="1" dirty="0" smtClean="0">
                <a:solidFill>
                  <a:srgbClr val="008000"/>
                </a:solidFill>
              </a:rPr>
              <a:t>Triggers</a:t>
            </a:r>
            <a:r>
              <a:rPr lang="en-US" sz="2800" dirty="0" smtClean="0"/>
              <a:t> </a:t>
            </a:r>
            <a:r>
              <a:rPr lang="en-US" sz="2800" dirty="0"/>
              <a:t>compress the clouds which pushes all particles closer together and so increases the inward pull of gravity on the cloud</a:t>
            </a:r>
            <a:r>
              <a:rPr lang="en-US" sz="2800" i="1" dirty="0" smtClean="0">
                <a:solidFill>
                  <a:srgbClr val="008000"/>
                </a:solidFill>
              </a:rPr>
              <a:t>.</a:t>
            </a:r>
            <a:r>
              <a:rPr lang="en-US" sz="2800" dirty="0"/>
              <a:t> </a:t>
            </a:r>
            <a:r>
              <a:rPr lang="en-US" sz="2800" dirty="0">
                <a:solidFill>
                  <a:srgbClr val="FF0000"/>
                </a:solidFill>
              </a:rPr>
              <a:t>Many triggers have been proposed</a:t>
            </a:r>
            <a:r>
              <a:rPr lang="en-US" sz="2800" dirty="0"/>
              <a:t>. </a:t>
            </a:r>
            <a:r>
              <a:rPr lang="en-US" sz="2800" i="1" dirty="0" smtClean="0">
                <a:solidFill>
                  <a:srgbClr val="008000"/>
                </a:solidFill>
              </a:rPr>
              <a:t> </a:t>
            </a:r>
          </a:p>
          <a:p>
            <a:pPr algn="ctr"/>
            <a:endParaRPr lang="en-US" sz="2800" i="1" dirty="0">
              <a:solidFill>
                <a:srgbClr val="008000"/>
              </a:solidFill>
            </a:endParaRPr>
          </a:p>
          <a:p>
            <a:pPr algn="ctr"/>
            <a:r>
              <a:rPr lang="en-US" sz="2800" i="1" dirty="0" smtClean="0">
                <a:solidFill>
                  <a:srgbClr val="008000"/>
                </a:solidFill>
              </a:rPr>
              <a:t>Why </a:t>
            </a:r>
            <a:r>
              <a:rPr lang="en-US" sz="2800" i="1" dirty="0">
                <a:solidFill>
                  <a:srgbClr val="008000"/>
                </a:solidFill>
              </a:rPr>
              <a:t>do the clouds continue to collapse after the trigger</a:t>
            </a:r>
            <a:r>
              <a:rPr lang="en-US" sz="2800" i="1" dirty="0" smtClean="0">
                <a:solidFill>
                  <a:srgbClr val="008000"/>
                </a:solidFill>
              </a:rPr>
              <a:t>?</a:t>
            </a:r>
          </a:p>
          <a:p>
            <a:endParaRPr lang="en-US" sz="2000" dirty="0"/>
          </a:p>
          <a:p>
            <a:r>
              <a:rPr lang="en-US" sz="2000" dirty="0"/>
              <a:t>     </a:t>
            </a:r>
          </a:p>
        </p:txBody>
      </p:sp>
    </p:spTree>
    <p:extLst>
      <p:ext uri="{BB962C8B-B14F-4D97-AF65-F5344CB8AC3E}">
        <p14:creationId xmlns:p14="http://schemas.microsoft.com/office/powerpoint/2010/main" val="3752012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27206"/>
            <a:ext cx="8334374" cy="6555642"/>
          </a:xfrm>
          <a:prstGeom prst="rect">
            <a:avLst/>
          </a:prstGeom>
          <a:noFill/>
        </p:spPr>
        <p:txBody>
          <a:bodyPr wrap="square" rtlCol="0">
            <a:spAutoFit/>
          </a:bodyPr>
          <a:lstStyle/>
          <a:p>
            <a:pPr algn="ctr"/>
            <a:endParaRPr lang="en-US" sz="2800" dirty="0">
              <a:solidFill>
                <a:srgbClr val="008000"/>
              </a:solidFill>
            </a:endParaRPr>
          </a:p>
          <a:p>
            <a:r>
              <a:rPr lang="en-US" sz="2800" dirty="0" smtClean="0"/>
              <a:t>Although </a:t>
            </a:r>
            <a:r>
              <a:rPr lang="en-US" sz="2800" dirty="0"/>
              <a:t>there are only tiny amounts of </a:t>
            </a:r>
            <a:r>
              <a:rPr lang="en-US" sz="2800" dirty="0">
                <a:solidFill>
                  <a:srgbClr val="FF0000"/>
                </a:solidFill>
              </a:rPr>
              <a:t>dust</a:t>
            </a:r>
            <a:r>
              <a:rPr lang="en-US" sz="2800" dirty="0"/>
              <a:t>, </a:t>
            </a:r>
            <a:r>
              <a:rPr lang="en-US" sz="2800" dirty="0" smtClean="0">
                <a:solidFill>
                  <a:srgbClr val="FF0000"/>
                </a:solidFill>
              </a:rPr>
              <a:t>dust</a:t>
            </a:r>
            <a:r>
              <a:rPr lang="en-US" sz="2800" dirty="0" smtClean="0"/>
              <a:t> </a:t>
            </a:r>
            <a:r>
              <a:rPr lang="en-US" sz="2800" dirty="0"/>
              <a:t>is </a:t>
            </a:r>
            <a:r>
              <a:rPr lang="en-US" sz="2800" dirty="0" smtClean="0"/>
              <a:t>a emitter of light over a broad range of energy (strong continuous emission) and is an </a:t>
            </a:r>
            <a:r>
              <a:rPr lang="en-US" sz="2800" dirty="0"/>
              <a:t>efficient absorber and </a:t>
            </a:r>
            <a:r>
              <a:rPr lang="en-US" sz="2800" dirty="0" err="1"/>
              <a:t>scatterer</a:t>
            </a:r>
            <a:r>
              <a:rPr lang="en-US" sz="2800" dirty="0"/>
              <a:t> of visible </a:t>
            </a:r>
            <a:r>
              <a:rPr lang="en-US" sz="2800" dirty="0" smtClean="0"/>
              <a:t>light.</a:t>
            </a:r>
          </a:p>
          <a:p>
            <a:endParaRPr lang="en-US" sz="2800" dirty="0"/>
          </a:p>
          <a:p>
            <a:r>
              <a:rPr lang="en-US" sz="2800" dirty="0" smtClean="0">
                <a:solidFill>
                  <a:srgbClr val="008000"/>
                </a:solidFill>
              </a:rPr>
              <a:t>This prevents us </a:t>
            </a:r>
            <a:r>
              <a:rPr lang="en-US" sz="2800" dirty="0">
                <a:solidFill>
                  <a:srgbClr val="008000"/>
                </a:solidFill>
              </a:rPr>
              <a:t>from seeing star forming </a:t>
            </a:r>
            <a:r>
              <a:rPr lang="en-US" sz="2800" dirty="0" smtClean="0">
                <a:solidFill>
                  <a:srgbClr val="008000"/>
                </a:solidFill>
              </a:rPr>
              <a:t>regions in </a:t>
            </a:r>
            <a:r>
              <a:rPr lang="en-US" sz="2800" dirty="0">
                <a:solidFill>
                  <a:srgbClr val="008000"/>
                </a:solidFill>
              </a:rPr>
              <a:t>the optical; </a:t>
            </a:r>
            <a:r>
              <a:rPr lang="en-US" sz="2800" dirty="0" smtClean="0">
                <a:solidFill>
                  <a:srgbClr val="008000"/>
                </a:solidFill>
              </a:rPr>
              <a:t>dust; it does </a:t>
            </a:r>
            <a:r>
              <a:rPr lang="en-US" sz="2800" dirty="0">
                <a:solidFill>
                  <a:srgbClr val="008000"/>
                </a:solidFill>
              </a:rPr>
              <a:t>not affect IR and microwaves </a:t>
            </a:r>
            <a:r>
              <a:rPr lang="en-US" sz="2800" dirty="0" smtClean="0">
                <a:solidFill>
                  <a:srgbClr val="008000"/>
                </a:solidFill>
              </a:rPr>
              <a:t>as much as optical, though. IR and microwaves </a:t>
            </a:r>
            <a:r>
              <a:rPr lang="en-US" sz="2800" dirty="0">
                <a:solidFill>
                  <a:srgbClr val="008000"/>
                </a:solidFill>
              </a:rPr>
              <a:t>offer the best views of the star </a:t>
            </a:r>
            <a:r>
              <a:rPr lang="en-US" sz="2800" dirty="0" smtClean="0">
                <a:solidFill>
                  <a:srgbClr val="008000"/>
                </a:solidFill>
              </a:rPr>
              <a:t>forming regions.</a:t>
            </a:r>
          </a:p>
          <a:p>
            <a:endParaRPr lang="en-US" sz="2800" dirty="0">
              <a:solidFill>
                <a:srgbClr val="008000"/>
              </a:solidFill>
            </a:endParaRPr>
          </a:p>
          <a:p>
            <a:r>
              <a:rPr lang="en-US" sz="2800" dirty="0" smtClean="0">
                <a:solidFill>
                  <a:srgbClr val="FF0000"/>
                </a:solidFill>
              </a:rPr>
              <a:t>Dust strongly cools contracting clouds. Initially, the clouds are optically thin to IR and dust cools the collapsing clouds. Only </a:t>
            </a:r>
            <a:r>
              <a:rPr lang="en-US" sz="2800" dirty="0">
                <a:solidFill>
                  <a:srgbClr val="FF0000"/>
                </a:solidFill>
              </a:rPr>
              <a:t>w</a:t>
            </a:r>
            <a:r>
              <a:rPr lang="en-US" sz="2800" dirty="0" smtClean="0">
                <a:solidFill>
                  <a:srgbClr val="FF0000"/>
                </a:solidFill>
              </a:rPr>
              <a:t>hen the clouds become dense enough is heat trapped and collapse halts.</a:t>
            </a:r>
            <a:endParaRPr lang="en-US" sz="2800" dirty="0">
              <a:solidFill>
                <a:srgbClr val="FF0000"/>
              </a:solidFill>
            </a:endParaRPr>
          </a:p>
        </p:txBody>
      </p:sp>
    </p:spTree>
    <p:extLst>
      <p:ext uri="{BB962C8B-B14F-4D97-AF65-F5344CB8AC3E}">
        <p14:creationId xmlns:p14="http://schemas.microsoft.com/office/powerpoint/2010/main" val="3690159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1297206"/>
            <a:ext cx="8334374" cy="5109091"/>
          </a:xfrm>
          <a:prstGeom prst="rect">
            <a:avLst/>
          </a:prstGeom>
          <a:noFill/>
        </p:spPr>
        <p:txBody>
          <a:bodyPr wrap="square" rtlCol="0">
            <a:spAutoFit/>
          </a:bodyPr>
          <a:lstStyle/>
          <a:p>
            <a:pPr algn="ctr"/>
            <a:r>
              <a:rPr lang="en-US" sz="2800" dirty="0" smtClean="0">
                <a:solidFill>
                  <a:srgbClr val="FF0000"/>
                </a:solidFill>
              </a:rPr>
              <a:t>What is the rate for star formation?</a:t>
            </a:r>
          </a:p>
          <a:p>
            <a:endParaRPr lang="en-US" sz="2800" dirty="0" smtClean="0"/>
          </a:p>
          <a:p>
            <a:r>
              <a:rPr lang="en-US" sz="2800" dirty="0" smtClean="0"/>
              <a:t>There are ~200 billion stars in the Milky Way. The Milky Way is roughly 10 billion years old. The average mass of a Milky Way star is somewhat less than the mass of the Sun, 0.3 or so </a:t>
            </a:r>
            <a:r>
              <a:rPr lang="en-US" sz="2800" i="1" dirty="0" smtClean="0"/>
              <a:t>M</a:t>
            </a:r>
            <a:r>
              <a:rPr lang="en-US" sz="2800" i="1" baseline="-25000" dirty="0" smtClean="0"/>
              <a:t>s</a:t>
            </a:r>
            <a:r>
              <a:rPr lang="en-US" sz="2800" dirty="0" smtClean="0"/>
              <a:t>. The exact value is not important for this argument as any star a little less massive than the Sun has an age longer than the lifetime of the Milky Way. We estimate an average star formation rate of </a:t>
            </a:r>
            <a:r>
              <a:rPr lang="en-US" sz="2800" i="1" dirty="0" smtClean="0">
                <a:solidFill>
                  <a:srgbClr val="FF0000"/>
                </a:solidFill>
              </a:rPr>
              <a:t>20 stars per year</a:t>
            </a:r>
            <a:r>
              <a:rPr lang="en-US" sz="2800" dirty="0" smtClean="0"/>
              <a:t>. </a:t>
            </a:r>
          </a:p>
          <a:p>
            <a:endParaRPr lang="en-US" b="1" dirty="0"/>
          </a:p>
          <a:p>
            <a:endParaRPr lang="en-US" sz="2800" dirty="0">
              <a:solidFill>
                <a:srgbClr val="008000"/>
              </a:solidFill>
            </a:endParaRPr>
          </a:p>
        </p:txBody>
      </p:sp>
    </p:spTree>
    <p:extLst>
      <p:ext uri="{BB962C8B-B14F-4D97-AF65-F5344CB8AC3E}">
        <p14:creationId xmlns:p14="http://schemas.microsoft.com/office/powerpoint/2010/main" val="1834620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1059081"/>
            <a:ext cx="8334374" cy="5539979"/>
          </a:xfrm>
          <a:prstGeom prst="rect">
            <a:avLst/>
          </a:prstGeom>
          <a:noFill/>
        </p:spPr>
        <p:txBody>
          <a:bodyPr wrap="square" rtlCol="0">
            <a:spAutoFit/>
          </a:bodyPr>
          <a:lstStyle/>
          <a:p>
            <a:pPr algn="ctr"/>
            <a:r>
              <a:rPr lang="en-US" sz="2800" dirty="0" smtClean="0">
                <a:solidFill>
                  <a:srgbClr val="FF0000"/>
                </a:solidFill>
              </a:rPr>
              <a:t>How Long Does </a:t>
            </a:r>
            <a:r>
              <a:rPr lang="en-US" sz="2800" dirty="0">
                <a:solidFill>
                  <a:srgbClr val="FF0000"/>
                </a:solidFill>
              </a:rPr>
              <a:t>S</a:t>
            </a:r>
            <a:r>
              <a:rPr lang="en-US" sz="2800" dirty="0" smtClean="0">
                <a:solidFill>
                  <a:srgbClr val="FF0000"/>
                </a:solidFill>
              </a:rPr>
              <a:t>tar </a:t>
            </a:r>
            <a:r>
              <a:rPr lang="en-US" sz="2800" dirty="0">
                <a:solidFill>
                  <a:srgbClr val="FF0000"/>
                </a:solidFill>
              </a:rPr>
              <a:t>F</a:t>
            </a:r>
            <a:r>
              <a:rPr lang="en-US" sz="2800" dirty="0" smtClean="0">
                <a:solidFill>
                  <a:srgbClr val="FF0000"/>
                </a:solidFill>
              </a:rPr>
              <a:t>ormation Persist?</a:t>
            </a:r>
          </a:p>
          <a:p>
            <a:endParaRPr lang="en-US" dirty="0"/>
          </a:p>
          <a:p>
            <a:r>
              <a:rPr lang="en-US" sz="2800" dirty="0" smtClean="0"/>
              <a:t>Roughly</a:t>
            </a:r>
            <a:r>
              <a:rPr lang="en-US" sz="2800" dirty="0"/>
              <a:t>, 4 </a:t>
            </a:r>
            <a:r>
              <a:rPr lang="en-US" sz="2800" dirty="0" err="1" smtClean="0"/>
              <a:t>M</a:t>
            </a:r>
            <a:r>
              <a:rPr lang="en-US" sz="2800" baseline="-25000" dirty="0" err="1" smtClean="0"/>
              <a:t>s</a:t>
            </a:r>
            <a:r>
              <a:rPr lang="en-US" sz="2800" dirty="0" smtClean="0"/>
              <a:t> </a:t>
            </a:r>
            <a:r>
              <a:rPr lang="en-US" sz="2800" dirty="0"/>
              <a:t>of material goes into star formation every year (7 stars per year are thought to form in the </a:t>
            </a:r>
            <a:r>
              <a:rPr lang="en-US" sz="2800" i="1" dirty="0"/>
              <a:t>Milky Way </a:t>
            </a:r>
            <a:r>
              <a:rPr lang="en-US" sz="2800" dirty="0" smtClean="0"/>
              <a:t>galaxy, based </a:t>
            </a:r>
            <a:r>
              <a:rPr lang="en-US" sz="2800" dirty="0"/>
              <a:t>on study of </a:t>
            </a:r>
            <a:r>
              <a:rPr lang="en-US" sz="2800" baseline="-25000" dirty="0"/>
              <a:t>13</a:t>
            </a:r>
            <a:r>
              <a:rPr lang="en-US" sz="2800" dirty="0"/>
              <a:t>Al</a:t>
            </a:r>
            <a:r>
              <a:rPr lang="en-US" sz="2800" baseline="30000" dirty="0"/>
              <a:t>26</a:t>
            </a:r>
            <a:r>
              <a:rPr lang="en-US" sz="2800" dirty="0"/>
              <a:t> by </a:t>
            </a:r>
            <a:r>
              <a:rPr lang="en-US" sz="2800" i="1" dirty="0"/>
              <a:t>Integral</a:t>
            </a:r>
            <a:r>
              <a:rPr lang="en-US" sz="2800" dirty="0"/>
              <a:t>)</a:t>
            </a:r>
            <a:r>
              <a:rPr lang="en-US" sz="2800" dirty="0" smtClean="0"/>
              <a:t>.</a:t>
            </a:r>
          </a:p>
          <a:p>
            <a:r>
              <a:rPr lang="en-US" sz="2800" dirty="0" smtClean="0"/>
              <a:t> </a:t>
            </a:r>
            <a:endParaRPr lang="en-US" sz="2800" dirty="0"/>
          </a:p>
          <a:p>
            <a:r>
              <a:rPr lang="en-US" sz="2800" dirty="0"/>
              <a:t>S</a:t>
            </a:r>
            <a:r>
              <a:rPr lang="en-US" sz="2800" dirty="0" smtClean="0"/>
              <a:t>tars return </a:t>
            </a:r>
            <a:r>
              <a:rPr lang="en-US" sz="2800" dirty="0"/>
              <a:t>roughly 1 - 2 </a:t>
            </a:r>
            <a:r>
              <a:rPr lang="en-US" sz="2800" dirty="0" err="1" smtClean="0"/>
              <a:t>M</a:t>
            </a:r>
            <a:r>
              <a:rPr lang="en-US" sz="2800" baseline="-25000" dirty="0" err="1" smtClean="0"/>
              <a:t>s</a:t>
            </a:r>
            <a:r>
              <a:rPr lang="en-US" sz="2800" dirty="0" smtClean="0"/>
              <a:t> </a:t>
            </a:r>
            <a:r>
              <a:rPr lang="en-US" sz="2800" dirty="0"/>
              <a:t>per year back to the </a:t>
            </a:r>
            <a:r>
              <a:rPr lang="en-US" sz="2800" i="1" dirty="0" smtClean="0">
                <a:solidFill>
                  <a:srgbClr val="FF0000"/>
                </a:solidFill>
              </a:rPr>
              <a:t>ISM</a:t>
            </a:r>
            <a:r>
              <a:rPr lang="en-US" sz="2800" dirty="0" smtClean="0"/>
              <a:t> </a:t>
            </a:r>
            <a:r>
              <a:rPr lang="en-US" sz="2800" dirty="0"/>
              <a:t>===&gt; a net loss of </a:t>
            </a:r>
            <a:r>
              <a:rPr lang="en-US" sz="2800" dirty="0" smtClean="0"/>
              <a:t>gas of </a:t>
            </a:r>
            <a:r>
              <a:rPr lang="en-US" sz="2800" dirty="0"/>
              <a:t>roughly 2 or 3 </a:t>
            </a:r>
            <a:r>
              <a:rPr lang="en-US" sz="2800" dirty="0" err="1" smtClean="0"/>
              <a:t>M</a:t>
            </a:r>
            <a:r>
              <a:rPr lang="en-US" sz="2800" baseline="-25000" dirty="0" err="1" smtClean="0"/>
              <a:t>s</a:t>
            </a:r>
            <a:r>
              <a:rPr lang="en-US" sz="2800" dirty="0" smtClean="0"/>
              <a:t> </a:t>
            </a:r>
            <a:r>
              <a:rPr lang="en-US" sz="2800" dirty="0"/>
              <a:t>per year. Currently, the </a:t>
            </a:r>
            <a:r>
              <a:rPr lang="en-US" sz="2800" i="1" dirty="0">
                <a:solidFill>
                  <a:srgbClr val="FF0000"/>
                </a:solidFill>
              </a:rPr>
              <a:t>ISM</a:t>
            </a:r>
            <a:r>
              <a:rPr lang="en-US" sz="2800" dirty="0"/>
              <a:t> contains 10-15 % of the visible mass of the Milky Way ===&gt; ten or so billion </a:t>
            </a:r>
            <a:r>
              <a:rPr lang="en-US" sz="2800" dirty="0" err="1" smtClean="0"/>
              <a:t>M</a:t>
            </a:r>
            <a:r>
              <a:rPr lang="en-US" sz="2800" baseline="-25000" dirty="0" err="1" smtClean="0"/>
              <a:t>s</a:t>
            </a:r>
            <a:r>
              <a:rPr lang="en-US" sz="2800" dirty="0" smtClean="0"/>
              <a:t> </a:t>
            </a:r>
            <a:r>
              <a:rPr lang="en-US" sz="2800" dirty="0"/>
              <a:t>of gas and </a:t>
            </a:r>
            <a:r>
              <a:rPr lang="en-US" sz="2800" dirty="0" smtClean="0"/>
              <a:t>dust, the </a:t>
            </a:r>
            <a:r>
              <a:rPr lang="en-US" sz="2800" dirty="0"/>
              <a:t>materials out of which stars form</a:t>
            </a:r>
            <a:r>
              <a:rPr lang="en-US" sz="2800" dirty="0">
                <a:solidFill>
                  <a:srgbClr val="FF0000"/>
                </a:solidFill>
              </a:rPr>
              <a:t>. </a:t>
            </a:r>
            <a:r>
              <a:rPr lang="en-US" sz="2800" i="1" dirty="0">
                <a:solidFill>
                  <a:srgbClr val="FF0000"/>
                </a:solidFill>
              </a:rPr>
              <a:t>Star formation will persist in the Milky Way galaxy for billions or more years.</a:t>
            </a:r>
            <a:r>
              <a:rPr lang="en-US" sz="2800" i="1" dirty="0"/>
              <a:t> </a:t>
            </a:r>
            <a:r>
              <a:rPr lang="en-US" sz="2800" i="1" dirty="0" smtClean="0">
                <a:solidFill>
                  <a:srgbClr val="008000"/>
                </a:solidFill>
              </a:rPr>
              <a:t>Has the rate been steady?</a:t>
            </a:r>
            <a:endParaRPr lang="en-US" sz="2800" i="1" dirty="0" smtClean="0"/>
          </a:p>
        </p:txBody>
      </p:sp>
    </p:spTree>
    <p:extLst>
      <p:ext uri="{BB962C8B-B14F-4D97-AF65-F5344CB8AC3E}">
        <p14:creationId xmlns:p14="http://schemas.microsoft.com/office/powerpoint/2010/main" val="677202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4: Star Formation</a:t>
            </a:r>
            <a:endParaRPr lang="en-US" sz="3600" dirty="0"/>
          </a:p>
        </p:txBody>
      </p:sp>
      <p:pic>
        <p:nvPicPr>
          <p:cNvPr id="2" name="Picture 1" descr="Screen Shot 2022-12-22 at 4.2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13" y="0"/>
            <a:ext cx="6498825" cy="6858000"/>
          </a:xfrm>
          <a:prstGeom prst="rect">
            <a:avLst/>
          </a:prstGeom>
        </p:spPr>
      </p:pic>
    </p:spTree>
    <p:extLst>
      <p:ext uri="{BB962C8B-B14F-4D97-AF65-F5344CB8AC3E}">
        <p14:creationId xmlns:p14="http://schemas.microsoft.com/office/powerpoint/2010/main" val="14908862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15631</TotalTime>
  <Words>1706</Words>
  <Application>Microsoft Macintosh PowerPoint</Application>
  <PresentationFormat>On-screen Show (4:3)</PresentationFormat>
  <Paragraphs>167</Paragraphs>
  <Slides>40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Photometry at PMO</dc:title>
  <dc:creator>CASIT</dc:creator>
  <cp:lastModifiedBy>CASIT</cp:lastModifiedBy>
  <cp:revision>537</cp:revision>
  <cp:lastPrinted>2023-01-14T21:54:46Z</cp:lastPrinted>
  <dcterms:created xsi:type="dcterms:W3CDTF">2017-11-20T18:29:26Z</dcterms:created>
  <dcterms:modified xsi:type="dcterms:W3CDTF">2023-01-22T19:55:33Z</dcterms:modified>
</cp:coreProperties>
</file>