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4.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5.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435" r:id="rId2"/>
    <p:sldId id="434" r:id="rId3"/>
    <p:sldId id="460" r:id="rId4"/>
    <p:sldId id="457" r:id="rId5"/>
    <p:sldId id="461" r:id="rId6"/>
    <p:sldId id="462" r:id="rId7"/>
    <p:sldId id="458" r:id="rId8"/>
    <p:sldId id="463" r:id="rId9"/>
    <p:sldId id="465" r:id="rId10"/>
    <p:sldId id="466" r:id="rId11"/>
    <p:sldId id="468" r:id="rId12"/>
    <p:sldId id="467" r:id="rId13"/>
    <p:sldId id="469" r:id="rId14"/>
    <p:sldId id="470" r:id="rId15"/>
    <p:sldId id="471" r:id="rId16"/>
    <p:sldId id="472" r:id="rId17"/>
    <p:sldId id="473" r:id="rId18"/>
    <p:sldId id="474" r:id="rId19"/>
    <p:sldId id="475" r:id="rId20"/>
    <p:sldId id="476" r:id="rId21"/>
    <p:sldId id="477" r:id="rId22"/>
    <p:sldId id="4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C70FF"/>
    <a:srgbClr val="384CFF"/>
    <a:srgbClr val="7468FF"/>
    <a:srgbClr val="5E7AFF"/>
    <a:srgbClr val="6469FF"/>
    <a:srgbClr val="727BFF"/>
    <a:srgbClr val="4A6BFF"/>
    <a:srgbClr val="104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 Id="rId3"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 Id="rId3"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 Id="rId3"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 Id="rId3"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 Id="rId3"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83310A-9ADB-3A48-AF7A-D0A7F49EB874}" type="datetimeFigureOut">
              <a:rPr lang="en-US" smtClean="0"/>
              <a:t>2/7/23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E0EE63-4FF7-854A-898C-A03EACAFEED5}" type="slidenum">
              <a:rPr lang="en-US" smtClean="0"/>
              <a:t>‹#›</a:t>
            </a:fld>
            <a:endParaRPr lang="en-US"/>
          </a:p>
        </p:txBody>
      </p:sp>
    </p:spTree>
    <p:extLst>
      <p:ext uri="{BB962C8B-B14F-4D97-AF65-F5344CB8AC3E}">
        <p14:creationId xmlns:p14="http://schemas.microsoft.com/office/powerpoint/2010/main" val="21655604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2</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4</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5</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7</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15</a:t>
            </a:fld>
            <a:endParaRPr lang="en-US"/>
          </a:p>
        </p:txBody>
      </p:sp>
    </p:spTree>
    <p:extLst>
      <p:ext uri="{BB962C8B-B14F-4D97-AF65-F5344CB8AC3E}">
        <p14:creationId xmlns:p14="http://schemas.microsoft.com/office/powerpoint/2010/main" val="479094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240D74-6482-FC4D-BCB2-10C0C405BC3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185003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40D74-6482-FC4D-BCB2-10C0C405BC3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216674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40D74-6482-FC4D-BCB2-10C0C405BC3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158814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40D74-6482-FC4D-BCB2-10C0C405BC3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244036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240D74-6482-FC4D-BCB2-10C0C405BC3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47433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240D74-6482-FC4D-BCB2-10C0C405BC3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23062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240D74-6482-FC4D-BCB2-10C0C405BC3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71192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240D74-6482-FC4D-BCB2-10C0C405BC3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116148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40D74-6482-FC4D-BCB2-10C0C405BC3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312593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40D74-6482-FC4D-BCB2-10C0C405BC3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13778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40D74-6482-FC4D-BCB2-10C0C405BC3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34808590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40D74-6482-FC4D-BCB2-10C0C405BC3A}" type="datetimeFigureOut">
              <a:rPr lang="en-US" smtClean="0"/>
              <a:t>2/7/23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94590-6F00-D949-9311-8A70400A4351}" type="slidenum">
              <a:rPr lang="en-US" smtClean="0"/>
              <a:t>‹#›</a:t>
            </a:fld>
            <a:endParaRPr lang="en-US"/>
          </a:p>
        </p:txBody>
      </p:sp>
    </p:spTree>
    <p:extLst>
      <p:ext uri="{BB962C8B-B14F-4D97-AF65-F5344CB8AC3E}">
        <p14:creationId xmlns:p14="http://schemas.microsoft.com/office/powerpoint/2010/main" val="1253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4.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5.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6.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7.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5.bin"/><Relationship Id="rId5" Type="http://schemas.openxmlformats.org/officeDocument/2006/relationships/image" Target="../media/image1.emf"/><Relationship Id="rId6" Type="http://schemas.openxmlformats.org/officeDocument/2006/relationships/oleObject" Target="../embeddings/oleObject16.bin"/><Relationship Id="rId7" Type="http://schemas.openxmlformats.org/officeDocument/2006/relationships/image" Target="../media/image2.emf"/><Relationship Id="rId8" Type="http://schemas.openxmlformats.org/officeDocument/2006/relationships/oleObject" Target="../embeddings/oleObject17.bin"/><Relationship Id="rId9" Type="http://schemas.openxmlformats.org/officeDocument/2006/relationships/image" Target="../media/image18.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19.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0.emf"/><Relationship Id="rId5" Type="http://schemas.openxmlformats.org/officeDocument/2006/relationships/oleObject" Target="../embeddings/oleObject20.bin"/><Relationship Id="rId6" Type="http://schemas.openxmlformats.org/officeDocument/2006/relationships/image" Target="../media/image21.emf"/><Relationship Id="rId7" Type="http://schemas.openxmlformats.org/officeDocument/2006/relationships/oleObject" Target="../embeddings/oleObject21.bin"/><Relationship Id="rId8" Type="http://schemas.openxmlformats.org/officeDocument/2006/relationships/image" Target="../media/image22.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3.emf"/><Relationship Id="rId5" Type="http://schemas.openxmlformats.org/officeDocument/2006/relationships/oleObject" Target="../embeddings/oleObject23.bin"/><Relationship Id="rId6" Type="http://schemas.openxmlformats.org/officeDocument/2006/relationships/image" Target="../media/image24.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25.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emf"/><Relationship Id="rId6" Type="http://schemas.openxmlformats.org/officeDocument/2006/relationships/oleObject" Target="../embeddings/oleObject2.bin"/><Relationship Id="rId7" Type="http://schemas.openxmlformats.org/officeDocument/2006/relationships/image" Target="../media/image2.emf"/><Relationship Id="rId8" Type="http://schemas.openxmlformats.org/officeDocument/2006/relationships/oleObject" Target="../embeddings/oleObject3.bin"/><Relationship Id="rId9"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26.emf"/><Relationship Id="rId5" Type="http://schemas.openxmlformats.org/officeDocument/2006/relationships/oleObject" Target="../embeddings/oleObject26.bin"/><Relationship Id="rId6" Type="http://schemas.openxmlformats.org/officeDocument/2006/relationships/image" Target="../media/image27.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28.emf"/><Relationship Id="rId5" Type="http://schemas.openxmlformats.org/officeDocument/2006/relationships/oleObject" Target="../embeddings/oleObject28.bin"/><Relationship Id="rId6" Type="http://schemas.openxmlformats.org/officeDocument/2006/relationships/image" Target="../media/image29.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0.emf"/><Relationship Id="rId5" Type="http://schemas.openxmlformats.org/officeDocument/2006/relationships/oleObject" Target="../embeddings/oleObject30.bin"/><Relationship Id="rId6" Type="http://schemas.openxmlformats.org/officeDocument/2006/relationships/image" Target="../media/image31.emf"/><Relationship Id="rId7" Type="http://schemas.openxmlformats.org/officeDocument/2006/relationships/oleObject" Target="../embeddings/oleObject31.bin"/><Relationship Id="rId8" Type="http://schemas.openxmlformats.org/officeDocument/2006/relationships/image" Target="../media/image32.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6.emf"/><Relationship Id="rId5" Type="http://schemas.openxmlformats.org/officeDocument/2006/relationships/oleObject" Target="../embeddings/oleObject5.bin"/><Relationship Id="rId6" Type="http://schemas.openxmlformats.org/officeDocument/2006/relationships/image" Target="../media/image7.emf"/><Relationship Id="rId7" Type="http://schemas.openxmlformats.org/officeDocument/2006/relationships/oleObject" Target="../embeddings/oleObject6.bin"/><Relationship Id="rId8"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0.emf"/><Relationship Id="rId5" Type="http://schemas.openxmlformats.org/officeDocument/2006/relationships/oleObject" Target="../embeddings/oleObject8.bin"/><Relationship Id="rId6"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2.emf"/><Relationship Id="rId5" Type="http://schemas.openxmlformats.org/officeDocument/2006/relationships/oleObject" Target="../embeddings/oleObject10.bin"/><Relationship Id="rId6"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4501" y="301625"/>
            <a:ext cx="8334374" cy="646331"/>
          </a:xfrm>
          <a:prstGeom prst="rect">
            <a:avLst/>
          </a:prstGeom>
          <a:noFill/>
        </p:spPr>
        <p:txBody>
          <a:bodyPr wrap="square" rtlCol="0">
            <a:spAutoFit/>
          </a:bodyPr>
          <a:lstStyle/>
          <a:p>
            <a:pPr algn="ctr"/>
            <a:r>
              <a:rPr lang="en-US" sz="3600" dirty="0" smtClean="0"/>
              <a:t>Section 3: Simple Stellar Structure Models</a:t>
            </a:r>
            <a:endParaRPr lang="en-US" sz="3600" dirty="0"/>
          </a:p>
        </p:txBody>
      </p:sp>
      <p:sp>
        <p:nvSpPr>
          <p:cNvPr id="8" name="TextBox 7"/>
          <p:cNvSpPr txBox="1"/>
          <p:nvPr/>
        </p:nvSpPr>
        <p:spPr>
          <a:xfrm>
            <a:off x="444501" y="1059081"/>
            <a:ext cx="8334374" cy="5262980"/>
          </a:xfrm>
          <a:prstGeom prst="rect">
            <a:avLst/>
          </a:prstGeom>
          <a:noFill/>
        </p:spPr>
        <p:txBody>
          <a:bodyPr wrap="square" rtlCol="0">
            <a:spAutoFit/>
          </a:bodyPr>
          <a:lstStyle/>
          <a:p>
            <a:r>
              <a:rPr lang="en-US" sz="2800" dirty="0">
                <a:solidFill>
                  <a:srgbClr val="008000"/>
                </a:solidFill>
              </a:rPr>
              <a:t>W</a:t>
            </a:r>
            <a:r>
              <a:rPr lang="en-US" sz="2800" dirty="0" smtClean="0">
                <a:solidFill>
                  <a:srgbClr val="008000"/>
                </a:solidFill>
              </a:rPr>
              <a:t>e explore simple stellar models and some properties of Main Sequence stars. We do not solve the full set of coupled differential equations, rather, we find particular solutions for simplifying assumptions. </a:t>
            </a:r>
          </a:p>
          <a:p>
            <a:pPr algn="ctr"/>
            <a:endParaRPr lang="en-US" sz="2800" dirty="0">
              <a:solidFill>
                <a:srgbClr val="008000"/>
              </a:solidFill>
            </a:endParaRPr>
          </a:p>
          <a:p>
            <a:pPr marL="514350" indent="-514350">
              <a:buFont typeface="+mj-lt"/>
              <a:buAutoNum type="arabicPeriod"/>
            </a:pPr>
            <a:r>
              <a:rPr lang="en-US" sz="2800" dirty="0" smtClean="0">
                <a:solidFill>
                  <a:srgbClr val="008000"/>
                </a:solidFill>
              </a:rPr>
              <a:t>We </a:t>
            </a:r>
            <a:r>
              <a:rPr lang="en-US" sz="2800" dirty="0">
                <a:solidFill>
                  <a:srgbClr val="008000"/>
                </a:solidFill>
              </a:rPr>
              <a:t>make </a:t>
            </a:r>
            <a:r>
              <a:rPr lang="en-US" sz="2800" dirty="0" smtClean="0">
                <a:solidFill>
                  <a:srgbClr val="008000"/>
                </a:solidFill>
              </a:rPr>
              <a:t>further dimensional </a:t>
            </a:r>
            <a:r>
              <a:rPr lang="en-US" sz="2800" dirty="0">
                <a:solidFill>
                  <a:srgbClr val="008000"/>
                </a:solidFill>
              </a:rPr>
              <a:t>arguments to see if we can understand </a:t>
            </a:r>
            <a:r>
              <a:rPr lang="en-US" sz="2800" dirty="0" smtClean="0">
                <a:solidFill>
                  <a:srgbClr val="008000"/>
                </a:solidFill>
              </a:rPr>
              <a:t>more </a:t>
            </a:r>
            <a:r>
              <a:rPr lang="en-US" sz="2800" dirty="0">
                <a:solidFill>
                  <a:srgbClr val="008000"/>
                </a:solidFill>
              </a:rPr>
              <a:t>properties of Main Sequence stars.</a:t>
            </a:r>
          </a:p>
          <a:p>
            <a:pPr marL="514350" indent="-514350">
              <a:buFont typeface="+mj-lt"/>
              <a:buAutoNum type="arabicPeriod"/>
            </a:pPr>
            <a:r>
              <a:rPr lang="en-US" sz="2800" dirty="0" smtClean="0">
                <a:solidFill>
                  <a:srgbClr val="008000"/>
                </a:solidFill>
              </a:rPr>
              <a:t>We consider two prescriptions for the density, (</a:t>
            </a:r>
            <a:r>
              <a:rPr lang="en-US" sz="2800" dirty="0" err="1" smtClean="0">
                <a:solidFill>
                  <a:srgbClr val="008000"/>
                </a:solidFill>
              </a:rPr>
              <a:t>i</a:t>
            </a:r>
            <a:r>
              <a:rPr lang="en-US" sz="2800" dirty="0" smtClean="0">
                <a:solidFill>
                  <a:srgbClr val="008000"/>
                </a:solidFill>
              </a:rPr>
              <a:t>) constant density, (ii) linear fall off of density. The solutions allow us to see how well our simple scaling arguments perform.</a:t>
            </a:r>
          </a:p>
        </p:txBody>
      </p:sp>
    </p:spTree>
    <p:extLst>
      <p:ext uri="{BB962C8B-B14F-4D97-AF65-F5344CB8AC3E}">
        <p14:creationId xmlns:p14="http://schemas.microsoft.com/office/powerpoint/2010/main" val="13923240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V="1">
            <a:off x="666749" y="896804"/>
            <a:ext cx="7794625" cy="4893648"/>
          </a:xfrm>
          <a:prstGeom prst="rect">
            <a:avLst/>
          </a:prstGeom>
          <a:noFill/>
        </p:spPr>
        <p:txBody>
          <a:bodyPr wrap="square" rtlCol="0">
            <a:spAutoFit/>
          </a:bodyPr>
          <a:lstStyle/>
          <a:p>
            <a:pPr algn="ctr"/>
            <a:r>
              <a:rPr lang="en-US" sz="3200" dirty="0" err="1" smtClean="0">
                <a:solidFill>
                  <a:srgbClr val="008000"/>
                </a:solidFill>
              </a:rPr>
              <a:t>IIb</a:t>
            </a:r>
            <a:r>
              <a:rPr lang="en-US" sz="3200" dirty="0" smtClean="0">
                <a:solidFill>
                  <a:srgbClr val="008000"/>
                </a:solidFill>
              </a:rPr>
              <a:t>. Main Sequence Lower Mass Limit</a:t>
            </a:r>
          </a:p>
          <a:p>
            <a:pPr algn="ctr"/>
            <a:endParaRPr lang="en-US" sz="2800" dirty="0" smtClean="0">
              <a:solidFill>
                <a:srgbClr val="008000"/>
              </a:solidFill>
            </a:endParaRPr>
          </a:p>
          <a:p>
            <a:endParaRPr lang="en-US" sz="2800" dirty="0" smtClean="0">
              <a:solidFill>
                <a:srgbClr val="008000"/>
              </a:solidFill>
            </a:endParaRPr>
          </a:p>
          <a:p>
            <a:endParaRPr lang="en-US" sz="2800" dirty="0">
              <a:solidFill>
                <a:srgbClr val="008000"/>
              </a:solidFill>
            </a:endParaRPr>
          </a:p>
          <a:p>
            <a:r>
              <a:rPr lang="en-US" sz="2800" dirty="0">
                <a:solidFill>
                  <a:srgbClr val="008000"/>
                </a:solidFill>
              </a:rPr>
              <a:t>A</a:t>
            </a:r>
            <a:r>
              <a:rPr lang="en-US" sz="2800" dirty="0" smtClean="0">
                <a:solidFill>
                  <a:srgbClr val="008000"/>
                </a:solidFill>
              </a:rPr>
              <a:t> </a:t>
            </a:r>
            <a:r>
              <a:rPr lang="en-US" sz="2800" dirty="0" err="1" smtClean="0">
                <a:solidFill>
                  <a:srgbClr val="008000"/>
                </a:solidFill>
              </a:rPr>
              <a:t>protostar</a:t>
            </a:r>
            <a:r>
              <a:rPr lang="en-US" sz="2800" dirty="0" smtClean="0">
                <a:solidFill>
                  <a:srgbClr val="008000"/>
                </a:solidFill>
              </a:rPr>
              <a:t> has not yet ignited nuclear fusion so, as it radiates, it cools and contracts compressing and heating. Eventually, it compresses and heats to the point where fusion ignites in its core and it becomes a star. This happens when its core temperature reaches around 10 million K.</a:t>
            </a:r>
          </a:p>
          <a:p>
            <a:endParaRPr lang="en-US" sz="2800" dirty="0">
              <a:solidFill>
                <a:srgbClr val="008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724390143"/>
              </p:ext>
            </p:extLst>
          </p:nvPr>
        </p:nvGraphicFramePr>
        <p:xfrm>
          <a:off x="2176463" y="1520825"/>
          <a:ext cx="4624387" cy="1058863"/>
        </p:xfrm>
        <a:graphic>
          <a:graphicData uri="http://schemas.openxmlformats.org/presentationml/2006/ole">
            <mc:AlternateContent xmlns:mc="http://schemas.openxmlformats.org/markup-compatibility/2006">
              <mc:Choice xmlns:v="urn:schemas-microsoft-com:vml" Requires="v">
                <p:oleObj spid="_x0000_s101425" name="Equation" r:id="rId3" imgW="1854200" imgH="406400" progId="Equation.3">
                  <p:embed/>
                </p:oleObj>
              </mc:Choice>
              <mc:Fallback>
                <p:oleObj name="Equation" r:id="rId3" imgW="1854200" imgH="406400" progId="Equation.3">
                  <p:embed/>
                  <p:pic>
                    <p:nvPicPr>
                      <p:cNvPr id="0" name=""/>
                      <p:cNvPicPr/>
                      <p:nvPr/>
                    </p:nvPicPr>
                    <p:blipFill>
                      <a:blip r:embed="rId4"/>
                      <a:stretch>
                        <a:fillRect/>
                      </a:stretch>
                    </p:blipFill>
                    <p:spPr>
                      <a:xfrm>
                        <a:off x="2176463" y="1520825"/>
                        <a:ext cx="4624387" cy="1058863"/>
                      </a:xfrm>
                      <a:prstGeom prst="rect">
                        <a:avLst/>
                      </a:prstGeom>
                    </p:spPr>
                  </p:pic>
                </p:oleObj>
              </mc:Fallback>
            </mc:AlternateContent>
          </a:graphicData>
        </a:graphic>
      </p:graphicFrame>
    </p:spTree>
    <p:extLst>
      <p:ext uri="{BB962C8B-B14F-4D97-AF65-F5344CB8AC3E}">
        <p14:creationId xmlns:p14="http://schemas.microsoft.com/office/powerpoint/2010/main" val="17593429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V="1">
            <a:off x="793749" y="927352"/>
            <a:ext cx="7794625" cy="4832093"/>
          </a:xfrm>
          <a:prstGeom prst="rect">
            <a:avLst/>
          </a:prstGeom>
          <a:noFill/>
        </p:spPr>
        <p:txBody>
          <a:bodyPr wrap="square" rtlCol="0">
            <a:spAutoFit/>
          </a:bodyPr>
          <a:lstStyle/>
          <a:p>
            <a:r>
              <a:rPr lang="en-US" sz="2800" dirty="0" smtClean="0">
                <a:solidFill>
                  <a:srgbClr val="008000"/>
                </a:solidFill>
              </a:rPr>
              <a:t>As a </a:t>
            </a:r>
            <a:r>
              <a:rPr lang="en-US" sz="2800" dirty="0" err="1" smtClean="0">
                <a:solidFill>
                  <a:srgbClr val="008000"/>
                </a:solidFill>
              </a:rPr>
              <a:t>protostar</a:t>
            </a:r>
            <a:r>
              <a:rPr lang="en-US" sz="2800" dirty="0" smtClean="0">
                <a:solidFill>
                  <a:srgbClr val="008000"/>
                </a:solidFill>
              </a:rPr>
              <a:t> contracts and heats, a complication may set in. If the </a:t>
            </a:r>
            <a:r>
              <a:rPr lang="en-US" sz="2800" dirty="0" err="1" smtClean="0">
                <a:solidFill>
                  <a:srgbClr val="008000"/>
                </a:solidFill>
              </a:rPr>
              <a:t>protostar</a:t>
            </a:r>
            <a:r>
              <a:rPr lang="en-US" sz="2800" dirty="0" smtClean="0">
                <a:solidFill>
                  <a:srgbClr val="008000"/>
                </a:solidFill>
              </a:rPr>
              <a:t> becomes compact enough, quantum mechanical effects become important</a:t>
            </a:r>
            <a:r>
              <a:rPr lang="en-US" sz="2800" dirty="0">
                <a:solidFill>
                  <a:srgbClr val="008000"/>
                </a:solidFill>
              </a:rPr>
              <a:t> </a:t>
            </a:r>
            <a:r>
              <a:rPr lang="en-US" sz="2800" dirty="0" smtClean="0">
                <a:solidFill>
                  <a:srgbClr val="008000"/>
                </a:solidFill>
              </a:rPr>
              <a:t>and we must take account of the Pauli exclusion principle, degenerate gas pressure becomes important. </a:t>
            </a:r>
            <a:r>
              <a:rPr lang="en-US" sz="2800" dirty="0">
                <a:solidFill>
                  <a:srgbClr val="008000"/>
                </a:solidFill>
              </a:rPr>
              <a:t> </a:t>
            </a:r>
            <a:r>
              <a:rPr lang="en-US" sz="2800" dirty="0" smtClean="0">
                <a:solidFill>
                  <a:srgbClr val="008000"/>
                </a:solidFill>
              </a:rPr>
              <a:t>This happens when uncertainty principle effects, </a:t>
            </a:r>
          </a:p>
          <a:p>
            <a:endParaRPr lang="en-US" sz="2800" dirty="0">
              <a:solidFill>
                <a:srgbClr val="008000"/>
              </a:solidFill>
            </a:endParaRPr>
          </a:p>
          <a:p>
            <a:endParaRPr lang="en-US" sz="2800" dirty="0" smtClean="0">
              <a:solidFill>
                <a:srgbClr val="008000"/>
              </a:solidFill>
            </a:endParaRPr>
          </a:p>
          <a:p>
            <a:endParaRPr lang="en-US" sz="2800" dirty="0">
              <a:solidFill>
                <a:srgbClr val="008000"/>
              </a:solidFill>
            </a:endParaRPr>
          </a:p>
          <a:p>
            <a:r>
              <a:rPr lang="en-US" sz="2800" dirty="0" smtClean="0">
                <a:solidFill>
                  <a:srgbClr val="008000"/>
                </a:solidFill>
              </a:rPr>
              <a:t>are non-negligible. </a:t>
            </a:r>
            <a:r>
              <a:rPr lang="en-US" sz="2800" dirty="0" smtClean="0">
                <a:solidFill>
                  <a:srgbClr val="FF0000"/>
                </a:solidFill>
              </a:rPr>
              <a:t>When does this happen?</a:t>
            </a:r>
          </a:p>
        </p:txBody>
      </p:sp>
      <p:graphicFrame>
        <p:nvGraphicFramePr>
          <p:cNvPr id="9" name="Object 8"/>
          <p:cNvGraphicFramePr>
            <a:graphicFrameLocks noChangeAspect="1"/>
          </p:cNvGraphicFramePr>
          <p:nvPr>
            <p:extLst>
              <p:ext uri="{D42A27DB-BD31-4B8C-83A1-F6EECF244321}">
                <p14:modId xmlns:p14="http://schemas.microsoft.com/office/powerpoint/2010/main" val="3405146792"/>
              </p:ext>
            </p:extLst>
          </p:nvPr>
        </p:nvGraphicFramePr>
        <p:xfrm>
          <a:off x="3541713" y="4387850"/>
          <a:ext cx="1520825" cy="530225"/>
        </p:xfrm>
        <a:graphic>
          <a:graphicData uri="http://schemas.openxmlformats.org/presentationml/2006/ole">
            <mc:AlternateContent xmlns:mc="http://schemas.openxmlformats.org/markup-compatibility/2006">
              <mc:Choice xmlns:v="urn:schemas-microsoft-com:vml" Requires="v">
                <p:oleObj spid="_x0000_s103474" name="Equation" r:id="rId3" imgW="609600" imgH="203200" progId="Equation.3">
                  <p:embed/>
                </p:oleObj>
              </mc:Choice>
              <mc:Fallback>
                <p:oleObj name="Equation" r:id="rId3" imgW="609600" imgH="203200" progId="Equation.3">
                  <p:embed/>
                  <p:pic>
                    <p:nvPicPr>
                      <p:cNvPr id="0" name=""/>
                      <p:cNvPicPr/>
                      <p:nvPr/>
                    </p:nvPicPr>
                    <p:blipFill>
                      <a:blip r:embed="rId4"/>
                      <a:stretch>
                        <a:fillRect/>
                      </a:stretch>
                    </p:blipFill>
                    <p:spPr>
                      <a:xfrm>
                        <a:off x="3541713" y="4387850"/>
                        <a:ext cx="1520825" cy="530225"/>
                      </a:xfrm>
                      <a:prstGeom prst="rect">
                        <a:avLst/>
                      </a:prstGeom>
                    </p:spPr>
                  </p:pic>
                </p:oleObj>
              </mc:Fallback>
            </mc:AlternateContent>
          </a:graphicData>
        </a:graphic>
      </p:graphicFrame>
    </p:spTree>
    <p:extLst>
      <p:ext uri="{BB962C8B-B14F-4D97-AF65-F5344CB8AC3E}">
        <p14:creationId xmlns:p14="http://schemas.microsoft.com/office/powerpoint/2010/main" val="13331995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V="1">
            <a:off x="604837" y="675066"/>
            <a:ext cx="7794625" cy="2964914"/>
          </a:xfrm>
          <a:prstGeom prst="rect">
            <a:avLst/>
          </a:prstGeom>
          <a:noFill/>
        </p:spPr>
        <p:txBody>
          <a:bodyPr wrap="square" rtlCol="0">
            <a:spAutoFit/>
          </a:bodyPr>
          <a:lstStyle/>
          <a:p>
            <a:pPr algn="ctr"/>
            <a:endParaRPr lang="en-US" sz="2800" dirty="0">
              <a:solidFill>
                <a:srgbClr val="FF0000"/>
              </a:solidFill>
            </a:endParaRPr>
          </a:p>
          <a:p>
            <a:r>
              <a:rPr lang="en-US" sz="2800" dirty="0" smtClean="0">
                <a:solidFill>
                  <a:srgbClr val="008000"/>
                </a:solidFill>
              </a:rPr>
              <a:t>For a gas with number density </a:t>
            </a:r>
            <a:r>
              <a:rPr lang="en-US" sz="2800" i="1" dirty="0" smtClean="0">
                <a:solidFill>
                  <a:srgbClr val="FF0000"/>
                </a:solidFill>
              </a:rPr>
              <a:t>n</a:t>
            </a:r>
            <a:r>
              <a:rPr lang="en-US" sz="2800" dirty="0" smtClean="0">
                <a:solidFill>
                  <a:srgbClr val="008000"/>
                </a:solidFill>
              </a:rPr>
              <a:t> and thermal energy </a:t>
            </a:r>
            <a:r>
              <a:rPr lang="en-US" sz="2800" i="1" dirty="0" err="1" smtClean="0">
                <a:solidFill>
                  <a:srgbClr val="FF0000"/>
                </a:solidFill>
              </a:rPr>
              <a:t>kT</a:t>
            </a:r>
            <a:r>
              <a:rPr lang="en-US" sz="2800" dirty="0" smtClean="0">
                <a:solidFill>
                  <a:srgbClr val="008000"/>
                </a:solidFill>
              </a:rPr>
              <a:t>, estimate when this happens.</a:t>
            </a:r>
          </a:p>
          <a:p>
            <a:endParaRPr lang="en-US" sz="2800" dirty="0">
              <a:solidFill>
                <a:srgbClr val="008000"/>
              </a:solidFill>
            </a:endParaRPr>
          </a:p>
          <a:p>
            <a:pPr marL="457200" indent="-457200">
              <a:buFont typeface="Arial"/>
              <a:buChar char="•"/>
            </a:pPr>
            <a:r>
              <a:rPr lang="en-US" sz="2800" i="1" dirty="0" smtClean="0">
                <a:solidFill>
                  <a:srgbClr val="FF0000"/>
                </a:solidFill>
              </a:rPr>
              <a:t>n</a:t>
            </a:r>
            <a:r>
              <a:rPr lang="en-US" sz="2800" dirty="0" smtClean="0">
                <a:solidFill>
                  <a:srgbClr val="008000"/>
                </a:solidFill>
              </a:rPr>
              <a:t> implies average particle separation of </a:t>
            </a:r>
            <a:r>
              <a:rPr lang="en-US" sz="2800" i="1" dirty="0" smtClean="0">
                <a:solidFill>
                  <a:srgbClr val="FF0000"/>
                </a:solidFill>
              </a:rPr>
              <a:t>n</a:t>
            </a:r>
            <a:r>
              <a:rPr lang="en-US" sz="2800" i="1" baseline="30000" dirty="0" smtClean="0">
                <a:solidFill>
                  <a:srgbClr val="FF0000"/>
                </a:solidFill>
              </a:rPr>
              <a:t>-1/3</a:t>
            </a:r>
          </a:p>
          <a:p>
            <a:pPr marL="457200" indent="-457200">
              <a:buFont typeface="Arial"/>
              <a:buChar char="•"/>
            </a:pPr>
            <a:endParaRPr lang="en-US" sz="2800" i="1" baseline="30000" dirty="0">
              <a:solidFill>
                <a:srgbClr val="FF0000"/>
              </a:solidFill>
            </a:endParaRPr>
          </a:p>
          <a:p>
            <a:pPr marL="457200" indent="-457200">
              <a:buFont typeface="Arial"/>
              <a:buChar char="•"/>
            </a:pPr>
            <a:r>
              <a:rPr lang="en-US" sz="2800" i="1" dirty="0" err="1" smtClean="0">
                <a:solidFill>
                  <a:srgbClr val="FF0000"/>
                </a:solidFill>
              </a:rPr>
              <a:t>kT</a:t>
            </a:r>
            <a:r>
              <a:rPr lang="en-US" sz="2800" i="1" dirty="0" smtClean="0">
                <a:solidFill>
                  <a:srgbClr val="FF0000"/>
                </a:solidFill>
              </a:rPr>
              <a:t> </a:t>
            </a:r>
            <a:r>
              <a:rPr lang="en-US" sz="2800" dirty="0" smtClean="0">
                <a:solidFill>
                  <a:srgbClr val="008000"/>
                </a:solidFill>
              </a:rPr>
              <a:t>implies average momentum of </a:t>
            </a:r>
            <a:r>
              <a:rPr lang="en-US" sz="2800" i="1" dirty="0" smtClean="0">
                <a:solidFill>
                  <a:srgbClr val="FF0000"/>
                </a:solidFill>
              </a:rPr>
              <a:t>p = (3m</a:t>
            </a:r>
            <a:r>
              <a:rPr lang="en-US" sz="2800" i="1" baseline="-25000" dirty="0" smtClean="0">
                <a:solidFill>
                  <a:srgbClr val="FF0000"/>
                </a:solidFill>
              </a:rPr>
              <a:t>e</a:t>
            </a:r>
            <a:r>
              <a:rPr lang="en-US" sz="2800" i="1" dirty="0" smtClean="0">
                <a:solidFill>
                  <a:srgbClr val="FF0000"/>
                </a:solidFill>
              </a:rPr>
              <a:t>kT)</a:t>
            </a:r>
            <a:r>
              <a:rPr lang="en-US" sz="2800" i="1" baseline="30000" dirty="0" smtClean="0">
                <a:solidFill>
                  <a:srgbClr val="FF0000"/>
                </a:solidFill>
              </a:rPr>
              <a:t>1/2</a:t>
            </a:r>
          </a:p>
        </p:txBody>
      </p:sp>
      <p:graphicFrame>
        <p:nvGraphicFramePr>
          <p:cNvPr id="9" name="Object 8"/>
          <p:cNvGraphicFramePr>
            <a:graphicFrameLocks noChangeAspect="1"/>
          </p:cNvGraphicFramePr>
          <p:nvPr>
            <p:extLst>
              <p:ext uri="{D42A27DB-BD31-4B8C-83A1-F6EECF244321}">
                <p14:modId xmlns:p14="http://schemas.microsoft.com/office/powerpoint/2010/main" val="2971620946"/>
              </p:ext>
            </p:extLst>
          </p:nvPr>
        </p:nvGraphicFramePr>
        <p:xfrm>
          <a:off x="1106488" y="4657725"/>
          <a:ext cx="7126287" cy="1193800"/>
        </p:xfrm>
        <a:graphic>
          <a:graphicData uri="http://schemas.openxmlformats.org/presentationml/2006/ole">
            <mc:AlternateContent xmlns:mc="http://schemas.openxmlformats.org/markup-compatibility/2006">
              <mc:Choice xmlns:v="urn:schemas-microsoft-com:vml" Requires="v">
                <p:oleObj spid="_x0000_s102452" name="Equation" r:id="rId3" imgW="2857500" imgH="457200" progId="Equation.3">
                  <p:embed/>
                </p:oleObj>
              </mc:Choice>
              <mc:Fallback>
                <p:oleObj name="Equation" r:id="rId3" imgW="2857500" imgH="457200" progId="Equation.3">
                  <p:embed/>
                  <p:pic>
                    <p:nvPicPr>
                      <p:cNvPr id="0" name=""/>
                      <p:cNvPicPr/>
                      <p:nvPr/>
                    </p:nvPicPr>
                    <p:blipFill>
                      <a:blip r:embed="rId4"/>
                      <a:stretch>
                        <a:fillRect/>
                      </a:stretch>
                    </p:blipFill>
                    <p:spPr>
                      <a:xfrm>
                        <a:off x="1106488" y="4657725"/>
                        <a:ext cx="7126287" cy="1193800"/>
                      </a:xfrm>
                      <a:prstGeom prst="rect">
                        <a:avLst/>
                      </a:prstGeom>
                    </p:spPr>
                  </p:pic>
                </p:oleObj>
              </mc:Fallback>
            </mc:AlternateContent>
          </a:graphicData>
        </a:graphic>
      </p:graphicFrame>
      <p:sp>
        <p:nvSpPr>
          <p:cNvPr id="2" name="TextBox 1"/>
          <p:cNvSpPr txBox="1"/>
          <p:nvPr/>
        </p:nvSpPr>
        <p:spPr>
          <a:xfrm>
            <a:off x="604837" y="4024640"/>
            <a:ext cx="6114099" cy="523220"/>
          </a:xfrm>
          <a:prstGeom prst="rect">
            <a:avLst/>
          </a:prstGeom>
          <a:noFill/>
        </p:spPr>
        <p:txBody>
          <a:bodyPr wrap="none" rtlCol="0">
            <a:spAutoFit/>
          </a:bodyPr>
          <a:lstStyle/>
          <a:p>
            <a:r>
              <a:rPr lang="en-US" sz="2800" dirty="0" smtClean="0">
                <a:solidFill>
                  <a:srgbClr val="008000"/>
                </a:solidFill>
              </a:rPr>
              <a:t>Quantum effects will be important when </a:t>
            </a:r>
            <a:endParaRPr lang="en-US" sz="2800" dirty="0">
              <a:solidFill>
                <a:srgbClr val="008000"/>
              </a:solidFill>
            </a:endParaRPr>
          </a:p>
        </p:txBody>
      </p:sp>
    </p:spTree>
    <p:extLst>
      <p:ext uri="{BB962C8B-B14F-4D97-AF65-F5344CB8AC3E}">
        <p14:creationId xmlns:p14="http://schemas.microsoft.com/office/powerpoint/2010/main" val="4316348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411699748"/>
              </p:ext>
            </p:extLst>
          </p:nvPr>
        </p:nvGraphicFramePr>
        <p:xfrm>
          <a:off x="825500" y="738188"/>
          <a:ext cx="7510463" cy="4076700"/>
        </p:xfrm>
        <a:graphic>
          <a:graphicData uri="http://schemas.openxmlformats.org/presentationml/2006/ole">
            <mc:AlternateContent xmlns:mc="http://schemas.openxmlformats.org/markup-compatibility/2006">
              <mc:Choice xmlns:v="urn:schemas-microsoft-com:vml" Requires="v">
                <p:oleObj spid="_x0000_s104498" name="Equation" r:id="rId3" imgW="3009900" imgH="1562100" progId="Equation.3">
                  <p:embed/>
                </p:oleObj>
              </mc:Choice>
              <mc:Fallback>
                <p:oleObj name="Equation" r:id="rId3" imgW="3009900" imgH="1562100" progId="Equation.3">
                  <p:embed/>
                  <p:pic>
                    <p:nvPicPr>
                      <p:cNvPr id="0" name=""/>
                      <p:cNvPicPr/>
                      <p:nvPr/>
                    </p:nvPicPr>
                    <p:blipFill>
                      <a:blip r:embed="rId4"/>
                      <a:stretch>
                        <a:fillRect/>
                      </a:stretch>
                    </p:blipFill>
                    <p:spPr>
                      <a:xfrm>
                        <a:off x="825500" y="738188"/>
                        <a:ext cx="7510463" cy="4076700"/>
                      </a:xfrm>
                      <a:prstGeom prst="rect">
                        <a:avLst/>
                      </a:prstGeom>
                    </p:spPr>
                  </p:pic>
                </p:oleObj>
              </mc:Fallback>
            </mc:AlternateContent>
          </a:graphicData>
        </a:graphic>
      </p:graphicFrame>
      <p:sp>
        <p:nvSpPr>
          <p:cNvPr id="2" name="TextBox 1"/>
          <p:cNvSpPr txBox="1"/>
          <p:nvPr/>
        </p:nvSpPr>
        <p:spPr>
          <a:xfrm>
            <a:off x="555626" y="208640"/>
            <a:ext cx="8174038" cy="6555642"/>
          </a:xfrm>
          <a:prstGeom prst="rect">
            <a:avLst/>
          </a:prstGeom>
          <a:noFill/>
        </p:spPr>
        <p:txBody>
          <a:bodyPr wrap="square" rtlCol="0">
            <a:spAutoFit/>
          </a:bodyPr>
          <a:lstStyle/>
          <a:p>
            <a:r>
              <a:rPr lang="en-US" sz="2800" dirty="0" smtClean="0">
                <a:solidFill>
                  <a:srgbClr val="008000"/>
                </a:solidFill>
              </a:rPr>
              <a:t>Quantum effects will be important when</a:t>
            </a:r>
          </a:p>
          <a:p>
            <a:endParaRPr lang="en-US" sz="2800" dirty="0" smtClean="0">
              <a:solidFill>
                <a:srgbClr val="008000"/>
              </a:solidFill>
            </a:endParaRPr>
          </a:p>
          <a:p>
            <a:endParaRPr lang="en-US" sz="2800" dirty="0">
              <a:solidFill>
                <a:srgbClr val="008000"/>
              </a:solidFill>
            </a:endParaRPr>
          </a:p>
          <a:p>
            <a:endParaRPr lang="en-US" sz="2800" dirty="0" smtClean="0">
              <a:solidFill>
                <a:srgbClr val="008000"/>
              </a:solidFill>
            </a:endParaRPr>
          </a:p>
          <a:p>
            <a:endParaRPr lang="en-US" sz="2800" dirty="0">
              <a:solidFill>
                <a:srgbClr val="008000"/>
              </a:solidFill>
            </a:endParaRPr>
          </a:p>
          <a:p>
            <a:endParaRPr lang="en-US" sz="2800" dirty="0" smtClean="0">
              <a:solidFill>
                <a:srgbClr val="008000"/>
              </a:solidFill>
            </a:endParaRPr>
          </a:p>
          <a:p>
            <a:endParaRPr lang="en-US" sz="2800" dirty="0">
              <a:solidFill>
                <a:srgbClr val="008000"/>
              </a:solidFill>
            </a:endParaRPr>
          </a:p>
          <a:p>
            <a:endParaRPr lang="en-US" sz="2800" dirty="0" smtClean="0">
              <a:solidFill>
                <a:srgbClr val="008000"/>
              </a:solidFill>
            </a:endParaRPr>
          </a:p>
          <a:p>
            <a:endParaRPr lang="en-US" sz="2800" dirty="0">
              <a:solidFill>
                <a:srgbClr val="008000"/>
              </a:solidFill>
            </a:endParaRPr>
          </a:p>
          <a:p>
            <a:endParaRPr lang="en-US" sz="2800" dirty="0" smtClean="0">
              <a:solidFill>
                <a:srgbClr val="008000"/>
              </a:solidFill>
            </a:endParaRPr>
          </a:p>
          <a:p>
            <a:endParaRPr lang="en-US" sz="2800" dirty="0">
              <a:solidFill>
                <a:srgbClr val="008000"/>
              </a:solidFill>
            </a:endParaRPr>
          </a:p>
          <a:p>
            <a:r>
              <a:rPr lang="en-US" sz="2800" dirty="0" smtClean="0">
                <a:solidFill>
                  <a:srgbClr val="008000"/>
                </a:solidFill>
              </a:rPr>
              <a:t>The central </a:t>
            </a:r>
            <a:r>
              <a:rPr lang="en-US" sz="2800" b="1" i="1" dirty="0" err="1" smtClean="0">
                <a:solidFill>
                  <a:srgbClr val="FF0000"/>
                </a:solidFill>
              </a:rPr>
              <a:t>ρ</a:t>
            </a:r>
            <a:r>
              <a:rPr lang="en-US" sz="2800" dirty="0" smtClean="0">
                <a:solidFill>
                  <a:srgbClr val="008000"/>
                </a:solidFill>
              </a:rPr>
              <a:t> of a </a:t>
            </a:r>
            <a:r>
              <a:rPr lang="en-US" sz="2800" b="1" i="1" dirty="0" smtClean="0">
                <a:solidFill>
                  <a:srgbClr val="FF0000"/>
                </a:solidFill>
              </a:rPr>
              <a:t>0.1 M</a:t>
            </a:r>
            <a:r>
              <a:rPr lang="en-US" sz="2800" b="1" i="1" baseline="-25000" dirty="0" smtClean="0">
                <a:solidFill>
                  <a:srgbClr val="FF0000"/>
                </a:solidFill>
                <a:latin typeface="Wingdings"/>
                <a:ea typeface="Wingdings"/>
                <a:cs typeface="Wingdings"/>
                <a:sym typeface="Wingdings"/>
              </a:rPr>
              <a:t></a:t>
            </a:r>
            <a:r>
              <a:rPr lang="en-US" sz="2800" b="1" i="1" dirty="0">
                <a:solidFill>
                  <a:srgbClr val="FF0000"/>
                </a:solidFill>
                <a:sym typeface="Wingdings"/>
              </a:rPr>
              <a:t> </a:t>
            </a:r>
            <a:r>
              <a:rPr lang="en-US" sz="2800" dirty="0" smtClean="0">
                <a:solidFill>
                  <a:srgbClr val="008000"/>
                </a:solidFill>
              </a:rPr>
              <a:t>star is </a:t>
            </a:r>
            <a:r>
              <a:rPr lang="en-US" sz="2800" dirty="0">
                <a:solidFill>
                  <a:srgbClr val="008000"/>
                </a:solidFill>
              </a:rPr>
              <a:t>~</a:t>
            </a:r>
            <a:r>
              <a:rPr lang="en-US" sz="2800" dirty="0" smtClean="0">
                <a:solidFill>
                  <a:srgbClr val="008000"/>
                </a:solidFill>
              </a:rPr>
              <a:t> </a:t>
            </a:r>
            <a:r>
              <a:rPr lang="en-US" sz="2800" b="1" i="1" dirty="0" smtClean="0">
                <a:solidFill>
                  <a:srgbClr val="FF0000"/>
                </a:solidFill>
              </a:rPr>
              <a:t>500 g cm</a:t>
            </a:r>
            <a:r>
              <a:rPr lang="en-US" sz="2800" b="1" i="1" baseline="30000" dirty="0" smtClean="0">
                <a:solidFill>
                  <a:srgbClr val="FF0000"/>
                </a:solidFill>
              </a:rPr>
              <a:t>-3</a:t>
            </a:r>
            <a:r>
              <a:rPr lang="en-US" sz="2800" dirty="0" smtClean="0">
                <a:solidFill>
                  <a:srgbClr val="008000"/>
                </a:solidFill>
              </a:rPr>
              <a:t>.  (</a:t>
            </a:r>
            <a:r>
              <a:rPr lang="en-US" sz="2800" dirty="0" err="1" smtClean="0">
                <a:solidFill>
                  <a:srgbClr val="008000"/>
                </a:solidFill>
              </a:rPr>
              <a:t>i</a:t>
            </a:r>
            <a:r>
              <a:rPr lang="en-US" sz="2800" dirty="0" smtClean="0">
                <a:solidFill>
                  <a:srgbClr val="008000"/>
                </a:solidFill>
              </a:rPr>
              <a:t>) For smaller </a:t>
            </a:r>
            <a:r>
              <a:rPr lang="en-US" sz="2800" b="1" i="1" dirty="0" smtClean="0">
                <a:solidFill>
                  <a:srgbClr val="FF0000"/>
                </a:solidFill>
              </a:rPr>
              <a:t>M</a:t>
            </a:r>
            <a:r>
              <a:rPr lang="en-US" sz="2800" dirty="0" smtClean="0">
                <a:solidFill>
                  <a:srgbClr val="008000"/>
                </a:solidFill>
              </a:rPr>
              <a:t>, </a:t>
            </a:r>
            <a:r>
              <a:rPr lang="en-US" sz="2800" b="1" i="1" dirty="0" err="1" smtClean="0">
                <a:solidFill>
                  <a:srgbClr val="FF0000"/>
                </a:solidFill>
              </a:rPr>
              <a:t>ρ</a:t>
            </a:r>
            <a:r>
              <a:rPr lang="en-US" sz="2800" dirty="0" smtClean="0">
                <a:solidFill>
                  <a:srgbClr val="008000"/>
                </a:solidFill>
              </a:rPr>
              <a:t> is larger and, (ii) </a:t>
            </a:r>
            <a:r>
              <a:rPr lang="en-US" sz="2800" dirty="0" smtClean="0">
                <a:solidFill>
                  <a:srgbClr val="FF0000"/>
                </a:solidFill>
              </a:rPr>
              <a:t>Brown dwarfs</a:t>
            </a:r>
            <a:r>
              <a:rPr lang="en-US" sz="2800" dirty="0" smtClean="0">
                <a:solidFill>
                  <a:srgbClr val="000000"/>
                </a:solidFill>
              </a:rPr>
              <a:t>,</a:t>
            </a:r>
            <a:r>
              <a:rPr lang="en-US" sz="2800" dirty="0" smtClean="0">
                <a:solidFill>
                  <a:srgbClr val="FF0000"/>
                </a:solidFill>
              </a:rPr>
              <a:t> failed stars</a:t>
            </a:r>
            <a:r>
              <a:rPr lang="en-US" sz="2800" dirty="0" smtClean="0"/>
              <a:t>, </a:t>
            </a:r>
            <a:r>
              <a:rPr lang="en-US" sz="2800" dirty="0" smtClean="0">
                <a:solidFill>
                  <a:srgbClr val="008000"/>
                </a:solidFill>
              </a:rPr>
              <a:t>have</a:t>
            </a:r>
            <a:r>
              <a:rPr lang="en-US" sz="2800" b="1" i="1" dirty="0" smtClean="0">
                <a:solidFill>
                  <a:srgbClr val="FF0000"/>
                </a:solidFill>
              </a:rPr>
              <a:t> T ~ 10</a:t>
            </a:r>
            <a:r>
              <a:rPr lang="en-US" sz="2800" b="1" i="1" baseline="30000" dirty="0" smtClean="0">
                <a:solidFill>
                  <a:srgbClr val="FF0000"/>
                </a:solidFill>
              </a:rPr>
              <a:t>6</a:t>
            </a:r>
            <a:r>
              <a:rPr lang="en-US" sz="2800" b="1" i="1" dirty="0" smtClean="0">
                <a:solidFill>
                  <a:srgbClr val="FF0000"/>
                </a:solidFill>
              </a:rPr>
              <a:t> K</a:t>
            </a:r>
            <a:r>
              <a:rPr lang="en-US" sz="2800" dirty="0" smtClean="0">
                <a:solidFill>
                  <a:srgbClr val="008000"/>
                </a:solidFill>
              </a:rPr>
              <a:t>. Detailed modeling finds that QM effects are important in stars below </a:t>
            </a:r>
            <a:r>
              <a:rPr lang="en-US" sz="2800" b="1" i="1" dirty="0" smtClean="0">
                <a:solidFill>
                  <a:srgbClr val="FF0000"/>
                </a:solidFill>
              </a:rPr>
              <a:t>0.08 M</a:t>
            </a:r>
            <a:r>
              <a:rPr lang="en-US" sz="2800" b="1" i="1" baseline="-25000" dirty="0" smtClean="0">
                <a:solidFill>
                  <a:srgbClr val="FF0000"/>
                </a:solidFill>
                <a:latin typeface="Wingdings"/>
                <a:ea typeface="Wingdings"/>
                <a:cs typeface="Wingdings"/>
                <a:sym typeface="Wingdings"/>
              </a:rPr>
              <a:t></a:t>
            </a:r>
            <a:r>
              <a:rPr lang="en-US" sz="2800" b="1" i="1" dirty="0" smtClean="0">
                <a:solidFill>
                  <a:srgbClr val="FF0000"/>
                </a:solidFill>
              </a:rPr>
              <a:t>.</a:t>
            </a:r>
            <a:endParaRPr lang="en-US" sz="2800" b="1" i="1" dirty="0">
              <a:solidFill>
                <a:srgbClr val="FF0000"/>
              </a:solidFill>
            </a:endParaRPr>
          </a:p>
        </p:txBody>
      </p:sp>
    </p:spTree>
    <p:extLst>
      <p:ext uri="{BB962C8B-B14F-4D97-AF65-F5344CB8AC3E}">
        <p14:creationId xmlns:p14="http://schemas.microsoft.com/office/powerpoint/2010/main" val="36455415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4501" y="301625"/>
            <a:ext cx="8334374" cy="646331"/>
          </a:xfrm>
          <a:prstGeom prst="rect">
            <a:avLst/>
          </a:prstGeom>
          <a:noFill/>
        </p:spPr>
        <p:txBody>
          <a:bodyPr wrap="square" rtlCol="0">
            <a:spAutoFit/>
          </a:bodyPr>
          <a:lstStyle/>
          <a:p>
            <a:pPr algn="ctr"/>
            <a:r>
              <a:rPr lang="en-US" sz="3600" dirty="0" smtClean="0"/>
              <a:t>Section 3: Simple Stellar Structure Models</a:t>
            </a:r>
            <a:endParaRPr lang="en-US" sz="3600" dirty="0"/>
          </a:p>
        </p:txBody>
      </p:sp>
      <p:sp>
        <p:nvSpPr>
          <p:cNvPr id="8" name="TextBox 7"/>
          <p:cNvSpPr txBox="1"/>
          <p:nvPr/>
        </p:nvSpPr>
        <p:spPr>
          <a:xfrm>
            <a:off x="444501" y="1059081"/>
            <a:ext cx="8334374" cy="5693867"/>
          </a:xfrm>
          <a:prstGeom prst="rect">
            <a:avLst/>
          </a:prstGeom>
          <a:noFill/>
        </p:spPr>
        <p:txBody>
          <a:bodyPr wrap="square" rtlCol="0">
            <a:spAutoFit/>
          </a:bodyPr>
          <a:lstStyle/>
          <a:p>
            <a:r>
              <a:rPr lang="en-US" sz="2800" dirty="0">
                <a:solidFill>
                  <a:srgbClr val="008000"/>
                </a:solidFill>
              </a:rPr>
              <a:t>W</a:t>
            </a:r>
            <a:r>
              <a:rPr lang="en-US" sz="2800" dirty="0" smtClean="0">
                <a:solidFill>
                  <a:srgbClr val="008000"/>
                </a:solidFill>
              </a:rPr>
              <a:t>e explore simple stellar models and some properties of Main Sequence stars. We do not solve the full set of coupled differential equations, rather, we find particular solutions for simplifying assumptions. </a:t>
            </a:r>
          </a:p>
          <a:p>
            <a:pPr algn="ctr"/>
            <a:endParaRPr lang="en-US" sz="2800" dirty="0">
              <a:solidFill>
                <a:srgbClr val="008000"/>
              </a:solidFill>
            </a:endParaRPr>
          </a:p>
          <a:p>
            <a:pPr marL="514350" indent="-514350">
              <a:buFont typeface="+mj-lt"/>
              <a:buAutoNum type="arabicPeriod"/>
            </a:pPr>
            <a:r>
              <a:rPr lang="en-US" sz="2800" dirty="0" smtClean="0">
                <a:solidFill>
                  <a:srgbClr val="008000"/>
                </a:solidFill>
              </a:rPr>
              <a:t>We consider two prescriptions for the density, (</a:t>
            </a:r>
            <a:r>
              <a:rPr lang="en-US" sz="2800" dirty="0" err="1" smtClean="0">
                <a:solidFill>
                  <a:srgbClr val="008000"/>
                </a:solidFill>
              </a:rPr>
              <a:t>i</a:t>
            </a:r>
            <a:r>
              <a:rPr lang="en-US" sz="2800" dirty="0" smtClean="0">
                <a:solidFill>
                  <a:srgbClr val="008000"/>
                </a:solidFill>
              </a:rPr>
              <a:t>) constant density, (ii) linear fall off of density. The solutions allow us to see how well our simple scaling arguments from Section 2 perform.</a:t>
            </a:r>
          </a:p>
          <a:p>
            <a:pPr marL="514350" indent="-514350">
              <a:buFont typeface="+mj-lt"/>
              <a:buAutoNum type="arabicPeriod"/>
            </a:pPr>
            <a:endParaRPr lang="en-US" sz="2800" dirty="0">
              <a:solidFill>
                <a:srgbClr val="008000"/>
              </a:solidFill>
            </a:endParaRPr>
          </a:p>
          <a:p>
            <a:pPr marL="514350" indent="-514350">
              <a:buFont typeface="+mj-lt"/>
              <a:buAutoNum type="arabicPeriod"/>
            </a:pPr>
            <a:r>
              <a:rPr lang="en-US" sz="2800" dirty="0" smtClean="0">
                <a:solidFill>
                  <a:srgbClr val="008000"/>
                </a:solidFill>
              </a:rPr>
              <a:t>We make dimensional arguments to see if we can understand some properties of Main Sequence stars.</a:t>
            </a:r>
            <a:endParaRPr lang="en-US" sz="2800" dirty="0">
              <a:solidFill>
                <a:srgbClr val="008000"/>
              </a:solidFill>
            </a:endParaRPr>
          </a:p>
        </p:txBody>
      </p:sp>
    </p:spTree>
    <p:extLst>
      <p:ext uri="{BB962C8B-B14F-4D97-AF65-F5344CB8AC3E}">
        <p14:creationId xmlns:p14="http://schemas.microsoft.com/office/powerpoint/2010/main" val="33492097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1" y="301625"/>
            <a:ext cx="8334374" cy="646331"/>
          </a:xfrm>
          <a:prstGeom prst="rect">
            <a:avLst/>
          </a:prstGeom>
          <a:noFill/>
        </p:spPr>
        <p:txBody>
          <a:bodyPr wrap="square" rtlCol="0">
            <a:spAutoFit/>
          </a:bodyPr>
          <a:lstStyle/>
          <a:p>
            <a:pPr algn="ctr"/>
            <a:r>
              <a:rPr lang="en-US" sz="3600" dirty="0" smtClean="0"/>
              <a:t>Equations of Stellar Structure</a:t>
            </a:r>
            <a:endParaRPr lang="en-US" sz="3600" dirty="0"/>
          </a:p>
        </p:txBody>
      </p:sp>
      <p:graphicFrame>
        <p:nvGraphicFramePr>
          <p:cNvPr id="3" name="Object 2"/>
          <p:cNvGraphicFramePr>
            <a:graphicFrameLocks noChangeAspect="1"/>
          </p:cNvGraphicFramePr>
          <p:nvPr>
            <p:extLst>
              <p:ext uri="{D42A27DB-BD31-4B8C-83A1-F6EECF244321}">
                <p14:modId xmlns:p14="http://schemas.microsoft.com/office/powerpoint/2010/main" val="689606068"/>
              </p:ext>
            </p:extLst>
          </p:nvPr>
        </p:nvGraphicFramePr>
        <p:xfrm>
          <a:off x="1417391" y="1396999"/>
          <a:ext cx="2632075" cy="1031875"/>
        </p:xfrm>
        <a:graphic>
          <a:graphicData uri="http://schemas.openxmlformats.org/presentationml/2006/ole">
            <mc:AlternateContent xmlns:mc="http://schemas.openxmlformats.org/markup-compatibility/2006">
              <mc:Choice xmlns:v="urn:schemas-microsoft-com:vml" Requires="v">
                <p:oleObj spid="_x0000_s106519" name="Equation" r:id="rId4" imgW="1003300" imgH="393700" progId="Equation.3">
                  <p:embed/>
                </p:oleObj>
              </mc:Choice>
              <mc:Fallback>
                <p:oleObj name="Equation" r:id="rId4" imgW="1003300" imgH="393700" progId="Equation.3">
                  <p:embed/>
                  <p:pic>
                    <p:nvPicPr>
                      <p:cNvPr id="0" name=""/>
                      <p:cNvPicPr/>
                      <p:nvPr/>
                    </p:nvPicPr>
                    <p:blipFill>
                      <a:blip r:embed="rId5"/>
                      <a:stretch>
                        <a:fillRect/>
                      </a:stretch>
                    </p:blipFill>
                    <p:spPr>
                      <a:xfrm>
                        <a:off x="1417391" y="1396999"/>
                        <a:ext cx="2632075" cy="1031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482936048"/>
              </p:ext>
            </p:extLst>
          </p:nvPr>
        </p:nvGraphicFramePr>
        <p:xfrm>
          <a:off x="1444625" y="3055938"/>
          <a:ext cx="2628900" cy="1025525"/>
        </p:xfrm>
        <a:graphic>
          <a:graphicData uri="http://schemas.openxmlformats.org/presentationml/2006/ole">
            <mc:AlternateContent xmlns:mc="http://schemas.openxmlformats.org/markup-compatibility/2006">
              <mc:Choice xmlns:v="urn:schemas-microsoft-com:vml" Requires="v">
                <p:oleObj spid="_x0000_s106520" name="Equation" r:id="rId6" imgW="1054100" imgH="393700" progId="Equation.3">
                  <p:embed/>
                </p:oleObj>
              </mc:Choice>
              <mc:Fallback>
                <p:oleObj name="Equation" r:id="rId6" imgW="1054100" imgH="393700" progId="Equation.3">
                  <p:embed/>
                  <p:pic>
                    <p:nvPicPr>
                      <p:cNvPr id="0" name=""/>
                      <p:cNvPicPr/>
                      <p:nvPr/>
                    </p:nvPicPr>
                    <p:blipFill>
                      <a:blip r:embed="rId7"/>
                      <a:stretch>
                        <a:fillRect/>
                      </a:stretch>
                    </p:blipFill>
                    <p:spPr>
                      <a:xfrm>
                        <a:off x="1444625" y="3055938"/>
                        <a:ext cx="2628900" cy="1025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91881357"/>
              </p:ext>
            </p:extLst>
          </p:nvPr>
        </p:nvGraphicFramePr>
        <p:xfrm>
          <a:off x="1444625" y="4540252"/>
          <a:ext cx="3662362" cy="1066800"/>
        </p:xfrm>
        <a:graphic>
          <a:graphicData uri="http://schemas.openxmlformats.org/presentationml/2006/ole">
            <mc:AlternateContent xmlns:mc="http://schemas.openxmlformats.org/markup-compatibility/2006">
              <mc:Choice xmlns:v="urn:schemas-microsoft-com:vml" Requires="v">
                <p:oleObj spid="_x0000_s106521" name="Equation" r:id="rId8" imgW="1346200" imgH="393700" progId="Equation.3">
                  <p:embed/>
                </p:oleObj>
              </mc:Choice>
              <mc:Fallback>
                <p:oleObj name="Equation" r:id="rId8" imgW="1346200" imgH="393700" progId="Equation.3">
                  <p:embed/>
                  <p:pic>
                    <p:nvPicPr>
                      <p:cNvPr id="0" name=""/>
                      <p:cNvPicPr/>
                      <p:nvPr/>
                    </p:nvPicPr>
                    <p:blipFill>
                      <a:blip r:embed="rId9"/>
                      <a:stretch>
                        <a:fillRect/>
                      </a:stretch>
                    </p:blipFill>
                    <p:spPr>
                      <a:xfrm>
                        <a:off x="1444625" y="4540252"/>
                        <a:ext cx="3662362" cy="1066800"/>
                      </a:xfrm>
                      <a:prstGeom prst="rect">
                        <a:avLst/>
                      </a:prstGeom>
                    </p:spPr>
                  </p:pic>
                </p:oleObj>
              </mc:Fallback>
            </mc:AlternateContent>
          </a:graphicData>
        </a:graphic>
      </p:graphicFrame>
      <p:sp>
        <p:nvSpPr>
          <p:cNvPr id="8" name="Rectangle 7"/>
          <p:cNvSpPr/>
          <p:nvPr/>
        </p:nvSpPr>
        <p:spPr>
          <a:xfrm>
            <a:off x="1333500" y="1269999"/>
            <a:ext cx="2903538" cy="1158875"/>
          </a:xfrm>
          <a:prstGeom prst="rect">
            <a:avLst/>
          </a:prstGeom>
          <a:solidFill>
            <a:srgbClr val="8000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381125" y="2987675"/>
            <a:ext cx="2855913" cy="1158875"/>
          </a:xfrm>
          <a:prstGeom prst="rect">
            <a:avLst/>
          </a:prstGeom>
          <a:solidFill>
            <a:srgbClr val="8000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365249" y="4532314"/>
            <a:ext cx="3873501" cy="1066800"/>
          </a:xfrm>
          <a:prstGeom prst="rect">
            <a:avLst/>
          </a:prstGeom>
          <a:solidFill>
            <a:srgbClr val="8000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25500" y="1444625"/>
            <a:ext cx="591891" cy="3970318"/>
          </a:xfrm>
          <a:prstGeom prst="rect">
            <a:avLst/>
          </a:prstGeom>
          <a:noFill/>
        </p:spPr>
        <p:txBody>
          <a:bodyPr wrap="none" rtlCol="0">
            <a:spAutoFit/>
          </a:bodyPr>
          <a:lstStyle/>
          <a:p>
            <a:r>
              <a:rPr lang="en-US" sz="3600" dirty="0" smtClean="0"/>
              <a:t>I.</a:t>
            </a:r>
          </a:p>
          <a:p>
            <a:endParaRPr lang="en-US" sz="3600" dirty="0" smtClean="0"/>
          </a:p>
          <a:p>
            <a:endParaRPr lang="en-US" sz="3600" dirty="0"/>
          </a:p>
          <a:p>
            <a:r>
              <a:rPr lang="en-US" sz="3600" dirty="0" smtClean="0"/>
              <a:t>II.</a:t>
            </a:r>
          </a:p>
          <a:p>
            <a:endParaRPr lang="en-US" sz="3600" dirty="0" smtClean="0"/>
          </a:p>
          <a:p>
            <a:endParaRPr lang="en-US" sz="3600" dirty="0"/>
          </a:p>
          <a:p>
            <a:r>
              <a:rPr lang="en-US" sz="3600" dirty="0" smtClean="0"/>
              <a:t>III</a:t>
            </a:r>
            <a:r>
              <a:rPr lang="en-US" dirty="0" smtClean="0"/>
              <a:t>.</a:t>
            </a:r>
            <a:endParaRPr lang="en-US" dirty="0"/>
          </a:p>
        </p:txBody>
      </p:sp>
    </p:spTree>
    <p:extLst>
      <p:ext uri="{BB962C8B-B14F-4D97-AF65-F5344CB8AC3E}">
        <p14:creationId xmlns:p14="http://schemas.microsoft.com/office/powerpoint/2010/main" val="13303647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1" y="630456"/>
            <a:ext cx="8334374" cy="1938992"/>
          </a:xfrm>
          <a:prstGeom prst="rect">
            <a:avLst/>
          </a:prstGeom>
          <a:noFill/>
        </p:spPr>
        <p:txBody>
          <a:bodyPr wrap="square" rtlCol="0">
            <a:spAutoFit/>
          </a:bodyPr>
          <a:lstStyle/>
          <a:p>
            <a:pPr algn="ctr"/>
            <a:r>
              <a:rPr lang="en-US" sz="3200" dirty="0" smtClean="0">
                <a:solidFill>
                  <a:srgbClr val="008000"/>
                </a:solidFill>
              </a:rPr>
              <a:t>1(</a:t>
            </a:r>
            <a:r>
              <a:rPr lang="en-US" sz="3200" dirty="0" err="1" smtClean="0">
                <a:solidFill>
                  <a:srgbClr val="008000"/>
                </a:solidFill>
              </a:rPr>
              <a:t>i</a:t>
            </a:r>
            <a:r>
              <a:rPr lang="en-US" sz="3200" dirty="0" smtClean="0">
                <a:solidFill>
                  <a:srgbClr val="008000"/>
                </a:solidFill>
              </a:rPr>
              <a:t>). What does an equilibrium, spherically symmetric, constant density star look like?</a:t>
            </a:r>
          </a:p>
          <a:p>
            <a:pPr marL="514350" indent="-514350" algn="ctr">
              <a:buAutoNum type="arabicPeriod"/>
            </a:pPr>
            <a:endParaRPr lang="en-US" sz="2800" dirty="0">
              <a:solidFill>
                <a:srgbClr val="008000"/>
              </a:solidFill>
            </a:endParaRPr>
          </a:p>
          <a:p>
            <a:pPr algn="ctr"/>
            <a:r>
              <a:rPr lang="en-US" sz="2800" dirty="0" smtClean="0">
                <a:solidFill>
                  <a:srgbClr val="008000"/>
                </a:solidFill>
              </a:rPr>
              <a:t>I. Mass Distribution</a:t>
            </a:r>
            <a:endParaRPr lang="en-US" sz="2800" dirty="0">
              <a:solidFill>
                <a:srgbClr val="008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632506261"/>
              </p:ext>
            </p:extLst>
          </p:nvPr>
        </p:nvGraphicFramePr>
        <p:xfrm>
          <a:off x="465138" y="2652713"/>
          <a:ext cx="8186737" cy="3551237"/>
        </p:xfrm>
        <a:graphic>
          <a:graphicData uri="http://schemas.openxmlformats.org/presentationml/2006/ole">
            <mc:AlternateContent xmlns:mc="http://schemas.openxmlformats.org/markup-compatibility/2006">
              <mc:Choice xmlns:v="urn:schemas-microsoft-com:vml" Requires="v">
                <p:oleObj spid="_x0000_s107529" name="Equation" r:id="rId3" imgW="2781300" imgH="1206500" progId="Equation.3">
                  <p:embed/>
                </p:oleObj>
              </mc:Choice>
              <mc:Fallback>
                <p:oleObj name="Equation" r:id="rId3" imgW="2781300" imgH="1206500" progId="Equation.3">
                  <p:embed/>
                  <p:pic>
                    <p:nvPicPr>
                      <p:cNvPr id="0" name=""/>
                      <p:cNvPicPr/>
                      <p:nvPr/>
                    </p:nvPicPr>
                    <p:blipFill>
                      <a:blip r:embed="rId4"/>
                      <a:stretch>
                        <a:fillRect/>
                      </a:stretch>
                    </p:blipFill>
                    <p:spPr>
                      <a:xfrm>
                        <a:off x="465138" y="2652713"/>
                        <a:ext cx="8186737" cy="3551237"/>
                      </a:xfrm>
                      <a:prstGeom prst="rect">
                        <a:avLst/>
                      </a:prstGeom>
                    </p:spPr>
                  </p:pic>
                </p:oleObj>
              </mc:Fallback>
            </mc:AlternateContent>
          </a:graphicData>
        </a:graphic>
      </p:graphicFrame>
      <p:sp>
        <p:nvSpPr>
          <p:cNvPr id="2" name="Rectangle 1"/>
          <p:cNvSpPr/>
          <p:nvPr/>
        </p:nvSpPr>
        <p:spPr>
          <a:xfrm>
            <a:off x="1000125" y="5095874"/>
            <a:ext cx="2635250" cy="1095375"/>
          </a:xfrm>
          <a:prstGeom prst="rect">
            <a:avLst/>
          </a:prstGeom>
          <a:solidFill>
            <a:schemeClr val="accent6">
              <a:lumMod val="5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5870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1" y="551081"/>
            <a:ext cx="8334374" cy="523220"/>
          </a:xfrm>
          <a:prstGeom prst="rect">
            <a:avLst/>
          </a:prstGeom>
          <a:noFill/>
        </p:spPr>
        <p:txBody>
          <a:bodyPr wrap="square" rtlCol="0">
            <a:spAutoFit/>
          </a:bodyPr>
          <a:lstStyle/>
          <a:p>
            <a:pPr algn="ctr"/>
            <a:r>
              <a:rPr lang="en-US" sz="2800" dirty="0" smtClean="0">
                <a:solidFill>
                  <a:srgbClr val="008000"/>
                </a:solidFill>
              </a:rPr>
              <a:t>II. Momentum Conservation</a:t>
            </a:r>
            <a:endParaRPr lang="en-US" sz="2800" dirty="0">
              <a:solidFill>
                <a:srgbClr val="008000"/>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010179065"/>
              </p:ext>
            </p:extLst>
          </p:nvPr>
        </p:nvGraphicFramePr>
        <p:xfrm>
          <a:off x="236538" y="1058511"/>
          <a:ext cx="8764587" cy="2321277"/>
        </p:xfrm>
        <a:graphic>
          <a:graphicData uri="http://schemas.openxmlformats.org/presentationml/2006/ole">
            <mc:AlternateContent xmlns:mc="http://schemas.openxmlformats.org/markup-compatibility/2006">
              <mc:Choice xmlns:v="urn:schemas-microsoft-com:vml" Requires="v">
                <p:oleObj spid="_x0000_s108567" name="Equation" r:id="rId3" imgW="3302000" imgH="838200" progId="Equation.3">
                  <p:embed/>
                </p:oleObj>
              </mc:Choice>
              <mc:Fallback>
                <p:oleObj name="Equation" r:id="rId3" imgW="3302000" imgH="838200" progId="Equation.3">
                  <p:embed/>
                  <p:pic>
                    <p:nvPicPr>
                      <p:cNvPr id="0" name=""/>
                      <p:cNvPicPr/>
                      <p:nvPr/>
                    </p:nvPicPr>
                    <p:blipFill>
                      <a:blip r:embed="rId4"/>
                      <a:stretch>
                        <a:fillRect/>
                      </a:stretch>
                    </p:blipFill>
                    <p:spPr>
                      <a:xfrm>
                        <a:off x="236538" y="1058511"/>
                        <a:ext cx="8764587" cy="232127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95932729"/>
              </p:ext>
            </p:extLst>
          </p:nvPr>
        </p:nvGraphicFramePr>
        <p:xfrm>
          <a:off x="1620838" y="3298825"/>
          <a:ext cx="4162425" cy="1149350"/>
        </p:xfrm>
        <a:graphic>
          <a:graphicData uri="http://schemas.openxmlformats.org/presentationml/2006/ole">
            <mc:AlternateContent xmlns:mc="http://schemas.openxmlformats.org/markup-compatibility/2006">
              <mc:Choice xmlns:v="urn:schemas-microsoft-com:vml" Requires="v">
                <p:oleObj spid="_x0000_s108568" name="Equation" r:id="rId5" imgW="1485900" imgH="393700" progId="Equation.3">
                  <p:embed/>
                </p:oleObj>
              </mc:Choice>
              <mc:Fallback>
                <p:oleObj name="Equation" r:id="rId5" imgW="1485900" imgH="393700" progId="Equation.3">
                  <p:embed/>
                  <p:pic>
                    <p:nvPicPr>
                      <p:cNvPr id="0" name=""/>
                      <p:cNvPicPr/>
                      <p:nvPr/>
                    </p:nvPicPr>
                    <p:blipFill>
                      <a:blip r:embed="rId6"/>
                      <a:stretch>
                        <a:fillRect/>
                      </a:stretch>
                    </p:blipFill>
                    <p:spPr>
                      <a:xfrm>
                        <a:off x="1620838" y="3298825"/>
                        <a:ext cx="4162425" cy="11493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537377149"/>
              </p:ext>
            </p:extLst>
          </p:nvPr>
        </p:nvGraphicFramePr>
        <p:xfrm>
          <a:off x="1649413" y="4860925"/>
          <a:ext cx="5797550" cy="1371600"/>
        </p:xfrm>
        <a:graphic>
          <a:graphicData uri="http://schemas.openxmlformats.org/presentationml/2006/ole">
            <mc:AlternateContent xmlns:mc="http://schemas.openxmlformats.org/markup-compatibility/2006">
              <mc:Choice xmlns:v="urn:schemas-microsoft-com:vml" Requires="v">
                <p:oleObj spid="_x0000_s108569" name="Equation" r:id="rId7" imgW="2070100" imgH="469900" progId="Equation.3">
                  <p:embed/>
                </p:oleObj>
              </mc:Choice>
              <mc:Fallback>
                <p:oleObj name="Equation" r:id="rId7" imgW="2070100" imgH="469900" progId="Equation.3">
                  <p:embed/>
                  <p:pic>
                    <p:nvPicPr>
                      <p:cNvPr id="0" name=""/>
                      <p:cNvPicPr/>
                      <p:nvPr/>
                    </p:nvPicPr>
                    <p:blipFill>
                      <a:blip r:embed="rId8"/>
                      <a:stretch>
                        <a:fillRect/>
                      </a:stretch>
                    </p:blipFill>
                    <p:spPr>
                      <a:xfrm>
                        <a:off x="1649413" y="4860925"/>
                        <a:ext cx="5797550" cy="1371600"/>
                      </a:xfrm>
                      <a:prstGeom prst="rect">
                        <a:avLst/>
                      </a:prstGeom>
                    </p:spPr>
                  </p:pic>
                </p:oleObj>
              </mc:Fallback>
            </mc:AlternateContent>
          </a:graphicData>
        </a:graphic>
      </p:graphicFrame>
      <p:sp>
        <p:nvSpPr>
          <p:cNvPr id="14" name="TextBox 13"/>
          <p:cNvSpPr txBox="1"/>
          <p:nvPr/>
        </p:nvSpPr>
        <p:spPr>
          <a:xfrm>
            <a:off x="565151" y="4386481"/>
            <a:ext cx="8334374" cy="523220"/>
          </a:xfrm>
          <a:prstGeom prst="rect">
            <a:avLst/>
          </a:prstGeom>
          <a:noFill/>
        </p:spPr>
        <p:txBody>
          <a:bodyPr wrap="square" rtlCol="0">
            <a:spAutoFit/>
          </a:bodyPr>
          <a:lstStyle/>
          <a:p>
            <a:pPr algn="ctr"/>
            <a:r>
              <a:rPr lang="en-US" sz="2800" dirty="0" smtClean="0">
                <a:solidFill>
                  <a:srgbClr val="008000"/>
                </a:solidFill>
              </a:rPr>
              <a:t>Estimate the central pressure. Let r go to R</a:t>
            </a:r>
            <a:r>
              <a:rPr lang="en-US" sz="2800" baseline="-25000" dirty="0" smtClean="0">
                <a:solidFill>
                  <a:srgbClr val="008000"/>
                </a:solidFill>
              </a:rPr>
              <a:t>*</a:t>
            </a:r>
            <a:r>
              <a:rPr lang="en-US" sz="2800" dirty="0" smtClean="0">
                <a:solidFill>
                  <a:srgbClr val="008000"/>
                </a:solidFill>
              </a:rPr>
              <a:t>,</a:t>
            </a:r>
            <a:endParaRPr lang="en-US" sz="2800" dirty="0">
              <a:solidFill>
                <a:srgbClr val="008000"/>
              </a:solidFill>
            </a:endParaRPr>
          </a:p>
        </p:txBody>
      </p:sp>
      <p:sp>
        <p:nvSpPr>
          <p:cNvPr id="10" name="Rectangle 9"/>
          <p:cNvSpPr/>
          <p:nvPr/>
        </p:nvSpPr>
        <p:spPr>
          <a:xfrm>
            <a:off x="2127250" y="3362324"/>
            <a:ext cx="3671888" cy="1069976"/>
          </a:xfrm>
          <a:prstGeom prst="rect">
            <a:avLst/>
          </a:prstGeom>
          <a:solidFill>
            <a:schemeClr val="accent6">
              <a:lumMod val="5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127250" y="4937125"/>
            <a:ext cx="5367338" cy="1168400"/>
          </a:xfrm>
          <a:prstGeom prst="rect">
            <a:avLst/>
          </a:prstGeom>
          <a:solidFill>
            <a:schemeClr val="accent6">
              <a:lumMod val="5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9304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1" y="614581"/>
            <a:ext cx="8334374" cy="523220"/>
          </a:xfrm>
          <a:prstGeom prst="rect">
            <a:avLst/>
          </a:prstGeom>
          <a:noFill/>
        </p:spPr>
        <p:txBody>
          <a:bodyPr wrap="square" rtlCol="0">
            <a:spAutoFit/>
          </a:bodyPr>
          <a:lstStyle/>
          <a:p>
            <a:pPr algn="ctr"/>
            <a:r>
              <a:rPr lang="en-US" sz="2800" dirty="0" smtClean="0">
                <a:solidFill>
                  <a:srgbClr val="008000"/>
                </a:solidFill>
              </a:rPr>
              <a:t>Central Pressure and Temperature</a:t>
            </a:r>
            <a:endParaRPr lang="en-US" sz="2800" dirty="0">
              <a:solidFill>
                <a:srgbClr val="008000"/>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945779591"/>
              </p:ext>
            </p:extLst>
          </p:nvPr>
        </p:nvGraphicFramePr>
        <p:xfrm>
          <a:off x="3009900" y="1173163"/>
          <a:ext cx="3200400" cy="1371600"/>
        </p:xfrm>
        <a:graphic>
          <a:graphicData uri="http://schemas.openxmlformats.org/presentationml/2006/ole">
            <mc:AlternateContent xmlns:mc="http://schemas.openxmlformats.org/markup-compatibility/2006">
              <mc:Choice xmlns:v="urn:schemas-microsoft-com:vml" Requires="v">
                <p:oleObj spid="_x0000_s109584" name="Equation" r:id="rId3" imgW="1143000" imgH="469900" progId="Equation.3">
                  <p:embed/>
                </p:oleObj>
              </mc:Choice>
              <mc:Fallback>
                <p:oleObj name="Equation" r:id="rId3" imgW="1143000" imgH="469900" progId="Equation.3">
                  <p:embed/>
                  <p:pic>
                    <p:nvPicPr>
                      <p:cNvPr id="0" name=""/>
                      <p:cNvPicPr/>
                      <p:nvPr/>
                    </p:nvPicPr>
                    <p:blipFill>
                      <a:blip r:embed="rId4"/>
                      <a:stretch>
                        <a:fillRect/>
                      </a:stretch>
                    </p:blipFill>
                    <p:spPr>
                      <a:xfrm>
                        <a:off x="3009900" y="1173163"/>
                        <a:ext cx="3200400" cy="1371600"/>
                      </a:xfrm>
                      <a:prstGeom prst="rect">
                        <a:avLst/>
                      </a:prstGeom>
                    </p:spPr>
                  </p:pic>
                </p:oleObj>
              </mc:Fallback>
            </mc:AlternateContent>
          </a:graphicData>
        </a:graphic>
      </p:graphicFrame>
      <p:sp>
        <p:nvSpPr>
          <p:cNvPr id="10" name="TextBox 9"/>
          <p:cNvSpPr txBox="1"/>
          <p:nvPr/>
        </p:nvSpPr>
        <p:spPr>
          <a:xfrm>
            <a:off x="460376" y="2640231"/>
            <a:ext cx="8334374" cy="954107"/>
          </a:xfrm>
          <a:prstGeom prst="rect">
            <a:avLst/>
          </a:prstGeom>
          <a:noFill/>
        </p:spPr>
        <p:txBody>
          <a:bodyPr wrap="square" rtlCol="0">
            <a:spAutoFit/>
          </a:bodyPr>
          <a:lstStyle/>
          <a:p>
            <a:pPr algn="ctr"/>
            <a:r>
              <a:rPr lang="en-US" sz="2800" dirty="0" smtClean="0">
                <a:solidFill>
                  <a:srgbClr val="008000"/>
                </a:solidFill>
              </a:rPr>
              <a:t>Estimate </a:t>
            </a:r>
            <a:r>
              <a:rPr lang="en-US" sz="2800" dirty="0" err="1" smtClean="0">
                <a:solidFill>
                  <a:srgbClr val="008000"/>
                </a:solidFill>
              </a:rPr>
              <a:t>T</a:t>
            </a:r>
            <a:r>
              <a:rPr lang="en-US" sz="2800" baseline="-25000" dirty="0" err="1" smtClean="0">
                <a:solidFill>
                  <a:srgbClr val="008000"/>
                </a:solidFill>
              </a:rPr>
              <a:t>c</a:t>
            </a:r>
            <a:r>
              <a:rPr lang="en-US" sz="2800" dirty="0" smtClean="0">
                <a:solidFill>
                  <a:srgbClr val="008000"/>
                </a:solidFill>
              </a:rPr>
              <a:t>. Use the perfect gas law, </a:t>
            </a:r>
            <a:r>
              <a:rPr lang="en-US" sz="2800" i="1" dirty="0" smtClean="0">
                <a:solidFill>
                  <a:srgbClr val="008000"/>
                </a:solidFill>
              </a:rPr>
              <a:t>P = (</a:t>
            </a:r>
            <a:r>
              <a:rPr lang="en-US" sz="2800" i="1" dirty="0" err="1" smtClean="0">
                <a:solidFill>
                  <a:srgbClr val="008000"/>
                </a:solidFill>
              </a:rPr>
              <a:t>ρ</a:t>
            </a:r>
            <a:r>
              <a:rPr lang="en-US" sz="2800" i="1" dirty="0" smtClean="0">
                <a:solidFill>
                  <a:srgbClr val="008000"/>
                </a:solidFill>
              </a:rPr>
              <a:t>/</a:t>
            </a:r>
            <a:r>
              <a:rPr lang="en-US" sz="2800" i="1" dirty="0" err="1" smtClean="0">
                <a:solidFill>
                  <a:srgbClr val="008000"/>
                </a:solidFill>
              </a:rPr>
              <a:t>μm</a:t>
            </a:r>
            <a:r>
              <a:rPr lang="en-US" sz="2800" i="1" baseline="-25000" dirty="0" err="1" smtClean="0">
                <a:solidFill>
                  <a:srgbClr val="008000"/>
                </a:solidFill>
              </a:rPr>
              <a:t>o</a:t>
            </a:r>
            <a:r>
              <a:rPr lang="en-US" sz="2800" i="1" dirty="0" smtClean="0">
                <a:solidFill>
                  <a:srgbClr val="008000"/>
                </a:solidFill>
              </a:rPr>
              <a:t>)</a:t>
            </a:r>
            <a:r>
              <a:rPr lang="en-US" sz="2800" i="1" dirty="0" err="1" smtClean="0">
                <a:solidFill>
                  <a:srgbClr val="008000"/>
                </a:solidFill>
              </a:rPr>
              <a:t>kT</a:t>
            </a:r>
            <a:r>
              <a:rPr lang="en-US" sz="2800" dirty="0" smtClean="0">
                <a:solidFill>
                  <a:srgbClr val="008000"/>
                </a:solidFill>
              </a:rPr>
              <a:t>, and Solar parameters to find,</a:t>
            </a:r>
            <a:endParaRPr lang="en-US" sz="2800" dirty="0">
              <a:solidFill>
                <a:srgbClr val="008000"/>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427674948"/>
              </p:ext>
            </p:extLst>
          </p:nvPr>
        </p:nvGraphicFramePr>
        <p:xfrm>
          <a:off x="1971675" y="3615150"/>
          <a:ext cx="5124450" cy="2399888"/>
        </p:xfrm>
        <a:graphic>
          <a:graphicData uri="http://schemas.openxmlformats.org/presentationml/2006/ole">
            <mc:AlternateContent xmlns:mc="http://schemas.openxmlformats.org/markup-compatibility/2006">
              <mc:Choice xmlns:v="urn:schemas-microsoft-com:vml" Requires="v">
                <p:oleObj spid="_x0000_s109585" name="Equation" r:id="rId5" imgW="2146300" imgH="965200" progId="Equation.3">
                  <p:embed/>
                </p:oleObj>
              </mc:Choice>
              <mc:Fallback>
                <p:oleObj name="Equation" r:id="rId5" imgW="2146300" imgH="965200" progId="Equation.3">
                  <p:embed/>
                  <p:pic>
                    <p:nvPicPr>
                      <p:cNvPr id="0" name=""/>
                      <p:cNvPicPr/>
                      <p:nvPr/>
                    </p:nvPicPr>
                    <p:blipFill>
                      <a:blip r:embed="rId6"/>
                      <a:stretch>
                        <a:fillRect/>
                      </a:stretch>
                    </p:blipFill>
                    <p:spPr>
                      <a:xfrm>
                        <a:off x="1971675" y="3615150"/>
                        <a:ext cx="5124450" cy="2399888"/>
                      </a:xfrm>
                      <a:prstGeom prst="rect">
                        <a:avLst/>
                      </a:prstGeom>
                    </p:spPr>
                  </p:pic>
                </p:oleObj>
              </mc:Fallback>
            </mc:AlternateContent>
          </a:graphicData>
        </a:graphic>
      </p:graphicFrame>
      <p:sp>
        <p:nvSpPr>
          <p:cNvPr id="9" name="Rectangle 8"/>
          <p:cNvSpPr/>
          <p:nvPr/>
        </p:nvSpPr>
        <p:spPr>
          <a:xfrm>
            <a:off x="2365376" y="4905374"/>
            <a:ext cx="4730749" cy="1046163"/>
          </a:xfrm>
          <a:prstGeom prst="rect">
            <a:avLst/>
          </a:prstGeom>
          <a:solidFill>
            <a:schemeClr val="accent6">
              <a:lumMod val="5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156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1" y="741581"/>
            <a:ext cx="8334374" cy="523220"/>
          </a:xfrm>
          <a:prstGeom prst="rect">
            <a:avLst/>
          </a:prstGeom>
          <a:noFill/>
        </p:spPr>
        <p:txBody>
          <a:bodyPr wrap="square" rtlCol="0">
            <a:spAutoFit/>
          </a:bodyPr>
          <a:lstStyle/>
          <a:p>
            <a:pPr algn="ctr"/>
            <a:r>
              <a:rPr lang="en-US" sz="2800" dirty="0" smtClean="0">
                <a:solidFill>
                  <a:srgbClr val="008000"/>
                </a:solidFill>
              </a:rPr>
              <a:t>III. </a:t>
            </a:r>
            <a:r>
              <a:rPr lang="en-US" sz="2800" dirty="0">
                <a:solidFill>
                  <a:srgbClr val="008000"/>
                </a:solidFill>
              </a:rPr>
              <a:t>E</a:t>
            </a:r>
            <a:r>
              <a:rPr lang="en-US" sz="2800" dirty="0" smtClean="0">
                <a:solidFill>
                  <a:srgbClr val="008000"/>
                </a:solidFill>
              </a:rPr>
              <a:t>nergy </a:t>
            </a:r>
            <a:r>
              <a:rPr lang="en-US" sz="2800" dirty="0">
                <a:solidFill>
                  <a:srgbClr val="008000"/>
                </a:solidFill>
              </a:rPr>
              <a:t>C</a:t>
            </a:r>
            <a:r>
              <a:rPr lang="en-US" sz="2800" dirty="0" smtClean="0">
                <a:solidFill>
                  <a:srgbClr val="008000"/>
                </a:solidFill>
              </a:rPr>
              <a:t>onservation</a:t>
            </a:r>
            <a:endParaRPr lang="en-US" sz="2800" dirty="0">
              <a:solidFill>
                <a:srgbClr val="008000"/>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822621595"/>
              </p:ext>
            </p:extLst>
          </p:nvPr>
        </p:nvGraphicFramePr>
        <p:xfrm>
          <a:off x="2298700" y="1631950"/>
          <a:ext cx="4341813" cy="1117600"/>
        </p:xfrm>
        <a:graphic>
          <a:graphicData uri="http://schemas.openxmlformats.org/presentationml/2006/ole">
            <mc:AlternateContent xmlns:mc="http://schemas.openxmlformats.org/markup-compatibility/2006">
              <mc:Choice xmlns:v="urn:schemas-microsoft-com:vml" Requires="v">
                <p:oleObj spid="_x0000_s110601" name="Equation" r:id="rId3" imgW="1524000" imgH="393700" progId="Equation.3">
                  <p:embed/>
                </p:oleObj>
              </mc:Choice>
              <mc:Fallback>
                <p:oleObj name="Equation" r:id="rId3" imgW="1524000" imgH="393700" progId="Equation.3">
                  <p:embed/>
                  <p:pic>
                    <p:nvPicPr>
                      <p:cNvPr id="0" name=""/>
                      <p:cNvPicPr/>
                      <p:nvPr/>
                    </p:nvPicPr>
                    <p:blipFill>
                      <a:blip r:embed="rId4"/>
                      <a:stretch>
                        <a:fillRect/>
                      </a:stretch>
                    </p:blipFill>
                    <p:spPr>
                      <a:xfrm>
                        <a:off x="2298700" y="1631950"/>
                        <a:ext cx="4341813" cy="1117600"/>
                      </a:xfrm>
                      <a:prstGeom prst="rect">
                        <a:avLst/>
                      </a:prstGeom>
                    </p:spPr>
                  </p:pic>
                </p:oleObj>
              </mc:Fallback>
            </mc:AlternateContent>
          </a:graphicData>
        </a:graphic>
      </p:graphicFrame>
      <p:sp>
        <p:nvSpPr>
          <p:cNvPr id="9" name="TextBox 8"/>
          <p:cNvSpPr txBox="1"/>
          <p:nvPr/>
        </p:nvSpPr>
        <p:spPr>
          <a:xfrm>
            <a:off x="422276" y="2814856"/>
            <a:ext cx="8334374" cy="954107"/>
          </a:xfrm>
          <a:prstGeom prst="rect">
            <a:avLst/>
          </a:prstGeom>
          <a:noFill/>
        </p:spPr>
        <p:txBody>
          <a:bodyPr wrap="square" rtlCol="0">
            <a:spAutoFit/>
          </a:bodyPr>
          <a:lstStyle/>
          <a:p>
            <a:pPr algn="ctr"/>
            <a:r>
              <a:rPr lang="en-US" sz="2800" dirty="0" smtClean="0">
                <a:solidFill>
                  <a:srgbClr val="008000"/>
                </a:solidFill>
              </a:rPr>
              <a:t>We can’t make further progress unless we know the nuclear energy generation process.</a:t>
            </a:r>
            <a:endParaRPr lang="en-US" sz="2800" dirty="0">
              <a:solidFill>
                <a:srgbClr val="008000"/>
              </a:solidFill>
            </a:endParaRPr>
          </a:p>
        </p:txBody>
      </p:sp>
    </p:spTree>
    <p:extLst>
      <p:ext uri="{BB962C8B-B14F-4D97-AF65-F5344CB8AC3E}">
        <p14:creationId xmlns:p14="http://schemas.microsoft.com/office/powerpoint/2010/main" val="42588067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1" y="301625"/>
            <a:ext cx="8334374" cy="646331"/>
          </a:xfrm>
          <a:prstGeom prst="rect">
            <a:avLst/>
          </a:prstGeom>
          <a:noFill/>
        </p:spPr>
        <p:txBody>
          <a:bodyPr wrap="square" rtlCol="0">
            <a:spAutoFit/>
          </a:bodyPr>
          <a:lstStyle/>
          <a:p>
            <a:pPr algn="ctr"/>
            <a:r>
              <a:rPr lang="en-US" sz="3600" dirty="0" smtClean="0"/>
              <a:t>Equations of Stellar Structure</a:t>
            </a:r>
            <a:endParaRPr lang="en-US" sz="3600" dirty="0"/>
          </a:p>
        </p:txBody>
      </p:sp>
      <p:graphicFrame>
        <p:nvGraphicFramePr>
          <p:cNvPr id="3" name="Object 2"/>
          <p:cNvGraphicFramePr>
            <a:graphicFrameLocks noChangeAspect="1"/>
          </p:cNvGraphicFramePr>
          <p:nvPr>
            <p:extLst>
              <p:ext uri="{D42A27DB-BD31-4B8C-83A1-F6EECF244321}">
                <p14:modId xmlns:p14="http://schemas.microsoft.com/office/powerpoint/2010/main" val="2507716149"/>
              </p:ext>
            </p:extLst>
          </p:nvPr>
        </p:nvGraphicFramePr>
        <p:xfrm>
          <a:off x="1417391" y="1396999"/>
          <a:ext cx="2632075" cy="1031875"/>
        </p:xfrm>
        <a:graphic>
          <a:graphicData uri="http://schemas.openxmlformats.org/presentationml/2006/ole">
            <mc:AlternateContent xmlns:mc="http://schemas.openxmlformats.org/markup-compatibility/2006">
              <mc:Choice xmlns:v="urn:schemas-microsoft-com:vml" Requires="v">
                <p:oleObj spid="_x0000_s71021" name="Equation" r:id="rId4" imgW="1003300" imgH="393700" progId="Equation.3">
                  <p:embed/>
                </p:oleObj>
              </mc:Choice>
              <mc:Fallback>
                <p:oleObj name="Equation" r:id="rId4" imgW="1003300" imgH="393700" progId="Equation.3">
                  <p:embed/>
                  <p:pic>
                    <p:nvPicPr>
                      <p:cNvPr id="0" name=""/>
                      <p:cNvPicPr/>
                      <p:nvPr/>
                    </p:nvPicPr>
                    <p:blipFill>
                      <a:blip r:embed="rId5"/>
                      <a:stretch>
                        <a:fillRect/>
                      </a:stretch>
                    </p:blipFill>
                    <p:spPr>
                      <a:xfrm>
                        <a:off x="1417391" y="1396999"/>
                        <a:ext cx="2632075" cy="1031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67946876"/>
              </p:ext>
            </p:extLst>
          </p:nvPr>
        </p:nvGraphicFramePr>
        <p:xfrm>
          <a:off x="1444625" y="3055938"/>
          <a:ext cx="2628900" cy="1025525"/>
        </p:xfrm>
        <a:graphic>
          <a:graphicData uri="http://schemas.openxmlformats.org/presentationml/2006/ole">
            <mc:AlternateContent xmlns:mc="http://schemas.openxmlformats.org/markup-compatibility/2006">
              <mc:Choice xmlns:v="urn:schemas-microsoft-com:vml" Requires="v">
                <p:oleObj spid="_x0000_s71022" name="Equation" r:id="rId6" imgW="1054100" imgH="393700" progId="Equation.3">
                  <p:embed/>
                </p:oleObj>
              </mc:Choice>
              <mc:Fallback>
                <p:oleObj name="Equation" r:id="rId6" imgW="1054100" imgH="393700" progId="Equation.3">
                  <p:embed/>
                  <p:pic>
                    <p:nvPicPr>
                      <p:cNvPr id="0" name=""/>
                      <p:cNvPicPr/>
                      <p:nvPr/>
                    </p:nvPicPr>
                    <p:blipFill>
                      <a:blip r:embed="rId7"/>
                      <a:stretch>
                        <a:fillRect/>
                      </a:stretch>
                    </p:blipFill>
                    <p:spPr>
                      <a:xfrm>
                        <a:off x="1444625" y="3055938"/>
                        <a:ext cx="2628900" cy="1025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29274144"/>
              </p:ext>
            </p:extLst>
          </p:nvPr>
        </p:nvGraphicFramePr>
        <p:xfrm>
          <a:off x="1385888" y="4591050"/>
          <a:ext cx="7289800" cy="1204913"/>
        </p:xfrm>
        <a:graphic>
          <a:graphicData uri="http://schemas.openxmlformats.org/presentationml/2006/ole">
            <mc:AlternateContent xmlns:mc="http://schemas.openxmlformats.org/markup-compatibility/2006">
              <mc:Choice xmlns:v="urn:schemas-microsoft-com:vml" Requires="v">
                <p:oleObj spid="_x0000_s71023" name="Equation" r:id="rId8" imgW="2679700" imgH="444500" progId="Equation.3">
                  <p:embed/>
                </p:oleObj>
              </mc:Choice>
              <mc:Fallback>
                <p:oleObj name="Equation" r:id="rId8" imgW="2679700" imgH="444500" progId="Equation.3">
                  <p:embed/>
                  <p:pic>
                    <p:nvPicPr>
                      <p:cNvPr id="0" name=""/>
                      <p:cNvPicPr/>
                      <p:nvPr/>
                    </p:nvPicPr>
                    <p:blipFill>
                      <a:blip r:embed="rId9"/>
                      <a:stretch>
                        <a:fillRect/>
                      </a:stretch>
                    </p:blipFill>
                    <p:spPr>
                      <a:xfrm>
                        <a:off x="1385888" y="4591050"/>
                        <a:ext cx="7289800" cy="1204913"/>
                      </a:xfrm>
                      <a:prstGeom prst="rect">
                        <a:avLst/>
                      </a:prstGeom>
                    </p:spPr>
                  </p:pic>
                </p:oleObj>
              </mc:Fallback>
            </mc:AlternateContent>
          </a:graphicData>
        </a:graphic>
      </p:graphicFrame>
      <p:sp>
        <p:nvSpPr>
          <p:cNvPr id="8" name="Rectangle 7"/>
          <p:cNvSpPr/>
          <p:nvPr/>
        </p:nvSpPr>
        <p:spPr>
          <a:xfrm>
            <a:off x="1333500" y="1269999"/>
            <a:ext cx="2903538" cy="1158875"/>
          </a:xfrm>
          <a:prstGeom prst="rect">
            <a:avLst/>
          </a:prstGeom>
          <a:solidFill>
            <a:srgbClr val="8000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381125" y="2987675"/>
            <a:ext cx="2855913" cy="1158875"/>
          </a:xfrm>
          <a:prstGeom prst="rect">
            <a:avLst/>
          </a:prstGeom>
          <a:solidFill>
            <a:srgbClr val="8000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412874" y="4532313"/>
            <a:ext cx="7366001" cy="1263649"/>
          </a:xfrm>
          <a:prstGeom prst="rect">
            <a:avLst/>
          </a:prstGeom>
          <a:solidFill>
            <a:srgbClr val="8000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25500" y="1444625"/>
            <a:ext cx="591891" cy="3970318"/>
          </a:xfrm>
          <a:prstGeom prst="rect">
            <a:avLst/>
          </a:prstGeom>
          <a:noFill/>
        </p:spPr>
        <p:txBody>
          <a:bodyPr wrap="none" rtlCol="0">
            <a:spAutoFit/>
          </a:bodyPr>
          <a:lstStyle/>
          <a:p>
            <a:r>
              <a:rPr lang="en-US" sz="3600" dirty="0" smtClean="0"/>
              <a:t>I.</a:t>
            </a:r>
          </a:p>
          <a:p>
            <a:endParaRPr lang="en-US" sz="3600" dirty="0" smtClean="0"/>
          </a:p>
          <a:p>
            <a:endParaRPr lang="en-US" sz="3600" dirty="0"/>
          </a:p>
          <a:p>
            <a:r>
              <a:rPr lang="en-US" sz="3600" dirty="0" smtClean="0"/>
              <a:t>II.</a:t>
            </a:r>
          </a:p>
          <a:p>
            <a:endParaRPr lang="en-US" sz="3600" dirty="0" smtClean="0"/>
          </a:p>
          <a:p>
            <a:endParaRPr lang="en-US" sz="3600" dirty="0"/>
          </a:p>
          <a:p>
            <a:r>
              <a:rPr lang="en-US" sz="3600" dirty="0" smtClean="0"/>
              <a:t>III</a:t>
            </a:r>
            <a:r>
              <a:rPr lang="en-US" dirty="0" smtClean="0"/>
              <a:t>.</a:t>
            </a:r>
            <a:endParaRPr lang="en-US" dirty="0"/>
          </a:p>
        </p:txBody>
      </p:sp>
    </p:spTree>
    <p:extLst>
      <p:ext uri="{BB962C8B-B14F-4D97-AF65-F5344CB8AC3E}">
        <p14:creationId xmlns:p14="http://schemas.microsoft.com/office/powerpoint/2010/main" val="3915644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1" y="43081"/>
            <a:ext cx="8334374" cy="2431435"/>
          </a:xfrm>
          <a:prstGeom prst="rect">
            <a:avLst/>
          </a:prstGeom>
          <a:noFill/>
        </p:spPr>
        <p:txBody>
          <a:bodyPr wrap="square" rtlCol="0">
            <a:spAutoFit/>
          </a:bodyPr>
          <a:lstStyle/>
          <a:p>
            <a:pPr algn="ctr"/>
            <a:r>
              <a:rPr lang="en-US" sz="3200" dirty="0" smtClean="0">
                <a:solidFill>
                  <a:srgbClr val="008000"/>
                </a:solidFill>
              </a:rPr>
              <a:t>1(ii). </a:t>
            </a:r>
            <a:r>
              <a:rPr lang="en-US" sz="3200" dirty="0">
                <a:solidFill>
                  <a:srgbClr val="008000"/>
                </a:solidFill>
              </a:rPr>
              <a:t>W</a:t>
            </a:r>
            <a:r>
              <a:rPr lang="en-US" sz="3200" dirty="0" smtClean="0">
                <a:solidFill>
                  <a:srgbClr val="008000"/>
                </a:solidFill>
              </a:rPr>
              <a:t>hat does a star with  spherically symmetric,  density distribution, </a:t>
            </a:r>
            <a:r>
              <a:rPr lang="en-US" sz="3200" i="1" dirty="0" err="1" smtClean="0">
                <a:solidFill>
                  <a:srgbClr val="008000"/>
                </a:solidFill>
              </a:rPr>
              <a:t>ρ</a:t>
            </a:r>
            <a:r>
              <a:rPr lang="en-US" sz="3200" i="1" baseline="-25000" dirty="0" err="1" smtClean="0">
                <a:solidFill>
                  <a:srgbClr val="008000"/>
                </a:solidFill>
              </a:rPr>
              <a:t>o</a:t>
            </a:r>
            <a:r>
              <a:rPr lang="en-US" sz="3200" i="1" dirty="0" smtClean="0">
                <a:solidFill>
                  <a:srgbClr val="008000"/>
                </a:solidFill>
              </a:rPr>
              <a:t>(1-r/R</a:t>
            </a:r>
            <a:r>
              <a:rPr lang="en-US" sz="3200" i="1" baseline="-25000" dirty="0" smtClean="0">
                <a:solidFill>
                  <a:srgbClr val="008000"/>
                </a:solidFill>
              </a:rPr>
              <a:t>*</a:t>
            </a:r>
            <a:r>
              <a:rPr lang="en-US" sz="3200" i="1" dirty="0" smtClean="0">
                <a:solidFill>
                  <a:srgbClr val="008000"/>
                </a:solidFill>
              </a:rPr>
              <a:t>)</a:t>
            </a:r>
            <a:r>
              <a:rPr lang="en-US" sz="3200" dirty="0" smtClean="0">
                <a:solidFill>
                  <a:srgbClr val="008000"/>
                </a:solidFill>
              </a:rPr>
              <a:t>,  look like?</a:t>
            </a:r>
          </a:p>
          <a:p>
            <a:pPr algn="ctr"/>
            <a:endParaRPr lang="en-US" sz="2800" dirty="0" smtClean="0">
              <a:solidFill>
                <a:srgbClr val="008000"/>
              </a:solidFill>
            </a:endParaRPr>
          </a:p>
          <a:p>
            <a:pPr algn="ctr"/>
            <a:r>
              <a:rPr lang="en-US" sz="2800" dirty="0" smtClean="0">
                <a:solidFill>
                  <a:srgbClr val="008000"/>
                </a:solidFill>
              </a:rPr>
              <a:t>I. Mass Distribution</a:t>
            </a:r>
            <a:endParaRPr lang="en-US" sz="2800" dirty="0">
              <a:solidFill>
                <a:srgbClr val="008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500138857"/>
              </p:ext>
            </p:extLst>
          </p:nvPr>
        </p:nvGraphicFramePr>
        <p:xfrm>
          <a:off x="80962" y="2613024"/>
          <a:ext cx="9047163" cy="2578100"/>
        </p:xfrm>
        <a:graphic>
          <a:graphicData uri="http://schemas.openxmlformats.org/presentationml/2006/ole">
            <mc:AlternateContent xmlns:mc="http://schemas.openxmlformats.org/markup-compatibility/2006">
              <mc:Choice xmlns:v="urn:schemas-microsoft-com:vml" Requires="v">
                <p:oleObj spid="_x0000_s111632" name="Equation" r:id="rId3" imgW="3073400" imgH="876300" progId="Equation.3">
                  <p:embed/>
                </p:oleObj>
              </mc:Choice>
              <mc:Fallback>
                <p:oleObj name="Equation" r:id="rId3" imgW="3073400" imgH="876300" progId="Equation.3">
                  <p:embed/>
                  <p:pic>
                    <p:nvPicPr>
                      <p:cNvPr id="0" name=""/>
                      <p:cNvPicPr/>
                      <p:nvPr/>
                    </p:nvPicPr>
                    <p:blipFill>
                      <a:blip r:embed="rId4"/>
                      <a:stretch>
                        <a:fillRect/>
                      </a:stretch>
                    </p:blipFill>
                    <p:spPr>
                      <a:xfrm>
                        <a:off x="80962" y="2613024"/>
                        <a:ext cx="9047163" cy="2578100"/>
                      </a:xfrm>
                      <a:prstGeom prst="rect">
                        <a:avLst/>
                      </a:prstGeom>
                    </p:spPr>
                  </p:pic>
                </p:oleObj>
              </mc:Fallback>
            </mc:AlternateContent>
          </a:graphicData>
        </a:graphic>
      </p:graphicFrame>
      <p:sp>
        <p:nvSpPr>
          <p:cNvPr id="2" name="Rectangle 1"/>
          <p:cNvSpPr/>
          <p:nvPr/>
        </p:nvSpPr>
        <p:spPr>
          <a:xfrm>
            <a:off x="2874963" y="5286374"/>
            <a:ext cx="2351087" cy="1095375"/>
          </a:xfrm>
          <a:prstGeom prst="rect">
            <a:avLst/>
          </a:prstGeom>
          <a:solidFill>
            <a:schemeClr val="accent6">
              <a:lumMod val="5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93400899"/>
              </p:ext>
            </p:extLst>
          </p:nvPr>
        </p:nvGraphicFramePr>
        <p:xfrm>
          <a:off x="2384425" y="5230813"/>
          <a:ext cx="2841625" cy="1195387"/>
        </p:xfrm>
        <a:graphic>
          <a:graphicData uri="http://schemas.openxmlformats.org/presentationml/2006/ole">
            <mc:AlternateContent xmlns:mc="http://schemas.openxmlformats.org/markup-compatibility/2006">
              <mc:Choice xmlns:v="urn:schemas-microsoft-com:vml" Requires="v">
                <p:oleObj spid="_x0000_s111633" name="Equation" r:id="rId5" imgW="965200" imgH="406400" progId="Equation.3">
                  <p:embed/>
                </p:oleObj>
              </mc:Choice>
              <mc:Fallback>
                <p:oleObj name="Equation" r:id="rId5" imgW="965200" imgH="406400" progId="Equation.3">
                  <p:embed/>
                  <p:pic>
                    <p:nvPicPr>
                      <p:cNvPr id="0" name=""/>
                      <p:cNvPicPr/>
                      <p:nvPr/>
                    </p:nvPicPr>
                    <p:blipFill>
                      <a:blip r:embed="rId6"/>
                      <a:stretch>
                        <a:fillRect/>
                      </a:stretch>
                    </p:blipFill>
                    <p:spPr>
                      <a:xfrm>
                        <a:off x="2384425" y="5230813"/>
                        <a:ext cx="2841625" cy="1195387"/>
                      </a:xfrm>
                      <a:prstGeom prst="rect">
                        <a:avLst/>
                      </a:prstGeom>
                    </p:spPr>
                  </p:pic>
                </p:oleObj>
              </mc:Fallback>
            </mc:AlternateContent>
          </a:graphicData>
        </a:graphic>
      </p:graphicFrame>
    </p:spTree>
    <p:extLst>
      <p:ext uri="{BB962C8B-B14F-4D97-AF65-F5344CB8AC3E}">
        <p14:creationId xmlns:p14="http://schemas.microsoft.com/office/powerpoint/2010/main" val="28862244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4501" y="650875"/>
            <a:ext cx="8334374" cy="523220"/>
          </a:xfrm>
          <a:prstGeom prst="rect">
            <a:avLst/>
          </a:prstGeom>
          <a:noFill/>
        </p:spPr>
        <p:txBody>
          <a:bodyPr wrap="square" rtlCol="0">
            <a:spAutoFit/>
          </a:bodyPr>
          <a:lstStyle/>
          <a:p>
            <a:pPr algn="ctr"/>
            <a:r>
              <a:rPr lang="en-US" sz="2800" dirty="0" smtClean="0">
                <a:solidFill>
                  <a:srgbClr val="008000"/>
                </a:solidFill>
              </a:rPr>
              <a:t>II. Momentum Conservation</a:t>
            </a:r>
            <a:endParaRPr lang="en-US" sz="2800" dirty="0">
              <a:solidFill>
                <a:srgbClr val="008000"/>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177020756"/>
              </p:ext>
            </p:extLst>
          </p:nvPr>
        </p:nvGraphicFramePr>
        <p:xfrm>
          <a:off x="841375" y="1518732"/>
          <a:ext cx="7399338" cy="3651756"/>
        </p:xfrm>
        <a:graphic>
          <a:graphicData uri="http://schemas.openxmlformats.org/presentationml/2006/ole">
            <mc:AlternateContent xmlns:mc="http://schemas.openxmlformats.org/markup-compatibility/2006">
              <mc:Choice xmlns:v="urn:schemas-microsoft-com:vml" Requires="v">
                <p:oleObj spid="_x0000_s112656" name="Equation" r:id="rId3" imgW="2844800" imgH="1346200" progId="Equation.3">
                  <p:embed/>
                </p:oleObj>
              </mc:Choice>
              <mc:Fallback>
                <p:oleObj name="Equation" r:id="rId3" imgW="2844800" imgH="1346200" progId="Equation.3">
                  <p:embed/>
                  <p:pic>
                    <p:nvPicPr>
                      <p:cNvPr id="0" name=""/>
                      <p:cNvPicPr/>
                      <p:nvPr/>
                    </p:nvPicPr>
                    <p:blipFill>
                      <a:blip r:embed="rId4"/>
                      <a:stretch>
                        <a:fillRect/>
                      </a:stretch>
                    </p:blipFill>
                    <p:spPr>
                      <a:xfrm>
                        <a:off x="841375" y="1518732"/>
                        <a:ext cx="7399338" cy="3651756"/>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36857054"/>
              </p:ext>
            </p:extLst>
          </p:nvPr>
        </p:nvGraphicFramePr>
        <p:xfrm>
          <a:off x="1873250" y="5102165"/>
          <a:ext cx="4946650" cy="1244660"/>
        </p:xfrm>
        <a:graphic>
          <a:graphicData uri="http://schemas.openxmlformats.org/presentationml/2006/ole">
            <mc:AlternateContent xmlns:mc="http://schemas.openxmlformats.org/markup-compatibility/2006">
              <mc:Choice xmlns:v="urn:schemas-microsoft-com:vml" Requires="v">
                <p:oleObj spid="_x0000_s112657" name="Equation" r:id="rId5" imgW="1841500" imgH="444500" progId="Equation.3">
                  <p:embed/>
                </p:oleObj>
              </mc:Choice>
              <mc:Fallback>
                <p:oleObj name="Equation" r:id="rId5" imgW="1841500" imgH="444500" progId="Equation.3">
                  <p:embed/>
                  <p:pic>
                    <p:nvPicPr>
                      <p:cNvPr id="0" name=""/>
                      <p:cNvPicPr/>
                      <p:nvPr/>
                    </p:nvPicPr>
                    <p:blipFill>
                      <a:blip r:embed="rId6"/>
                      <a:stretch>
                        <a:fillRect/>
                      </a:stretch>
                    </p:blipFill>
                    <p:spPr>
                      <a:xfrm>
                        <a:off x="1873250" y="5102165"/>
                        <a:ext cx="4946650" cy="1244660"/>
                      </a:xfrm>
                      <a:prstGeom prst="rect">
                        <a:avLst/>
                      </a:prstGeom>
                    </p:spPr>
                  </p:pic>
                </p:oleObj>
              </mc:Fallback>
            </mc:AlternateContent>
          </a:graphicData>
        </a:graphic>
      </p:graphicFrame>
      <p:sp>
        <p:nvSpPr>
          <p:cNvPr id="10" name="Rectangle 9"/>
          <p:cNvSpPr/>
          <p:nvPr/>
        </p:nvSpPr>
        <p:spPr>
          <a:xfrm>
            <a:off x="2349500" y="5154613"/>
            <a:ext cx="4533900" cy="1096962"/>
          </a:xfrm>
          <a:prstGeom prst="rect">
            <a:avLst/>
          </a:prstGeom>
          <a:solidFill>
            <a:schemeClr val="accent6">
              <a:lumMod val="5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0866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1" y="519331"/>
            <a:ext cx="8334374" cy="523220"/>
          </a:xfrm>
          <a:prstGeom prst="rect">
            <a:avLst/>
          </a:prstGeom>
          <a:noFill/>
        </p:spPr>
        <p:txBody>
          <a:bodyPr wrap="square" rtlCol="0">
            <a:spAutoFit/>
          </a:bodyPr>
          <a:lstStyle/>
          <a:p>
            <a:pPr algn="ctr"/>
            <a:r>
              <a:rPr lang="en-US" sz="2800" dirty="0" smtClean="0">
                <a:solidFill>
                  <a:srgbClr val="008000"/>
                </a:solidFill>
              </a:rPr>
              <a:t>Central Pressure and Temperature</a:t>
            </a:r>
            <a:endParaRPr lang="en-US" sz="2800" dirty="0">
              <a:solidFill>
                <a:srgbClr val="008000"/>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635177363"/>
              </p:ext>
            </p:extLst>
          </p:nvPr>
        </p:nvGraphicFramePr>
        <p:xfrm>
          <a:off x="2992438" y="1252538"/>
          <a:ext cx="3235325" cy="1371600"/>
        </p:xfrm>
        <a:graphic>
          <a:graphicData uri="http://schemas.openxmlformats.org/presentationml/2006/ole">
            <mc:AlternateContent xmlns:mc="http://schemas.openxmlformats.org/markup-compatibility/2006">
              <mc:Choice xmlns:v="urn:schemas-microsoft-com:vml" Requires="v">
                <p:oleObj spid="_x0000_s113687" name="Equation" r:id="rId3" imgW="1155700" imgH="469900" progId="Equation.3">
                  <p:embed/>
                </p:oleObj>
              </mc:Choice>
              <mc:Fallback>
                <p:oleObj name="Equation" r:id="rId3" imgW="1155700" imgH="469900" progId="Equation.3">
                  <p:embed/>
                  <p:pic>
                    <p:nvPicPr>
                      <p:cNvPr id="0" name=""/>
                      <p:cNvPicPr/>
                      <p:nvPr/>
                    </p:nvPicPr>
                    <p:blipFill>
                      <a:blip r:embed="rId4"/>
                      <a:stretch>
                        <a:fillRect/>
                      </a:stretch>
                    </p:blipFill>
                    <p:spPr>
                      <a:xfrm>
                        <a:off x="2992438" y="1252538"/>
                        <a:ext cx="3235325" cy="1371600"/>
                      </a:xfrm>
                      <a:prstGeom prst="rect">
                        <a:avLst/>
                      </a:prstGeom>
                    </p:spPr>
                  </p:pic>
                </p:oleObj>
              </mc:Fallback>
            </mc:AlternateContent>
          </a:graphicData>
        </a:graphic>
      </p:graphicFrame>
      <p:sp>
        <p:nvSpPr>
          <p:cNvPr id="10" name="TextBox 9"/>
          <p:cNvSpPr txBox="1"/>
          <p:nvPr/>
        </p:nvSpPr>
        <p:spPr>
          <a:xfrm>
            <a:off x="460376" y="2814856"/>
            <a:ext cx="8334374" cy="954107"/>
          </a:xfrm>
          <a:prstGeom prst="rect">
            <a:avLst/>
          </a:prstGeom>
          <a:noFill/>
        </p:spPr>
        <p:txBody>
          <a:bodyPr wrap="square" rtlCol="0">
            <a:spAutoFit/>
          </a:bodyPr>
          <a:lstStyle/>
          <a:p>
            <a:pPr algn="ctr"/>
            <a:r>
              <a:rPr lang="en-US" sz="2800" dirty="0" smtClean="0">
                <a:solidFill>
                  <a:srgbClr val="008000"/>
                </a:solidFill>
              </a:rPr>
              <a:t>Estimate </a:t>
            </a:r>
            <a:r>
              <a:rPr lang="en-US" sz="2800" dirty="0" err="1" smtClean="0">
                <a:solidFill>
                  <a:srgbClr val="008000"/>
                </a:solidFill>
              </a:rPr>
              <a:t>T</a:t>
            </a:r>
            <a:r>
              <a:rPr lang="en-US" sz="2800" baseline="-25000" dirty="0" err="1" smtClean="0">
                <a:solidFill>
                  <a:srgbClr val="008000"/>
                </a:solidFill>
              </a:rPr>
              <a:t>c</a:t>
            </a:r>
            <a:r>
              <a:rPr lang="en-US" sz="2800" dirty="0" smtClean="0">
                <a:solidFill>
                  <a:srgbClr val="008000"/>
                </a:solidFill>
              </a:rPr>
              <a:t>. Use the perfect gas law, </a:t>
            </a:r>
            <a:r>
              <a:rPr lang="en-US" sz="2800" i="1" dirty="0" smtClean="0">
                <a:solidFill>
                  <a:srgbClr val="008000"/>
                </a:solidFill>
              </a:rPr>
              <a:t>P = (</a:t>
            </a:r>
            <a:r>
              <a:rPr lang="en-US" sz="2800" i="1" dirty="0" err="1" smtClean="0">
                <a:solidFill>
                  <a:srgbClr val="008000"/>
                </a:solidFill>
              </a:rPr>
              <a:t>ρ</a:t>
            </a:r>
            <a:r>
              <a:rPr lang="en-US" sz="2800" i="1" dirty="0" smtClean="0">
                <a:solidFill>
                  <a:srgbClr val="008000"/>
                </a:solidFill>
              </a:rPr>
              <a:t>/</a:t>
            </a:r>
            <a:r>
              <a:rPr lang="en-US" sz="2800" i="1" dirty="0" err="1" smtClean="0">
                <a:solidFill>
                  <a:srgbClr val="008000"/>
                </a:solidFill>
              </a:rPr>
              <a:t>μm</a:t>
            </a:r>
            <a:r>
              <a:rPr lang="en-US" sz="2800" i="1" baseline="-25000" dirty="0" err="1" smtClean="0">
                <a:solidFill>
                  <a:srgbClr val="008000"/>
                </a:solidFill>
              </a:rPr>
              <a:t>o</a:t>
            </a:r>
            <a:r>
              <a:rPr lang="en-US" sz="2800" i="1" dirty="0" smtClean="0">
                <a:solidFill>
                  <a:srgbClr val="008000"/>
                </a:solidFill>
              </a:rPr>
              <a:t>)</a:t>
            </a:r>
            <a:r>
              <a:rPr lang="en-US" sz="2800" i="1" dirty="0" err="1" smtClean="0">
                <a:solidFill>
                  <a:srgbClr val="008000"/>
                </a:solidFill>
              </a:rPr>
              <a:t>kT</a:t>
            </a:r>
            <a:r>
              <a:rPr lang="en-US" sz="2800" dirty="0" smtClean="0">
                <a:solidFill>
                  <a:srgbClr val="008000"/>
                </a:solidFill>
              </a:rPr>
              <a:t>, and Solar parameters to find,</a:t>
            </a:r>
            <a:endParaRPr lang="en-US" sz="2800" dirty="0">
              <a:solidFill>
                <a:srgbClr val="008000"/>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4262034535"/>
              </p:ext>
            </p:extLst>
          </p:nvPr>
        </p:nvGraphicFramePr>
        <p:xfrm>
          <a:off x="269876" y="3898948"/>
          <a:ext cx="8763000" cy="1323928"/>
        </p:xfrm>
        <a:graphic>
          <a:graphicData uri="http://schemas.openxmlformats.org/presentationml/2006/ole">
            <mc:AlternateContent xmlns:mc="http://schemas.openxmlformats.org/markup-compatibility/2006">
              <mc:Choice xmlns:v="urn:schemas-microsoft-com:vml" Requires="v">
                <p:oleObj spid="_x0000_s113688" name="Equation" r:id="rId5" imgW="3327400" imgH="482600" progId="Equation.3">
                  <p:embed/>
                </p:oleObj>
              </mc:Choice>
              <mc:Fallback>
                <p:oleObj name="Equation" r:id="rId5" imgW="3327400" imgH="482600" progId="Equation.3">
                  <p:embed/>
                  <p:pic>
                    <p:nvPicPr>
                      <p:cNvPr id="0" name=""/>
                      <p:cNvPicPr/>
                      <p:nvPr/>
                    </p:nvPicPr>
                    <p:blipFill>
                      <a:blip r:embed="rId6"/>
                      <a:stretch>
                        <a:fillRect/>
                      </a:stretch>
                    </p:blipFill>
                    <p:spPr>
                      <a:xfrm>
                        <a:off x="269876" y="3898948"/>
                        <a:ext cx="8763000" cy="132392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920442073"/>
              </p:ext>
            </p:extLst>
          </p:nvPr>
        </p:nvGraphicFramePr>
        <p:xfrm>
          <a:off x="3092450" y="5405438"/>
          <a:ext cx="3060700" cy="704850"/>
        </p:xfrm>
        <a:graphic>
          <a:graphicData uri="http://schemas.openxmlformats.org/presentationml/2006/ole">
            <mc:AlternateContent xmlns:mc="http://schemas.openxmlformats.org/markup-compatibility/2006">
              <mc:Choice xmlns:v="urn:schemas-microsoft-com:vml" Requires="v">
                <p:oleObj spid="_x0000_s113689" name="Equation" r:id="rId7" imgW="1092200" imgH="241300" progId="Equation.3">
                  <p:embed/>
                </p:oleObj>
              </mc:Choice>
              <mc:Fallback>
                <p:oleObj name="Equation" r:id="rId7" imgW="1092200" imgH="241300" progId="Equation.3">
                  <p:embed/>
                  <p:pic>
                    <p:nvPicPr>
                      <p:cNvPr id="0" name=""/>
                      <p:cNvPicPr/>
                      <p:nvPr/>
                    </p:nvPicPr>
                    <p:blipFill>
                      <a:blip r:embed="rId8"/>
                      <a:stretch>
                        <a:fillRect/>
                      </a:stretch>
                    </p:blipFill>
                    <p:spPr>
                      <a:xfrm>
                        <a:off x="3092450" y="5405438"/>
                        <a:ext cx="3060700" cy="704850"/>
                      </a:xfrm>
                      <a:prstGeom prst="rect">
                        <a:avLst/>
                      </a:prstGeom>
                    </p:spPr>
                  </p:pic>
                </p:oleObj>
              </mc:Fallback>
            </mc:AlternateContent>
          </a:graphicData>
        </a:graphic>
      </p:graphicFrame>
      <p:sp>
        <p:nvSpPr>
          <p:cNvPr id="9" name="Rectangle 8"/>
          <p:cNvSpPr/>
          <p:nvPr/>
        </p:nvSpPr>
        <p:spPr>
          <a:xfrm>
            <a:off x="5746751" y="3937000"/>
            <a:ext cx="3270249" cy="1214438"/>
          </a:xfrm>
          <a:prstGeom prst="rect">
            <a:avLst/>
          </a:prstGeom>
          <a:solidFill>
            <a:schemeClr val="accent6">
              <a:lumMod val="5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4161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4501" y="301625"/>
            <a:ext cx="8334374" cy="646331"/>
          </a:xfrm>
          <a:prstGeom prst="rect">
            <a:avLst/>
          </a:prstGeom>
          <a:noFill/>
        </p:spPr>
        <p:txBody>
          <a:bodyPr wrap="square" rtlCol="0">
            <a:spAutoFit/>
          </a:bodyPr>
          <a:lstStyle/>
          <a:p>
            <a:pPr algn="ctr"/>
            <a:r>
              <a:rPr lang="en-US" sz="3600" dirty="0" smtClean="0"/>
              <a:t>Dimensional Analysis</a:t>
            </a:r>
            <a:endParaRPr lang="en-US" sz="3600" dirty="0"/>
          </a:p>
        </p:txBody>
      </p:sp>
      <p:sp>
        <p:nvSpPr>
          <p:cNvPr id="3" name="TextBox 2"/>
          <p:cNvSpPr txBox="1"/>
          <p:nvPr/>
        </p:nvSpPr>
        <p:spPr>
          <a:xfrm rot="10800000" flipV="1">
            <a:off x="777875" y="1351658"/>
            <a:ext cx="7667625" cy="3539431"/>
          </a:xfrm>
          <a:prstGeom prst="rect">
            <a:avLst/>
          </a:prstGeom>
          <a:noFill/>
        </p:spPr>
        <p:txBody>
          <a:bodyPr wrap="square" rtlCol="0">
            <a:spAutoFit/>
          </a:bodyPr>
          <a:lstStyle/>
          <a:p>
            <a:r>
              <a:rPr lang="en-US" sz="2800" dirty="0" smtClean="0">
                <a:solidFill>
                  <a:srgbClr val="008000"/>
                </a:solidFill>
              </a:rPr>
              <a:t>We first see if we can understand further properties of Main Sequence stars using dimensional analysis. We look at</a:t>
            </a:r>
          </a:p>
          <a:p>
            <a:endParaRPr lang="en-US" sz="2800" dirty="0">
              <a:solidFill>
                <a:srgbClr val="008000"/>
              </a:solidFill>
            </a:endParaRPr>
          </a:p>
          <a:p>
            <a:pPr marL="457200" indent="-457200">
              <a:buFont typeface="Arial"/>
              <a:buChar char="•"/>
            </a:pPr>
            <a:r>
              <a:rPr lang="en-US" sz="2800" dirty="0" smtClean="0">
                <a:solidFill>
                  <a:srgbClr val="008000"/>
                </a:solidFill>
              </a:rPr>
              <a:t>Mass-Luminosity relationship</a:t>
            </a:r>
          </a:p>
          <a:p>
            <a:pPr marL="457200" indent="-457200">
              <a:buFont typeface="Arial"/>
              <a:buChar char="•"/>
            </a:pPr>
            <a:r>
              <a:rPr lang="en-US" sz="2800" dirty="0" smtClean="0">
                <a:solidFill>
                  <a:srgbClr val="008000"/>
                </a:solidFill>
              </a:rPr>
              <a:t>Upper and lower mass limits on Main Sequence stars</a:t>
            </a:r>
          </a:p>
          <a:p>
            <a:pPr marL="457200" indent="-457200">
              <a:buFont typeface="Arial"/>
              <a:buChar char="•"/>
            </a:pPr>
            <a:r>
              <a:rPr lang="en-US" sz="2800" dirty="0" smtClean="0">
                <a:solidFill>
                  <a:srgbClr val="008000"/>
                </a:solidFill>
              </a:rPr>
              <a:t>Mass-radius relationship</a:t>
            </a:r>
            <a:endParaRPr lang="en-US" sz="2800" dirty="0">
              <a:solidFill>
                <a:srgbClr val="008000"/>
              </a:solidFill>
            </a:endParaRPr>
          </a:p>
        </p:txBody>
      </p:sp>
    </p:spTree>
    <p:extLst>
      <p:ext uri="{BB962C8B-B14F-4D97-AF65-F5344CB8AC3E}">
        <p14:creationId xmlns:p14="http://schemas.microsoft.com/office/powerpoint/2010/main" val="34908898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gaia HR diagr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546" y="0"/>
            <a:ext cx="6021659" cy="6858000"/>
          </a:xfrm>
          <a:prstGeom prst="rect">
            <a:avLst/>
          </a:prstGeom>
        </p:spPr>
      </p:pic>
    </p:spTree>
    <p:extLst>
      <p:ext uri="{BB962C8B-B14F-4D97-AF65-F5344CB8AC3E}">
        <p14:creationId xmlns:p14="http://schemas.microsoft.com/office/powerpoint/2010/main" val="1672973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01-07 at 12.43.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 y="142875"/>
            <a:ext cx="6845300" cy="6819900"/>
          </a:xfrm>
          <a:prstGeom prst="rect">
            <a:avLst/>
          </a:prstGeom>
        </p:spPr>
      </p:pic>
    </p:spTree>
    <p:extLst>
      <p:ext uri="{BB962C8B-B14F-4D97-AF65-F5344CB8AC3E}">
        <p14:creationId xmlns:p14="http://schemas.microsoft.com/office/powerpoint/2010/main" val="42362614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V="1">
            <a:off x="793750" y="543957"/>
            <a:ext cx="7667625" cy="646331"/>
          </a:xfrm>
          <a:prstGeom prst="rect">
            <a:avLst/>
          </a:prstGeom>
          <a:noFill/>
        </p:spPr>
        <p:txBody>
          <a:bodyPr wrap="square" rtlCol="0">
            <a:spAutoFit/>
          </a:bodyPr>
          <a:lstStyle/>
          <a:p>
            <a:pPr algn="ctr"/>
            <a:r>
              <a:rPr lang="en-US" sz="3600" dirty="0" smtClean="0">
                <a:solidFill>
                  <a:srgbClr val="008000"/>
                </a:solidFill>
              </a:rPr>
              <a:t>I. Mass-Luminosity relationship</a:t>
            </a:r>
          </a:p>
        </p:txBody>
      </p:sp>
      <p:graphicFrame>
        <p:nvGraphicFramePr>
          <p:cNvPr id="2" name="Object 1"/>
          <p:cNvGraphicFramePr>
            <a:graphicFrameLocks noChangeAspect="1"/>
          </p:cNvGraphicFramePr>
          <p:nvPr>
            <p:extLst>
              <p:ext uri="{D42A27DB-BD31-4B8C-83A1-F6EECF244321}">
                <p14:modId xmlns:p14="http://schemas.microsoft.com/office/powerpoint/2010/main" val="1843874292"/>
              </p:ext>
            </p:extLst>
          </p:nvPr>
        </p:nvGraphicFramePr>
        <p:xfrm>
          <a:off x="3017837" y="1208108"/>
          <a:ext cx="3330575" cy="1176337"/>
        </p:xfrm>
        <a:graphic>
          <a:graphicData uri="http://schemas.openxmlformats.org/presentationml/2006/ole">
            <mc:AlternateContent xmlns:mc="http://schemas.openxmlformats.org/markup-compatibility/2006">
              <mc:Choice xmlns:v="urn:schemas-microsoft-com:vml" Requires="v">
                <p:oleObj spid="_x0000_s97418" name="Equation" r:id="rId3" imgW="1231900" imgH="431800" progId="Equation.3">
                  <p:embed/>
                </p:oleObj>
              </mc:Choice>
              <mc:Fallback>
                <p:oleObj name="Equation" r:id="rId3" imgW="1231900" imgH="431800" progId="Equation.3">
                  <p:embed/>
                  <p:pic>
                    <p:nvPicPr>
                      <p:cNvPr id="0" name=""/>
                      <p:cNvPicPr/>
                      <p:nvPr/>
                    </p:nvPicPr>
                    <p:blipFill>
                      <a:blip r:embed="rId4"/>
                      <a:stretch>
                        <a:fillRect/>
                      </a:stretch>
                    </p:blipFill>
                    <p:spPr>
                      <a:xfrm>
                        <a:off x="3017837" y="1208108"/>
                        <a:ext cx="3330575" cy="1176337"/>
                      </a:xfrm>
                      <a:prstGeom prst="rect">
                        <a:avLst/>
                      </a:prstGeom>
                    </p:spPr>
                  </p:pic>
                </p:oleObj>
              </mc:Fallback>
            </mc:AlternateContent>
          </a:graphicData>
        </a:graphic>
      </p:graphicFrame>
      <p:sp>
        <p:nvSpPr>
          <p:cNvPr id="11" name="TextBox 10"/>
          <p:cNvSpPr txBox="1"/>
          <p:nvPr/>
        </p:nvSpPr>
        <p:spPr>
          <a:xfrm rot="10800000" flipV="1">
            <a:off x="898525" y="2352219"/>
            <a:ext cx="7667625" cy="954107"/>
          </a:xfrm>
          <a:prstGeom prst="rect">
            <a:avLst/>
          </a:prstGeom>
          <a:noFill/>
        </p:spPr>
        <p:txBody>
          <a:bodyPr wrap="square" rtlCol="0">
            <a:spAutoFit/>
          </a:bodyPr>
          <a:lstStyle/>
          <a:p>
            <a:pPr algn="ctr"/>
            <a:r>
              <a:rPr lang="en-US" sz="2800" dirty="0" smtClean="0">
                <a:solidFill>
                  <a:srgbClr val="008000"/>
                </a:solidFill>
              </a:rPr>
              <a:t>Use dimensional arguments; keep only the non-constant terms,</a:t>
            </a:r>
          </a:p>
        </p:txBody>
      </p:sp>
      <p:graphicFrame>
        <p:nvGraphicFramePr>
          <p:cNvPr id="14" name="Object 13"/>
          <p:cNvGraphicFramePr>
            <a:graphicFrameLocks noChangeAspect="1"/>
          </p:cNvGraphicFramePr>
          <p:nvPr>
            <p:extLst>
              <p:ext uri="{D42A27DB-BD31-4B8C-83A1-F6EECF244321}">
                <p14:modId xmlns:p14="http://schemas.microsoft.com/office/powerpoint/2010/main" val="3383627853"/>
              </p:ext>
            </p:extLst>
          </p:nvPr>
        </p:nvGraphicFramePr>
        <p:xfrm>
          <a:off x="806450" y="3587751"/>
          <a:ext cx="7759700" cy="1211262"/>
        </p:xfrm>
        <a:graphic>
          <a:graphicData uri="http://schemas.openxmlformats.org/presentationml/2006/ole">
            <mc:AlternateContent xmlns:mc="http://schemas.openxmlformats.org/markup-compatibility/2006">
              <mc:Choice xmlns:v="urn:schemas-microsoft-com:vml" Requires="v">
                <p:oleObj spid="_x0000_s97419" name="Equation" r:id="rId5" imgW="2870200" imgH="444500" progId="Equation.3">
                  <p:embed/>
                </p:oleObj>
              </mc:Choice>
              <mc:Fallback>
                <p:oleObj name="Equation" r:id="rId5" imgW="2870200" imgH="444500" progId="Equation.3">
                  <p:embed/>
                  <p:pic>
                    <p:nvPicPr>
                      <p:cNvPr id="0" name=""/>
                      <p:cNvPicPr/>
                      <p:nvPr/>
                    </p:nvPicPr>
                    <p:blipFill>
                      <a:blip r:embed="rId6"/>
                      <a:stretch>
                        <a:fillRect/>
                      </a:stretch>
                    </p:blipFill>
                    <p:spPr>
                      <a:xfrm>
                        <a:off x="806450" y="3587751"/>
                        <a:ext cx="7759700" cy="1211262"/>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4035153"/>
              </p:ext>
            </p:extLst>
          </p:nvPr>
        </p:nvGraphicFramePr>
        <p:xfrm>
          <a:off x="4505325" y="4795838"/>
          <a:ext cx="3125788" cy="1384300"/>
        </p:xfrm>
        <a:graphic>
          <a:graphicData uri="http://schemas.openxmlformats.org/presentationml/2006/ole">
            <mc:AlternateContent xmlns:mc="http://schemas.openxmlformats.org/markup-compatibility/2006">
              <mc:Choice xmlns:v="urn:schemas-microsoft-com:vml" Requires="v">
                <p:oleObj spid="_x0000_s97420" name="Equation" r:id="rId7" imgW="1155700" imgH="508000" progId="Equation.3">
                  <p:embed/>
                </p:oleObj>
              </mc:Choice>
              <mc:Fallback>
                <p:oleObj name="Equation" r:id="rId7" imgW="1155700" imgH="508000" progId="Equation.3">
                  <p:embed/>
                  <p:pic>
                    <p:nvPicPr>
                      <p:cNvPr id="0" name=""/>
                      <p:cNvPicPr/>
                      <p:nvPr/>
                    </p:nvPicPr>
                    <p:blipFill>
                      <a:blip r:embed="rId8"/>
                      <a:stretch>
                        <a:fillRect/>
                      </a:stretch>
                    </p:blipFill>
                    <p:spPr>
                      <a:xfrm>
                        <a:off x="4505325" y="4795838"/>
                        <a:ext cx="3125788" cy="1384300"/>
                      </a:xfrm>
                      <a:prstGeom prst="rect">
                        <a:avLst/>
                      </a:prstGeom>
                    </p:spPr>
                  </p:pic>
                </p:oleObj>
              </mc:Fallback>
            </mc:AlternateContent>
          </a:graphicData>
        </a:graphic>
      </p:graphicFrame>
      <p:sp>
        <p:nvSpPr>
          <p:cNvPr id="16" name="TextBox 15"/>
          <p:cNvSpPr txBox="1"/>
          <p:nvPr/>
        </p:nvSpPr>
        <p:spPr>
          <a:xfrm>
            <a:off x="1743169" y="5238750"/>
            <a:ext cx="2517586" cy="523220"/>
          </a:xfrm>
          <a:prstGeom prst="rect">
            <a:avLst/>
          </a:prstGeom>
          <a:noFill/>
        </p:spPr>
        <p:txBody>
          <a:bodyPr wrap="none" rtlCol="0">
            <a:spAutoFit/>
          </a:bodyPr>
          <a:lstStyle/>
          <a:p>
            <a:r>
              <a:rPr lang="en-US" sz="2800" dirty="0" smtClean="0">
                <a:solidFill>
                  <a:srgbClr val="008000"/>
                </a:solidFill>
              </a:rPr>
              <a:t>Scale to the Sun</a:t>
            </a:r>
            <a:endParaRPr lang="en-US" sz="2800" dirty="0">
              <a:solidFill>
                <a:srgbClr val="008000"/>
              </a:solidFill>
            </a:endParaRPr>
          </a:p>
        </p:txBody>
      </p:sp>
    </p:spTree>
    <p:extLst>
      <p:ext uri="{BB962C8B-B14F-4D97-AF65-F5344CB8AC3E}">
        <p14:creationId xmlns:p14="http://schemas.microsoft.com/office/powerpoint/2010/main" val="36381962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ellar-mass-luminosity-relation-Credit-Ay20-L-luminosity-relative-to-the-Su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929"/>
            <a:ext cx="9144000" cy="5475642"/>
          </a:xfrm>
          <a:prstGeom prst="rect">
            <a:avLst/>
          </a:prstGeom>
        </p:spPr>
      </p:pic>
    </p:spTree>
    <p:extLst>
      <p:ext uri="{BB962C8B-B14F-4D97-AF65-F5344CB8AC3E}">
        <p14:creationId xmlns:p14="http://schemas.microsoft.com/office/powerpoint/2010/main" val="4765359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V="1">
            <a:off x="793750" y="1035109"/>
            <a:ext cx="7667625" cy="584776"/>
          </a:xfrm>
          <a:prstGeom prst="rect">
            <a:avLst/>
          </a:prstGeom>
          <a:noFill/>
        </p:spPr>
        <p:txBody>
          <a:bodyPr wrap="square" rtlCol="0">
            <a:spAutoFit/>
          </a:bodyPr>
          <a:lstStyle/>
          <a:p>
            <a:pPr algn="ctr"/>
            <a:r>
              <a:rPr lang="en-US" sz="3200" dirty="0" err="1" smtClean="0">
                <a:solidFill>
                  <a:srgbClr val="008000"/>
                </a:solidFill>
              </a:rPr>
              <a:t>IIa</a:t>
            </a:r>
            <a:r>
              <a:rPr lang="en-US" sz="3200" dirty="0" smtClean="0">
                <a:solidFill>
                  <a:srgbClr val="008000"/>
                </a:solidFill>
              </a:rPr>
              <a:t>. Main Sequence Upper Mass Limit</a:t>
            </a:r>
          </a:p>
        </p:txBody>
      </p:sp>
      <p:graphicFrame>
        <p:nvGraphicFramePr>
          <p:cNvPr id="2" name="Object 1"/>
          <p:cNvGraphicFramePr>
            <a:graphicFrameLocks noChangeAspect="1"/>
          </p:cNvGraphicFramePr>
          <p:nvPr>
            <p:extLst>
              <p:ext uri="{D42A27DB-BD31-4B8C-83A1-F6EECF244321}">
                <p14:modId xmlns:p14="http://schemas.microsoft.com/office/powerpoint/2010/main" val="623909332"/>
              </p:ext>
            </p:extLst>
          </p:nvPr>
        </p:nvGraphicFramePr>
        <p:xfrm>
          <a:off x="153988" y="1874838"/>
          <a:ext cx="8651875" cy="1176337"/>
        </p:xfrm>
        <a:graphic>
          <a:graphicData uri="http://schemas.openxmlformats.org/presentationml/2006/ole">
            <mc:AlternateContent xmlns:mc="http://schemas.openxmlformats.org/markup-compatibility/2006">
              <mc:Choice xmlns:v="urn:schemas-microsoft-com:vml" Requires="v">
                <p:oleObj spid="_x0000_s98391" name="Equation" r:id="rId3" imgW="3200400" imgH="431800" progId="Equation.3">
                  <p:embed/>
                </p:oleObj>
              </mc:Choice>
              <mc:Fallback>
                <p:oleObj name="Equation" r:id="rId3" imgW="3200400" imgH="431800" progId="Equation.3">
                  <p:embed/>
                  <p:pic>
                    <p:nvPicPr>
                      <p:cNvPr id="0" name=""/>
                      <p:cNvPicPr/>
                      <p:nvPr/>
                    </p:nvPicPr>
                    <p:blipFill>
                      <a:blip r:embed="rId4"/>
                      <a:stretch>
                        <a:fillRect/>
                      </a:stretch>
                    </p:blipFill>
                    <p:spPr>
                      <a:xfrm>
                        <a:off x="153988" y="1874838"/>
                        <a:ext cx="8651875" cy="11763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2641516"/>
              </p:ext>
            </p:extLst>
          </p:nvPr>
        </p:nvGraphicFramePr>
        <p:xfrm>
          <a:off x="642938" y="3336925"/>
          <a:ext cx="6835775" cy="2178050"/>
        </p:xfrm>
        <a:graphic>
          <a:graphicData uri="http://schemas.openxmlformats.org/presentationml/2006/ole">
            <mc:AlternateContent xmlns:mc="http://schemas.openxmlformats.org/markup-compatibility/2006">
              <mc:Choice xmlns:v="urn:schemas-microsoft-com:vml" Requires="v">
                <p:oleObj spid="_x0000_s98392" name="Equation" r:id="rId5" imgW="2527300" imgH="800100" progId="Equation.3">
                  <p:embed/>
                </p:oleObj>
              </mc:Choice>
              <mc:Fallback>
                <p:oleObj name="Equation" r:id="rId5" imgW="2527300" imgH="800100" progId="Equation.3">
                  <p:embed/>
                  <p:pic>
                    <p:nvPicPr>
                      <p:cNvPr id="0" name=""/>
                      <p:cNvPicPr/>
                      <p:nvPr/>
                    </p:nvPicPr>
                    <p:blipFill>
                      <a:blip r:embed="rId6"/>
                      <a:stretch>
                        <a:fillRect/>
                      </a:stretch>
                    </p:blipFill>
                    <p:spPr>
                      <a:xfrm>
                        <a:off x="642938" y="3336925"/>
                        <a:ext cx="6835775" cy="2178050"/>
                      </a:xfrm>
                      <a:prstGeom prst="rect">
                        <a:avLst/>
                      </a:prstGeom>
                    </p:spPr>
                  </p:pic>
                </p:oleObj>
              </mc:Fallback>
            </mc:AlternateContent>
          </a:graphicData>
        </a:graphic>
      </p:graphicFrame>
      <p:sp>
        <p:nvSpPr>
          <p:cNvPr id="4" name="TextBox 3"/>
          <p:cNvSpPr txBox="1"/>
          <p:nvPr/>
        </p:nvSpPr>
        <p:spPr>
          <a:xfrm>
            <a:off x="3810000" y="4699000"/>
            <a:ext cx="3951948" cy="523220"/>
          </a:xfrm>
          <a:prstGeom prst="rect">
            <a:avLst/>
          </a:prstGeom>
          <a:noFill/>
        </p:spPr>
        <p:txBody>
          <a:bodyPr wrap="none" rtlCol="0">
            <a:spAutoFit/>
          </a:bodyPr>
          <a:lstStyle/>
          <a:p>
            <a:r>
              <a:rPr lang="en-US" sz="2800" dirty="0" smtClean="0">
                <a:solidFill>
                  <a:srgbClr val="008000"/>
                </a:solidFill>
              </a:rPr>
              <a:t>Unstable, </a:t>
            </a:r>
            <a:r>
              <a:rPr lang="en-US" sz="2800" dirty="0" err="1" smtClean="0">
                <a:solidFill>
                  <a:srgbClr val="008000"/>
                </a:solidFill>
              </a:rPr>
              <a:t>Eddington</a:t>
            </a:r>
            <a:r>
              <a:rPr lang="en-US" sz="2800" dirty="0" smtClean="0">
                <a:solidFill>
                  <a:srgbClr val="008000"/>
                </a:solidFill>
              </a:rPr>
              <a:t> Limit</a:t>
            </a:r>
            <a:endParaRPr lang="en-US" dirty="0"/>
          </a:p>
        </p:txBody>
      </p:sp>
      <p:sp>
        <p:nvSpPr>
          <p:cNvPr id="6" name="Rectangle 5"/>
          <p:cNvSpPr/>
          <p:nvPr/>
        </p:nvSpPr>
        <p:spPr>
          <a:xfrm>
            <a:off x="0" y="1795462"/>
            <a:ext cx="9144000" cy="1462087"/>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3257549"/>
            <a:ext cx="9144000" cy="3600450"/>
          </a:xfrm>
          <a:prstGeom prst="rect">
            <a:avLst/>
          </a:prstGeom>
          <a:solidFill>
            <a:schemeClr val="accent5">
              <a:lumMod val="40000"/>
              <a:lumOff val="6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25134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3378793046"/>
              </p:ext>
            </p:extLst>
          </p:nvPr>
        </p:nvGraphicFramePr>
        <p:xfrm>
          <a:off x="365125" y="1320800"/>
          <a:ext cx="8410575" cy="1385888"/>
        </p:xfrm>
        <a:graphic>
          <a:graphicData uri="http://schemas.openxmlformats.org/presentationml/2006/ole">
            <mc:AlternateContent xmlns:mc="http://schemas.openxmlformats.org/markup-compatibility/2006">
              <mc:Choice xmlns:v="urn:schemas-microsoft-com:vml" Requires="v">
                <p:oleObj spid="_x0000_s100442" name="Equation" r:id="rId3" imgW="3111500" imgH="508000" progId="Equation.3">
                  <p:embed/>
                </p:oleObj>
              </mc:Choice>
              <mc:Fallback>
                <p:oleObj name="Equation" r:id="rId3" imgW="3111500" imgH="508000" progId="Equation.3">
                  <p:embed/>
                  <p:pic>
                    <p:nvPicPr>
                      <p:cNvPr id="0" name=""/>
                      <p:cNvPicPr/>
                      <p:nvPr/>
                    </p:nvPicPr>
                    <p:blipFill>
                      <a:blip r:embed="rId4"/>
                      <a:stretch>
                        <a:fillRect/>
                      </a:stretch>
                    </p:blipFill>
                    <p:spPr>
                      <a:xfrm>
                        <a:off x="365125" y="1320800"/>
                        <a:ext cx="8410575" cy="138588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86510591"/>
              </p:ext>
            </p:extLst>
          </p:nvPr>
        </p:nvGraphicFramePr>
        <p:xfrm>
          <a:off x="1695450" y="2981325"/>
          <a:ext cx="5835650" cy="1385888"/>
        </p:xfrm>
        <a:graphic>
          <a:graphicData uri="http://schemas.openxmlformats.org/presentationml/2006/ole">
            <mc:AlternateContent xmlns:mc="http://schemas.openxmlformats.org/markup-compatibility/2006">
              <mc:Choice xmlns:v="urn:schemas-microsoft-com:vml" Requires="v">
                <p:oleObj spid="_x0000_s100443" name="Equation" r:id="rId5" imgW="2159000" imgH="508000" progId="Equation.3">
                  <p:embed/>
                </p:oleObj>
              </mc:Choice>
              <mc:Fallback>
                <p:oleObj name="Equation" r:id="rId5" imgW="2159000" imgH="508000" progId="Equation.3">
                  <p:embed/>
                  <p:pic>
                    <p:nvPicPr>
                      <p:cNvPr id="0" name=""/>
                      <p:cNvPicPr/>
                      <p:nvPr/>
                    </p:nvPicPr>
                    <p:blipFill>
                      <a:blip r:embed="rId6"/>
                      <a:stretch>
                        <a:fillRect/>
                      </a:stretch>
                    </p:blipFill>
                    <p:spPr>
                      <a:xfrm>
                        <a:off x="1695450" y="2981325"/>
                        <a:ext cx="5835650" cy="1385888"/>
                      </a:xfrm>
                      <a:prstGeom prst="rect">
                        <a:avLst/>
                      </a:prstGeom>
                    </p:spPr>
                  </p:pic>
                </p:oleObj>
              </mc:Fallback>
            </mc:AlternateContent>
          </a:graphicData>
        </a:graphic>
      </p:graphicFrame>
      <p:sp>
        <p:nvSpPr>
          <p:cNvPr id="2" name="TextBox 1"/>
          <p:cNvSpPr txBox="1"/>
          <p:nvPr/>
        </p:nvSpPr>
        <p:spPr>
          <a:xfrm>
            <a:off x="809625" y="4730749"/>
            <a:ext cx="7508875" cy="954107"/>
          </a:xfrm>
          <a:prstGeom prst="rect">
            <a:avLst/>
          </a:prstGeom>
          <a:noFill/>
        </p:spPr>
        <p:txBody>
          <a:bodyPr wrap="square" rtlCol="0">
            <a:spAutoFit/>
          </a:bodyPr>
          <a:lstStyle/>
          <a:p>
            <a:pPr algn="ctr"/>
            <a:r>
              <a:rPr lang="en-US" sz="2800" dirty="0" smtClean="0">
                <a:solidFill>
                  <a:srgbClr val="008000"/>
                </a:solidFill>
              </a:rPr>
              <a:t>A little high, but in the right ballpark. If not the direct reason likely the correct reason is related.</a:t>
            </a:r>
            <a:endParaRPr lang="en-US" sz="2800" dirty="0">
              <a:solidFill>
                <a:srgbClr val="008000"/>
              </a:solidFill>
            </a:endParaRPr>
          </a:p>
        </p:txBody>
      </p:sp>
    </p:spTree>
    <p:extLst>
      <p:ext uri="{BB962C8B-B14F-4D97-AF65-F5344CB8AC3E}">
        <p14:creationId xmlns:p14="http://schemas.microsoft.com/office/powerpoint/2010/main" val="25651125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14886</TotalTime>
  <Words>698</Words>
  <Application>Microsoft Macintosh PowerPoint</Application>
  <PresentationFormat>On-screen Show (4:3)</PresentationFormat>
  <Paragraphs>88</Paragraphs>
  <Slides>22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Photometry at PMO</dc:title>
  <dc:creator>CASIT</dc:creator>
  <cp:lastModifiedBy>CASIT</cp:lastModifiedBy>
  <cp:revision>452</cp:revision>
  <cp:lastPrinted>2023-01-24T12:09:32Z</cp:lastPrinted>
  <dcterms:created xsi:type="dcterms:W3CDTF">2017-11-20T18:29:26Z</dcterms:created>
  <dcterms:modified xsi:type="dcterms:W3CDTF">2023-02-08T00:12:06Z</dcterms:modified>
</cp:coreProperties>
</file>