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sldIdLst>
    <p:sldId id="256" r:id="rId2"/>
    <p:sldId id="258" r:id="rId3"/>
    <p:sldId id="257" r:id="rId4"/>
    <p:sldId id="259" r:id="rId5"/>
    <p:sldId id="260" r:id="rId6"/>
    <p:sldId id="261" r:id="rId7"/>
    <p:sldId id="277" r:id="rId8"/>
    <p:sldId id="262" r:id="rId9"/>
    <p:sldId id="263" r:id="rId10"/>
    <p:sldId id="264" r:id="rId11"/>
    <p:sldId id="276" r:id="rId12"/>
    <p:sldId id="275" r:id="rId13"/>
    <p:sldId id="265" r:id="rId14"/>
    <p:sldId id="266" r:id="rId15"/>
    <p:sldId id="267" r:id="rId16"/>
    <p:sldId id="278" r:id="rId17"/>
    <p:sldId id="279" r:id="rId18"/>
    <p:sldId id="269" r:id="rId19"/>
    <p:sldId id="270" r:id="rId20"/>
    <p:sldId id="271" r:id="rId21"/>
    <p:sldId id="272" r:id="rId22"/>
    <p:sldId id="273" r:id="rId23"/>
    <p:sldId id="274" r:id="rId24"/>
    <p:sldId id="268" r:id="rId25"/>
    <p:sldId id="280" r:id="rId26"/>
    <p:sldId id="281" r:id="rId27"/>
    <p:sldId id="282" r:id="rId28"/>
    <p:sldId id="283" r:id="rId29"/>
    <p:sldId id="284" r:id="rId30"/>
    <p:sldId id="285" r:id="rId31"/>
    <p:sldId id="287" r:id="rId32"/>
    <p:sldId id="286" r:id="rId33"/>
    <p:sldId id="288" r:id="rId34"/>
    <p:sldId id="289" r:id="rId35"/>
    <p:sldId id="312" r:id="rId36"/>
    <p:sldId id="311" r:id="rId37"/>
    <p:sldId id="313" r:id="rId38"/>
    <p:sldId id="314" r:id="rId39"/>
    <p:sldId id="315" r:id="rId40"/>
    <p:sldId id="290" r:id="rId41"/>
    <p:sldId id="291" r:id="rId42"/>
    <p:sldId id="293" r:id="rId43"/>
    <p:sldId id="292" r:id="rId44"/>
    <p:sldId id="295" r:id="rId45"/>
    <p:sldId id="297" r:id="rId46"/>
    <p:sldId id="298" r:id="rId47"/>
    <p:sldId id="299" r:id="rId48"/>
    <p:sldId id="294" r:id="rId49"/>
    <p:sldId id="300" r:id="rId50"/>
    <p:sldId id="301" r:id="rId51"/>
    <p:sldId id="302" r:id="rId52"/>
    <p:sldId id="303" r:id="rId53"/>
    <p:sldId id="304" r:id="rId54"/>
    <p:sldId id="309" r:id="rId55"/>
    <p:sldId id="306" r:id="rId56"/>
    <p:sldId id="307" r:id="rId57"/>
    <p:sldId id="308" r:id="rId58"/>
    <p:sldId id="310"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F1E8ED-9D1A-E146-883F-E6FE3C49F6A1}" type="datetimeFigureOut">
              <a:rPr lang="en-US" smtClean="0"/>
              <a:t>10/2/20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85486-5D8D-F64E-A28C-A6DE56274611}" type="slidenum">
              <a:rPr lang="en-US" smtClean="0"/>
              <a:t>‹#›</a:t>
            </a:fld>
            <a:endParaRPr lang="en-US"/>
          </a:p>
        </p:txBody>
      </p:sp>
    </p:spTree>
    <p:extLst>
      <p:ext uri="{BB962C8B-B14F-4D97-AF65-F5344CB8AC3E}">
        <p14:creationId xmlns:p14="http://schemas.microsoft.com/office/powerpoint/2010/main" val="26049136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13</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19</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20</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21</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22</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23</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29</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30</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31</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32</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33</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t>
            </a:r>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39</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40</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41</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42</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43</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49</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50</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51</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52</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53</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54</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55</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56</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57</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58</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9</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10</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11</a:t>
            </a:fld>
            <a:endParaRPr lang="en-US"/>
          </a:p>
        </p:txBody>
      </p:sp>
    </p:spTree>
    <p:extLst>
      <p:ext uri="{BB962C8B-B14F-4D97-AF65-F5344CB8AC3E}">
        <p14:creationId xmlns:p14="http://schemas.microsoft.com/office/powerpoint/2010/main" val="77217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D85486-5D8D-F64E-A28C-A6DE56274611}" type="slidenum">
              <a:rPr lang="en-US" smtClean="0"/>
              <a:t>12</a:t>
            </a:fld>
            <a:endParaRPr lang="en-US"/>
          </a:p>
        </p:txBody>
      </p:sp>
    </p:spTree>
    <p:extLst>
      <p:ext uri="{BB962C8B-B14F-4D97-AF65-F5344CB8AC3E}">
        <p14:creationId xmlns:p14="http://schemas.microsoft.com/office/powerpoint/2010/main" val="7721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5238ED-D566-9441-BF9F-A68A58E5870D}" type="datetimeFigureOut">
              <a:rPr lang="en-US" smtClean="0"/>
              <a:t>10/2/20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3598518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8ED-D566-9441-BF9F-A68A58E5870D}" type="datetimeFigureOut">
              <a:rPr lang="en-US" smtClean="0"/>
              <a:t>10/2/20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342171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8ED-D566-9441-BF9F-A68A58E5870D}" type="datetimeFigureOut">
              <a:rPr lang="en-US" smtClean="0"/>
              <a:t>10/2/20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330678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238ED-D566-9441-BF9F-A68A58E5870D}" type="datetimeFigureOut">
              <a:rPr lang="en-US" smtClean="0"/>
              <a:t>10/2/20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286864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238ED-D566-9441-BF9F-A68A58E5870D}" type="datetimeFigureOut">
              <a:rPr lang="en-US" smtClean="0"/>
              <a:t>10/2/20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267446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238ED-D566-9441-BF9F-A68A58E5870D}" type="datetimeFigureOut">
              <a:rPr lang="en-US" smtClean="0"/>
              <a:t>10/2/20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24523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238ED-D566-9441-BF9F-A68A58E5870D}" type="datetimeFigureOut">
              <a:rPr lang="en-US" smtClean="0"/>
              <a:t>10/2/20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163782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238ED-D566-9441-BF9F-A68A58E5870D}" type="datetimeFigureOut">
              <a:rPr lang="en-US" smtClean="0"/>
              <a:t>10/2/20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26439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238ED-D566-9441-BF9F-A68A58E5870D}" type="datetimeFigureOut">
              <a:rPr lang="en-US" smtClean="0"/>
              <a:t>10/2/20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424669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238ED-D566-9441-BF9F-A68A58E5870D}" type="datetimeFigureOut">
              <a:rPr lang="en-US" smtClean="0"/>
              <a:t>10/2/20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242144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238ED-D566-9441-BF9F-A68A58E5870D}" type="datetimeFigureOut">
              <a:rPr lang="en-US" smtClean="0"/>
              <a:t>10/2/20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A8B61-A9B3-484F-BC0B-171AF06A4CDF}" type="slidenum">
              <a:rPr lang="en-US" smtClean="0"/>
              <a:t>‹#›</a:t>
            </a:fld>
            <a:endParaRPr lang="en-US"/>
          </a:p>
        </p:txBody>
      </p:sp>
    </p:spTree>
    <p:extLst>
      <p:ext uri="{BB962C8B-B14F-4D97-AF65-F5344CB8AC3E}">
        <p14:creationId xmlns:p14="http://schemas.microsoft.com/office/powerpoint/2010/main" val="8763397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238ED-D566-9441-BF9F-A68A58E5870D}" type="datetimeFigureOut">
              <a:rPr lang="en-US" smtClean="0"/>
              <a:t>10/2/20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A8B61-A9B3-484F-BC0B-171AF06A4CDF}" type="slidenum">
              <a:rPr lang="en-US" smtClean="0"/>
              <a:t>‹#›</a:t>
            </a:fld>
            <a:endParaRPr lang="en-US"/>
          </a:p>
        </p:txBody>
      </p:sp>
    </p:spTree>
    <p:extLst>
      <p:ext uri="{BB962C8B-B14F-4D97-AF65-F5344CB8AC3E}">
        <p14:creationId xmlns:p14="http://schemas.microsoft.com/office/powerpoint/2010/main" val="1179282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pages.uoregon.edu/imamura/421/physics.421.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3.jpg"/></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5561"/>
            <a:ext cx="7772400" cy="2627217"/>
          </a:xfrm>
        </p:spPr>
        <p:txBody>
          <a:bodyPr>
            <a:normAutofit fontScale="90000"/>
          </a:bodyPr>
          <a:lstStyle/>
          <a:p>
            <a:r>
              <a:rPr lang="en-US" sz="4000" b="1" dirty="0" smtClean="0"/>
              <a:t>Physics 421M</a:t>
            </a:r>
            <a:br>
              <a:rPr lang="en-US" sz="4000" b="1" dirty="0" smtClean="0"/>
            </a:br>
            <a:r>
              <a:rPr lang="en-US" sz="4000" b="1" dirty="0" smtClean="0"/>
              <a:t>Course CRN: 15532</a:t>
            </a:r>
            <a:r>
              <a:rPr lang="en-US" sz="4000" b="1" dirty="0"/>
              <a:t/>
            </a:r>
            <a:br>
              <a:rPr lang="en-US" sz="4000" b="1" dirty="0"/>
            </a:br>
            <a:r>
              <a:rPr lang="en-US" sz="4000" b="1" dirty="0"/>
              <a:t>Class: 09:30-10:30, MWF, 00 REMOTE</a:t>
            </a:r>
            <a:br>
              <a:rPr lang="en-US" sz="4000" b="1" dirty="0"/>
            </a:br>
            <a:r>
              <a:rPr lang="en-US" sz="4000" b="1" dirty="0"/>
              <a:t>Text: Mathematical Methods in the Physical Sciences, 3rd Ed., Mary L. </a:t>
            </a:r>
            <a:r>
              <a:rPr lang="en-US" sz="4000" b="1" dirty="0" smtClean="0"/>
              <a:t>Boas </a:t>
            </a:r>
            <a:r>
              <a:rPr lang="en-US" sz="4000" b="1" dirty="0" smtClean="0">
                <a:hlinkClick r:id="rId2"/>
              </a:rPr>
              <a:t/>
            </a:r>
            <a:br>
              <a:rPr lang="en-US" sz="4000" b="1" dirty="0" smtClean="0">
                <a:hlinkClick r:id="rId2"/>
              </a:rPr>
            </a:br>
            <a:r>
              <a:rPr lang="en-US" sz="3100" b="1" dirty="0" smtClean="0">
                <a:hlinkClick r:id="rId2"/>
              </a:rPr>
              <a:t>https://pages.uoregon.edu/imamura/421/physics.421.html</a:t>
            </a:r>
            <a:br>
              <a:rPr lang="en-US" sz="3100" b="1" dirty="0" smtClean="0">
                <a:hlinkClick r:id="rId2"/>
              </a:rPr>
            </a:br>
            <a:endParaRPr lang="en-US" sz="3100" dirty="0"/>
          </a:p>
        </p:txBody>
      </p:sp>
      <p:sp>
        <p:nvSpPr>
          <p:cNvPr id="3" name="Subtitle 2"/>
          <p:cNvSpPr>
            <a:spLocks noGrp="1"/>
          </p:cNvSpPr>
          <p:nvPr>
            <p:ph type="subTitle" idx="1"/>
          </p:nvPr>
        </p:nvSpPr>
        <p:spPr>
          <a:xfrm>
            <a:off x="604731" y="3724957"/>
            <a:ext cx="7994575" cy="3652057"/>
          </a:xfrm>
        </p:spPr>
        <p:txBody>
          <a:bodyPr>
            <a:normAutofit lnSpcReduction="10000"/>
          </a:bodyPr>
          <a:lstStyle/>
          <a:p>
            <a:r>
              <a:rPr lang="en-US" sz="3400" b="1" dirty="0" smtClean="0"/>
              <a:t>Instructor: James Imamura</a:t>
            </a:r>
          </a:p>
          <a:p>
            <a:r>
              <a:rPr lang="en-US" sz="3400" b="1" dirty="0" smtClean="0"/>
              <a:t/>
            </a:r>
            <a:br>
              <a:rPr lang="en-US" sz="3400" b="1" dirty="0" smtClean="0"/>
            </a:br>
            <a:r>
              <a:rPr lang="en-US" sz="3400" b="1" dirty="0" smtClean="0"/>
              <a:t>Office: 457 Willamette Hall</a:t>
            </a:r>
            <a:br>
              <a:rPr lang="en-US" sz="3400" b="1" dirty="0" smtClean="0"/>
            </a:br>
            <a:r>
              <a:rPr lang="en-US" sz="3400" b="1" dirty="0" smtClean="0"/>
              <a:t>E-mail: </a:t>
            </a:r>
            <a:r>
              <a:rPr lang="en-US" sz="3400" b="1" dirty="0" err="1" smtClean="0"/>
              <a:t>imamura@uoregon.edu</a:t>
            </a:r>
            <a:r>
              <a:rPr lang="en-US" sz="3400" b="1" dirty="0" smtClean="0"/>
              <a:t/>
            </a:r>
            <a:br>
              <a:rPr lang="en-US" sz="3400" b="1" dirty="0" smtClean="0"/>
            </a:br>
            <a:r>
              <a:rPr lang="en-US" sz="3400" b="1" dirty="0" smtClean="0"/>
              <a:t>Phone: 541-346-5212</a:t>
            </a:r>
            <a:br>
              <a:rPr lang="en-US" sz="3400" b="1" dirty="0" smtClean="0"/>
            </a:br>
            <a:r>
              <a:rPr lang="en-US" sz="3400" b="1" dirty="0" smtClean="0"/>
              <a:t>Office Hours: </a:t>
            </a:r>
            <a:r>
              <a:rPr lang="en-US" sz="3400" b="1" dirty="0"/>
              <a:t> </a:t>
            </a:r>
            <a:r>
              <a:rPr lang="en-US" sz="3400" b="1" dirty="0" smtClean="0"/>
              <a:t>by appointment</a:t>
            </a:r>
            <a:br>
              <a:rPr lang="en-US" sz="3400" b="1" dirty="0" smtClean="0"/>
            </a:br>
            <a:endParaRPr lang="en-US" sz="3400" b="1" dirty="0" smtClean="0"/>
          </a:p>
        </p:txBody>
      </p:sp>
    </p:spTree>
    <p:extLst>
      <p:ext uri="{BB962C8B-B14F-4D97-AF65-F5344CB8AC3E}">
        <p14:creationId xmlns:p14="http://schemas.microsoft.com/office/powerpoint/2010/main" val="3521155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11" y="624829"/>
            <a:ext cx="7337372" cy="1077218"/>
          </a:xfrm>
          <a:prstGeom prst="rect">
            <a:avLst/>
          </a:prstGeom>
          <a:noFill/>
        </p:spPr>
        <p:txBody>
          <a:bodyPr wrap="square" rtlCol="0">
            <a:spAutoFit/>
          </a:bodyPr>
          <a:lstStyle/>
          <a:p>
            <a:r>
              <a:rPr lang="en-US" sz="3200" b="1" dirty="0" smtClean="0">
                <a:solidFill>
                  <a:srgbClr val="FF0000"/>
                </a:solidFill>
              </a:rPr>
              <a:t>Problem 3.4: </a:t>
            </a:r>
            <a:r>
              <a:rPr lang="en-US" sz="3200" b="1" dirty="0" smtClean="0">
                <a:solidFill>
                  <a:srgbClr val="000000"/>
                </a:solidFill>
              </a:rPr>
              <a:t>Show that the diagonals of a parallelogram bisect each other.</a:t>
            </a:r>
            <a:endParaRPr lang="en-US" sz="3200" baseline="30000" dirty="0" smtClean="0">
              <a:solidFill>
                <a:srgbClr val="000000"/>
              </a:solidFill>
            </a:endParaRPr>
          </a:p>
        </p:txBody>
      </p:sp>
      <p:sp>
        <p:nvSpPr>
          <p:cNvPr id="3" name="Data 2"/>
          <p:cNvSpPr/>
          <p:nvPr/>
        </p:nvSpPr>
        <p:spPr>
          <a:xfrm>
            <a:off x="907090" y="2196979"/>
            <a:ext cx="7297058" cy="3345857"/>
          </a:xfrm>
          <a:prstGeom prst="flowChartInputOutp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a:t>
            </a:r>
            <a:endParaRPr lang="en-US" dirty="0"/>
          </a:p>
        </p:txBody>
      </p:sp>
      <p:sp>
        <p:nvSpPr>
          <p:cNvPr id="9" name="TextBox 8"/>
          <p:cNvSpPr txBox="1"/>
          <p:nvPr/>
        </p:nvSpPr>
        <p:spPr>
          <a:xfrm>
            <a:off x="1189308" y="2922584"/>
            <a:ext cx="3061054" cy="3416320"/>
          </a:xfrm>
          <a:prstGeom prst="rect">
            <a:avLst/>
          </a:prstGeom>
          <a:noFill/>
        </p:spPr>
        <p:txBody>
          <a:bodyPr wrap="none" rtlCol="0">
            <a:spAutoFit/>
          </a:bodyPr>
          <a:lstStyle/>
          <a:p>
            <a:r>
              <a:rPr lang="en-US" sz="3600" dirty="0" smtClean="0"/>
              <a:t>B</a:t>
            </a:r>
          </a:p>
          <a:p>
            <a:endParaRPr lang="en-US" sz="3600" dirty="0"/>
          </a:p>
          <a:p>
            <a:endParaRPr lang="en-US" sz="3600" dirty="0" smtClean="0"/>
          </a:p>
          <a:p>
            <a:endParaRPr lang="en-US" sz="3600" dirty="0"/>
          </a:p>
          <a:p>
            <a:endParaRPr lang="en-US" sz="3600" dirty="0" smtClean="0"/>
          </a:p>
          <a:p>
            <a:r>
              <a:rPr lang="en-US" sz="3600" dirty="0"/>
              <a:t> </a:t>
            </a:r>
            <a:r>
              <a:rPr lang="en-US" sz="3600" dirty="0" smtClean="0"/>
              <a:t>                       A</a:t>
            </a:r>
            <a:endParaRPr lang="en-US" sz="3600" dirty="0"/>
          </a:p>
        </p:txBody>
      </p:sp>
    </p:spTree>
    <p:extLst>
      <p:ext uri="{BB962C8B-B14F-4D97-AF65-F5344CB8AC3E}">
        <p14:creationId xmlns:p14="http://schemas.microsoft.com/office/powerpoint/2010/main" val="729353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11" y="624829"/>
            <a:ext cx="7337372" cy="1077218"/>
          </a:xfrm>
          <a:prstGeom prst="rect">
            <a:avLst/>
          </a:prstGeom>
          <a:noFill/>
        </p:spPr>
        <p:txBody>
          <a:bodyPr wrap="square" rtlCol="0">
            <a:spAutoFit/>
          </a:bodyPr>
          <a:lstStyle/>
          <a:p>
            <a:r>
              <a:rPr lang="en-US" sz="3200" b="1" dirty="0" smtClean="0">
                <a:solidFill>
                  <a:srgbClr val="FF0000"/>
                </a:solidFill>
              </a:rPr>
              <a:t>Problem 3.4: </a:t>
            </a:r>
            <a:r>
              <a:rPr lang="en-US" sz="3200" b="1" dirty="0" smtClean="0">
                <a:solidFill>
                  <a:srgbClr val="000000"/>
                </a:solidFill>
              </a:rPr>
              <a:t>Show that the diagonals of a parallelogram bisect each other.</a:t>
            </a:r>
            <a:endParaRPr lang="en-US" sz="3200" baseline="30000" dirty="0" smtClean="0">
              <a:solidFill>
                <a:srgbClr val="000000"/>
              </a:solidFill>
            </a:endParaRPr>
          </a:p>
        </p:txBody>
      </p:sp>
      <p:sp>
        <p:nvSpPr>
          <p:cNvPr id="3" name="Data 2"/>
          <p:cNvSpPr/>
          <p:nvPr/>
        </p:nvSpPr>
        <p:spPr>
          <a:xfrm>
            <a:off x="907090" y="2196979"/>
            <a:ext cx="7297058" cy="3345857"/>
          </a:xfrm>
          <a:prstGeom prst="flowChartInputOutp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a:t>
            </a:r>
            <a:endParaRPr lang="en-US" dirty="0"/>
          </a:p>
        </p:txBody>
      </p:sp>
      <p:cxnSp>
        <p:nvCxnSpPr>
          <p:cNvPr id="6" name="Straight Arrow Connector 5"/>
          <p:cNvCxnSpPr/>
          <p:nvPr/>
        </p:nvCxnSpPr>
        <p:spPr>
          <a:xfrm flipV="1">
            <a:off x="907090" y="2196979"/>
            <a:ext cx="7297058"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358441" y="2196979"/>
            <a:ext cx="4374204"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189308" y="2922584"/>
            <a:ext cx="3061054" cy="3416320"/>
          </a:xfrm>
          <a:prstGeom prst="rect">
            <a:avLst/>
          </a:prstGeom>
          <a:noFill/>
        </p:spPr>
        <p:txBody>
          <a:bodyPr wrap="none" rtlCol="0">
            <a:spAutoFit/>
          </a:bodyPr>
          <a:lstStyle/>
          <a:p>
            <a:r>
              <a:rPr lang="en-US" sz="3600" dirty="0" smtClean="0"/>
              <a:t>B</a:t>
            </a:r>
          </a:p>
          <a:p>
            <a:endParaRPr lang="en-US" sz="3600" dirty="0"/>
          </a:p>
          <a:p>
            <a:endParaRPr lang="en-US" sz="3600" dirty="0" smtClean="0"/>
          </a:p>
          <a:p>
            <a:endParaRPr lang="en-US" sz="3600" dirty="0"/>
          </a:p>
          <a:p>
            <a:endParaRPr lang="en-US" sz="3600" dirty="0" smtClean="0"/>
          </a:p>
          <a:p>
            <a:r>
              <a:rPr lang="en-US" sz="3600" dirty="0"/>
              <a:t> </a:t>
            </a:r>
            <a:r>
              <a:rPr lang="en-US" sz="3600" dirty="0" smtClean="0"/>
              <a:t>                       A</a:t>
            </a:r>
            <a:endParaRPr lang="en-US" sz="3600" dirty="0"/>
          </a:p>
        </p:txBody>
      </p:sp>
      <p:sp>
        <p:nvSpPr>
          <p:cNvPr id="10" name="TextBox 9"/>
          <p:cNvSpPr txBox="1"/>
          <p:nvPr/>
        </p:nvSpPr>
        <p:spPr>
          <a:xfrm>
            <a:off x="4454834" y="3043519"/>
            <a:ext cx="443465" cy="707886"/>
          </a:xfrm>
          <a:prstGeom prst="rect">
            <a:avLst/>
          </a:prstGeom>
          <a:noFill/>
        </p:spPr>
        <p:txBody>
          <a:bodyPr wrap="square" rtlCol="0">
            <a:spAutoFit/>
          </a:bodyPr>
          <a:lstStyle/>
          <a:p>
            <a:r>
              <a:rPr lang="en-US" sz="4000" i="1" dirty="0" smtClean="0"/>
              <a:t>I</a:t>
            </a:r>
            <a:endParaRPr lang="en-US" sz="4000" i="1" dirty="0"/>
          </a:p>
        </p:txBody>
      </p:sp>
    </p:spTree>
    <p:extLst>
      <p:ext uri="{BB962C8B-B14F-4D97-AF65-F5344CB8AC3E}">
        <p14:creationId xmlns:p14="http://schemas.microsoft.com/office/powerpoint/2010/main" val="18131681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11" y="624829"/>
            <a:ext cx="7337372" cy="1077218"/>
          </a:xfrm>
          <a:prstGeom prst="rect">
            <a:avLst/>
          </a:prstGeom>
          <a:noFill/>
        </p:spPr>
        <p:txBody>
          <a:bodyPr wrap="square" rtlCol="0">
            <a:spAutoFit/>
          </a:bodyPr>
          <a:lstStyle/>
          <a:p>
            <a:r>
              <a:rPr lang="en-US" sz="3200" b="1" dirty="0" smtClean="0">
                <a:solidFill>
                  <a:srgbClr val="FF0000"/>
                </a:solidFill>
              </a:rPr>
              <a:t>Problem 3.4: </a:t>
            </a:r>
            <a:r>
              <a:rPr lang="en-US" sz="3200" b="1" dirty="0" smtClean="0">
                <a:solidFill>
                  <a:srgbClr val="000000"/>
                </a:solidFill>
              </a:rPr>
              <a:t>Show that the diagonals of a parallelogram bisect each other.</a:t>
            </a:r>
            <a:endParaRPr lang="en-US" sz="3200" baseline="30000" dirty="0" smtClean="0">
              <a:solidFill>
                <a:srgbClr val="000000"/>
              </a:solidFill>
            </a:endParaRPr>
          </a:p>
        </p:txBody>
      </p:sp>
      <p:sp>
        <p:nvSpPr>
          <p:cNvPr id="3" name="Data 2"/>
          <p:cNvSpPr/>
          <p:nvPr/>
        </p:nvSpPr>
        <p:spPr>
          <a:xfrm>
            <a:off x="907090" y="2196979"/>
            <a:ext cx="7297058" cy="3345857"/>
          </a:xfrm>
          <a:prstGeom prst="flowChartInputOutp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a:t>
            </a:r>
            <a:endParaRPr lang="en-US" dirty="0"/>
          </a:p>
        </p:txBody>
      </p:sp>
      <p:cxnSp>
        <p:nvCxnSpPr>
          <p:cNvPr id="6" name="Straight Arrow Connector 5"/>
          <p:cNvCxnSpPr/>
          <p:nvPr/>
        </p:nvCxnSpPr>
        <p:spPr>
          <a:xfrm flipV="1">
            <a:off x="907090" y="2196979"/>
            <a:ext cx="7297058"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358441" y="2196979"/>
            <a:ext cx="4374204"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189308" y="2922584"/>
            <a:ext cx="3061054" cy="3416320"/>
          </a:xfrm>
          <a:prstGeom prst="rect">
            <a:avLst/>
          </a:prstGeom>
          <a:noFill/>
        </p:spPr>
        <p:txBody>
          <a:bodyPr wrap="none" rtlCol="0">
            <a:spAutoFit/>
          </a:bodyPr>
          <a:lstStyle/>
          <a:p>
            <a:r>
              <a:rPr lang="en-US" sz="3600" dirty="0" smtClean="0"/>
              <a:t>B</a:t>
            </a:r>
          </a:p>
          <a:p>
            <a:endParaRPr lang="en-US" sz="3600" dirty="0"/>
          </a:p>
          <a:p>
            <a:endParaRPr lang="en-US" sz="3600" dirty="0" smtClean="0"/>
          </a:p>
          <a:p>
            <a:endParaRPr lang="en-US" sz="3600" dirty="0"/>
          </a:p>
          <a:p>
            <a:endParaRPr lang="en-US" sz="3600" dirty="0" smtClean="0"/>
          </a:p>
          <a:p>
            <a:r>
              <a:rPr lang="en-US" sz="3600" dirty="0"/>
              <a:t> </a:t>
            </a:r>
            <a:r>
              <a:rPr lang="en-US" sz="3600" dirty="0" smtClean="0"/>
              <a:t>                       A</a:t>
            </a:r>
            <a:endParaRPr lang="en-US" sz="3600" dirty="0"/>
          </a:p>
        </p:txBody>
      </p:sp>
      <p:sp>
        <p:nvSpPr>
          <p:cNvPr id="10" name="TextBox 9"/>
          <p:cNvSpPr txBox="1"/>
          <p:nvPr/>
        </p:nvSpPr>
        <p:spPr>
          <a:xfrm>
            <a:off x="4454834" y="3043519"/>
            <a:ext cx="443465" cy="707886"/>
          </a:xfrm>
          <a:prstGeom prst="rect">
            <a:avLst/>
          </a:prstGeom>
          <a:noFill/>
        </p:spPr>
        <p:txBody>
          <a:bodyPr wrap="square" rtlCol="0">
            <a:spAutoFit/>
          </a:bodyPr>
          <a:lstStyle/>
          <a:p>
            <a:r>
              <a:rPr lang="en-US" sz="4000" i="1" dirty="0" smtClean="0"/>
              <a:t>I</a:t>
            </a:r>
            <a:endParaRPr lang="en-US" sz="4000" i="1" dirty="0"/>
          </a:p>
        </p:txBody>
      </p:sp>
      <p:sp>
        <p:nvSpPr>
          <p:cNvPr id="2" name="TextBox 1"/>
          <p:cNvSpPr txBox="1"/>
          <p:nvPr/>
        </p:nvSpPr>
        <p:spPr>
          <a:xfrm>
            <a:off x="4857972" y="2325166"/>
            <a:ext cx="1595809" cy="3170099"/>
          </a:xfrm>
          <a:prstGeom prst="rect">
            <a:avLst/>
          </a:prstGeom>
          <a:noFill/>
        </p:spPr>
        <p:txBody>
          <a:bodyPr wrap="none" rtlCol="0">
            <a:spAutoFit/>
          </a:bodyPr>
          <a:lstStyle/>
          <a:p>
            <a:r>
              <a:rPr lang="en-US" sz="4000" dirty="0" smtClean="0"/>
              <a:t>   </a:t>
            </a:r>
            <a:r>
              <a:rPr lang="en-US" sz="4000" dirty="0" smtClean="0">
                <a:solidFill>
                  <a:srgbClr val="FF6600"/>
                </a:solidFill>
              </a:rPr>
              <a:t>  A+B</a:t>
            </a:r>
          </a:p>
          <a:p>
            <a:endParaRPr lang="en-US" sz="4000" dirty="0"/>
          </a:p>
          <a:p>
            <a:endParaRPr lang="en-US" sz="4000" dirty="0" smtClean="0"/>
          </a:p>
          <a:p>
            <a:endParaRPr lang="en-US" sz="4000" dirty="0"/>
          </a:p>
          <a:p>
            <a:endParaRPr lang="en-US" sz="4000" dirty="0">
              <a:solidFill>
                <a:srgbClr val="FF6600"/>
              </a:solidFill>
            </a:endParaRPr>
          </a:p>
        </p:txBody>
      </p:sp>
    </p:spTree>
    <p:extLst>
      <p:ext uri="{BB962C8B-B14F-4D97-AF65-F5344CB8AC3E}">
        <p14:creationId xmlns:p14="http://schemas.microsoft.com/office/powerpoint/2010/main" val="26777405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11" y="624829"/>
            <a:ext cx="7337372" cy="1077218"/>
          </a:xfrm>
          <a:prstGeom prst="rect">
            <a:avLst/>
          </a:prstGeom>
          <a:noFill/>
        </p:spPr>
        <p:txBody>
          <a:bodyPr wrap="square" rtlCol="0">
            <a:spAutoFit/>
          </a:bodyPr>
          <a:lstStyle/>
          <a:p>
            <a:r>
              <a:rPr lang="en-US" sz="3200" b="1" dirty="0" smtClean="0">
                <a:solidFill>
                  <a:srgbClr val="FF0000"/>
                </a:solidFill>
              </a:rPr>
              <a:t>Problem 3.4: </a:t>
            </a:r>
            <a:r>
              <a:rPr lang="en-US" sz="3200" b="1" dirty="0" smtClean="0">
                <a:solidFill>
                  <a:srgbClr val="000000"/>
                </a:solidFill>
              </a:rPr>
              <a:t>Show that the diagonals of a parallelogram bisect each other.</a:t>
            </a:r>
            <a:endParaRPr lang="en-US" sz="3200" baseline="30000" dirty="0" smtClean="0">
              <a:solidFill>
                <a:srgbClr val="000000"/>
              </a:solidFill>
            </a:endParaRPr>
          </a:p>
        </p:txBody>
      </p:sp>
      <p:sp>
        <p:nvSpPr>
          <p:cNvPr id="3" name="Data 2"/>
          <p:cNvSpPr/>
          <p:nvPr/>
        </p:nvSpPr>
        <p:spPr>
          <a:xfrm>
            <a:off x="907090" y="2196979"/>
            <a:ext cx="7297058" cy="3345857"/>
          </a:xfrm>
          <a:prstGeom prst="flowChartInputOutp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a:t>
            </a:r>
            <a:endParaRPr lang="en-US" dirty="0"/>
          </a:p>
        </p:txBody>
      </p:sp>
      <p:cxnSp>
        <p:nvCxnSpPr>
          <p:cNvPr id="6" name="Straight Arrow Connector 5"/>
          <p:cNvCxnSpPr/>
          <p:nvPr/>
        </p:nvCxnSpPr>
        <p:spPr>
          <a:xfrm flipV="1">
            <a:off x="907090" y="2196979"/>
            <a:ext cx="7297058"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358441" y="2196979"/>
            <a:ext cx="4374204" cy="33458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189308" y="2922584"/>
            <a:ext cx="3061054" cy="3416320"/>
          </a:xfrm>
          <a:prstGeom prst="rect">
            <a:avLst/>
          </a:prstGeom>
          <a:noFill/>
        </p:spPr>
        <p:txBody>
          <a:bodyPr wrap="none" rtlCol="0">
            <a:spAutoFit/>
          </a:bodyPr>
          <a:lstStyle/>
          <a:p>
            <a:r>
              <a:rPr lang="en-US" sz="3600" dirty="0" smtClean="0"/>
              <a:t>B</a:t>
            </a:r>
          </a:p>
          <a:p>
            <a:endParaRPr lang="en-US" sz="3600" dirty="0"/>
          </a:p>
          <a:p>
            <a:endParaRPr lang="en-US" sz="3600" dirty="0" smtClean="0"/>
          </a:p>
          <a:p>
            <a:endParaRPr lang="en-US" sz="3600" dirty="0"/>
          </a:p>
          <a:p>
            <a:endParaRPr lang="en-US" sz="3600" dirty="0" smtClean="0"/>
          </a:p>
          <a:p>
            <a:r>
              <a:rPr lang="en-US" sz="3600" dirty="0"/>
              <a:t> </a:t>
            </a:r>
            <a:r>
              <a:rPr lang="en-US" sz="3600" dirty="0" smtClean="0"/>
              <a:t>                       A</a:t>
            </a:r>
            <a:endParaRPr lang="en-US" sz="3600" dirty="0"/>
          </a:p>
        </p:txBody>
      </p:sp>
      <p:sp>
        <p:nvSpPr>
          <p:cNvPr id="10" name="TextBox 9"/>
          <p:cNvSpPr txBox="1"/>
          <p:nvPr/>
        </p:nvSpPr>
        <p:spPr>
          <a:xfrm>
            <a:off x="4454834" y="3043519"/>
            <a:ext cx="443465" cy="707886"/>
          </a:xfrm>
          <a:prstGeom prst="rect">
            <a:avLst/>
          </a:prstGeom>
          <a:noFill/>
        </p:spPr>
        <p:txBody>
          <a:bodyPr wrap="square" rtlCol="0">
            <a:spAutoFit/>
          </a:bodyPr>
          <a:lstStyle/>
          <a:p>
            <a:r>
              <a:rPr lang="en-US" sz="4000" i="1" dirty="0" smtClean="0"/>
              <a:t>I</a:t>
            </a:r>
            <a:endParaRPr lang="en-US" sz="4000" i="1" dirty="0"/>
          </a:p>
        </p:txBody>
      </p:sp>
      <p:sp>
        <p:nvSpPr>
          <p:cNvPr id="2" name="TextBox 1"/>
          <p:cNvSpPr txBox="1"/>
          <p:nvPr/>
        </p:nvSpPr>
        <p:spPr>
          <a:xfrm>
            <a:off x="4857972" y="2325166"/>
            <a:ext cx="1595809" cy="3170099"/>
          </a:xfrm>
          <a:prstGeom prst="rect">
            <a:avLst/>
          </a:prstGeom>
          <a:noFill/>
        </p:spPr>
        <p:txBody>
          <a:bodyPr wrap="none" rtlCol="0">
            <a:spAutoFit/>
          </a:bodyPr>
          <a:lstStyle/>
          <a:p>
            <a:r>
              <a:rPr lang="en-US" sz="4000" dirty="0" smtClean="0"/>
              <a:t>   </a:t>
            </a:r>
            <a:r>
              <a:rPr lang="en-US" sz="4000" dirty="0" smtClean="0">
                <a:solidFill>
                  <a:srgbClr val="FF6600"/>
                </a:solidFill>
              </a:rPr>
              <a:t>  A+B</a:t>
            </a:r>
          </a:p>
          <a:p>
            <a:endParaRPr lang="en-US" sz="4000" dirty="0"/>
          </a:p>
          <a:p>
            <a:endParaRPr lang="en-US" sz="4000" dirty="0" smtClean="0"/>
          </a:p>
          <a:p>
            <a:endParaRPr lang="en-US" sz="4000" dirty="0"/>
          </a:p>
          <a:p>
            <a:r>
              <a:rPr lang="en-US" sz="4000" dirty="0" smtClean="0">
                <a:solidFill>
                  <a:srgbClr val="FF6600"/>
                </a:solidFill>
              </a:rPr>
              <a:t>A-B</a:t>
            </a:r>
            <a:endParaRPr lang="en-US" sz="4000" dirty="0">
              <a:solidFill>
                <a:srgbClr val="FF6600"/>
              </a:solidFill>
            </a:endParaRPr>
          </a:p>
        </p:txBody>
      </p:sp>
    </p:spTree>
    <p:extLst>
      <p:ext uri="{BB962C8B-B14F-4D97-AF65-F5344CB8AC3E}">
        <p14:creationId xmlns:p14="http://schemas.microsoft.com/office/powerpoint/2010/main" val="5139208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7971412"/>
          </a:xfrm>
          <a:prstGeom prst="rect">
            <a:avLst/>
          </a:prstGeom>
          <a:noFill/>
        </p:spPr>
        <p:txBody>
          <a:bodyPr wrap="square" rtlCol="0">
            <a:spAutoFit/>
          </a:bodyPr>
          <a:lstStyle/>
          <a:p>
            <a:r>
              <a:rPr lang="en-US" sz="4000" dirty="0" smtClean="0"/>
              <a:t>Write two vectors, one approaching</a:t>
            </a:r>
          </a:p>
          <a:p>
            <a:r>
              <a:rPr lang="en-US" sz="4000" dirty="0" smtClean="0"/>
              <a:t> from the left and one from the right,</a:t>
            </a:r>
          </a:p>
          <a:p>
            <a:endParaRPr lang="en-US" sz="4000" dirty="0"/>
          </a:p>
          <a:p>
            <a:pPr algn="ctr"/>
            <a:r>
              <a:rPr lang="en-US" sz="4000" i="1" dirty="0" smtClean="0"/>
              <a:t>I</a:t>
            </a:r>
            <a:r>
              <a:rPr lang="en-US" sz="4000" baseline="-25000" dirty="0" smtClean="0"/>
              <a:t>L</a:t>
            </a:r>
            <a:r>
              <a:rPr lang="en-US" sz="4000" dirty="0" smtClean="0"/>
              <a:t> = B+</a:t>
            </a:r>
            <a:r>
              <a:rPr lang="en-US" sz="4000" dirty="0" smtClean="0">
                <a:solidFill>
                  <a:srgbClr val="FF0000"/>
                </a:solidFill>
              </a:rPr>
              <a:t>α</a:t>
            </a:r>
            <a:r>
              <a:rPr lang="en-US" sz="4000" dirty="0" smtClean="0"/>
              <a:t>(A-B) and </a:t>
            </a:r>
            <a:r>
              <a:rPr lang="en-US" sz="4000" i="1" dirty="0" smtClean="0"/>
              <a:t>I</a:t>
            </a:r>
            <a:r>
              <a:rPr lang="en-US" sz="4000" baseline="-25000" dirty="0" smtClean="0"/>
              <a:t>R</a:t>
            </a:r>
            <a:r>
              <a:rPr lang="en-US" sz="4000" dirty="0" smtClean="0"/>
              <a:t> = (A+B)-</a:t>
            </a:r>
            <a:r>
              <a:rPr lang="en-US" sz="4000" dirty="0" smtClean="0">
                <a:solidFill>
                  <a:srgbClr val="FF0000"/>
                </a:solidFill>
              </a:rPr>
              <a:t>β</a:t>
            </a:r>
            <a:r>
              <a:rPr lang="en-US" sz="4000" dirty="0" smtClean="0"/>
              <a:t>(A+B)</a:t>
            </a:r>
          </a:p>
          <a:p>
            <a:pPr algn="ctr"/>
            <a:endParaRPr lang="en-US" sz="4000" dirty="0"/>
          </a:p>
          <a:p>
            <a:r>
              <a:rPr lang="en-US" sz="4000" dirty="0" smtClean="0"/>
              <a:t>where </a:t>
            </a:r>
            <a:r>
              <a:rPr lang="en-US" sz="4000" dirty="0" smtClean="0">
                <a:solidFill>
                  <a:srgbClr val="FF0000"/>
                </a:solidFill>
              </a:rPr>
              <a:t> α </a:t>
            </a:r>
            <a:r>
              <a:rPr lang="en-US" sz="4000" dirty="0" smtClean="0"/>
              <a:t>&gt; 0 and </a:t>
            </a:r>
            <a:r>
              <a:rPr lang="en-US" sz="4000" dirty="0" smtClean="0">
                <a:solidFill>
                  <a:srgbClr val="FF0000"/>
                </a:solidFill>
              </a:rPr>
              <a:t>β </a:t>
            </a:r>
            <a:r>
              <a:rPr lang="en-US" sz="4000" dirty="0" smtClean="0"/>
              <a:t>&gt; 0. Note that </a:t>
            </a:r>
            <a:r>
              <a:rPr lang="en-US" sz="4000" i="1" dirty="0" smtClean="0"/>
              <a:t>I</a:t>
            </a:r>
            <a:r>
              <a:rPr lang="en-US" sz="4000" baseline="-25000" dirty="0" smtClean="0"/>
              <a:t>L</a:t>
            </a:r>
            <a:r>
              <a:rPr lang="en-US" sz="4000" dirty="0" smtClean="0"/>
              <a:t> = </a:t>
            </a:r>
            <a:r>
              <a:rPr lang="en-US" sz="4000" i="1" dirty="0" smtClean="0"/>
              <a:t>I</a:t>
            </a:r>
            <a:r>
              <a:rPr lang="en-US" sz="4000" baseline="-25000" dirty="0" smtClean="0"/>
              <a:t>R</a:t>
            </a:r>
            <a:r>
              <a:rPr lang="en-US" sz="4000" dirty="0" smtClean="0"/>
              <a:t> and solve for </a:t>
            </a:r>
            <a:r>
              <a:rPr lang="en-US" sz="4000" dirty="0" smtClean="0">
                <a:solidFill>
                  <a:srgbClr val="FF0000"/>
                </a:solidFill>
              </a:rPr>
              <a:t>α</a:t>
            </a:r>
            <a:r>
              <a:rPr lang="en-US" sz="4000" dirty="0" smtClean="0"/>
              <a:t> and </a:t>
            </a:r>
            <a:r>
              <a:rPr lang="en-US" sz="4000" dirty="0" smtClean="0">
                <a:solidFill>
                  <a:srgbClr val="FF0000"/>
                </a:solidFill>
              </a:rPr>
              <a:t>β</a:t>
            </a:r>
            <a:r>
              <a:rPr lang="en-US" sz="4000" dirty="0" smtClean="0"/>
              <a:t>. This leads to </a:t>
            </a:r>
            <a:r>
              <a:rPr lang="en-US" sz="4000" dirty="0" smtClean="0">
                <a:solidFill>
                  <a:srgbClr val="3366FF"/>
                </a:solidFill>
              </a:rPr>
              <a:t>α = β = ½</a:t>
            </a:r>
            <a:r>
              <a:rPr lang="en-US" sz="4000" dirty="0" smtClean="0"/>
              <a:t>. Could also do this problem algebraically.</a:t>
            </a:r>
          </a:p>
          <a:p>
            <a:pPr algn="ctr"/>
            <a:endParaRPr lang="en-US" sz="4000" dirty="0"/>
          </a:p>
          <a:p>
            <a:endParaRPr lang="en-US" sz="4000"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6130060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5509201"/>
          </a:xfrm>
          <a:prstGeom prst="rect">
            <a:avLst/>
          </a:prstGeom>
          <a:noFill/>
        </p:spPr>
        <p:txBody>
          <a:bodyPr wrap="square" rtlCol="0">
            <a:spAutoFit/>
          </a:bodyPr>
          <a:lstStyle/>
          <a:p>
            <a:r>
              <a:rPr lang="en-US" sz="4000" dirty="0" smtClean="0">
                <a:solidFill>
                  <a:srgbClr val="FF0000"/>
                </a:solidFill>
              </a:rPr>
              <a:t>Vector   Multiplication:</a:t>
            </a:r>
          </a:p>
          <a:p>
            <a:pPr algn="ctr"/>
            <a:endParaRPr lang="en-US" sz="4000" dirty="0"/>
          </a:p>
          <a:p>
            <a:r>
              <a:rPr lang="en-US" sz="4000" dirty="0" smtClean="0"/>
              <a:t>Consider two vector multiplication forms:</a:t>
            </a:r>
          </a:p>
          <a:p>
            <a:endParaRPr lang="en-US" sz="4000" dirty="0"/>
          </a:p>
          <a:p>
            <a:pPr marL="571500" indent="-571500">
              <a:buFont typeface="Arial"/>
              <a:buChar char="•"/>
            </a:pPr>
            <a:r>
              <a:rPr lang="en-US" sz="4000" dirty="0" smtClean="0"/>
              <a:t>Scalar product (dot product)</a:t>
            </a:r>
          </a:p>
          <a:p>
            <a:pPr marL="571500" indent="-571500">
              <a:buFont typeface="Arial"/>
              <a:buChar char="•"/>
            </a:pPr>
            <a:r>
              <a:rPr lang="en-US" sz="4000" dirty="0" smtClean="0"/>
              <a:t>Cross product (outer product)</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6062569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5632311"/>
          </a:xfrm>
          <a:prstGeom prst="rect">
            <a:avLst/>
          </a:prstGeom>
          <a:noFill/>
        </p:spPr>
        <p:txBody>
          <a:bodyPr wrap="square" rtlCol="0">
            <a:spAutoFit/>
          </a:bodyPr>
          <a:lstStyle/>
          <a:p>
            <a:r>
              <a:rPr lang="en-US" sz="4000" dirty="0" smtClean="0"/>
              <a:t>Scalar Product</a:t>
            </a:r>
          </a:p>
          <a:p>
            <a:endParaRPr lang="en-US" sz="4000" dirty="0"/>
          </a:p>
          <a:p>
            <a:endParaRPr lang="en-US" sz="4000" dirty="0" smtClean="0"/>
          </a:p>
          <a:p>
            <a:endParaRPr lang="en-US" sz="4000" dirty="0"/>
          </a:p>
          <a:p>
            <a:endParaRPr lang="en-US" sz="4000" dirty="0" smtClean="0"/>
          </a:p>
          <a:p>
            <a:r>
              <a:rPr lang="en-US" sz="4000" dirty="0" smtClean="0">
                <a:solidFill>
                  <a:srgbClr val="FF0000"/>
                </a:solidFill>
              </a:rPr>
              <a:t>Comments:</a:t>
            </a:r>
          </a:p>
          <a:p>
            <a:pPr marL="571500" indent="-571500">
              <a:buFont typeface="Arial"/>
              <a:buChar char="•"/>
            </a:pPr>
            <a:endParaRPr lang="en-US" sz="4000" dirty="0"/>
          </a:p>
          <a:p>
            <a:pPr marL="571500" indent="-571500">
              <a:buFont typeface="Arial"/>
              <a:buChar char="•"/>
            </a:pPr>
            <a:r>
              <a:rPr lang="en-US" sz="4000" b="1" dirty="0" smtClean="0">
                <a:sym typeface="Wingdings"/>
              </a:rPr>
              <a:t>A</a:t>
            </a:r>
            <a:r>
              <a:rPr lang="en-US" sz="4000" b="1" dirty="0" smtClean="0">
                <a:latin typeface="Wingdings"/>
                <a:ea typeface="Wingdings"/>
                <a:cs typeface="Wingdings"/>
                <a:sym typeface="Wingdings"/>
              </a:rPr>
              <a:t></a:t>
            </a:r>
            <a:r>
              <a:rPr lang="en-US" sz="4000" b="1" dirty="0" smtClean="0">
                <a:sym typeface="Wingdings"/>
              </a:rPr>
              <a:t>B=B</a:t>
            </a:r>
            <a:r>
              <a:rPr lang="en-US" sz="4000" b="1" dirty="0" smtClean="0">
                <a:latin typeface="Wingdings"/>
                <a:ea typeface="Wingdings"/>
                <a:cs typeface="Wingdings"/>
                <a:sym typeface="Wingdings"/>
              </a:rPr>
              <a:t></a:t>
            </a:r>
            <a:r>
              <a:rPr lang="en-US" sz="4000" b="1" dirty="0" smtClean="0">
                <a:sym typeface="Wingdings"/>
              </a:rPr>
              <a:t>A</a:t>
            </a:r>
            <a:r>
              <a:rPr lang="en-US" sz="4000" dirty="0" smtClean="0">
                <a:sym typeface="Wingdings"/>
              </a:rPr>
              <a:t>, </a:t>
            </a:r>
            <a:r>
              <a:rPr lang="en-US" sz="4000" dirty="0" smtClean="0">
                <a:solidFill>
                  <a:srgbClr val="3366FF"/>
                </a:solidFill>
                <a:sym typeface="Wingdings"/>
              </a:rPr>
              <a:t>commutative</a:t>
            </a:r>
          </a:p>
          <a:p>
            <a:pPr marL="571500" indent="-571500">
              <a:buFont typeface="Arial"/>
              <a:buChar char="•"/>
            </a:pPr>
            <a:r>
              <a:rPr lang="en-US" sz="4000" b="1" dirty="0" smtClean="0">
                <a:sym typeface="Wingdings"/>
              </a:rPr>
              <a:t>A</a:t>
            </a:r>
            <a:r>
              <a:rPr lang="en-US" sz="4000" b="1" dirty="0" smtClean="0">
                <a:latin typeface="Wingdings"/>
                <a:ea typeface="Wingdings"/>
                <a:cs typeface="Wingdings"/>
                <a:sym typeface="Wingdings"/>
              </a:rPr>
              <a:t></a:t>
            </a:r>
            <a:r>
              <a:rPr lang="en-US" sz="4000" b="1" dirty="0" smtClean="0">
                <a:sym typeface="Wingdings"/>
              </a:rPr>
              <a:t>(B+C)=A</a:t>
            </a:r>
            <a:r>
              <a:rPr lang="en-US" sz="4000" b="1" dirty="0" smtClean="0">
                <a:latin typeface="Wingdings"/>
                <a:ea typeface="Wingdings"/>
                <a:cs typeface="Wingdings"/>
                <a:sym typeface="Wingdings"/>
              </a:rPr>
              <a:t></a:t>
            </a:r>
            <a:r>
              <a:rPr lang="en-US" sz="4000" b="1" dirty="0" smtClean="0">
                <a:sym typeface="Wingdings"/>
              </a:rPr>
              <a:t>B+A</a:t>
            </a:r>
            <a:r>
              <a:rPr lang="en-US" sz="4000" b="1" dirty="0" smtClean="0">
                <a:latin typeface="Wingdings"/>
                <a:ea typeface="Wingdings"/>
                <a:cs typeface="Wingdings"/>
                <a:sym typeface="Wingdings"/>
              </a:rPr>
              <a:t></a:t>
            </a:r>
            <a:r>
              <a:rPr lang="en-US" sz="4000" b="1" dirty="0" smtClean="0">
                <a:sym typeface="Wingdings"/>
              </a:rPr>
              <a:t>C</a:t>
            </a:r>
            <a:r>
              <a:rPr lang="en-US" sz="4000" dirty="0" smtClean="0">
                <a:sym typeface="Wingdings"/>
              </a:rPr>
              <a:t>, </a:t>
            </a:r>
            <a:r>
              <a:rPr lang="en-US" sz="4000" dirty="0" smtClean="0">
                <a:solidFill>
                  <a:srgbClr val="3366FF"/>
                </a:solidFill>
                <a:sym typeface="Wingdings"/>
              </a:rPr>
              <a:t>distributive</a:t>
            </a:r>
            <a:endParaRPr lang="en-US" sz="4000" dirty="0">
              <a:solidFill>
                <a:srgbClr val="3366FF"/>
              </a:solidFill>
              <a:latin typeface="Wingdings"/>
              <a:ea typeface="Wingdings"/>
              <a:cs typeface="Wingdings"/>
              <a:sym typeface="Wingdings"/>
            </a:endParaRPr>
          </a:p>
        </p:txBody>
      </p:sp>
      <p:pic>
        <p:nvPicPr>
          <p:cNvPr id="5" name="Picture 4" descr="Screen Shot 2020-09-30 at 5.44.4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901" y="1326995"/>
            <a:ext cx="8356600" cy="812800"/>
          </a:xfrm>
          <a:prstGeom prst="rect">
            <a:avLst/>
          </a:prstGeom>
        </p:spPr>
      </p:pic>
      <p:pic>
        <p:nvPicPr>
          <p:cNvPr id="8" name="Picture 7" descr="Screen Shot 2020-09-30 at 5.11.52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901" y="2359276"/>
            <a:ext cx="8382000" cy="838200"/>
          </a:xfrm>
          <a:prstGeom prst="rect">
            <a:avLst/>
          </a:prstGeom>
        </p:spPr>
      </p:pic>
    </p:spTree>
    <p:extLst>
      <p:ext uri="{BB962C8B-B14F-4D97-AF65-F5344CB8AC3E}">
        <p14:creationId xmlns:p14="http://schemas.microsoft.com/office/powerpoint/2010/main" val="18067894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5632311"/>
          </a:xfrm>
          <a:prstGeom prst="rect">
            <a:avLst/>
          </a:prstGeom>
          <a:noFill/>
        </p:spPr>
        <p:txBody>
          <a:bodyPr wrap="square" rtlCol="0">
            <a:spAutoFit/>
          </a:bodyPr>
          <a:lstStyle/>
          <a:p>
            <a:r>
              <a:rPr lang="en-US" sz="4000" dirty="0" smtClean="0"/>
              <a:t>Scalar Product</a:t>
            </a:r>
          </a:p>
          <a:p>
            <a:endParaRPr lang="en-US" sz="4000" dirty="0"/>
          </a:p>
          <a:p>
            <a:endParaRPr lang="en-US" sz="4000" dirty="0" smtClean="0"/>
          </a:p>
          <a:p>
            <a:endParaRPr lang="en-US" sz="4000" dirty="0"/>
          </a:p>
          <a:p>
            <a:endParaRPr lang="en-US" sz="4000" dirty="0" smtClean="0"/>
          </a:p>
          <a:p>
            <a:r>
              <a:rPr lang="en-US" sz="4000" dirty="0" smtClean="0">
                <a:solidFill>
                  <a:srgbClr val="FF0000"/>
                </a:solidFill>
              </a:rPr>
              <a:t>Comments:</a:t>
            </a:r>
          </a:p>
          <a:p>
            <a:pPr marL="571500" indent="-571500">
              <a:buFont typeface="Arial"/>
              <a:buChar char="•"/>
            </a:pPr>
            <a:endParaRPr lang="en-US" sz="4000" dirty="0"/>
          </a:p>
          <a:p>
            <a:pPr marL="571500" indent="-571500">
              <a:buFont typeface="Arial"/>
              <a:buChar char="•"/>
            </a:pPr>
            <a:r>
              <a:rPr lang="en-US" sz="4000" b="1" dirty="0" smtClean="0">
                <a:sym typeface="Wingdings"/>
              </a:rPr>
              <a:t>A</a:t>
            </a:r>
            <a:r>
              <a:rPr lang="en-US" sz="4000" b="1" dirty="0" smtClean="0">
                <a:latin typeface="Wingdings"/>
                <a:ea typeface="Wingdings"/>
                <a:cs typeface="Wingdings"/>
                <a:sym typeface="Wingdings"/>
              </a:rPr>
              <a:t></a:t>
            </a:r>
            <a:r>
              <a:rPr lang="en-US" sz="4000" b="1" dirty="0" smtClean="0">
                <a:sym typeface="Wingdings"/>
              </a:rPr>
              <a:t>B=B</a:t>
            </a:r>
            <a:r>
              <a:rPr lang="en-US" sz="4000" b="1" dirty="0" smtClean="0">
                <a:latin typeface="Wingdings"/>
                <a:ea typeface="Wingdings"/>
                <a:cs typeface="Wingdings"/>
                <a:sym typeface="Wingdings"/>
              </a:rPr>
              <a:t></a:t>
            </a:r>
            <a:r>
              <a:rPr lang="en-US" sz="4000" b="1" dirty="0" smtClean="0">
                <a:sym typeface="Wingdings"/>
              </a:rPr>
              <a:t>A</a:t>
            </a:r>
            <a:r>
              <a:rPr lang="en-US" sz="4000" dirty="0" smtClean="0">
                <a:sym typeface="Wingdings"/>
              </a:rPr>
              <a:t>, </a:t>
            </a:r>
            <a:r>
              <a:rPr lang="en-US" sz="4000" dirty="0" smtClean="0">
                <a:solidFill>
                  <a:srgbClr val="3366FF"/>
                </a:solidFill>
                <a:sym typeface="Wingdings"/>
              </a:rPr>
              <a:t>commutative</a:t>
            </a:r>
          </a:p>
          <a:p>
            <a:pPr marL="571500" indent="-571500">
              <a:buFont typeface="Arial"/>
              <a:buChar char="•"/>
            </a:pPr>
            <a:r>
              <a:rPr lang="en-US" sz="4000" b="1" dirty="0" smtClean="0">
                <a:sym typeface="Wingdings"/>
              </a:rPr>
              <a:t>A</a:t>
            </a:r>
            <a:r>
              <a:rPr lang="en-US" sz="4000" b="1" dirty="0" smtClean="0">
                <a:latin typeface="Wingdings"/>
                <a:ea typeface="Wingdings"/>
                <a:cs typeface="Wingdings"/>
                <a:sym typeface="Wingdings"/>
              </a:rPr>
              <a:t></a:t>
            </a:r>
            <a:r>
              <a:rPr lang="en-US" sz="4000" b="1" dirty="0" smtClean="0">
                <a:sym typeface="Wingdings"/>
              </a:rPr>
              <a:t>(B+C)=A</a:t>
            </a:r>
            <a:r>
              <a:rPr lang="en-US" sz="4000" b="1" dirty="0" smtClean="0">
                <a:latin typeface="Wingdings"/>
                <a:ea typeface="Wingdings"/>
                <a:cs typeface="Wingdings"/>
                <a:sym typeface="Wingdings"/>
              </a:rPr>
              <a:t></a:t>
            </a:r>
            <a:r>
              <a:rPr lang="en-US" sz="4000" b="1" dirty="0" smtClean="0">
                <a:sym typeface="Wingdings"/>
              </a:rPr>
              <a:t>B+A</a:t>
            </a:r>
            <a:r>
              <a:rPr lang="en-US" sz="4000" b="1" dirty="0" smtClean="0">
                <a:latin typeface="Wingdings"/>
                <a:ea typeface="Wingdings"/>
                <a:cs typeface="Wingdings"/>
                <a:sym typeface="Wingdings"/>
              </a:rPr>
              <a:t></a:t>
            </a:r>
            <a:r>
              <a:rPr lang="en-US" sz="4000" b="1" dirty="0" smtClean="0">
                <a:sym typeface="Wingdings"/>
              </a:rPr>
              <a:t>C</a:t>
            </a:r>
            <a:r>
              <a:rPr lang="en-US" sz="4000" dirty="0" smtClean="0">
                <a:sym typeface="Wingdings"/>
              </a:rPr>
              <a:t>, </a:t>
            </a:r>
            <a:r>
              <a:rPr lang="en-US" sz="4000" dirty="0" smtClean="0">
                <a:solidFill>
                  <a:srgbClr val="3366FF"/>
                </a:solidFill>
                <a:sym typeface="Wingdings"/>
              </a:rPr>
              <a:t>distributive</a:t>
            </a:r>
            <a:endParaRPr lang="en-US" sz="4000" dirty="0">
              <a:solidFill>
                <a:srgbClr val="3366FF"/>
              </a:solidFill>
              <a:latin typeface="Wingdings"/>
              <a:ea typeface="Wingdings"/>
              <a:cs typeface="Wingdings"/>
              <a:sym typeface="Wingdings"/>
            </a:endParaRPr>
          </a:p>
        </p:txBody>
      </p:sp>
      <p:pic>
        <p:nvPicPr>
          <p:cNvPr id="5" name="Picture 4" descr="Screen Shot 2020-09-30 at 5.44.4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901" y="1326995"/>
            <a:ext cx="8356600" cy="812800"/>
          </a:xfrm>
          <a:prstGeom prst="rect">
            <a:avLst/>
          </a:prstGeom>
        </p:spPr>
      </p:pic>
      <p:pic>
        <p:nvPicPr>
          <p:cNvPr id="8" name="Picture 7" descr="Screen Shot 2020-09-30 at 5.11.52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901" y="2359276"/>
            <a:ext cx="8382000" cy="838200"/>
          </a:xfrm>
          <a:prstGeom prst="rect">
            <a:avLst/>
          </a:prstGeom>
        </p:spPr>
      </p:pic>
    </p:spTree>
    <p:extLst>
      <p:ext uri="{BB962C8B-B14F-4D97-AF65-F5344CB8AC3E}">
        <p14:creationId xmlns:p14="http://schemas.microsoft.com/office/powerpoint/2010/main" val="8925765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1261884"/>
          </a:xfrm>
          <a:prstGeom prst="rect">
            <a:avLst/>
          </a:prstGeom>
          <a:noFill/>
        </p:spPr>
        <p:txBody>
          <a:bodyPr wrap="square" rtlCol="0">
            <a:spAutoFit/>
          </a:bodyPr>
          <a:lstStyle/>
          <a:p>
            <a:r>
              <a:rPr lang="en-US" sz="4000" dirty="0" smtClean="0"/>
              <a:t>Gravitational interaction:</a:t>
            </a:r>
            <a:endParaRPr lang="en-US" dirty="0" smtClean="0"/>
          </a:p>
          <a:p>
            <a:endParaRPr lang="en-US" dirty="0"/>
          </a:p>
          <a:p>
            <a:endParaRPr lang="en-US" dirty="0"/>
          </a:p>
        </p:txBody>
      </p:sp>
      <p:pic>
        <p:nvPicPr>
          <p:cNvPr id="2" name="Picture 1"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2922" y="1824107"/>
            <a:ext cx="5801590" cy="4645894"/>
          </a:xfrm>
          <a:prstGeom prst="rect">
            <a:avLst/>
          </a:prstGeom>
        </p:spPr>
      </p:pic>
    </p:spTree>
    <p:extLst>
      <p:ext uri="{BB962C8B-B14F-4D97-AF65-F5344CB8AC3E}">
        <p14:creationId xmlns:p14="http://schemas.microsoft.com/office/powerpoint/2010/main" val="20620281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322486"/>
            <a:ext cx="8385086" cy="1261884"/>
          </a:xfrm>
          <a:prstGeom prst="rect">
            <a:avLst/>
          </a:prstGeom>
          <a:noFill/>
        </p:spPr>
        <p:txBody>
          <a:bodyPr wrap="square" rtlCol="0">
            <a:spAutoFit/>
          </a:bodyPr>
          <a:lstStyle/>
          <a:p>
            <a:r>
              <a:rPr lang="en-US" sz="4000" dirty="0" smtClean="0"/>
              <a:t>Gravitational interaction:</a:t>
            </a:r>
            <a:endParaRPr lang="en-US" dirty="0" smtClean="0"/>
          </a:p>
          <a:p>
            <a:endParaRPr lang="en-US" dirty="0"/>
          </a:p>
          <a:p>
            <a:endParaRPr lang="en-US" dirty="0"/>
          </a:p>
        </p:txBody>
      </p:sp>
      <p:sp>
        <p:nvSpPr>
          <p:cNvPr id="4" name="TextBox 3"/>
          <p:cNvSpPr txBox="1"/>
          <p:nvPr/>
        </p:nvSpPr>
        <p:spPr>
          <a:xfrm>
            <a:off x="806305" y="1590288"/>
            <a:ext cx="8020196" cy="5611793"/>
          </a:xfrm>
          <a:prstGeom prst="rect">
            <a:avLst/>
          </a:prstGeom>
          <a:noFill/>
        </p:spPr>
        <p:txBody>
          <a:bodyPr wrap="square" rtlCol="0">
            <a:spAutoFit/>
          </a:bodyPr>
          <a:lstStyle/>
          <a:p>
            <a:r>
              <a:rPr lang="en-US" sz="3600" dirty="0" smtClean="0"/>
              <a:t>|</a:t>
            </a:r>
            <a:r>
              <a:rPr lang="en-US" sz="3600" b="1" dirty="0" smtClean="0"/>
              <a:t>r</a:t>
            </a:r>
            <a:r>
              <a:rPr lang="en-US" sz="3600" b="1" baseline="-25000" dirty="0"/>
              <a:t>1</a:t>
            </a:r>
            <a:r>
              <a:rPr lang="en-US" sz="3600" b="1" dirty="0" smtClean="0"/>
              <a:t>-r</a:t>
            </a:r>
            <a:r>
              <a:rPr lang="en-US" sz="3600" b="1" baseline="-25000" dirty="0"/>
              <a:t>2</a:t>
            </a:r>
            <a:r>
              <a:rPr lang="en-US" sz="3600" dirty="0" smtClean="0"/>
              <a:t>|</a:t>
            </a:r>
            <a:r>
              <a:rPr lang="en-US" sz="3600" baseline="30000" dirty="0" smtClean="0"/>
              <a:t>2</a:t>
            </a:r>
            <a:r>
              <a:rPr lang="en-US" sz="3600" dirty="0" smtClean="0"/>
              <a:t> =  (</a:t>
            </a:r>
            <a:r>
              <a:rPr lang="en-US" sz="3600" b="1" dirty="0" smtClean="0"/>
              <a:t>r</a:t>
            </a:r>
            <a:r>
              <a:rPr lang="en-US" sz="3600" b="1" baseline="-25000" dirty="0"/>
              <a:t>1</a:t>
            </a:r>
            <a:r>
              <a:rPr lang="en-US" sz="3600" b="1" dirty="0" smtClean="0"/>
              <a:t>-r</a:t>
            </a:r>
            <a:r>
              <a:rPr lang="en-US" sz="3600" b="1" baseline="-25000" dirty="0"/>
              <a:t>2</a:t>
            </a:r>
            <a:r>
              <a:rPr lang="en-US" sz="3600" dirty="0" smtClean="0"/>
              <a:t>)  </a:t>
            </a:r>
            <a:r>
              <a:rPr lang="en-US" sz="3600" dirty="0" smtClean="0">
                <a:latin typeface="Wingdings"/>
                <a:ea typeface="Wingdings"/>
                <a:cs typeface="Wingdings"/>
                <a:sym typeface="Wingdings"/>
              </a:rPr>
              <a:t></a:t>
            </a:r>
            <a:r>
              <a:rPr lang="en-US" sz="3600" dirty="0" smtClean="0"/>
              <a:t>  </a:t>
            </a:r>
            <a:r>
              <a:rPr lang="en-US" sz="3600" dirty="0"/>
              <a:t>(</a:t>
            </a:r>
            <a:r>
              <a:rPr lang="en-US" sz="3600" b="1" dirty="0" smtClean="0"/>
              <a:t>r</a:t>
            </a:r>
            <a:r>
              <a:rPr lang="en-US" sz="3600" b="1" baseline="-25000" dirty="0" smtClean="0"/>
              <a:t>1</a:t>
            </a:r>
            <a:r>
              <a:rPr lang="en-US" sz="3600" b="1" dirty="0" smtClean="0"/>
              <a:t>-r</a:t>
            </a:r>
            <a:r>
              <a:rPr lang="en-US" sz="3600" b="1" baseline="-25000" dirty="0" smtClean="0"/>
              <a:t>2</a:t>
            </a:r>
            <a:r>
              <a:rPr lang="en-US" sz="3600" dirty="0" smtClean="0"/>
              <a:t>)</a:t>
            </a:r>
          </a:p>
          <a:p>
            <a:endParaRPr lang="en-US" sz="3600" dirty="0"/>
          </a:p>
          <a:p>
            <a:r>
              <a:rPr lang="en-US" sz="3600" dirty="0" smtClean="0"/>
              <a:t>              = r</a:t>
            </a:r>
            <a:r>
              <a:rPr lang="en-US" sz="3600" baseline="-25000" dirty="0" smtClean="0"/>
              <a:t>2</a:t>
            </a:r>
            <a:r>
              <a:rPr lang="en-US" sz="3600" baseline="30000" dirty="0" smtClean="0"/>
              <a:t>2</a:t>
            </a:r>
            <a:r>
              <a:rPr lang="en-US" sz="3600" dirty="0" smtClean="0"/>
              <a:t>+r</a:t>
            </a:r>
            <a:r>
              <a:rPr lang="en-US" sz="3600" baseline="-25000" dirty="0" smtClean="0"/>
              <a:t>1</a:t>
            </a:r>
            <a:r>
              <a:rPr lang="en-US" sz="3600" baseline="30000" dirty="0" smtClean="0"/>
              <a:t>2</a:t>
            </a:r>
            <a:r>
              <a:rPr lang="en-US" sz="3600" dirty="0" smtClean="0"/>
              <a:t>-2r</a:t>
            </a:r>
            <a:r>
              <a:rPr lang="en-US" sz="3600" baseline="-25000" dirty="0" smtClean="0"/>
              <a:t>1</a:t>
            </a:r>
            <a:r>
              <a:rPr lang="en-US" sz="3600" dirty="0" smtClean="0"/>
              <a:t>r</a:t>
            </a:r>
            <a:r>
              <a:rPr lang="en-US" sz="3600" baseline="-25000" dirty="0" smtClean="0"/>
              <a:t>2</a:t>
            </a:r>
            <a:r>
              <a:rPr lang="en-US" sz="3600" dirty="0" smtClean="0"/>
              <a:t> </a:t>
            </a:r>
            <a:r>
              <a:rPr lang="en-US" sz="3600" dirty="0" err="1" smtClean="0"/>
              <a:t>cos</a:t>
            </a:r>
            <a:r>
              <a:rPr lang="en-US" sz="3600" dirty="0" smtClean="0"/>
              <a:t> </a:t>
            </a:r>
            <a:r>
              <a:rPr lang="en-US" sz="3600" dirty="0" err="1" smtClean="0"/>
              <a:t>θ</a:t>
            </a:r>
            <a:endParaRPr lang="en-US" sz="3600" dirty="0" smtClean="0"/>
          </a:p>
          <a:p>
            <a:endParaRPr lang="en-US" sz="3600" dirty="0" smtClean="0"/>
          </a:p>
          <a:p>
            <a:r>
              <a:rPr lang="en-US" sz="3600" dirty="0" smtClean="0"/>
              <a:t>and the expression for the field Is</a:t>
            </a:r>
          </a:p>
          <a:p>
            <a:pPr algn="ctr"/>
            <a:endParaRPr lang="en-US" sz="3600" dirty="0">
              <a:solidFill>
                <a:srgbClr val="FF0000"/>
              </a:solidFill>
            </a:endParaRPr>
          </a:p>
          <a:p>
            <a:pPr algn="ctr"/>
            <a:r>
              <a:rPr lang="en-US" sz="3600" dirty="0" smtClean="0">
                <a:solidFill>
                  <a:srgbClr val="FF0000"/>
                </a:solidFill>
              </a:rPr>
              <a:t>F = -Gm</a:t>
            </a:r>
            <a:r>
              <a:rPr lang="en-US" sz="3600" baseline="-25000" dirty="0" smtClean="0">
                <a:solidFill>
                  <a:srgbClr val="FF0000"/>
                </a:solidFill>
              </a:rPr>
              <a:t>1</a:t>
            </a:r>
            <a:r>
              <a:rPr lang="en-US" sz="3600" dirty="0" smtClean="0">
                <a:solidFill>
                  <a:srgbClr val="FF0000"/>
                </a:solidFill>
              </a:rPr>
              <a:t>m</a:t>
            </a:r>
            <a:r>
              <a:rPr lang="en-US" sz="3600" baseline="-25000" dirty="0" smtClean="0">
                <a:solidFill>
                  <a:srgbClr val="FF0000"/>
                </a:solidFill>
              </a:rPr>
              <a:t>2</a:t>
            </a:r>
            <a:r>
              <a:rPr lang="en-US" sz="3600" dirty="0" smtClean="0">
                <a:solidFill>
                  <a:srgbClr val="FF0000"/>
                </a:solidFill>
              </a:rPr>
              <a:t>(r</a:t>
            </a:r>
            <a:r>
              <a:rPr lang="en-US" sz="3600" baseline="-25000" dirty="0">
                <a:solidFill>
                  <a:srgbClr val="FF0000"/>
                </a:solidFill>
              </a:rPr>
              <a:t>1</a:t>
            </a:r>
            <a:r>
              <a:rPr lang="en-US" sz="3600" dirty="0" smtClean="0">
                <a:solidFill>
                  <a:srgbClr val="FF0000"/>
                </a:solidFill>
              </a:rPr>
              <a:t>-r</a:t>
            </a:r>
            <a:r>
              <a:rPr lang="en-US" sz="3600" baseline="-25000" dirty="0">
                <a:solidFill>
                  <a:srgbClr val="FF0000"/>
                </a:solidFill>
              </a:rPr>
              <a:t>2</a:t>
            </a:r>
            <a:r>
              <a:rPr lang="en-US" sz="3600" dirty="0" smtClean="0">
                <a:solidFill>
                  <a:srgbClr val="FF0000"/>
                </a:solidFill>
              </a:rPr>
              <a:t>)/(r</a:t>
            </a:r>
            <a:r>
              <a:rPr lang="en-US" sz="3600" baseline="-25000" dirty="0" smtClean="0">
                <a:solidFill>
                  <a:srgbClr val="FF0000"/>
                </a:solidFill>
              </a:rPr>
              <a:t>2</a:t>
            </a:r>
            <a:r>
              <a:rPr lang="en-US" sz="3600" baseline="30000" dirty="0" smtClean="0">
                <a:solidFill>
                  <a:srgbClr val="FF0000"/>
                </a:solidFill>
              </a:rPr>
              <a:t>2</a:t>
            </a:r>
            <a:r>
              <a:rPr lang="en-US" sz="3600" dirty="0">
                <a:solidFill>
                  <a:srgbClr val="FF0000"/>
                </a:solidFill>
              </a:rPr>
              <a:t>+r</a:t>
            </a:r>
            <a:r>
              <a:rPr lang="en-US" sz="3600" baseline="-25000" dirty="0">
                <a:solidFill>
                  <a:srgbClr val="FF0000"/>
                </a:solidFill>
              </a:rPr>
              <a:t>1</a:t>
            </a:r>
            <a:r>
              <a:rPr lang="en-US" sz="3600" baseline="30000" dirty="0">
                <a:solidFill>
                  <a:srgbClr val="FF0000"/>
                </a:solidFill>
              </a:rPr>
              <a:t>2</a:t>
            </a:r>
            <a:r>
              <a:rPr lang="en-US" sz="3600" dirty="0">
                <a:solidFill>
                  <a:srgbClr val="FF0000"/>
                </a:solidFill>
              </a:rPr>
              <a:t>-2r</a:t>
            </a:r>
            <a:r>
              <a:rPr lang="en-US" sz="3600" baseline="-25000" dirty="0">
                <a:solidFill>
                  <a:srgbClr val="FF0000"/>
                </a:solidFill>
              </a:rPr>
              <a:t>1</a:t>
            </a:r>
            <a:r>
              <a:rPr lang="en-US" sz="3600" dirty="0">
                <a:solidFill>
                  <a:srgbClr val="FF0000"/>
                </a:solidFill>
              </a:rPr>
              <a:t>r</a:t>
            </a:r>
            <a:r>
              <a:rPr lang="en-US" sz="3600" baseline="-25000" dirty="0">
                <a:solidFill>
                  <a:srgbClr val="FF0000"/>
                </a:solidFill>
              </a:rPr>
              <a:t>2</a:t>
            </a:r>
            <a:r>
              <a:rPr lang="en-US" sz="3600" dirty="0">
                <a:solidFill>
                  <a:srgbClr val="FF0000"/>
                </a:solidFill>
              </a:rPr>
              <a:t> </a:t>
            </a:r>
            <a:r>
              <a:rPr lang="en-US" sz="3600" dirty="0" err="1">
                <a:solidFill>
                  <a:srgbClr val="FF0000"/>
                </a:solidFill>
              </a:rPr>
              <a:t>cos</a:t>
            </a:r>
            <a:r>
              <a:rPr lang="en-US" sz="3600" dirty="0">
                <a:solidFill>
                  <a:srgbClr val="FF0000"/>
                </a:solidFill>
              </a:rPr>
              <a:t> </a:t>
            </a:r>
            <a:r>
              <a:rPr lang="en-US" sz="3600" dirty="0" err="1" smtClean="0">
                <a:solidFill>
                  <a:srgbClr val="FF0000"/>
                </a:solidFill>
              </a:rPr>
              <a:t>θ</a:t>
            </a:r>
            <a:r>
              <a:rPr lang="en-US" sz="3600" dirty="0" smtClean="0">
                <a:solidFill>
                  <a:srgbClr val="FF0000"/>
                </a:solidFill>
              </a:rPr>
              <a:t>)</a:t>
            </a:r>
            <a:r>
              <a:rPr lang="en-US" sz="3600" baseline="30000" dirty="0" smtClean="0">
                <a:solidFill>
                  <a:srgbClr val="FF0000"/>
                </a:solidFill>
              </a:rPr>
              <a:t>3/2</a:t>
            </a:r>
            <a:endParaRPr lang="en-US" sz="3600" baseline="30000" dirty="0">
              <a:solidFill>
                <a:srgbClr val="FF0000"/>
              </a:solidFill>
            </a:endParaRPr>
          </a:p>
          <a:p>
            <a:pPr algn="ctr"/>
            <a:endParaRPr lang="en-US" sz="4000" baseline="30000" dirty="0" smtClean="0">
              <a:solidFill>
                <a:srgbClr val="FF0000"/>
              </a:solidFill>
            </a:endParaRPr>
          </a:p>
          <a:p>
            <a:endParaRPr lang="en-US" sz="4000" dirty="0"/>
          </a:p>
          <a:p>
            <a:r>
              <a:rPr lang="en-US" sz="4000" dirty="0" smtClean="0"/>
              <a:t> </a:t>
            </a:r>
            <a:endParaRPr lang="en-US" sz="4000" dirty="0">
              <a:latin typeface="Wingdings"/>
              <a:ea typeface="Wingdings"/>
              <a:cs typeface="Wingdings"/>
              <a:sym typeface="Wingdings"/>
            </a:endParaRPr>
          </a:p>
        </p:txBody>
      </p:sp>
      <p:cxnSp>
        <p:nvCxnSpPr>
          <p:cNvPr id="5" name="Straight Arrow Connector 4"/>
          <p:cNvCxnSpPr/>
          <p:nvPr/>
        </p:nvCxnSpPr>
        <p:spPr>
          <a:xfrm flipH="1">
            <a:off x="6248860" y="2378381"/>
            <a:ext cx="604728" cy="5845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6289172" y="1713236"/>
            <a:ext cx="2644474" cy="584776"/>
          </a:xfrm>
          <a:prstGeom prst="rect">
            <a:avLst/>
          </a:prstGeom>
          <a:noFill/>
        </p:spPr>
        <p:txBody>
          <a:bodyPr wrap="none" rtlCol="0">
            <a:spAutoFit/>
          </a:bodyPr>
          <a:lstStyle/>
          <a:p>
            <a:r>
              <a:rPr lang="en-US" sz="3200" dirty="0" smtClean="0">
                <a:solidFill>
                  <a:srgbClr val="3366FF"/>
                </a:solidFill>
              </a:rPr>
              <a:t>Law of Cosines</a:t>
            </a:r>
            <a:endParaRPr lang="en-US" sz="3200" dirty="0">
              <a:solidFill>
                <a:srgbClr val="3366FF"/>
              </a:solidFill>
            </a:endParaRPr>
          </a:p>
        </p:txBody>
      </p:sp>
    </p:spTree>
    <p:extLst>
      <p:ext uri="{BB962C8B-B14F-4D97-AF65-F5344CB8AC3E}">
        <p14:creationId xmlns:p14="http://schemas.microsoft.com/office/powerpoint/2010/main" val="35992989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4415" y="862832"/>
            <a:ext cx="7994575" cy="5808729"/>
          </a:xfrm>
        </p:spPr>
        <p:txBody>
          <a:bodyPr>
            <a:noAutofit/>
          </a:bodyPr>
          <a:lstStyle/>
          <a:p>
            <a:pPr algn="l"/>
            <a:r>
              <a:rPr lang="en-US" sz="3600" b="1" dirty="0" smtClean="0"/>
              <a:t>Grading: </a:t>
            </a:r>
            <a:endParaRPr lang="en-US" sz="2400" b="1" dirty="0" smtClean="0"/>
          </a:p>
          <a:p>
            <a:pPr algn="l"/>
            <a:r>
              <a:rPr lang="en-US" sz="2400" b="1" dirty="0" smtClean="0"/>
              <a:t>Homework: 50 </a:t>
            </a:r>
            <a:r>
              <a:rPr lang="en-US" sz="2400" b="1" dirty="0" err="1" smtClean="0"/>
              <a:t>pts</a:t>
            </a:r>
            <a:r>
              <a:rPr lang="en-US" sz="2400" b="1" dirty="0" smtClean="0"/>
              <a:t/>
            </a:r>
            <a:br>
              <a:rPr lang="en-US" sz="2400" b="1" dirty="0" smtClean="0"/>
            </a:br>
            <a:r>
              <a:rPr lang="en-US" sz="2400" b="1" i="1" dirty="0" smtClean="0"/>
              <a:t>Tests will be take-home exams</a:t>
            </a:r>
            <a:r>
              <a:rPr lang="en-US" sz="2400" b="1" dirty="0" smtClean="0"/>
              <a:t/>
            </a:r>
            <a:br>
              <a:rPr lang="en-US" sz="2400" b="1" dirty="0" smtClean="0"/>
            </a:br>
            <a:r>
              <a:rPr lang="en-US" sz="2400" b="1" dirty="0" smtClean="0"/>
              <a:t>Test 1: 50 </a:t>
            </a:r>
            <a:r>
              <a:rPr lang="en-US" sz="2400" b="1" dirty="0" err="1" smtClean="0"/>
              <a:t>pts</a:t>
            </a:r>
            <a:r>
              <a:rPr lang="en-US" sz="2400" b="1" dirty="0" smtClean="0"/>
              <a:t/>
            </a:r>
            <a:br>
              <a:rPr lang="en-US" sz="2400" b="1" dirty="0" smtClean="0"/>
            </a:br>
            <a:r>
              <a:rPr lang="en-US" sz="2400" b="1" dirty="0" smtClean="0"/>
              <a:t>Test 2: 50 </a:t>
            </a:r>
            <a:r>
              <a:rPr lang="en-US" sz="2400" b="1" dirty="0" err="1" smtClean="0"/>
              <a:t>pts</a:t>
            </a:r>
            <a:r>
              <a:rPr lang="en-US" sz="2400" b="1" dirty="0" smtClean="0"/>
              <a:t/>
            </a:r>
            <a:br>
              <a:rPr lang="en-US" sz="2400" b="1" dirty="0" smtClean="0"/>
            </a:br>
            <a:r>
              <a:rPr lang="en-US" sz="2400" b="1" dirty="0" smtClean="0"/>
              <a:t>Final: 70 </a:t>
            </a:r>
            <a:r>
              <a:rPr lang="en-US" sz="2400" b="1" dirty="0" err="1" smtClean="0"/>
              <a:t>pts</a:t>
            </a:r>
            <a:r>
              <a:rPr lang="en-US" sz="2400" b="1" dirty="0" smtClean="0"/>
              <a:t/>
            </a:r>
            <a:br>
              <a:rPr lang="en-US" sz="2400" b="1" dirty="0" smtClean="0"/>
            </a:br>
            <a:r>
              <a:rPr lang="en-US" sz="2400" b="1" dirty="0" smtClean="0"/>
              <a:t>Total: 220 </a:t>
            </a:r>
            <a:r>
              <a:rPr lang="en-US" sz="2400" b="1" dirty="0" err="1" smtClean="0"/>
              <a:t>pts</a:t>
            </a:r>
            <a:r>
              <a:rPr lang="en-US" sz="2400" b="1" dirty="0" smtClean="0"/>
              <a:t> </a:t>
            </a:r>
            <a:br>
              <a:rPr lang="en-US" sz="2400" b="1" dirty="0" smtClean="0"/>
            </a:br>
            <a:endParaRPr lang="en-US" sz="2400" b="1" dirty="0" smtClean="0"/>
          </a:p>
          <a:p>
            <a:pPr algn="l"/>
            <a:r>
              <a:rPr lang="en-US" sz="3600" b="1" dirty="0" smtClean="0"/>
              <a:t>Tests: </a:t>
            </a:r>
          </a:p>
          <a:p>
            <a:pPr algn="l"/>
            <a:r>
              <a:rPr lang="en-US" sz="2400" b="1" dirty="0" smtClean="0"/>
              <a:t>Test 1: Wednesday, October 28, 2020</a:t>
            </a:r>
            <a:br>
              <a:rPr lang="en-US" sz="2400" b="1" dirty="0" smtClean="0"/>
            </a:br>
            <a:r>
              <a:rPr lang="en-US" sz="2400" b="1" dirty="0" smtClean="0"/>
              <a:t>Test 2: Wednesday, November 25, 2020</a:t>
            </a:r>
            <a:br>
              <a:rPr lang="en-US" sz="2400" b="1" dirty="0" smtClean="0"/>
            </a:br>
            <a:r>
              <a:rPr lang="en-US" sz="2400" b="1" dirty="0" smtClean="0"/>
              <a:t>Final: Thursday, December 10, 2020 @ 10:15 </a:t>
            </a:r>
          </a:p>
        </p:txBody>
      </p:sp>
    </p:spTree>
    <p:extLst>
      <p:ext uri="{BB962C8B-B14F-4D97-AF65-F5344CB8AC3E}">
        <p14:creationId xmlns:p14="http://schemas.microsoft.com/office/powerpoint/2010/main" val="379405224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1261884"/>
          </a:xfrm>
          <a:prstGeom prst="rect">
            <a:avLst/>
          </a:prstGeom>
          <a:noFill/>
        </p:spPr>
        <p:txBody>
          <a:bodyPr wrap="square" rtlCol="0">
            <a:spAutoFit/>
          </a:bodyPr>
          <a:lstStyle/>
          <a:p>
            <a:r>
              <a:rPr lang="en-US" sz="4000" dirty="0" smtClean="0"/>
              <a:t>Electrostatic interaction:</a:t>
            </a:r>
            <a:endParaRPr lang="en-US" dirty="0" smtClean="0"/>
          </a:p>
          <a:p>
            <a:endParaRPr lang="en-US" dirty="0"/>
          </a:p>
          <a:p>
            <a:endParaRPr lang="en-US" dirty="0"/>
          </a:p>
        </p:txBody>
      </p:sp>
      <p:pic>
        <p:nvPicPr>
          <p:cNvPr id="2" name="Picture 1" descr="Positively-charged-sphere-with-an-off-centered-cavity(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7334" y="1704493"/>
            <a:ext cx="4431239" cy="4626997"/>
          </a:xfrm>
          <a:prstGeom prst="rect">
            <a:avLst/>
          </a:prstGeom>
        </p:spPr>
      </p:pic>
      <p:sp>
        <p:nvSpPr>
          <p:cNvPr id="5" name="TextBox 4"/>
          <p:cNvSpPr txBox="1"/>
          <p:nvPr/>
        </p:nvSpPr>
        <p:spPr>
          <a:xfrm>
            <a:off x="441415" y="1785931"/>
            <a:ext cx="3287745" cy="4524316"/>
          </a:xfrm>
          <a:prstGeom prst="rect">
            <a:avLst/>
          </a:prstGeom>
          <a:noFill/>
        </p:spPr>
        <p:txBody>
          <a:bodyPr wrap="square" rtlCol="0">
            <a:spAutoFit/>
          </a:bodyPr>
          <a:lstStyle/>
          <a:p>
            <a:pPr algn="ctr"/>
            <a:r>
              <a:rPr lang="en-US" sz="3600" dirty="0" smtClean="0"/>
              <a:t>In a uniformly charged  sphere of radius </a:t>
            </a:r>
            <a:r>
              <a:rPr lang="en-US" sz="3600" dirty="0" smtClean="0">
                <a:solidFill>
                  <a:srgbClr val="FF0000"/>
                </a:solidFill>
              </a:rPr>
              <a:t>a</a:t>
            </a:r>
            <a:r>
              <a:rPr lang="en-US" sz="3600" dirty="0" smtClean="0"/>
              <a:t>, a spherical cavity of radius </a:t>
            </a:r>
            <a:r>
              <a:rPr lang="en-US" sz="3600" dirty="0" smtClean="0">
                <a:solidFill>
                  <a:srgbClr val="FF0000"/>
                </a:solidFill>
              </a:rPr>
              <a:t>b</a:t>
            </a:r>
            <a:r>
              <a:rPr lang="en-US" sz="3600" dirty="0" smtClean="0"/>
              <a:t>  is excised. </a:t>
            </a:r>
            <a:r>
              <a:rPr lang="en-US" sz="3600" dirty="0" smtClean="0">
                <a:solidFill>
                  <a:srgbClr val="3366FF"/>
                </a:solidFill>
              </a:rPr>
              <a:t>What is the electric field in the cavity?</a:t>
            </a:r>
            <a:endParaRPr lang="en-US" sz="3600" dirty="0">
              <a:solidFill>
                <a:srgbClr val="3366FF"/>
              </a:solidFill>
            </a:endParaRPr>
          </a:p>
        </p:txBody>
      </p:sp>
    </p:spTree>
    <p:extLst>
      <p:ext uri="{BB962C8B-B14F-4D97-AF65-F5344CB8AC3E}">
        <p14:creationId xmlns:p14="http://schemas.microsoft.com/office/powerpoint/2010/main" val="17109888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sitively-charged-sphere-with-an-off-centered-cavity(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7492" y="1220749"/>
            <a:ext cx="4431239" cy="4626997"/>
          </a:xfrm>
          <a:prstGeom prst="rect">
            <a:avLst/>
          </a:prstGeom>
        </p:spPr>
      </p:pic>
      <p:sp>
        <p:nvSpPr>
          <p:cNvPr id="5" name="TextBox 4"/>
          <p:cNvSpPr txBox="1"/>
          <p:nvPr/>
        </p:nvSpPr>
        <p:spPr>
          <a:xfrm>
            <a:off x="441415" y="213781"/>
            <a:ext cx="8327158" cy="646331"/>
          </a:xfrm>
          <a:prstGeom prst="rect">
            <a:avLst/>
          </a:prstGeom>
          <a:noFill/>
        </p:spPr>
        <p:txBody>
          <a:bodyPr wrap="square" rtlCol="0">
            <a:spAutoFit/>
          </a:bodyPr>
          <a:lstStyle/>
          <a:p>
            <a:pPr algn="ctr"/>
            <a:r>
              <a:rPr lang="en-US" sz="3600" dirty="0" smtClean="0">
                <a:solidFill>
                  <a:srgbClr val="3366FF"/>
                </a:solidFill>
              </a:rPr>
              <a:t>What is the electric field in the cavity?</a:t>
            </a:r>
            <a:endParaRPr lang="en-US" sz="3600" dirty="0">
              <a:solidFill>
                <a:srgbClr val="3366FF"/>
              </a:solidFill>
            </a:endParaRPr>
          </a:p>
        </p:txBody>
      </p:sp>
      <p:sp>
        <p:nvSpPr>
          <p:cNvPr id="4" name="TextBox 3"/>
          <p:cNvSpPr txBox="1"/>
          <p:nvPr/>
        </p:nvSpPr>
        <p:spPr>
          <a:xfrm>
            <a:off x="221734" y="1269804"/>
            <a:ext cx="3971051" cy="4524315"/>
          </a:xfrm>
          <a:prstGeom prst="rect">
            <a:avLst/>
          </a:prstGeom>
          <a:noFill/>
        </p:spPr>
        <p:txBody>
          <a:bodyPr wrap="square" rtlCol="0">
            <a:spAutoFit/>
          </a:bodyPr>
          <a:lstStyle/>
          <a:p>
            <a:pPr algn="ctr"/>
            <a:r>
              <a:rPr lang="en-US" sz="3200" dirty="0" smtClean="0"/>
              <a:t>We know (can show) that the electric field in an uniformly charged sphere is radial and  given by</a:t>
            </a:r>
          </a:p>
          <a:p>
            <a:pPr algn="ctr"/>
            <a:endParaRPr lang="en-US" sz="3200" dirty="0" smtClean="0">
              <a:solidFill>
                <a:srgbClr val="FF0000"/>
              </a:solidFill>
            </a:endParaRPr>
          </a:p>
          <a:p>
            <a:r>
              <a:rPr lang="en-US" sz="3200" dirty="0" smtClean="0">
                <a:solidFill>
                  <a:srgbClr val="FF0000"/>
                </a:solidFill>
              </a:rPr>
              <a:t>         E = Q(r</a:t>
            </a:r>
            <a:r>
              <a:rPr lang="en-US" sz="3200" b="1" dirty="0" smtClean="0">
                <a:solidFill>
                  <a:srgbClr val="FF0000"/>
                </a:solidFill>
              </a:rPr>
              <a:t>)r/</a:t>
            </a:r>
            <a:r>
              <a:rPr lang="en-US" sz="3200" dirty="0" smtClean="0">
                <a:solidFill>
                  <a:srgbClr val="FF0000"/>
                </a:solidFill>
              </a:rPr>
              <a:t>r</a:t>
            </a:r>
            <a:r>
              <a:rPr lang="en-US" sz="3200" baseline="30000" dirty="0" smtClean="0">
                <a:solidFill>
                  <a:srgbClr val="FF0000"/>
                </a:solidFill>
              </a:rPr>
              <a:t>3</a:t>
            </a:r>
            <a:endParaRPr lang="en-US" sz="3200" dirty="0">
              <a:solidFill>
                <a:srgbClr val="FF0000"/>
              </a:solidFill>
            </a:endParaRPr>
          </a:p>
          <a:p>
            <a:r>
              <a:rPr lang="en-US" sz="3200" dirty="0" smtClean="0">
                <a:solidFill>
                  <a:srgbClr val="FF0000"/>
                </a:solidFill>
              </a:rPr>
              <a:t>             = (4πr</a:t>
            </a:r>
            <a:r>
              <a:rPr lang="en-US" sz="3200" baseline="30000" dirty="0" smtClean="0">
                <a:solidFill>
                  <a:srgbClr val="FF0000"/>
                </a:solidFill>
              </a:rPr>
              <a:t>3</a:t>
            </a:r>
            <a:r>
              <a:rPr lang="en-US" sz="3200" dirty="0" smtClean="0">
                <a:solidFill>
                  <a:srgbClr val="FF0000"/>
                </a:solidFill>
              </a:rPr>
              <a:t>ρ/3) </a:t>
            </a:r>
            <a:r>
              <a:rPr lang="en-US" sz="3200" b="1" dirty="0" smtClean="0">
                <a:solidFill>
                  <a:srgbClr val="FF0000"/>
                </a:solidFill>
              </a:rPr>
              <a:t>r</a:t>
            </a:r>
            <a:r>
              <a:rPr lang="en-US" sz="3200" dirty="0" smtClean="0">
                <a:solidFill>
                  <a:srgbClr val="FF0000"/>
                </a:solidFill>
              </a:rPr>
              <a:t>/r</a:t>
            </a:r>
            <a:r>
              <a:rPr lang="en-US" sz="3200" baseline="30000" dirty="0">
                <a:solidFill>
                  <a:srgbClr val="FF0000"/>
                </a:solidFill>
              </a:rPr>
              <a:t>3</a:t>
            </a:r>
            <a:r>
              <a:rPr lang="en-US" sz="3200" dirty="0" smtClean="0">
                <a:solidFill>
                  <a:srgbClr val="FF0000"/>
                </a:solidFill>
              </a:rPr>
              <a:t> </a:t>
            </a:r>
          </a:p>
          <a:p>
            <a:r>
              <a:rPr lang="en-US" sz="3200" dirty="0" smtClean="0">
                <a:solidFill>
                  <a:srgbClr val="FF0000"/>
                </a:solidFill>
              </a:rPr>
              <a:t>              = (4π</a:t>
            </a:r>
            <a:r>
              <a:rPr lang="en-US" sz="3200" dirty="0" err="1" smtClean="0">
                <a:solidFill>
                  <a:srgbClr val="FF0000"/>
                </a:solidFill>
              </a:rPr>
              <a:t>ρ</a:t>
            </a:r>
            <a:r>
              <a:rPr lang="en-US" sz="3200" dirty="0" smtClean="0">
                <a:solidFill>
                  <a:srgbClr val="FF0000"/>
                </a:solidFill>
              </a:rPr>
              <a:t>/3</a:t>
            </a:r>
            <a:r>
              <a:rPr lang="en-US" sz="3200" b="1" dirty="0" smtClean="0">
                <a:solidFill>
                  <a:srgbClr val="FF0000"/>
                </a:solidFill>
              </a:rPr>
              <a:t>)r</a:t>
            </a:r>
            <a:endParaRPr lang="en-US" sz="3200" b="1" dirty="0">
              <a:solidFill>
                <a:srgbClr val="FF0000"/>
              </a:solidFill>
            </a:endParaRPr>
          </a:p>
        </p:txBody>
      </p:sp>
      <p:cxnSp>
        <p:nvCxnSpPr>
          <p:cNvPr id="7" name="Straight Arrow Connector 6"/>
          <p:cNvCxnSpPr/>
          <p:nvPr/>
        </p:nvCxnSpPr>
        <p:spPr>
          <a:xfrm flipH="1" flipV="1">
            <a:off x="3305850" y="5603303"/>
            <a:ext cx="483782" cy="4232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930736" y="5986263"/>
            <a:ext cx="5095090" cy="523220"/>
          </a:xfrm>
          <a:prstGeom prst="rect">
            <a:avLst/>
          </a:prstGeom>
          <a:noFill/>
        </p:spPr>
        <p:txBody>
          <a:bodyPr wrap="none" rtlCol="0">
            <a:spAutoFit/>
          </a:bodyPr>
          <a:lstStyle/>
          <a:p>
            <a:r>
              <a:rPr lang="en-US" sz="2800" dirty="0" smtClean="0"/>
              <a:t>Field is radial and increases with r</a:t>
            </a:r>
            <a:endParaRPr lang="en-US" sz="2800" dirty="0"/>
          </a:p>
        </p:txBody>
      </p:sp>
    </p:spTree>
    <p:extLst>
      <p:ext uri="{BB962C8B-B14F-4D97-AF65-F5344CB8AC3E}">
        <p14:creationId xmlns:p14="http://schemas.microsoft.com/office/powerpoint/2010/main" val="6652454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sitively-charged-sphere-with-an-off-centered-cavity(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088" y="31556"/>
            <a:ext cx="6752801" cy="7051119"/>
          </a:xfrm>
          <a:prstGeom prst="rect">
            <a:avLst/>
          </a:prstGeom>
        </p:spPr>
      </p:pic>
      <p:cxnSp>
        <p:nvCxnSpPr>
          <p:cNvPr id="6" name="Straight Arrow Connector 5"/>
          <p:cNvCxnSpPr/>
          <p:nvPr/>
        </p:nvCxnSpPr>
        <p:spPr>
          <a:xfrm>
            <a:off x="4555622" y="3446636"/>
            <a:ext cx="1995604" cy="443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289177" y="3446636"/>
            <a:ext cx="262049" cy="443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079721" y="3426475"/>
            <a:ext cx="2177022" cy="646331"/>
          </a:xfrm>
          <a:prstGeom prst="rect">
            <a:avLst/>
          </a:prstGeom>
          <a:noFill/>
        </p:spPr>
        <p:txBody>
          <a:bodyPr wrap="square" rtlCol="0">
            <a:spAutoFit/>
          </a:bodyPr>
          <a:lstStyle/>
          <a:p>
            <a:r>
              <a:rPr lang="en-US" sz="3600" dirty="0" smtClean="0"/>
              <a:t>r             </a:t>
            </a:r>
            <a:r>
              <a:rPr lang="en-US" sz="3600" dirty="0" err="1" smtClean="0">
                <a:solidFill>
                  <a:srgbClr val="FF0000"/>
                </a:solidFill>
              </a:rPr>
              <a:t>r</a:t>
            </a:r>
            <a:r>
              <a:rPr lang="en-US" sz="3600" baseline="-25000" dirty="0" err="1" smtClean="0">
                <a:solidFill>
                  <a:srgbClr val="FF0000"/>
                </a:solidFill>
              </a:rPr>
              <a:t>c</a:t>
            </a:r>
            <a:endParaRPr lang="en-US" sz="3600" baseline="-25000" dirty="0">
              <a:solidFill>
                <a:srgbClr val="FF0000"/>
              </a:solidFill>
            </a:endParaRPr>
          </a:p>
        </p:txBody>
      </p:sp>
      <p:cxnSp>
        <p:nvCxnSpPr>
          <p:cNvPr id="11" name="Straight Arrow Connector 10"/>
          <p:cNvCxnSpPr/>
          <p:nvPr/>
        </p:nvCxnSpPr>
        <p:spPr>
          <a:xfrm flipV="1">
            <a:off x="5240981" y="3890063"/>
            <a:ext cx="1310245" cy="14713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156868" y="4767896"/>
            <a:ext cx="3648537" cy="1077218"/>
          </a:xfrm>
          <a:prstGeom prst="rect">
            <a:avLst/>
          </a:prstGeom>
          <a:noFill/>
        </p:spPr>
        <p:txBody>
          <a:bodyPr wrap="square" rtlCol="0">
            <a:spAutoFit/>
          </a:bodyPr>
          <a:lstStyle/>
          <a:p>
            <a:pPr algn="ctr"/>
            <a:r>
              <a:rPr lang="en-US" sz="3200" dirty="0" smtClean="0">
                <a:solidFill>
                  <a:srgbClr val="3366FF"/>
                </a:solidFill>
              </a:rPr>
              <a:t>Find field at this point in the cavity</a:t>
            </a:r>
            <a:endParaRPr lang="en-US" sz="3200" dirty="0">
              <a:solidFill>
                <a:srgbClr val="3366FF"/>
              </a:solidFill>
            </a:endParaRPr>
          </a:p>
        </p:txBody>
      </p:sp>
    </p:spTree>
    <p:extLst>
      <p:ext uri="{BB962C8B-B14F-4D97-AF65-F5344CB8AC3E}">
        <p14:creationId xmlns:p14="http://schemas.microsoft.com/office/powerpoint/2010/main" val="21815398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sitively-charged-sphere-with-an-off-centered-cavity(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0088" y="31556"/>
            <a:ext cx="6752801" cy="7051119"/>
          </a:xfrm>
          <a:prstGeom prst="rect">
            <a:avLst/>
          </a:prstGeom>
        </p:spPr>
      </p:pic>
      <p:cxnSp>
        <p:nvCxnSpPr>
          <p:cNvPr id="6" name="Straight Arrow Connector 5"/>
          <p:cNvCxnSpPr/>
          <p:nvPr/>
        </p:nvCxnSpPr>
        <p:spPr>
          <a:xfrm>
            <a:off x="4555622" y="3446636"/>
            <a:ext cx="1995604" cy="443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289177" y="3446636"/>
            <a:ext cx="262049" cy="4434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079721" y="3426475"/>
            <a:ext cx="2177022" cy="646331"/>
          </a:xfrm>
          <a:prstGeom prst="rect">
            <a:avLst/>
          </a:prstGeom>
          <a:noFill/>
        </p:spPr>
        <p:txBody>
          <a:bodyPr wrap="square" rtlCol="0">
            <a:spAutoFit/>
          </a:bodyPr>
          <a:lstStyle/>
          <a:p>
            <a:r>
              <a:rPr lang="en-US" sz="3600" dirty="0" smtClean="0"/>
              <a:t>r             </a:t>
            </a:r>
            <a:r>
              <a:rPr lang="en-US" sz="3600" dirty="0" err="1" smtClean="0">
                <a:solidFill>
                  <a:srgbClr val="FF0000"/>
                </a:solidFill>
              </a:rPr>
              <a:t>r</a:t>
            </a:r>
            <a:r>
              <a:rPr lang="en-US" sz="3600" baseline="-25000" dirty="0" err="1" smtClean="0">
                <a:solidFill>
                  <a:srgbClr val="FF0000"/>
                </a:solidFill>
              </a:rPr>
              <a:t>c</a:t>
            </a:r>
            <a:endParaRPr lang="en-US" sz="3600" baseline="-25000" dirty="0">
              <a:solidFill>
                <a:srgbClr val="FF0000"/>
              </a:solidFill>
            </a:endParaRPr>
          </a:p>
        </p:txBody>
      </p:sp>
      <p:sp>
        <p:nvSpPr>
          <p:cNvPr id="3" name="TextBox 2"/>
          <p:cNvSpPr txBox="1"/>
          <p:nvPr/>
        </p:nvSpPr>
        <p:spPr>
          <a:xfrm>
            <a:off x="1612612" y="3668341"/>
            <a:ext cx="5926339" cy="2062103"/>
          </a:xfrm>
          <a:prstGeom prst="rect">
            <a:avLst/>
          </a:prstGeom>
          <a:noFill/>
        </p:spPr>
        <p:txBody>
          <a:bodyPr wrap="square" rtlCol="0">
            <a:spAutoFit/>
          </a:bodyPr>
          <a:lstStyle/>
          <a:p>
            <a:r>
              <a:rPr lang="en-US" sz="3200" dirty="0" smtClean="0"/>
              <a:t>Add  fields</a:t>
            </a:r>
          </a:p>
          <a:p>
            <a:endParaRPr lang="en-US" sz="3200" dirty="0"/>
          </a:p>
          <a:p>
            <a:r>
              <a:rPr lang="en-US" sz="3200" dirty="0" smtClean="0"/>
              <a:t>Total = (4π</a:t>
            </a:r>
            <a:r>
              <a:rPr lang="en-US" sz="3200" dirty="0" err="1" smtClean="0"/>
              <a:t>ρ</a:t>
            </a:r>
            <a:r>
              <a:rPr lang="en-US" sz="3200" dirty="0" smtClean="0"/>
              <a:t>/3)</a:t>
            </a:r>
            <a:r>
              <a:rPr lang="en-US" sz="3200" b="1" dirty="0" smtClean="0"/>
              <a:t>r – </a:t>
            </a:r>
            <a:r>
              <a:rPr lang="en-US" sz="3200" dirty="0" smtClean="0"/>
              <a:t>(4π</a:t>
            </a:r>
            <a:r>
              <a:rPr lang="en-US" sz="3200" dirty="0" err="1" smtClean="0"/>
              <a:t>ρ</a:t>
            </a:r>
            <a:r>
              <a:rPr lang="en-US" sz="3200" dirty="0" smtClean="0"/>
              <a:t>/3</a:t>
            </a:r>
            <a:r>
              <a:rPr lang="en-US" sz="3200" b="1" dirty="0" smtClean="0"/>
              <a:t>)</a:t>
            </a:r>
            <a:r>
              <a:rPr lang="en-US" sz="3200" b="1" dirty="0" err="1" smtClean="0">
                <a:solidFill>
                  <a:srgbClr val="FF0000"/>
                </a:solidFill>
              </a:rPr>
              <a:t>r</a:t>
            </a:r>
            <a:r>
              <a:rPr lang="en-US" sz="3200" b="1" baseline="-25000" dirty="0" err="1" smtClean="0">
                <a:solidFill>
                  <a:srgbClr val="FF0000"/>
                </a:solidFill>
              </a:rPr>
              <a:t>c</a:t>
            </a:r>
            <a:endParaRPr lang="en-US" sz="3200" b="1" dirty="0" smtClean="0"/>
          </a:p>
          <a:p>
            <a:r>
              <a:rPr lang="en-US" sz="3200" b="1" dirty="0"/>
              <a:t> </a:t>
            </a:r>
            <a:r>
              <a:rPr lang="en-US" sz="3200" b="1" dirty="0" smtClean="0"/>
              <a:t>          = </a:t>
            </a:r>
            <a:r>
              <a:rPr lang="en-US" sz="3200" dirty="0" smtClean="0"/>
              <a:t>(4π</a:t>
            </a:r>
            <a:r>
              <a:rPr lang="en-US" sz="3200" dirty="0" err="1" smtClean="0"/>
              <a:t>ρ</a:t>
            </a:r>
            <a:r>
              <a:rPr lang="en-US" sz="3200" dirty="0" smtClean="0"/>
              <a:t>/3</a:t>
            </a:r>
            <a:r>
              <a:rPr lang="en-US" sz="3200" b="1" dirty="0" smtClean="0"/>
              <a:t>){r-(r-d)} = </a:t>
            </a:r>
            <a:r>
              <a:rPr lang="en-US" sz="3200" dirty="0" smtClean="0"/>
              <a:t>(4π</a:t>
            </a:r>
            <a:r>
              <a:rPr lang="en-US" sz="3200" dirty="0" err="1" smtClean="0"/>
              <a:t>ρ</a:t>
            </a:r>
            <a:r>
              <a:rPr lang="en-US" sz="3200" dirty="0" smtClean="0"/>
              <a:t>/3)</a:t>
            </a:r>
            <a:r>
              <a:rPr lang="en-US" sz="3200" b="1" dirty="0" smtClean="0"/>
              <a:t>d </a:t>
            </a:r>
            <a:endParaRPr lang="en-US" sz="3200" dirty="0"/>
          </a:p>
        </p:txBody>
      </p:sp>
      <p:cxnSp>
        <p:nvCxnSpPr>
          <p:cNvPr id="7" name="Straight Arrow Connector 6"/>
          <p:cNvCxnSpPr/>
          <p:nvPr/>
        </p:nvCxnSpPr>
        <p:spPr>
          <a:xfrm flipH="1">
            <a:off x="7538955" y="4555203"/>
            <a:ext cx="927250" cy="7457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7801000" y="3749640"/>
            <a:ext cx="1561180" cy="646331"/>
          </a:xfrm>
          <a:prstGeom prst="rect">
            <a:avLst/>
          </a:prstGeom>
          <a:noFill/>
        </p:spPr>
        <p:txBody>
          <a:bodyPr wrap="square" rtlCol="0">
            <a:spAutoFit/>
          </a:bodyPr>
          <a:lstStyle/>
          <a:p>
            <a:pPr algn="ctr"/>
            <a:r>
              <a:rPr lang="en-US" dirty="0" smtClean="0"/>
              <a:t>Field</a:t>
            </a:r>
          </a:p>
          <a:p>
            <a:pPr algn="ctr"/>
            <a:r>
              <a:rPr lang="en-US" dirty="0" smtClean="0"/>
              <a:t>Is uniform</a:t>
            </a:r>
            <a:endParaRPr lang="en-US" dirty="0"/>
          </a:p>
        </p:txBody>
      </p:sp>
    </p:spTree>
    <p:extLst>
      <p:ext uri="{BB962C8B-B14F-4D97-AF65-F5344CB8AC3E}">
        <p14:creationId xmlns:p14="http://schemas.microsoft.com/office/powerpoint/2010/main" val="38304458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564358"/>
            <a:ext cx="8385086" cy="4955203"/>
          </a:xfrm>
          <a:prstGeom prst="rect">
            <a:avLst/>
          </a:prstGeom>
          <a:noFill/>
        </p:spPr>
        <p:txBody>
          <a:bodyPr wrap="square" rtlCol="0">
            <a:spAutoFit/>
          </a:bodyPr>
          <a:lstStyle/>
          <a:p>
            <a:r>
              <a:rPr lang="en-US" sz="4000" dirty="0" smtClean="0">
                <a:solidFill>
                  <a:srgbClr val="FF0000"/>
                </a:solidFill>
              </a:rPr>
              <a:t>Vector   Multiplication:</a:t>
            </a:r>
          </a:p>
          <a:p>
            <a:pPr algn="ctr"/>
            <a:endParaRPr lang="en-US" sz="4000" dirty="0"/>
          </a:p>
          <a:p>
            <a:r>
              <a:rPr lang="en-US" sz="4000" dirty="0" smtClean="0"/>
              <a:t>Cross Product</a:t>
            </a:r>
          </a:p>
          <a:p>
            <a:endParaRPr lang="en-US" sz="4000" dirty="0"/>
          </a:p>
          <a:p>
            <a:endParaRPr lang="en-US" sz="4000" dirty="0" smtClean="0"/>
          </a:p>
          <a:p>
            <a:endParaRPr lang="en-US" sz="4000" dirty="0"/>
          </a:p>
          <a:p>
            <a:endParaRPr lang="en-US" sz="4000" dirty="0" smtClean="0"/>
          </a:p>
          <a:p>
            <a:endParaRPr lang="en-US" dirty="0"/>
          </a:p>
          <a:p>
            <a:endParaRPr lang="en-US" dirty="0" smtClean="0"/>
          </a:p>
        </p:txBody>
      </p:sp>
      <p:pic>
        <p:nvPicPr>
          <p:cNvPr id="10" name="Picture 9" descr="Screen Shot 2020-10-01 at 10.58.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844" y="2815550"/>
            <a:ext cx="8369300" cy="2794000"/>
          </a:xfrm>
          <a:prstGeom prst="rect">
            <a:avLst/>
          </a:prstGeom>
        </p:spPr>
      </p:pic>
    </p:spTree>
    <p:extLst>
      <p:ext uri="{BB962C8B-B14F-4D97-AF65-F5344CB8AC3E}">
        <p14:creationId xmlns:p14="http://schemas.microsoft.com/office/powerpoint/2010/main" val="171466404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322486"/>
            <a:ext cx="8385086" cy="9264074"/>
          </a:xfrm>
          <a:prstGeom prst="rect">
            <a:avLst/>
          </a:prstGeom>
          <a:noFill/>
        </p:spPr>
        <p:txBody>
          <a:bodyPr wrap="square" rtlCol="0">
            <a:spAutoFit/>
          </a:bodyPr>
          <a:lstStyle/>
          <a:p>
            <a:r>
              <a:rPr lang="en-US" sz="4000" dirty="0" smtClean="0"/>
              <a:t>Cross Product</a:t>
            </a:r>
          </a:p>
          <a:p>
            <a:endParaRPr lang="en-US" sz="4000" dirty="0"/>
          </a:p>
          <a:p>
            <a:endParaRPr lang="en-US" sz="4000" dirty="0" smtClean="0"/>
          </a:p>
          <a:p>
            <a:endParaRPr lang="en-US" sz="4000" dirty="0"/>
          </a:p>
          <a:p>
            <a:endParaRPr lang="en-US" sz="4000" dirty="0" smtClean="0"/>
          </a:p>
          <a:p>
            <a:endParaRPr lang="en-US" sz="4000" dirty="0" smtClean="0">
              <a:solidFill>
                <a:srgbClr val="FF0000"/>
              </a:solidFill>
            </a:endParaRPr>
          </a:p>
          <a:p>
            <a:r>
              <a:rPr lang="en-US" sz="4000" dirty="0" smtClean="0">
                <a:solidFill>
                  <a:srgbClr val="FF0000"/>
                </a:solidFill>
              </a:rPr>
              <a:t>Comments:</a:t>
            </a:r>
          </a:p>
          <a:p>
            <a:endParaRPr lang="en-US" sz="4000" dirty="0" smtClean="0">
              <a:solidFill>
                <a:srgbClr val="FF0000"/>
              </a:solidFill>
            </a:endParaRPr>
          </a:p>
          <a:p>
            <a:pPr marL="571500" indent="-571500">
              <a:buFont typeface="Arial"/>
              <a:buChar char="•"/>
            </a:pPr>
            <a:r>
              <a:rPr lang="en-US" sz="4000" b="1" dirty="0" err="1" smtClean="0"/>
              <a:t>AxB</a:t>
            </a:r>
            <a:r>
              <a:rPr lang="en-US" sz="4000" b="1" dirty="0" smtClean="0"/>
              <a:t>=-</a:t>
            </a:r>
            <a:r>
              <a:rPr lang="en-US" sz="4000" b="1" dirty="0" err="1" smtClean="0"/>
              <a:t>BxA</a:t>
            </a:r>
            <a:r>
              <a:rPr lang="en-US" sz="4000" dirty="0" smtClean="0"/>
              <a:t>, </a:t>
            </a:r>
            <a:r>
              <a:rPr lang="en-US" sz="4000" dirty="0" smtClean="0">
                <a:solidFill>
                  <a:srgbClr val="FF0000"/>
                </a:solidFill>
              </a:rPr>
              <a:t>not</a:t>
            </a:r>
            <a:r>
              <a:rPr lang="en-US" sz="4000" dirty="0" smtClean="0">
                <a:solidFill>
                  <a:srgbClr val="FF0000"/>
                </a:solidFill>
              </a:rPr>
              <a:t> commutative</a:t>
            </a:r>
            <a:endParaRPr lang="en-US" sz="4000" dirty="0" smtClean="0">
              <a:solidFill>
                <a:srgbClr val="FF0000"/>
              </a:solidFill>
            </a:endParaRPr>
          </a:p>
          <a:p>
            <a:pPr marL="571500" indent="-571500">
              <a:buFont typeface="Arial"/>
              <a:buChar char="•"/>
            </a:pPr>
            <a:r>
              <a:rPr lang="en-US" sz="4000" b="1" dirty="0" smtClean="0"/>
              <a:t>Ax(B+C)=</a:t>
            </a:r>
            <a:r>
              <a:rPr lang="en-US" sz="4000" b="1" dirty="0" err="1" smtClean="0"/>
              <a:t>AxB+AxC</a:t>
            </a:r>
            <a:r>
              <a:rPr lang="en-US" sz="4000" dirty="0" smtClean="0"/>
              <a:t>, </a:t>
            </a:r>
            <a:r>
              <a:rPr lang="en-US" sz="4000" dirty="0" smtClean="0">
                <a:solidFill>
                  <a:srgbClr val="FF0000"/>
                </a:solidFill>
              </a:rPr>
              <a:t>distributive</a:t>
            </a:r>
          </a:p>
          <a:p>
            <a:endParaRPr lang="en-US" sz="4000" dirty="0"/>
          </a:p>
          <a:p>
            <a:endParaRPr lang="en-US" sz="4000" dirty="0" smtClean="0"/>
          </a:p>
          <a:p>
            <a:endParaRPr lang="en-US" sz="4000" dirty="0"/>
          </a:p>
          <a:p>
            <a:endParaRPr lang="en-US" sz="4000" dirty="0" smtClean="0"/>
          </a:p>
          <a:p>
            <a:endParaRPr lang="en-US" dirty="0"/>
          </a:p>
          <a:p>
            <a:endParaRPr lang="en-US" dirty="0" smtClean="0"/>
          </a:p>
        </p:txBody>
      </p:sp>
      <p:pic>
        <p:nvPicPr>
          <p:cNvPr id="4" name="Picture 3" descr="Screen Shot 2020-10-01 at 11.02.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731" y="2805995"/>
            <a:ext cx="8318500" cy="952500"/>
          </a:xfrm>
          <a:prstGeom prst="rect">
            <a:avLst/>
          </a:prstGeom>
        </p:spPr>
      </p:pic>
      <p:pic>
        <p:nvPicPr>
          <p:cNvPr id="5" name="Picture 4" descr="Screen Shot 2020-10-01 at 11.02.51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5099" y="1319806"/>
            <a:ext cx="8382000" cy="1028700"/>
          </a:xfrm>
          <a:prstGeom prst="rect">
            <a:avLst/>
          </a:prstGeom>
        </p:spPr>
      </p:pic>
    </p:spTree>
    <p:extLst>
      <p:ext uri="{BB962C8B-B14F-4D97-AF65-F5344CB8AC3E}">
        <p14:creationId xmlns:p14="http://schemas.microsoft.com/office/powerpoint/2010/main" val="1571222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322486"/>
            <a:ext cx="8385086" cy="5324535"/>
          </a:xfrm>
          <a:prstGeom prst="rect">
            <a:avLst/>
          </a:prstGeom>
          <a:noFill/>
        </p:spPr>
        <p:txBody>
          <a:bodyPr wrap="square" rtlCol="0">
            <a:spAutoFit/>
          </a:bodyPr>
          <a:lstStyle/>
          <a:p>
            <a:r>
              <a:rPr lang="en-US" sz="4000" dirty="0" smtClean="0"/>
              <a:t>Cross Product</a:t>
            </a:r>
          </a:p>
          <a:p>
            <a:endParaRPr lang="en-US" sz="3600" dirty="0" smtClean="0"/>
          </a:p>
          <a:p>
            <a:r>
              <a:rPr lang="en-US" sz="3600" dirty="0" smtClean="0"/>
              <a:t>cross product in component form (Cartesian coordinates—consider other coordinate systems later),</a:t>
            </a:r>
          </a:p>
          <a:p>
            <a:endParaRPr lang="en-US" sz="4000" dirty="0" smtClean="0"/>
          </a:p>
          <a:p>
            <a:endParaRPr lang="en-US" sz="4000" dirty="0" smtClean="0"/>
          </a:p>
          <a:p>
            <a:endParaRPr lang="en-US" sz="4000" dirty="0" smtClean="0"/>
          </a:p>
          <a:p>
            <a:endParaRPr lang="en-US" dirty="0" smtClean="0"/>
          </a:p>
          <a:p>
            <a:endParaRPr lang="en-US" dirty="0" smtClean="0"/>
          </a:p>
        </p:txBody>
      </p:sp>
      <p:pic>
        <p:nvPicPr>
          <p:cNvPr id="7" name="Picture 6" descr="Screen Shot 2020-10-01 at 11.09.0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15" y="3705722"/>
            <a:ext cx="8369300" cy="1981200"/>
          </a:xfrm>
          <a:prstGeom prst="rect">
            <a:avLst/>
          </a:prstGeom>
        </p:spPr>
      </p:pic>
    </p:spTree>
    <p:extLst>
      <p:ext uri="{BB962C8B-B14F-4D97-AF65-F5344CB8AC3E}">
        <p14:creationId xmlns:p14="http://schemas.microsoft.com/office/powerpoint/2010/main" val="12929934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322486"/>
            <a:ext cx="8385086" cy="6524863"/>
          </a:xfrm>
          <a:prstGeom prst="rect">
            <a:avLst/>
          </a:prstGeom>
          <a:noFill/>
        </p:spPr>
        <p:txBody>
          <a:bodyPr wrap="square" rtlCol="0">
            <a:spAutoFit/>
          </a:bodyPr>
          <a:lstStyle/>
          <a:p>
            <a:r>
              <a:rPr lang="en-US" sz="4000" dirty="0" smtClean="0"/>
              <a:t>Cross Product: Physical Examples</a:t>
            </a:r>
          </a:p>
          <a:p>
            <a:endParaRPr lang="en-US" sz="4000" dirty="0"/>
          </a:p>
          <a:p>
            <a:pPr marL="571500" indent="-571500">
              <a:buFont typeface="Arial"/>
              <a:buChar char="•"/>
            </a:pPr>
            <a:r>
              <a:rPr lang="en-US" sz="4000" dirty="0" smtClean="0">
                <a:solidFill>
                  <a:srgbClr val="FF0000"/>
                </a:solidFill>
              </a:rPr>
              <a:t>Angular momentum</a:t>
            </a:r>
            <a:r>
              <a:rPr lang="en-US" sz="4000" dirty="0" smtClean="0"/>
              <a:t>, </a:t>
            </a:r>
            <a:r>
              <a:rPr lang="en-US" sz="4000" b="1" dirty="0" smtClean="0"/>
              <a:t>J = </a:t>
            </a:r>
            <a:r>
              <a:rPr lang="en-US" sz="4000" b="1" dirty="0" smtClean="0"/>
              <a:t>r x p</a:t>
            </a:r>
            <a:r>
              <a:rPr lang="en-US" sz="4000" b="1" dirty="0" smtClean="0"/>
              <a:t>, r = </a:t>
            </a:r>
            <a:r>
              <a:rPr lang="en-US" sz="4000" dirty="0" smtClean="0"/>
              <a:t>position vector</a:t>
            </a:r>
            <a:r>
              <a:rPr lang="en-US" sz="4000" b="1" dirty="0" smtClean="0"/>
              <a:t>, p = </a:t>
            </a:r>
            <a:r>
              <a:rPr lang="en-US" sz="4000" dirty="0" smtClean="0"/>
              <a:t>linear</a:t>
            </a:r>
            <a:r>
              <a:rPr lang="en-US" sz="4000" b="1" dirty="0" smtClean="0"/>
              <a:t> </a:t>
            </a:r>
            <a:r>
              <a:rPr lang="en-US" sz="4000" dirty="0" smtClean="0"/>
              <a:t>momentum</a:t>
            </a:r>
            <a:endParaRPr lang="en-US" sz="4000" dirty="0" smtClean="0"/>
          </a:p>
          <a:p>
            <a:pPr marL="571500" indent="-571500">
              <a:buFont typeface="Arial"/>
              <a:buChar char="•"/>
            </a:pPr>
            <a:r>
              <a:rPr lang="en-US" sz="4000" dirty="0" smtClean="0">
                <a:solidFill>
                  <a:srgbClr val="FF0000"/>
                </a:solidFill>
              </a:rPr>
              <a:t>Torque</a:t>
            </a:r>
            <a:r>
              <a:rPr lang="en-US" sz="4000" b="1" dirty="0" smtClean="0"/>
              <a:t>, </a:t>
            </a:r>
            <a:r>
              <a:rPr lang="en-US" sz="4000" b="1" dirty="0" err="1"/>
              <a:t>τ</a:t>
            </a:r>
            <a:r>
              <a:rPr lang="en-US" sz="4000" b="1" dirty="0"/>
              <a:t> = r </a:t>
            </a:r>
            <a:r>
              <a:rPr lang="en-US" sz="4000" b="1" dirty="0" smtClean="0"/>
              <a:t>x </a:t>
            </a:r>
            <a:r>
              <a:rPr lang="en-US" sz="4000" b="1" dirty="0"/>
              <a:t>F, </a:t>
            </a:r>
            <a:r>
              <a:rPr lang="en-US" sz="4000" b="1" dirty="0" err="1"/>
              <a:t>τ</a:t>
            </a:r>
            <a:r>
              <a:rPr lang="en-US" sz="4000" b="1" dirty="0"/>
              <a:t> = </a:t>
            </a:r>
            <a:r>
              <a:rPr lang="en-US" sz="4000" dirty="0" smtClean="0"/>
              <a:t>torque</a:t>
            </a:r>
            <a:r>
              <a:rPr lang="en-US" sz="4000" b="1" dirty="0" smtClean="0"/>
              <a:t>,  </a:t>
            </a:r>
            <a:r>
              <a:rPr lang="en-US" sz="4000" b="1" dirty="0" smtClean="0"/>
              <a:t>r = </a:t>
            </a:r>
            <a:r>
              <a:rPr lang="en-US" sz="4000" dirty="0" smtClean="0"/>
              <a:t>position vector</a:t>
            </a:r>
            <a:r>
              <a:rPr lang="en-US" sz="4000" b="1" dirty="0" smtClean="0"/>
              <a:t>, F = </a:t>
            </a:r>
            <a:r>
              <a:rPr lang="en-US" sz="4000" dirty="0" smtClean="0"/>
              <a:t>force</a:t>
            </a:r>
          </a:p>
          <a:p>
            <a:pPr marL="571500" indent="-571500">
              <a:buFont typeface="Arial"/>
              <a:buChar char="•"/>
            </a:pPr>
            <a:r>
              <a:rPr lang="en-US" sz="4000" dirty="0" smtClean="0">
                <a:solidFill>
                  <a:srgbClr val="FF0000"/>
                </a:solidFill>
              </a:rPr>
              <a:t>Lorentz Force</a:t>
            </a:r>
            <a:r>
              <a:rPr lang="en-US" sz="4000" dirty="0" smtClean="0"/>
              <a:t>, </a:t>
            </a:r>
            <a:r>
              <a:rPr lang="en-US" sz="4000" b="1" dirty="0" smtClean="0"/>
              <a:t>F</a:t>
            </a:r>
            <a:r>
              <a:rPr lang="en-US" sz="4000" b="1" dirty="0"/>
              <a:t> </a:t>
            </a:r>
            <a:r>
              <a:rPr lang="en-US" sz="4000" b="1" dirty="0" smtClean="0"/>
              <a:t>= </a:t>
            </a:r>
            <a:r>
              <a:rPr lang="en-US" sz="4000" b="1" dirty="0" smtClean="0"/>
              <a:t>v x B</a:t>
            </a:r>
            <a:r>
              <a:rPr lang="en-US" sz="4000" b="1" dirty="0" smtClean="0"/>
              <a:t>, v = </a:t>
            </a:r>
            <a:r>
              <a:rPr lang="en-US" sz="4000" dirty="0" smtClean="0"/>
              <a:t>velocity</a:t>
            </a:r>
            <a:r>
              <a:rPr lang="en-US" sz="4000" b="1" dirty="0" smtClean="0"/>
              <a:t>, B = </a:t>
            </a:r>
            <a:r>
              <a:rPr lang="en-US" sz="4000" dirty="0" smtClean="0"/>
              <a:t>magnetic field</a:t>
            </a:r>
          </a:p>
          <a:p>
            <a:pPr marL="571500" indent="-571500">
              <a:buFont typeface="Arial"/>
              <a:buChar char="•"/>
            </a:pPr>
            <a:r>
              <a:rPr lang="en-US" sz="4000" dirty="0" smtClean="0"/>
              <a:t>…</a:t>
            </a:r>
          </a:p>
          <a:p>
            <a:endParaRPr lang="en-US" dirty="0" smtClean="0"/>
          </a:p>
        </p:txBody>
      </p:sp>
      <p:sp>
        <p:nvSpPr>
          <p:cNvPr id="2" name="Frame 1"/>
          <p:cNvSpPr/>
          <p:nvPr/>
        </p:nvSpPr>
        <p:spPr>
          <a:xfrm>
            <a:off x="169333" y="322486"/>
            <a:ext cx="7662334" cy="91440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10727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415" y="322486"/>
            <a:ext cx="8385086" cy="707886"/>
          </a:xfrm>
          <a:prstGeom prst="rect">
            <a:avLst/>
          </a:prstGeom>
          <a:noFill/>
        </p:spPr>
        <p:txBody>
          <a:bodyPr wrap="square" rtlCol="0">
            <a:spAutoFit/>
          </a:bodyPr>
          <a:lstStyle/>
          <a:p>
            <a:r>
              <a:rPr lang="en-US" sz="4000" dirty="0" smtClean="0"/>
              <a:t>Consider a rotating </a:t>
            </a:r>
            <a:r>
              <a:rPr lang="en-US" sz="4000" dirty="0" smtClean="0"/>
              <a:t>object:</a:t>
            </a:r>
            <a:endParaRPr lang="en-US" sz="4000" dirty="0" smtClean="0"/>
          </a:p>
        </p:txBody>
      </p:sp>
      <p:pic>
        <p:nvPicPr>
          <p:cNvPr id="2" name="Picture 1" descr="cb81ffd2-87b0-4bba-ac50-dc27b994a6cf.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5313" y="1896952"/>
            <a:ext cx="2857500" cy="2857500"/>
          </a:xfrm>
          <a:prstGeom prst="rect">
            <a:avLst/>
          </a:prstGeom>
        </p:spPr>
      </p:pic>
      <p:sp>
        <p:nvSpPr>
          <p:cNvPr id="4" name="TextBox 3"/>
          <p:cNvSpPr txBox="1"/>
          <p:nvPr/>
        </p:nvSpPr>
        <p:spPr>
          <a:xfrm>
            <a:off x="441415" y="1572143"/>
            <a:ext cx="5043898" cy="2677656"/>
          </a:xfrm>
          <a:prstGeom prst="rect">
            <a:avLst/>
          </a:prstGeom>
          <a:noFill/>
        </p:spPr>
        <p:txBody>
          <a:bodyPr wrap="square" rtlCol="0">
            <a:spAutoFit/>
          </a:bodyPr>
          <a:lstStyle/>
          <a:p>
            <a:r>
              <a:rPr lang="en-US" sz="2800" dirty="0" smtClean="0"/>
              <a:t>The Earth spins on its axis with rotation period P= 23h56.091s.</a:t>
            </a:r>
          </a:p>
          <a:p>
            <a:endParaRPr lang="en-US" sz="2800" dirty="0"/>
          </a:p>
          <a:p>
            <a:r>
              <a:rPr lang="en-US" sz="2800" dirty="0" smtClean="0"/>
              <a:t>What is the speed of an object fixed to the Earth at </a:t>
            </a:r>
            <a:r>
              <a:rPr lang="en-US" sz="2800" dirty="0" smtClean="0"/>
              <a:t>latitude </a:t>
            </a:r>
            <a:r>
              <a:rPr lang="en-US" sz="2800" dirty="0" err="1" smtClean="0"/>
              <a:t>λ</a:t>
            </a:r>
            <a:r>
              <a:rPr lang="en-US" sz="2800" dirty="0" smtClean="0"/>
              <a:t> = (½</a:t>
            </a:r>
            <a:r>
              <a:rPr lang="en-US" sz="2800" dirty="0" smtClean="0"/>
              <a:t>π- </a:t>
            </a:r>
            <a:r>
              <a:rPr lang="en-US" sz="2800" dirty="0" err="1" smtClean="0"/>
              <a:t>θ</a:t>
            </a:r>
            <a:r>
              <a:rPr lang="en-US" sz="2800" dirty="0" smtClean="0"/>
              <a:t>)?  </a:t>
            </a:r>
            <a:r>
              <a:rPr lang="en-US" sz="2800" dirty="0" err="1" smtClean="0"/>
              <a:t>θ</a:t>
            </a:r>
            <a:r>
              <a:rPr lang="en-US" sz="2800" dirty="0" smtClean="0"/>
              <a:t> is the polar angle.</a:t>
            </a:r>
            <a:endParaRPr lang="en-US" sz="2800" dirty="0" smtClean="0"/>
          </a:p>
        </p:txBody>
      </p:sp>
      <p:sp>
        <p:nvSpPr>
          <p:cNvPr id="5" name="TextBox 4"/>
          <p:cNvSpPr txBox="1"/>
          <p:nvPr/>
        </p:nvSpPr>
        <p:spPr>
          <a:xfrm>
            <a:off x="463622" y="4331176"/>
            <a:ext cx="7249350" cy="2677656"/>
          </a:xfrm>
          <a:prstGeom prst="rect">
            <a:avLst/>
          </a:prstGeom>
          <a:noFill/>
        </p:spPr>
        <p:txBody>
          <a:bodyPr wrap="none" rtlCol="0">
            <a:spAutoFit/>
          </a:bodyPr>
          <a:lstStyle/>
          <a:p>
            <a:r>
              <a:rPr lang="en-US" sz="2800" dirty="0" smtClean="0"/>
              <a:t>The object moves a distance</a:t>
            </a:r>
          </a:p>
          <a:p>
            <a:r>
              <a:rPr lang="en-US" sz="2800" dirty="0" smtClean="0"/>
              <a:t>D = </a:t>
            </a:r>
            <a:r>
              <a:rPr lang="en-US" sz="2800" dirty="0" smtClean="0"/>
              <a:t>2πr </a:t>
            </a:r>
            <a:r>
              <a:rPr lang="en-US" sz="2800" dirty="0" smtClean="0"/>
              <a:t>sin </a:t>
            </a:r>
            <a:r>
              <a:rPr lang="en-US" sz="2800" dirty="0" err="1" smtClean="0"/>
              <a:t>θ</a:t>
            </a:r>
            <a:r>
              <a:rPr lang="en-US" sz="2800" dirty="0" smtClean="0"/>
              <a:t> per rotation of the Earth.</a:t>
            </a:r>
          </a:p>
          <a:p>
            <a:endParaRPr lang="en-US" sz="2800" dirty="0" smtClean="0"/>
          </a:p>
          <a:p>
            <a:r>
              <a:rPr lang="en-US" sz="2800" dirty="0" smtClean="0"/>
              <a:t>Its speed is then |v| = D/P = 2πr sin </a:t>
            </a:r>
            <a:r>
              <a:rPr lang="en-US" sz="2800" dirty="0" err="1" smtClean="0"/>
              <a:t>θ</a:t>
            </a:r>
            <a:r>
              <a:rPr lang="en-US" sz="2800" dirty="0" smtClean="0"/>
              <a:t> x (|</a:t>
            </a:r>
            <a:r>
              <a:rPr lang="en-US" sz="2800" dirty="0" err="1" smtClean="0"/>
              <a:t>Ω</a:t>
            </a:r>
            <a:r>
              <a:rPr lang="en-US" sz="2800" dirty="0" smtClean="0"/>
              <a:t>|/2π</a:t>
            </a:r>
            <a:r>
              <a:rPr lang="en-US" sz="2800" dirty="0" smtClean="0"/>
              <a:t>)</a:t>
            </a:r>
          </a:p>
          <a:p>
            <a:r>
              <a:rPr lang="en-US" sz="2800" dirty="0" smtClean="0"/>
              <a:t>= </a:t>
            </a:r>
            <a:r>
              <a:rPr lang="en-US" sz="2800" dirty="0" err="1" smtClean="0"/>
              <a:t>r|Ω|sin</a:t>
            </a:r>
            <a:r>
              <a:rPr lang="en-US" sz="2800" dirty="0" smtClean="0"/>
              <a:t> </a:t>
            </a:r>
            <a:r>
              <a:rPr lang="en-US" sz="2800" dirty="0" err="1" smtClean="0"/>
              <a:t>θ</a:t>
            </a:r>
            <a:r>
              <a:rPr lang="en-US" sz="2800" dirty="0" smtClean="0"/>
              <a:t> </a:t>
            </a:r>
            <a:r>
              <a:rPr lang="en-US" sz="2800" dirty="0" smtClean="0">
                <a:latin typeface="Wingdings"/>
                <a:ea typeface="Wingdings"/>
                <a:cs typeface="Wingdings"/>
                <a:sym typeface="Wingdings"/>
              </a:rPr>
              <a:t></a:t>
            </a:r>
            <a:r>
              <a:rPr lang="en-US" sz="2800" dirty="0">
                <a:sym typeface="Wingdings"/>
              </a:rPr>
              <a:t> </a:t>
            </a:r>
            <a:r>
              <a:rPr lang="en-US" sz="2800" b="1" dirty="0" smtClean="0">
                <a:solidFill>
                  <a:srgbClr val="FF0000"/>
                </a:solidFill>
                <a:sym typeface="Wingdings"/>
              </a:rPr>
              <a:t>v = </a:t>
            </a:r>
            <a:r>
              <a:rPr lang="en-US" sz="2800" b="1" dirty="0" err="1" smtClean="0">
                <a:solidFill>
                  <a:srgbClr val="FF0000"/>
                </a:solidFill>
                <a:sym typeface="Wingdings"/>
              </a:rPr>
              <a:t>Ω</a:t>
            </a:r>
            <a:r>
              <a:rPr lang="en-US" sz="2800" b="1" dirty="0" smtClean="0">
                <a:solidFill>
                  <a:srgbClr val="FF0000"/>
                </a:solidFill>
                <a:sym typeface="Wingdings"/>
              </a:rPr>
              <a:t> x r</a:t>
            </a:r>
            <a:endParaRPr lang="en-US" sz="2800" b="1" dirty="0" smtClean="0">
              <a:solidFill>
                <a:srgbClr val="FF0000"/>
              </a:solidFill>
            </a:endParaRPr>
          </a:p>
          <a:p>
            <a:endParaRPr lang="en-US" sz="2800" dirty="0"/>
          </a:p>
        </p:txBody>
      </p:sp>
    </p:spTree>
    <p:extLst>
      <p:ext uri="{BB962C8B-B14F-4D97-AF65-F5344CB8AC3E}">
        <p14:creationId xmlns:p14="http://schemas.microsoft.com/office/powerpoint/2010/main" val="11718981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20-10-01 at 11.53.3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2522816"/>
          </a:xfrm>
          <a:prstGeom prst="rect">
            <a:avLst/>
          </a:prstGeom>
        </p:spPr>
      </p:pic>
      <p:pic>
        <p:nvPicPr>
          <p:cNvPr id="8" name="Picture 7" descr="index.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3855" y="3517259"/>
            <a:ext cx="4729578" cy="3147319"/>
          </a:xfrm>
          <a:prstGeom prst="rect">
            <a:avLst/>
          </a:prstGeom>
        </p:spPr>
      </p:pic>
      <p:sp>
        <p:nvSpPr>
          <p:cNvPr id="9" name="TextBox 8"/>
          <p:cNvSpPr txBox="1"/>
          <p:nvPr/>
        </p:nvSpPr>
        <p:spPr>
          <a:xfrm>
            <a:off x="1368919" y="2697608"/>
            <a:ext cx="6186843" cy="584776"/>
          </a:xfrm>
          <a:prstGeom prst="rect">
            <a:avLst/>
          </a:prstGeom>
          <a:noFill/>
        </p:spPr>
        <p:txBody>
          <a:bodyPr wrap="none" rtlCol="0">
            <a:spAutoFit/>
          </a:bodyPr>
          <a:lstStyle/>
          <a:p>
            <a:pPr algn="ctr"/>
            <a:r>
              <a:rPr lang="en-US" sz="3200" dirty="0" smtClean="0">
                <a:solidFill>
                  <a:srgbClr val="FF0000"/>
                </a:solidFill>
              </a:rPr>
              <a:t>Geometrically, the 2</a:t>
            </a:r>
            <a:r>
              <a:rPr lang="en-US" sz="3200" baseline="30000" dirty="0" smtClean="0">
                <a:solidFill>
                  <a:srgbClr val="FF0000"/>
                </a:solidFill>
              </a:rPr>
              <a:t>nd</a:t>
            </a:r>
            <a:r>
              <a:rPr lang="en-US" sz="3200" dirty="0" smtClean="0">
                <a:solidFill>
                  <a:srgbClr val="FF0000"/>
                </a:solidFill>
              </a:rPr>
              <a:t> Law says that</a:t>
            </a:r>
            <a:endParaRPr lang="en-US" sz="3200" dirty="0">
              <a:solidFill>
                <a:srgbClr val="FF0000"/>
              </a:solidFill>
            </a:endParaRPr>
          </a:p>
        </p:txBody>
      </p:sp>
    </p:spTree>
    <p:extLst>
      <p:ext uri="{BB962C8B-B14F-4D97-AF65-F5344CB8AC3E}">
        <p14:creationId xmlns:p14="http://schemas.microsoft.com/office/powerpoint/2010/main" val="16702354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625" y="278313"/>
            <a:ext cx="7994575" cy="6373096"/>
          </a:xfrm>
        </p:spPr>
        <p:txBody>
          <a:bodyPr>
            <a:noAutofit/>
          </a:bodyPr>
          <a:lstStyle/>
          <a:p>
            <a:pPr algn="l"/>
            <a:r>
              <a:rPr lang="en-US" sz="2800" b="1" dirty="0" smtClean="0"/>
              <a:t>Material:</a:t>
            </a:r>
          </a:p>
          <a:p>
            <a:pPr algn="l"/>
            <a:endParaRPr lang="en-US" sz="2800" b="1" dirty="0" smtClean="0"/>
          </a:p>
          <a:p>
            <a:pPr marL="457200" indent="-457200" algn="l">
              <a:buFont typeface="Arial"/>
              <a:buChar char="•"/>
            </a:pPr>
            <a:r>
              <a:rPr lang="en-US" sz="2000" dirty="0" smtClean="0">
                <a:solidFill>
                  <a:srgbClr val="FF0000"/>
                </a:solidFill>
              </a:rPr>
              <a:t>Vector Algebra</a:t>
            </a:r>
            <a:r>
              <a:rPr lang="en-US" sz="2000" b="1" dirty="0" smtClean="0"/>
              <a:t>. Chapters 3.4,3.5,6.1-6.3: vector analysis and vector operations, addition, subtraction, multiplication (scalar, dot product, cross product), multiplication involving 3 or more vectors (Triple Scalar Product, Triple Vector Product, Laplace's Identity, and applications); vector functions. rotations (Chapter 3.7) and vectors as first rank tensors (and scalars as zero rank tenors) (Chapter 10.2). For additional enrichment and enjoyment on other transformations needed for Cartesian vectors, see 10.6. 10.6 not to be tested. </a:t>
            </a:r>
          </a:p>
          <a:p>
            <a:pPr marL="457200" indent="-457200" algn="l">
              <a:buFont typeface="Arial"/>
              <a:buChar char="•"/>
            </a:pPr>
            <a:r>
              <a:rPr lang="en-US" sz="2000" b="1" dirty="0" smtClean="0">
                <a:solidFill>
                  <a:srgbClr val="FF0000"/>
                </a:solidFill>
              </a:rPr>
              <a:t>Vector Calculus</a:t>
            </a:r>
            <a:r>
              <a:rPr lang="en-US" sz="2000" b="1" dirty="0" smtClean="0"/>
              <a:t>. Chapter 6.4-6.12, parts of Chapter 4 (Partial Differentiation), Chapter 5 (</a:t>
            </a:r>
            <a:r>
              <a:rPr lang="en-US" sz="2000" b="1" dirty="0" err="1" smtClean="0"/>
              <a:t>Multipole</a:t>
            </a:r>
            <a:r>
              <a:rPr lang="en-US" sz="2000" b="1" dirty="0" smtClean="0"/>
              <a:t> Integrals, Applications of Integration), and Chapter 10 </a:t>
            </a:r>
            <a:r>
              <a:rPr lang="en-US" sz="2000" b="1" dirty="0" err="1" smtClean="0"/>
              <a:t>curvlinear</a:t>
            </a:r>
            <a:r>
              <a:rPr lang="en-US" sz="2000" b="1" dirty="0" smtClean="0"/>
              <a:t> coordinate systems and some Tensor Analysis. </a:t>
            </a:r>
          </a:p>
          <a:p>
            <a:pPr marL="457200" indent="-457200" algn="l">
              <a:buFont typeface="Arial"/>
              <a:buChar char="•"/>
            </a:pPr>
            <a:r>
              <a:rPr lang="en-US" sz="2000" b="1" dirty="0" smtClean="0"/>
              <a:t>Chapter 7 (</a:t>
            </a:r>
            <a:r>
              <a:rPr lang="en-US" sz="2000" b="1" dirty="0" smtClean="0">
                <a:solidFill>
                  <a:srgbClr val="FF0000"/>
                </a:solidFill>
              </a:rPr>
              <a:t>Fourier Series and Transforms</a:t>
            </a:r>
            <a:r>
              <a:rPr lang="en-US" sz="2000" b="1" dirty="0" smtClean="0"/>
              <a:t>), Chapter 8 (</a:t>
            </a:r>
            <a:r>
              <a:rPr lang="en-US" sz="2000" b="1" dirty="0" smtClean="0">
                <a:solidFill>
                  <a:srgbClr val="FF0000"/>
                </a:solidFill>
              </a:rPr>
              <a:t>Ordinary Differential Equations</a:t>
            </a:r>
            <a:r>
              <a:rPr lang="en-US" sz="2000" b="1" dirty="0" smtClean="0"/>
              <a:t>), Chapter 12 (Series solutions of differential equation, </a:t>
            </a:r>
            <a:r>
              <a:rPr lang="en-US" sz="2000" b="1" dirty="0" smtClean="0">
                <a:solidFill>
                  <a:srgbClr val="FF0000"/>
                </a:solidFill>
              </a:rPr>
              <a:t>Legendre, Bessel, </a:t>
            </a:r>
            <a:r>
              <a:rPr lang="en-US" sz="2000" b="1" dirty="0" err="1" smtClean="0">
                <a:solidFill>
                  <a:srgbClr val="FF0000"/>
                </a:solidFill>
              </a:rPr>
              <a:t>Hermite</a:t>
            </a:r>
            <a:r>
              <a:rPr lang="en-US" sz="2000" b="1" dirty="0" smtClean="0">
                <a:solidFill>
                  <a:srgbClr val="FF0000"/>
                </a:solidFill>
              </a:rPr>
              <a:t>, and </a:t>
            </a:r>
            <a:r>
              <a:rPr lang="en-US" sz="2000" b="1" dirty="0" err="1" smtClean="0">
                <a:solidFill>
                  <a:srgbClr val="FF0000"/>
                </a:solidFill>
              </a:rPr>
              <a:t>Laguerre</a:t>
            </a:r>
            <a:r>
              <a:rPr lang="en-US" sz="2000" b="1" dirty="0" smtClean="0">
                <a:solidFill>
                  <a:srgbClr val="FF0000"/>
                </a:solidFill>
              </a:rPr>
              <a:t> functions</a:t>
            </a:r>
            <a:r>
              <a:rPr lang="en-US" sz="2000" b="1" dirty="0" smtClean="0"/>
              <a:t>), Chapter 13 (</a:t>
            </a:r>
            <a:r>
              <a:rPr lang="en-US" sz="2000" b="1" dirty="0" smtClean="0">
                <a:solidFill>
                  <a:srgbClr val="FF0000"/>
                </a:solidFill>
              </a:rPr>
              <a:t>Partial Differential Equations</a:t>
            </a:r>
            <a:r>
              <a:rPr lang="en-US" sz="2000" b="1" dirty="0" smtClean="0"/>
              <a:t>) </a:t>
            </a:r>
          </a:p>
          <a:p>
            <a:endParaRPr lang="en-US" sz="2000" dirty="0"/>
          </a:p>
        </p:txBody>
      </p:sp>
      <p:sp>
        <p:nvSpPr>
          <p:cNvPr id="2" name="Left Brace 1"/>
          <p:cNvSpPr/>
          <p:nvPr/>
        </p:nvSpPr>
        <p:spPr>
          <a:xfrm>
            <a:off x="80632" y="1249658"/>
            <a:ext cx="524097" cy="366834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Left Brace 3"/>
          <p:cNvSpPr/>
          <p:nvPr/>
        </p:nvSpPr>
        <p:spPr>
          <a:xfrm>
            <a:off x="80632" y="5159877"/>
            <a:ext cx="524097" cy="128996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245840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nde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116" y="339784"/>
            <a:ext cx="4729578" cy="3147319"/>
          </a:xfrm>
          <a:prstGeom prst="rect">
            <a:avLst/>
          </a:prstGeom>
        </p:spPr>
      </p:pic>
      <p:sp>
        <p:nvSpPr>
          <p:cNvPr id="9" name="TextBox 8"/>
          <p:cNvSpPr txBox="1"/>
          <p:nvPr/>
        </p:nvSpPr>
        <p:spPr>
          <a:xfrm>
            <a:off x="405745" y="3695189"/>
            <a:ext cx="8584555" cy="3539430"/>
          </a:xfrm>
          <a:prstGeom prst="rect">
            <a:avLst/>
          </a:prstGeom>
          <a:noFill/>
        </p:spPr>
        <p:txBody>
          <a:bodyPr wrap="square" rtlCol="0">
            <a:spAutoFit/>
          </a:bodyPr>
          <a:lstStyle/>
          <a:p>
            <a:r>
              <a:rPr lang="en-US" sz="3200" dirty="0" smtClean="0"/>
              <a:t>we construct</a:t>
            </a:r>
          </a:p>
          <a:p>
            <a:r>
              <a:rPr lang="en-US" sz="3200" dirty="0" smtClean="0">
                <a:solidFill>
                  <a:srgbClr val="FF0000"/>
                </a:solidFill>
              </a:rPr>
              <a:t>                                                        </a:t>
            </a:r>
            <a:r>
              <a:rPr lang="en-US" sz="3200" dirty="0" smtClean="0">
                <a:solidFill>
                  <a:srgbClr val="000000"/>
                </a:solidFill>
              </a:rPr>
              <a:t> |</a:t>
            </a:r>
            <a:r>
              <a:rPr lang="en-US" sz="3200" dirty="0" err="1" smtClean="0">
                <a:solidFill>
                  <a:srgbClr val="000000"/>
                </a:solidFill>
              </a:rPr>
              <a:t>v|dt</a:t>
            </a:r>
            <a:endParaRPr lang="en-US" sz="3200" dirty="0">
              <a:solidFill>
                <a:srgbClr val="000000"/>
              </a:solidFill>
            </a:endParaRPr>
          </a:p>
          <a:p>
            <a:r>
              <a:rPr lang="en-US" sz="3200" dirty="0" smtClean="0">
                <a:solidFill>
                  <a:srgbClr val="FF0000"/>
                </a:solidFill>
              </a:rPr>
              <a:t>                                 </a:t>
            </a:r>
            <a:r>
              <a:rPr lang="en-US" sz="3200" dirty="0" smtClean="0">
                <a:solidFill>
                  <a:srgbClr val="000000"/>
                </a:solidFill>
              </a:rPr>
              <a:t>   r</a:t>
            </a:r>
          </a:p>
          <a:p>
            <a:r>
              <a:rPr lang="en-US" sz="3200" dirty="0" smtClean="0">
                <a:solidFill>
                  <a:srgbClr val="FF0000"/>
                </a:solidFill>
              </a:rPr>
              <a:t>           Sun                                                 </a:t>
            </a:r>
            <a:endParaRPr lang="en-US" sz="3200" dirty="0">
              <a:solidFill>
                <a:srgbClr val="FF0000"/>
              </a:solidFill>
            </a:endParaRPr>
          </a:p>
          <a:p>
            <a:pPr marL="457200" indent="-457200">
              <a:buFont typeface="Wingdings" charset="0"/>
              <a:buChar char=" "/>
            </a:pPr>
            <a:r>
              <a:rPr lang="en-US" sz="3200" dirty="0" smtClean="0">
                <a:solidFill>
                  <a:srgbClr val="FF0000"/>
                </a:solidFill>
                <a:latin typeface="Wingdings"/>
                <a:ea typeface="Wingdings"/>
                <a:cs typeface="Wingdings"/>
                <a:sym typeface="Wingdings"/>
              </a:rPr>
              <a:t>               </a:t>
            </a:r>
          </a:p>
          <a:p>
            <a:pPr marL="457200" indent="-457200">
              <a:buFont typeface="Wingdings" charset="0"/>
              <a:buChar char=" "/>
            </a:pPr>
            <a:r>
              <a:rPr lang="en-US" sz="3200" dirty="0">
                <a:solidFill>
                  <a:srgbClr val="FF0000"/>
                </a:solidFill>
                <a:latin typeface="Wingdings"/>
                <a:ea typeface="Wingdings"/>
                <a:cs typeface="Wingdings"/>
                <a:sym typeface="Wingdings"/>
              </a:rPr>
              <a:t> </a:t>
            </a:r>
            <a:r>
              <a:rPr lang="en-US" sz="3200" dirty="0" smtClean="0">
                <a:solidFill>
                  <a:srgbClr val="FF0000"/>
                </a:solidFill>
                <a:latin typeface="Wingdings"/>
                <a:ea typeface="Wingdings"/>
                <a:cs typeface="Wingdings"/>
                <a:sym typeface="Wingdings"/>
              </a:rPr>
              <a:t>             </a:t>
            </a:r>
          </a:p>
          <a:p>
            <a:endParaRPr lang="en-US" sz="3200" dirty="0">
              <a:solidFill>
                <a:srgbClr val="FF0000"/>
              </a:solidFill>
            </a:endParaRPr>
          </a:p>
        </p:txBody>
      </p:sp>
      <p:cxnSp>
        <p:nvCxnSpPr>
          <p:cNvPr id="3" name="Straight Arrow Connector 2"/>
          <p:cNvCxnSpPr/>
          <p:nvPr/>
        </p:nvCxnSpPr>
        <p:spPr>
          <a:xfrm flipV="1">
            <a:off x="1894816" y="5905640"/>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894816" y="4897852"/>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4897852"/>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991209" y="5079253"/>
            <a:ext cx="1209457" cy="8263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692330" y="4676138"/>
            <a:ext cx="1028038" cy="8263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994691" y="6046728"/>
            <a:ext cx="1112153" cy="523220"/>
          </a:xfrm>
          <a:prstGeom prst="rect">
            <a:avLst/>
          </a:prstGeom>
          <a:noFill/>
        </p:spPr>
        <p:txBody>
          <a:bodyPr wrap="none" rtlCol="0">
            <a:spAutoFit/>
          </a:bodyPr>
          <a:lstStyle/>
          <a:p>
            <a:r>
              <a:rPr lang="en-US" sz="2800" dirty="0" smtClean="0"/>
              <a:t>Planet</a:t>
            </a:r>
            <a:endParaRPr lang="en-US" sz="2800" dirty="0"/>
          </a:p>
        </p:txBody>
      </p:sp>
    </p:spTree>
    <p:extLst>
      <p:ext uri="{BB962C8B-B14F-4D97-AF65-F5344CB8AC3E}">
        <p14:creationId xmlns:p14="http://schemas.microsoft.com/office/powerpoint/2010/main" val="22601885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a:off x="11127006" y="52405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38612" y="624829"/>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03026" y="624829"/>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2353445"/>
            <a:ext cx="8276171" cy="3323987"/>
          </a:xfrm>
          <a:prstGeom prst="rect">
            <a:avLst/>
          </a:prstGeom>
          <a:noFill/>
        </p:spPr>
        <p:txBody>
          <a:bodyPr wrap="square" rtlCol="0">
            <a:spAutoFit/>
          </a:bodyPr>
          <a:lstStyle/>
          <a:p>
            <a:r>
              <a:rPr lang="en-US" sz="3200" dirty="0" smtClean="0"/>
              <a:t>Form the parallelogram and find the area A, First find the area of the rectangle,</a:t>
            </a:r>
          </a:p>
          <a:p>
            <a:endParaRPr lang="en-US" sz="3200" dirty="0">
              <a:solidFill>
                <a:srgbClr val="3366FF"/>
              </a:solidFill>
            </a:endParaRPr>
          </a:p>
          <a:p>
            <a:r>
              <a:rPr lang="en-US" sz="3200" dirty="0">
                <a:solidFill>
                  <a:srgbClr val="3366FF"/>
                </a:solidFill>
              </a:rPr>
              <a:t> </a:t>
            </a:r>
            <a:r>
              <a:rPr lang="en-US" sz="3200" dirty="0" smtClean="0">
                <a:solidFill>
                  <a:srgbClr val="3366FF"/>
                </a:solidFill>
              </a:rPr>
              <a:t>    (r+|</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cosθ</a:t>
            </a:r>
            <a:r>
              <a:rPr lang="en-US" sz="3200" dirty="0" smtClean="0">
                <a:solidFill>
                  <a:srgbClr val="3366FF"/>
                </a:solidFill>
              </a:rPr>
              <a:t>) |</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sinθ</a:t>
            </a:r>
            <a:r>
              <a:rPr lang="en-US" sz="3200" dirty="0" smtClean="0">
                <a:solidFill>
                  <a:srgbClr val="3366FF"/>
                </a:solidFill>
              </a:rPr>
              <a:t> </a:t>
            </a:r>
          </a:p>
          <a:p>
            <a:endParaRPr lang="en-US" sz="3200" dirty="0"/>
          </a:p>
          <a:p>
            <a:endParaRPr lang="en-US" sz="3200" dirty="0" smtClean="0"/>
          </a:p>
          <a:p>
            <a:endParaRPr lang="en-US" dirty="0"/>
          </a:p>
        </p:txBody>
      </p:sp>
      <p:sp>
        <p:nvSpPr>
          <p:cNvPr id="6" name="TextBox 5"/>
          <p:cNvSpPr txBox="1"/>
          <p:nvPr/>
        </p:nvSpPr>
        <p:spPr>
          <a:xfrm>
            <a:off x="5566833" y="925664"/>
            <a:ext cx="1556836" cy="646331"/>
          </a:xfrm>
          <a:prstGeom prst="rect">
            <a:avLst/>
          </a:prstGeom>
          <a:noFill/>
        </p:spPr>
        <p:txBody>
          <a:bodyPr wrap="none" rtlCol="0">
            <a:spAutoFit/>
          </a:bodyPr>
          <a:lstStyle/>
          <a:p>
            <a:r>
              <a:rPr lang="en-US" sz="3600" dirty="0" smtClean="0"/>
              <a:t>Area, A</a:t>
            </a:r>
            <a:endParaRPr lang="en-US" sz="3600" dirty="0"/>
          </a:p>
        </p:txBody>
      </p:sp>
      <p:sp>
        <p:nvSpPr>
          <p:cNvPr id="7" name="TextBox 6"/>
          <p:cNvSpPr txBox="1"/>
          <p:nvPr/>
        </p:nvSpPr>
        <p:spPr>
          <a:xfrm>
            <a:off x="7727079" y="1091109"/>
            <a:ext cx="375599" cy="523220"/>
          </a:xfrm>
          <a:prstGeom prst="rect">
            <a:avLst/>
          </a:prstGeom>
          <a:noFill/>
        </p:spPr>
        <p:txBody>
          <a:bodyPr wrap="none" rtlCol="0">
            <a:spAutoFit/>
          </a:bodyPr>
          <a:lstStyle/>
          <a:p>
            <a:r>
              <a:rPr lang="en-US" sz="2800" dirty="0" err="1" smtClean="0"/>
              <a:t>θ</a:t>
            </a:r>
            <a:endParaRPr lang="en-US" sz="2800" dirty="0"/>
          </a:p>
        </p:txBody>
      </p:sp>
      <p:cxnSp>
        <p:nvCxnSpPr>
          <p:cNvPr id="16" name="Straight Arrow Connector 15"/>
          <p:cNvCxnSpPr/>
          <p:nvPr/>
        </p:nvCxnSpPr>
        <p:spPr>
          <a:xfrm>
            <a:off x="7498634" y="1632617"/>
            <a:ext cx="9078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79768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a:off x="11127006" y="52405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38612" y="624829"/>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03026" y="624829"/>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2353445"/>
            <a:ext cx="8276171" cy="3816429"/>
          </a:xfrm>
          <a:prstGeom prst="rect">
            <a:avLst/>
          </a:prstGeom>
          <a:noFill/>
        </p:spPr>
        <p:txBody>
          <a:bodyPr wrap="square" rtlCol="0">
            <a:spAutoFit/>
          </a:bodyPr>
          <a:lstStyle/>
          <a:p>
            <a:r>
              <a:rPr lang="en-US" sz="3200" dirty="0" smtClean="0"/>
              <a:t>Form the parallelogram and find the area A, Next, subtract the triangles to find 2A,</a:t>
            </a:r>
          </a:p>
          <a:p>
            <a:endParaRPr lang="en-US" sz="3200" dirty="0">
              <a:solidFill>
                <a:srgbClr val="3366FF"/>
              </a:solidFill>
            </a:endParaRPr>
          </a:p>
          <a:p>
            <a:r>
              <a:rPr lang="en-US" sz="3200" dirty="0" smtClean="0">
                <a:solidFill>
                  <a:srgbClr val="3366FF"/>
                </a:solidFill>
              </a:rPr>
              <a:t>2A = (r+|</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cosθ</a:t>
            </a:r>
            <a:r>
              <a:rPr lang="en-US" sz="3200" dirty="0" smtClean="0">
                <a:solidFill>
                  <a:srgbClr val="3366FF"/>
                </a:solidFill>
              </a:rPr>
              <a:t>) |</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sinθ</a:t>
            </a:r>
            <a:r>
              <a:rPr lang="en-US" sz="3200" dirty="0" smtClean="0">
                <a:solidFill>
                  <a:srgbClr val="3366FF"/>
                </a:solidFill>
              </a:rPr>
              <a:t> </a:t>
            </a:r>
            <a:r>
              <a:rPr lang="en-US" sz="3200" dirty="0">
                <a:solidFill>
                  <a:srgbClr val="3366FF"/>
                </a:solidFill>
              </a:rPr>
              <a:t>- |v</a:t>
            </a:r>
            <a:r>
              <a:rPr lang="en-US" sz="3200" dirty="0" smtClean="0">
                <a:solidFill>
                  <a:srgbClr val="3366FF"/>
                </a:solidFill>
              </a:rPr>
              <a:t>|</a:t>
            </a:r>
            <a:r>
              <a:rPr lang="en-US" sz="3200" baseline="30000" dirty="0" smtClean="0">
                <a:solidFill>
                  <a:srgbClr val="3366FF"/>
                </a:solidFill>
              </a:rPr>
              <a:t>2</a:t>
            </a:r>
            <a:r>
              <a:rPr lang="en-US" sz="3200" dirty="0" smtClean="0">
                <a:solidFill>
                  <a:srgbClr val="3366FF"/>
                </a:solidFill>
              </a:rPr>
              <a:t>dt</a:t>
            </a:r>
            <a:r>
              <a:rPr lang="en-US" sz="3200" baseline="30000" dirty="0" smtClean="0">
                <a:solidFill>
                  <a:srgbClr val="3366FF"/>
                </a:solidFill>
              </a:rPr>
              <a:t>2</a:t>
            </a:r>
            <a:r>
              <a:rPr lang="en-US" sz="3200" dirty="0" smtClean="0">
                <a:solidFill>
                  <a:srgbClr val="3366FF"/>
                </a:solidFill>
              </a:rPr>
              <a:t> </a:t>
            </a:r>
            <a:r>
              <a:rPr lang="en-US" sz="3200" dirty="0">
                <a:solidFill>
                  <a:srgbClr val="3366FF"/>
                </a:solidFill>
              </a:rPr>
              <a:t>(</a:t>
            </a:r>
            <a:r>
              <a:rPr lang="en-US" sz="3200" dirty="0" err="1">
                <a:solidFill>
                  <a:srgbClr val="3366FF"/>
                </a:solidFill>
              </a:rPr>
              <a:t>cosθ</a:t>
            </a:r>
            <a:r>
              <a:rPr lang="en-US" sz="3200" dirty="0">
                <a:solidFill>
                  <a:srgbClr val="3366FF"/>
                </a:solidFill>
              </a:rPr>
              <a:t> </a:t>
            </a:r>
            <a:r>
              <a:rPr lang="en-US" sz="3200" dirty="0" err="1">
                <a:solidFill>
                  <a:srgbClr val="3366FF"/>
                </a:solidFill>
              </a:rPr>
              <a:t>sinθ</a:t>
            </a:r>
            <a:r>
              <a:rPr lang="en-US" sz="3200" dirty="0">
                <a:solidFill>
                  <a:srgbClr val="3366FF"/>
                </a:solidFill>
              </a:rPr>
              <a:t>)</a:t>
            </a:r>
          </a:p>
          <a:p>
            <a:endParaRPr lang="en-US" sz="3200" dirty="0"/>
          </a:p>
          <a:p>
            <a:endParaRPr lang="en-US" sz="3200" dirty="0" smtClean="0"/>
          </a:p>
          <a:p>
            <a:endParaRPr lang="en-US" dirty="0"/>
          </a:p>
        </p:txBody>
      </p:sp>
      <p:sp>
        <p:nvSpPr>
          <p:cNvPr id="6" name="TextBox 5"/>
          <p:cNvSpPr txBox="1"/>
          <p:nvPr/>
        </p:nvSpPr>
        <p:spPr>
          <a:xfrm>
            <a:off x="5566833" y="925664"/>
            <a:ext cx="1556836" cy="646331"/>
          </a:xfrm>
          <a:prstGeom prst="rect">
            <a:avLst/>
          </a:prstGeom>
          <a:noFill/>
        </p:spPr>
        <p:txBody>
          <a:bodyPr wrap="none" rtlCol="0">
            <a:spAutoFit/>
          </a:bodyPr>
          <a:lstStyle/>
          <a:p>
            <a:r>
              <a:rPr lang="en-US" sz="3600" dirty="0" smtClean="0"/>
              <a:t>Area, A</a:t>
            </a:r>
            <a:endParaRPr lang="en-US" sz="3600" dirty="0"/>
          </a:p>
        </p:txBody>
      </p:sp>
      <p:sp>
        <p:nvSpPr>
          <p:cNvPr id="7" name="TextBox 6"/>
          <p:cNvSpPr txBox="1"/>
          <p:nvPr/>
        </p:nvSpPr>
        <p:spPr>
          <a:xfrm>
            <a:off x="7727079" y="1091109"/>
            <a:ext cx="375599" cy="523220"/>
          </a:xfrm>
          <a:prstGeom prst="rect">
            <a:avLst/>
          </a:prstGeom>
          <a:noFill/>
        </p:spPr>
        <p:txBody>
          <a:bodyPr wrap="none" rtlCol="0">
            <a:spAutoFit/>
          </a:bodyPr>
          <a:lstStyle/>
          <a:p>
            <a:r>
              <a:rPr lang="en-US" sz="2800" dirty="0" err="1" smtClean="0"/>
              <a:t>θ</a:t>
            </a:r>
            <a:endParaRPr lang="en-US" sz="2800" dirty="0"/>
          </a:p>
        </p:txBody>
      </p:sp>
      <p:cxnSp>
        <p:nvCxnSpPr>
          <p:cNvPr id="16" name="Straight Arrow Connector 15"/>
          <p:cNvCxnSpPr/>
          <p:nvPr/>
        </p:nvCxnSpPr>
        <p:spPr>
          <a:xfrm>
            <a:off x="7498634" y="1632617"/>
            <a:ext cx="9078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913605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a:off x="11127006" y="5240500"/>
            <a:ext cx="9144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38612" y="624829"/>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03026" y="624829"/>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2353445"/>
            <a:ext cx="8276171" cy="5786199"/>
          </a:xfrm>
          <a:prstGeom prst="rect">
            <a:avLst/>
          </a:prstGeom>
          <a:noFill/>
        </p:spPr>
        <p:txBody>
          <a:bodyPr wrap="square" rtlCol="0">
            <a:spAutoFit/>
          </a:bodyPr>
          <a:lstStyle/>
          <a:p>
            <a:r>
              <a:rPr lang="en-US" sz="3200" dirty="0" smtClean="0"/>
              <a:t>Form the parallelogram and find the area A, Next, subtract the triangles to find 2A,</a:t>
            </a:r>
          </a:p>
          <a:p>
            <a:endParaRPr lang="en-US" sz="3200" dirty="0">
              <a:solidFill>
                <a:srgbClr val="3366FF"/>
              </a:solidFill>
            </a:endParaRPr>
          </a:p>
          <a:p>
            <a:r>
              <a:rPr lang="en-US" sz="3200" dirty="0" smtClean="0">
                <a:solidFill>
                  <a:srgbClr val="3366FF"/>
                </a:solidFill>
              </a:rPr>
              <a:t>2A = (r+|</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cosθ</a:t>
            </a:r>
            <a:r>
              <a:rPr lang="en-US" sz="3200" dirty="0" smtClean="0">
                <a:solidFill>
                  <a:srgbClr val="3366FF"/>
                </a:solidFill>
              </a:rPr>
              <a:t>) |</a:t>
            </a:r>
            <a:r>
              <a:rPr lang="en-US" sz="3200" dirty="0" err="1" smtClean="0">
                <a:solidFill>
                  <a:srgbClr val="3366FF"/>
                </a:solidFill>
              </a:rPr>
              <a:t>v|dt</a:t>
            </a:r>
            <a:r>
              <a:rPr lang="en-US" sz="3200" dirty="0" smtClean="0">
                <a:solidFill>
                  <a:srgbClr val="3366FF"/>
                </a:solidFill>
              </a:rPr>
              <a:t> </a:t>
            </a:r>
            <a:r>
              <a:rPr lang="en-US" sz="3200" dirty="0" err="1" smtClean="0">
                <a:solidFill>
                  <a:srgbClr val="3366FF"/>
                </a:solidFill>
              </a:rPr>
              <a:t>sinθ</a:t>
            </a:r>
            <a:r>
              <a:rPr lang="en-US" sz="3200" dirty="0" smtClean="0">
                <a:solidFill>
                  <a:srgbClr val="3366FF"/>
                </a:solidFill>
              </a:rPr>
              <a:t> </a:t>
            </a:r>
            <a:r>
              <a:rPr lang="en-US" sz="3200" dirty="0">
                <a:solidFill>
                  <a:srgbClr val="3366FF"/>
                </a:solidFill>
              </a:rPr>
              <a:t>- |</a:t>
            </a:r>
            <a:r>
              <a:rPr lang="en-US" sz="3200" dirty="0" err="1">
                <a:solidFill>
                  <a:srgbClr val="3366FF"/>
                </a:solidFill>
              </a:rPr>
              <a:t>v|dt</a:t>
            </a:r>
            <a:r>
              <a:rPr lang="en-US" sz="3200" dirty="0">
                <a:solidFill>
                  <a:srgbClr val="3366FF"/>
                </a:solidFill>
              </a:rPr>
              <a:t> (</a:t>
            </a:r>
            <a:r>
              <a:rPr lang="en-US" sz="3200" dirty="0" err="1">
                <a:solidFill>
                  <a:srgbClr val="3366FF"/>
                </a:solidFill>
              </a:rPr>
              <a:t>cosθ</a:t>
            </a:r>
            <a:r>
              <a:rPr lang="en-US" sz="3200" dirty="0">
                <a:solidFill>
                  <a:srgbClr val="3366FF"/>
                </a:solidFill>
              </a:rPr>
              <a:t> </a:t>
            </a:r>
            <a:r>
              <a:rPr lang="en-US" sz="3200" dirty="0" err="1">
                <a:solidFill>
                  <a:srgbClr val="3366FF"/>
                </a:solidFill>
              </a:rPr>
              <a:t>sinθ</a:t>
            </a:r>
            <a:r>
              <a:rPr lang="en-US" sz="3200" dirty="0" smtClean="0">
                <a:solidFill>
                  <a:srgbClr val="3366FF"/>
                </a:solidFill>
              </a:rPr>
              <a:t>)</a:t>
            </a:r>
          </a:p>
          <a:p>
            <a:endParaRPr lang="en-US" sz="3200" dirty="0"/>
          </a:p>
          <a:p>
            <a:r>
              <a:rPr lang="en-US" sz="3200" dirty="0" smtClean="0"/>
              <a:t>This yields,</a:t>
            </a:r>
          </a:p>
          <a:p>
            <a:pPr algn="ctr"/>
            <a:endParaRPr lang="en-US" sz="3200" dirty="0">
              <a:solidFill>
                <a:srgbClr val="FF0000"/>
              </a:solidFill>
            </a:endParaRPr>
          </a:p>
          <a:p>
            <a:pPr algn="ctr"/>
            <a:r>
              <a:rPr lang="en-US" sz="3200" dirty="0">
                <a:solidFill>
                  <a:srgbClr val="FF0000"/>
                </a:solidFill>
              </a:rPr>
              <a:t>2A </a:t>
            </a:r>
            <a:r>
              <a:rPr lang="en-US" sz="3200" dirty="0" smtClean="0">
                <a:solidFill>
                  <a:srgbClr val="FF0000"/>
                </a:solidFill>
              </a:rPr>
              <a:t>= </a:t>
            </a:r>
            <a:r>
              <a:rPr lang="en-US" sz="3200" dirty="0" err="1" smtClean="0">
                <a:solidFill>
                  <a:srgbClr val="FF0000"/>
                </a:solidFill>
              </a:rPr>
              <a:t>r|</a:t>
            </a:r>
            <a:r>
              <a:rPr lang="en-US" sz="3200" dirty="0" err="1">
                <a:solidFill>
                  <a:srgbClr val="FF0000"/>
                </a:solidFill>
              </a:rPr>
              <a:t>v|dt</a:t>
            </a:r>
            <a:r>
              <a:rPr lang="en-US" sz="3200" dirty="0">
                <a:solidFill>
                  <a:srgbClr val="FF0000"/>
                </a:solidFill>
              </a:rPr>
              <a:t> </a:t>
            </a:r>
            <a:r>
              <a:rPr lang="en-US" sz="3200" dirty="0" err="1" smtClean="0">
                <a:solidFill>
                  <a:srgbClr val="FF0000"/>
                </a:solidFill>
              </a:rPr>
              <a:t>sinθ</a:t>
            </a:r>
            <a:r>
              <a:rPr lang="en-US" sz="3200" dirty="0" smtClean="0">
                <a:solidFill>
                  <a:srgbClr val="FF0000"/>
                </a:solidFill>
              </a:rPr>
              <a:t> </a:t>
            </a:r>
            <a:r>
              <a:rPr lang="en-US" sz="3200" dirty="0" smtClean="0">
                <a:solidFill>
                  <a:srgbClr val="FF0000"/>
                </a:solidFill>
                <a:latin typeface="Wingdings"/>
                <a:ea typeface="Wingdings"/>
                <a:cs typeface="Wingdings"/>
                <a:sym typeface="Wingdings"/>
              </a:rPr>
              <a:t></a:t>
            </a:r>
            <a:r>
              <a:rPr lang="en-US" sz="3200" dirty="0" smtClean="0">
                <a:solidFill>
                  <a:srgbClr val="FF0000"/>
                </a:solidFill>
              </a:rPr>
              <a:t> 2A/</a:t>
            </a:r>
            <a:r>
              <a:rPr lang="en-US" sz="3200" dirty="0" err="1" smtClean="0">
                <a:solidFill>
                  <a:srgbClr val="FF0000"/>
                </a:solidFill>
              </a:rPr>
              <a:t>dt</a:t>
            </a:r>
            <a:r>
              <a:rPr lang="en-US" sz="3200" dirty="0" smtClean="0">
                <a:solidFill>
                  <a:srgbClr val="FF0000"/>
                </a:solidFill>
              </a:rPr>
              <a:t> = </a:t>
            </a:r>
            <a:r>
              <a:rPr lang="en-US" sz="3200" dirty="0" err="1" smtClean="0">
                <a:solidFill>
                  <a:srgbClr val="FF0000"/>
                </a:solidFill>
              </a:rPr>
              <a:t>r</a:t>
            </a:r>
            <a:r>
              <a:rPr lang="en-US" sz="3200" dirty="0" err="1">
                <a:solidFill>
                  <a:srgbClr val="FF0000"/>
                </a:solidFill>
              </a:rPr>
              <a:t>|v</a:t>
            </a:r>
            <a:r>
              <a:rPr lang="en-US" sz="3200" dirty="0" err="1" smtClean="0">
                <a:solidFill>
                  <a:srgbClr val="FF0000"/>
                </a:solidFill>
              </a:rPr>
              <a:t>|sinθ</a:t>
            </a:r>
            <a:endParaRPr lang="en-US" sz="3200" dirty="0">
              <a:solidFill>
                <a:srgbClr val="FF0000"/>
              </a:solidFill>
            </a:endParaRPr>
          </a:p>
          <a:p>
            <a:endParaRPr lang="en-US" sz="3200" dirty="0"/>
          </a:p>
          <a:p>
            <a:endParaRPr lang="en-US" sz="3200" dirty="0"/>
          </a:p>
          <a:p>
            <a:endParaRPr lang="en-US" sz="3200" dirty="0" smtClean="0"/>
          </a:p>
          <a:p>
            <a:endParaRPr lang="en-US" dirty="0"/>
          </a:p>
        </p:txBody>
      </p:sp>
      <p:sp>
        <p:nvSpPr>
          <p:cNvPr id="6" name="TextBox 5"/>
          <p:cNvSpPr txBox="1"/>
          <p:nvPr/>
        </p:nvSpPr>
        <p:spPr>
          <a:xfrm>
            <a:off x="5566833" y="925664"/>
            <a:ext cx="1556836" cy="646331"/>
          </a:xfrm>
          <a:prstGeom prst="rect">
            <a:avLst/>
          </a:prstGeom>
          <a:noFill/>
        </p:spPr>
        <p:txBody>
          <a:bodyPr wrap="none" rtlCol="0">
            <a:spAutoFit/>
          </a:bodyPr>
          <a:lstStyle/>
          <a:p>
            <a:r>
              <a:rPr lang="en-US" sz="3600" dirty="0" smtClean="0"/>
              <a:t>Area, A</a:t>
            </a:r>
            <a:endParaRPr lang="en-US" sz="3600" dirty="0"/>
          </a:p>
        </p:txBody>
      </p:sp>
      <p:sp>
        <p:nvSpPr>
          <p:cNvPr id="7" name="TextBox 6"/>
          <p:cNvSpPr txBox="1"/>
          <p:nvPr/>
        </p:nvSpPr>
        <p:spPr>
          <a:xfrm>
            <a:off x="7727079" y="1091109"/>
            <a:ext cx="375599" cy="523220"/>
          </a:xfrm>
          <a:prstGeom prst="rect">
            <a:avLst/>
          </a:prstGeom>
          <a:noFill/>
        </p:spPr>
        <p:txBody>
          <a:bodyPr wrap="none" rtlCol="0">
            <a:spAutoFit/>
          </a:bodyPr>
          <a:lstStyle/>
          <a:p>
            <a:r>
              <a:rPr lang="en-US" sz="2800" dirty="0" err="1" smtClean="0"/>
              <a:t>θ</a:t>
            </a:r>
            <a:endParaRPr lang="en-US" sz="2800" dirty="0"/>
          </a:p>
        </p:txBody>
      </p:sp>
      <p:cxnSp>
        <p:nvCxnSpPr>
          <p:cNvPr id="16" name="Straight Arrow Connector 15"/>
          <p:cNvCxnSpPr/>
          <p:nvPr/>
        </p:nvCxnSpPr>
        <p:spPr>
          <a:xfrm>
            <a:off x="7498634" y="1632617"/>
            <a:ext cx="9078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99816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38612" y="624829"/>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03026" y="624829"/>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2353445"/>
            <a:ext cx="8276171" cy="4031873"/>
          </a:xfrm>
          <a:prstGeom prst="rect">
            <a:avLst/>
          </a:prstGeom>
          <a:noFill/>
        </p:spPr>
        <p:txBody>
          <a:bodyPr wrap="square" rtlCol="0">
            <a:spAutoFit/>
          </a:bodyPr>
          <a:lstStyle/>
          <a:p>
            <a:r>
              <a:rPr lang="en-US" sz="3200" dirty="0" smtClean="0"/>
              <a:t>If the planet has mass m, then </a:t>
            </a:r>
          </a:p>
          <a:p>
            <a:endParaRPr lang="en-US" sz="3200" dirty="0">
              <a:solidFill>
                <a:srgbClr val="FF0000"/>
              </a:solidFill>
            </a:endParaRPr>
          </a:p>
          <a:p>
            <a:pPr algn="ctr"/>
            <a:r>
              <a:rPr lang="en-US" sz="3200" dirty="0">
                <a:solidFill>
                  <a:srgbClr val="FF0000"/>
                </a:solidFill>
              </a:rPr>
              <a:t>2</a:t>
            </a:r>
            <a:r>
              <a:rPr lang="en-US" sz="3200" dirty="0" smtClean="0">
                <a:solidFill>
                  <a:srgbClr val="FF0000"/>
                </a:solidFill>
              </a:rPr>
              <a:t>mA/</a:t>
            </a:r>
            <a:r>
              <a:rPr lang="en-US" sz="3200" dirty="0" err="1" smtClean="0">
                <a:solidFill>
                  <a:srgbClr val="FF0000"/>
                </a:solidFill>
              </a:rPr>
              <a:t>dt</a:t>
            </a:r>
            <a:r>
              <a:rPr lang="en-US" sz="3200" dirty="0" smtClean="0">
                <a:solidFill>
                  <a:srgbClr val="FF0000"/>
                </a:solidFill>
              </a:rPr>
              <a:t> = </a:t>
            </a:r>
            <a:r>
              <a:rPr lang="en-US" sz="3200" dirty="0" err="1" smtClean="0">
                <a:solidFill>
                  <a:srgbClr val="FF0000"/>
                </a:solidFill>
              </a:rPr>
              <a:t>r|m</a:t>
            </a:r>
            <a:r>
              <a:rPr lang="en-US" sz="3200" b="1" dirty="0" err="1" smtClean="0">
                <a:solidFill>
                  <a:srgbClr val="FF0000"/>
                </a:solidFill>
              </a:rPr>
              <a:t>v</a:t>
            </a:r>
            <a:r>
              <a:rPr lang="en-US" sz="3200" dirty="0" err="1" smtClean="0">
                <a:solidFill>
                  <a:srgbClr val="FF0000"/>
                </a:solidFill>
              </a:rPr>
              <a:t>|sinθ</a:t>
            </a:r>
            <a:r>
              <a:rPr lang="en-US" sz="3200" dirty="0" smtClean="0">
                <a:solidFill>
                  <a:srgbClr val="FF0000"/>
                </a:solidFill>
              </a:rPr>
              <a:t> = </a:t>
            </a:r>
            <a:r>
              <a:rPr lang="en-US" sz="3200" b="1" dirty="0" smtClean="0">
                <a:solidFill>
                  <a:srgbClr val="000000"/>
                </a:solidFill>
              </a:rPr>
              <a:t>|r </a:t>
            </a:r>
            <a:r>
              <a:rPr lang="en-US" sz="3200" b="1" dirty="0" smtClean="0">
                <a:solidFill>
                  <a:srgbClr val="000000"/>
                </a:solidFill>
              </a:rPr>
              <a:t>x </a:t>
            </a:r>
            <a:r>
              <a:rPr lang="en-US" sz="3200" dirty="0" smtClean="0">
                <a:solidFill>
                  <a:srgbClr val="000000"/>
                </a:solidFill>
              </a:rPr>
              <a:t>m</a:t>
            </a:r>
            <a:r>
              <a:rPr lang="en-US" sz="3200" b="1" dirty="0" smtClean="0">
                <a:solidFill>
                  <a:srgbClr val="000000"/>
                </a:solidFill>
              </a:rPr>
              <a:t>v</a:t>
            </a:r>
            <a:r>
              <a:rPr lang="en-US" sz="3200" b="1" dirty="0" smtClean="0">
                <a:solidFill>
                  <a:srgbClr val="000000"/>
                </a:solidFill>
              </a:rPr>
              <a:t>| = |r x p| = |J| </a:t>
            </a:r>
          </a:p>
          <a:p>
            <a:pPr algn="ctr"/>
            <a:endParaRPr lang="en-US" sz="3200" b="1" dirty="0" smtClean="0">
              <a:solidFill>
                <a:srgbClr val="000000"/>
              </a:solidFill>
            </a:endParaRPr>
          </a:p>
          <a:p>
            <a:r>
              <a:rPr lang="en-US" sz="3200" dirty="0" err="1" smtClean="0">
                <a:solidFill>
                  <a:srgbClr val="000000"/>
                </a:solidFill>
              </a:rPr>
              <a:t>Kepler’s</a:t>
            </a:r>
            <a:r>
              <a:rPr lang="en-US" sz="3200" dirty="0" smtClean="0">
                <a:solidFill>
                  <a:srgbClr val="000000"/>
                </a:solidFill>
              </a:rPr>
              <a:t> 2</a:t>
            </a:r>
            <a:r>
              <a:rPr lang="en-US" sz="3200" baseline="30000" dirty="0" smtClean="0">
                <a:solidFill>
                  <a:srgbClr val="000000"/>
                </a:solidFill>
              </a:rPr>
              <a:t>nd</a:t>
            </a:r>
            <a:r>
              <a:rPr lang="en-US" sz="3200" dirty="0" smtClean="0">
                <a:solidFill>
                  <a:srgbClr val="000000"/>
                </a:solidFill>
              </a:rPr>
              <a:t> says that that the area, A, swept out for any time interval </a:t>
            </a:r>
            <a:r>
              <a:rPr lang="en-US" sz="3200" dirty="0" err="1" smtClean="0">
                <a:solidFill>
                  <a:srgbClr val="000000"/>
                </a:solidFill>
              </a:rPr>
              <a:t>dt</a:t>
            </a:r>
            <a:r>
              <a:rPr lang="en-US" sz="3200" dirty="0" smtClean="0">
                <a:solidFill>
                  <a:srgbClr val="000000"/>
                </a:solidFill>
              </a:rPr>
              <a:t> is constant so that,</a:t>
            </a:r>
          </a:p>
          <a:p>
            <a:endParaRPr lang="en-US" sz="3200" dirty="0">
              <a:solidFill>
                <a:srgbClr val="000000"/>
              </a:solidFill>
            </a:endParaRPr>
          </a:p>
          <a:p>
            <a:pPr algn="ctr"/>
            <a:r>
              <a:rPr lang="en-US" sz="3200" b="1" dirty="0" smtClean="0">
                <a:solidFill>
                  <a:srgbClr val="000000"/>
                </a:solidFill>
              </a:rPr>
              <a:t>|J| </a:t>
            </a:r>
            <a:r>
              <a:rPr lang="en-US" sz="3200" dirty="0" smtClean="0">
                <a:solidFill>
                  <a:srgbClr val="000000"/>
                </a:solidFill>
              </a:rPr>
              <a:t>= constant</a:t>
            </a:r>
            <a:endParaRPr lang="en-US" sz="3200" dirty="0"/>
          </a:p>
        </p:txBody>
      </p:sp>
      <p:sp>
        <p:nvSpPr>
          <p:cNvPr id="6" name="TextBox 5"/>
          <p:cNvSpPr txBox="1"/>
          <p:nvPr/>
        </p:nvSpPr>
        <p:spPr>
          <a:xfrm>
            <a:off x="5566833" y="925664"/>
            <a:ext cx="1556836" cy="646331"/>
          </a:xfrm>
          <a:prstGeom prst="rect">
            <a:avLst/>
          </a:prstGeom>
          <a:noFill/>
        </p:spPr>
        <p:txBody>
          <a:bodyPr wrap="none" rtlCol="0">
            <a:spAutoFit/>
          </a:bodyPr>
          <a:lstStyle/>
          <a:p>
            <a:r>
              <a:rPr lang="en-US" sz="3600" dirty="0" smtClean="0"/>
              <a:t>Area, A</a:t>
            </a:r>
            <a:endParaRPr lang="en-US" sz="3600" dirty="0"/>
          </a:p>
        </p:txBody>
      </p:sp>
      <p:sp>
        <p:nvSpPr>
          <p:cNvPr id="7" name="TextBox 6"/>
          <p:cNvSpPr txBox="1"/>
          <p:nvPr/>
        </p:nvSpPr>
        <p:spPr>
          <a:xfrm>
            <a:off x="7727079" y="1091109"/>
            <a:ext cx="375599" cy="523220"/>
          </a:xfrm>
          <a:prstGeom prst="rect">
            <a:avLst/>
          </a:prstGeom>
          <a:noFill/>
        </p:spPr>
        <p:txBody>
          <a:bodyPr wrap="none" rtlCol="0">
            <a:spAutoFit/>
          </a:bodyPr>
          <a:lstStyle/>
          <a:p>
            <a:r>
              <a:rPr lang="en-US" sz="2800" dirty="0" err="1" smtClean="0"/>
              <a:t>θ</a:t>
            </a:r>
            <a:endParaRPr lang="en-US" sz="2800" dirty="0"/>
          </a:p>
        </p:txBody>
      </p:sp>
      <p:cxnSp>
        <p:nvCxnSpPr>
          <p:cNvPr id="16" name="Straight Arrow Connector 15"/>
          <p:cNvCxnSpPr/>
          <p:nvPr/>
        </p:nvCxnSpPr>
        <p:spPr>
          <a:xfrm>
            <a:off x="7498634" y="1632617"/>
            <a:ext cx="9078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283807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2628616"/>
            <a:ext cx="8276171" cy="2862322"/>
          </a:xfrm>
          <a:prstGeom prst="rect">
            <a:avLst/>
          </a:prstGeom>
          <a:noFill/>
        </p:spPr>
        <p:txBody>
          <a:bodyPr wrap="square" rtlCol="0">
            <a:spAutoFit/>
          </a:bodyPr>
          <a:lstStyle/>
          <a:p>
            <a:r>
              <a:rPr lang="en-US" sz="3600" dirty="0" smtClean="0"/>
              <a:t>In </a:t>
            </a:r>
            <a:r>
              <a:rPr lang="en-US" sz="3600" dirty="0"/>
              <a:t>general, the area of </a:t>
            </a:r>
            <a:r>
              <a:rPr lang="en-US" sz="3600" dirty="0" smtClean="0"/>
              <a:t>the triangle, </a:t>
            </a:r>
            <a:r>
              <a:rPr lang="en-US" sz="3600" dirty="0"/>
              <a:t>sides </a:t>
            </a:r>
            <a:r>
              <a:rPr lang="en-US" sz="3600" b="1" dirty="0"/>
              <a:t>A</a:t>
            </a:r>
            <a:r>
              <a:rPr lang="en-US" sz="3600" dirty="0"/>
              <a:t> and </a:t>
            </a:r>
            <a:r>
              <a:rPr lang="en-US" sz="3600" b="1" dirty="0" smtClean="0"/>
              <a:t>B</a:t>
            </a:r>
            <a:r>
              <a:rPr lang="en-US" sz="3600" dirty="0"/>
              <a:t> </a:t>
            </a:r>
            <a:r>
              <a:rPr lang="en-US" sz="3600" dirty="0" smtClean="0"/>
              <a:t>where </a:t>
            </a:r>
            <a:r>
              <a:rPr lang="en-US" sz="3600" b="1" dirty="0" smtClean="0"/>
              <a:t>A</a:t>
            </a:r>
            <a:r>
              <a:rPr lang="en-US" sz="3600" dirty="0" smtClean="0"/>
              <a:t> and </a:t>
            </a:r>
            <a:r>
              <a:rPr lang="en-US" sz="3600" b="1" dirty="0" smtClean="0"/>
              <a:t>B</a:t>
            </a:r>
            <a:r>
              <a:rPr lang="en-US" sz="3600" dirty="0" smtClean="0"/>
              <a:t> form angle </a:t>
            </a:r>
            <a:r>
              <a:rPr lang="en-US" sz="3600" dirty="0" err="1" smtClean="0"/>
              <a:t>θ</a:t>
            </a:r>
            <a:r>
              <a:rPr lang="en-US" sz="3600" dirty="0" smtClean="0"/>
              <a:t>,  is </a:t>
            </a:r>
            <a:r>
              <a:rPr lang="en-US" sz="3600" dirty="0"/>
              <a:t>given by </a:t>
            </a:r>
          </a:p>
          <a:p>
            <a:endParaRPr lang="en-US" sz="3200" dirty="0"/>
          </a:p>
          <a:p>
            <a:pPr algn="ctr"/>
            <a:r>
              <a:rPr lang="en-US" sz="4000" dirty="0"/>
              <a:t>Area = </a:t>
            </a:r>
            <a:r>
              <a:rPr lang="en-US" sz="4000" dirty="0" smtClean="0"/>
              <a:t>½|</a:t>
            </a:r>
            <a:r>
              <a:rPr lang="en-US" sz="4000" b="1" dirty="0"/>
              <a:t>A x B |</a:t>
            </a:r>
            <a:endParaRPr lang="en-US" sz="4000" b="1" dirty="0"/>
          </a:p>
        </p:txBody>
      </p:sp>
      <p:sp>
        <p:nvSpPr>
          <p:cNvPr id="7" name="TextBox 6"/>
          <p:cNvSpPr txBox="1"/>
          <p:nvPr/>
        </p:nvSpPr>
        <p:spPr>
          <a:xfrm>
            <a:off x="7727079" y="1091109"/>
            <a:ext cx="375599" cy="523220"/>
          </a:xfrm>
          <a:prstGeom prst="rect">
            <a:avLst/>
          </a:prstGeom>
          <a:noFill/>
        </p:spPr>
        <p:txBody>
          <a:bodyPr wrap="none" rtlCol="0">
            <a:spAutoFit/>
          </a:bodyPr>
          <a:lstStyle/>
          <a:p>
            <a:r>
              <a:rPr lang="en-US" sz="2800" dirty="0" err="1" smtClean="0"/>
              <a:t>θ</a:t>
            </a:r>
            <a:endParaRPr lang="en-US" sz="2800" dirty="0"/>
          </a:p>
        </p:txBody>
      </p:sp>
      <p:cxnSp>
        <p:nvCxnSpPr>
          <p:cNvPr id="16" name="Straight Arrow Connector 15"/>
          <p:cNvCxnSpPr/>
          <p:nvPr/>
        </p:nvCxnSpPr>
        <p:spPr>
          <a:xfrm>
            <a:off x="7498634" y="1632617"/>
            <a:ext cx="9078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4847168" y="773608"/>
            <a:ext cx="2836308" cy="2308324"/>
          </a:xfrm>
          <a:prstGeom prst="rect">
            <a:avLst/>
          </a:prstGeom>
          <a:noFill/>
        </p:spPr>
        <p:txBody>
          <a:bodyPr wrap="none" rtlCol="0">
            <a:spAutoFit/>
          </a:bodyPr>
          <a:lstStyle/>
          <a:p>
            <a:r>
              <a:rPr lang="en-US" sz="3600" dirty="0" smtClean="0"/>
              <a:t>                       B</a:t>
            </a:r>
          </a:p>
          <a:p>
            <a:endParaRPr lang="en-US" sz="3600" dirty="0"/>
          </a:p>
          <a:p>
            <a:r>
              <a:rPr lang="en-US" sz="3600" dirty="0" smtClean="0"/>
              <a:t>A</a:t>
            </a:r>
          </a:p>
          <a:p>
            <a:r>
              <a:rPr lang="en-US" sz="3600" dirty="0" smtClean="0"/>
              <a:t>     </a:t>
            </a:r>
            <a:endParaRPr lang="en-US" sz="3600" dirty="0"/>
          </a:p>
        </p:txBody>
      </p:sp>
    </p:spTree>
    <p:extLst>
      <p:ext uri="{BB962C8B-B14F-4D97-AF65-F5344CB8AC3E}">
        <p14:creationId xmlns:p14="http://schemas.microsoft.com/office/powerpoint/2010/main" val="1663669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flipV="1">
            <a:off x="1894816" y="1632617"/>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938612" y="624829"/>
            <a:ext cx="6168232"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498634" y="604673"/>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1938612" y="624829"/>
            <a:ext cx="564414" cy="10279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503026" y="624829"/>
            <a:ext cx="5603818" cy="201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13829" y="3559945"/>
            <a:ext cx="8276171" cy="2185214"/>
          </a:xfrm>
          <a:prstGeom prst="rect">
            <a:avLst/>
          </a:prstGeom>
          <a:noFill/>
        </p:spPr>
        <p:txBody>
          <a:bodyPr wrap="square" rtlCol="0">
            <a:spAutoFit/>
          </a:bodyPr>
          <a:lstStyle/>
          <a:p>
            <a:r>
              <a:rPr lang="en-US" sz="3200" dirty="0" smtClean="0"/>
              <a:t>In general, t</a:t>
            </a:r>
            <a:r>
              <a:rPr lang="en-US" sz="3200" dirty="0" smtClean="0"/>
              <a:t>he area of a  parallelogram, sides </a:t>
            </a:r>
            <a:r>
              <a:rPr lang="en-US" sz="3200" b="1" dirty="0" smtClean="0"/>
              <a:t>A</a:t>
            </a:r>
            <a:r>
              <a:rPr lang="en-US" sz="3200" dirty="0" smtClean="0"/>
              <a:t> and B,  has area given by </a:t>
            </a:r>
          </a:p>
          <a:p>
            <a:endParaRPr lang="en-US" sz="3200" dirty="0"/>
          </a:p>
          <a:p>
            <a:pPr algn="ctr"/>
            <a:r>
              <a:rPr lang="en-US" sz="4000" dirty="0" smtClean="0"/>
              <a:t>Area = |</a:t>
            </a:r>
            <a:r>
              <a:rPr lang="en-US" sz="4000" b="1" dirty="0" smtClean="0"/>
              <a:t>A x B |</a:t>
            </a:r>
            <a:endParaRPr lang="en-US" sz="4000" b="1" dirty="0"/>
          </a:p>
        </p:txBody>
      </p:sp>
      <p:sp>
        <p:nvSpPr>
          <p:cNvPr id="2" name="TextBox 1"/>
          <p:cNvSpPr txBox="1"/>
          <p:nvPr/>
        </p:nvSpPr>
        <p:spPr>
          <a:xfrm>
            <a:off x="1714500" y="1091109"/>
            <a:ext cx="184666" cy="369332"/>
          </a:xfrm>
          <a:prstGeom prst="rect">
            <a:avLst/>
          </a:prstGeom>
          <a:noFill/>
        </p:spPr>
        <p:txBody>
          <a:bodyPr wrap="none" rtlCol="0">
            <a:spAutoFit/>
          </a:bodyPr>
          <a:lstStyle/>
          <a:p>
            <a:endParaRPr lang="en-US" dirty="0"/>
          </a:p>
        </p:txBody>
      </p:sp>
      <p:sp>
        <p:nvSpPr>
          <p:cNvPr id="4" name="TextBox 3"/>
          <p:cNvSpPr txBox="1"/>
          <p:nvPr/>
        </p:nvSpPr>
        <p:spPr>
          <a:xfrm>
            <a:off x="1651006" y="646602"/>
            <a:ext cx="3775643" cy="1754327"/>
          </a:xfrm>
          <a:prstGeom prst="rect">
            <a:avLst/>
          </a:prstGeom>
          <a:noFill/>
        </p:spPr>
        <p:txBody>
          <a:bodyPr wrap="none" rtlCol="0">
            <a:spAutoFit/>
          </a:bodyPr>
          <a:lstStyle/>
          <a:p>
            <a:r>
              <a:rPr lang="en-US" sz="3600" b="1" dirty="0" smtClean="0"/>
              <a:t>A</a:t>
            </a:r>
          </a:p>
          <a:p>
            <a:endParaRPr lang="en-US" sz="3600" dirty="0"/>
          </a:p>
          <a:p>
            <a:r>
              <a:rPr lang="en-US" sz="3600" dirty="0" smtClean="0"/>
              <a:t>                                </a:t>
            </a:r>
            <a:r>
              <a:rPr lang="en-US" sz="3600" b="1" dirty="0" smtClean="0"/>
              <a:t>B         </a:t>
            </a:r>
            <a:endParaRPr lang="en-US" b="1" dirty="0"/>
          </a:p>
        </p:txBody>
      </p:sp>
    </p:spTree>
    <p:extLst>
      <p:ext uri="{BB962C8B-B14F-4D97-AF65-F5344CB8AC3E}">
        <p14:creationId xmlns:p14="http://schemas.microsoft.com/office/powerpoint/2010/main" val="242522131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0" y="1091109"/>
            <a:ext cx="184666" cy="369332"/>
          </a:xfrm>
          <a:prstGeom prst="rect">
            <a:avLst/>
          </a:prstGeom>
          <a:noFill/>
        </p:spPr>
        <p:txBody>
          <a:bodyPr wrap="none" rtlCol="0">
            <a:spAutoFit/>
          </a:bodyPr>
          <a:lstStyle/>
          <a:p>
            <a:endParaRPr lang="en-US" dirty="0"/>
          </a:p>
        </p:txBody>
      </p:sp>
      <p:sp>
        <p:nvSpPr>
          <p:cNvPr id="6" name="TextBox 5"/>
          <p:cNvSpPr txBox="1"/>
          <p:nvPr/>
        </p:nvSpPr>
        <p:spPr>
          <a:xfrm>
            <a:off x="952500" y="698500"/>
            <a:ext cx="7789333" cy="1569660"/>
          </a:xfrm>
          <a:prstGeom prst="rect">
            <a:avLst/>
          </a:prstGeom>
          <a:noFill/>
        </p:spPr>
        <p:txBody>
          <a:bodyPr wrap="square" rtlCol="0">
            <a:spAutoFit/>
          </a:bodyPr>
          <a:lstStyle/>
          <a:p>
            <a:r>
              <a:rPr lang="en-US" sz="3200" dirty="0" smtClean="0"/>
              <a:t>Find the distance from point </a:t>
            </a:r>
            <a:r>
              <a:rPr lang="en-US" sz="3200" b="1" dirty="0" smtClean="0"/>
              <a:t>P</a:t>
            </a:r>
            <a:r>
              <a:rPr lang="en-US" sz="3200" dirty="0" smtClean="0"/>
              <a:t> = (3,2,5) to the line </a:t>
            </a:r>
            <a:r>
              <a:rPr lang="en-US" sz="3200" dirty="0" err="1" smtClean="0"/>
              <a:t>paasing</a:t>
            </a:r>
            <a:r>
              <a:rPr lang="en-US" sz="3200" dirty="0" smtClean="0"/>
              <a:t> through</a:t>
            </a:r>
            <a:r>
              <a:rPr lang="en-US" sz="3200" b="1" dirty="0" smtClean="0"/>
              <a:t> </a:t>
            </a:r>
            <a:r>
              <a:rPr lang="en-US" sz="3200" b="1" dirty="0" err="1" smtClean="0"/>
              <a:t>r</a:t>
            </a:r>
            <a:r>
              <a:rPr lang="en-US" sz="3200" b="1" baseline="-25000" dirty="0" err="1" smtClean="0"/>
              <a:t>o</a:t>
            </a:r>
            <a:r>
              <a:rPr lang="en-US" sz="3200" b="1" dirty="0" smtClean="0"/>
              <a:t> </a:t>
            </a:r>
            <a:r>
              <a:rPr lang="en-US" sz="3200" dirty="0" smtClean="0"/>
              <a:t>= (4,-1,3) parallel to vector </a:t>
            </a:r>
            <a:r>
              <a:rPr lang="en-US" sz="3200" b="1" dirty="0" smtClean="0"/>
              <a:t>A</a:t>
            </a:r>
            <a:r>
              <a:rPr lang="en-US" sz="3200" dirty="0" smtClean="0"/>
              <a:t> = (1,0,-2)</a:t>
            </a:r>
            <a:endParaRPr lang="en-US" sz="3200" dirty="0"/>
          </a:p>
        </p:txBody>
      </p:sp>
      <p:sp>
        <p:nvSpPr>
          <p:cNvPr id="7" name="Frame 6"/>
          <p:cNvSpPr/>
          <p:nvPr/>
        </p:nvSpPr>
        <p:spPr>
          <a:xfrm>
            <a:off x="634999" y="359833"/>
            <a:ext cx="8276166" cy="2201334"/>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15" name="Straight Arrow Connector 14"/>
          <p:cNvCxnSpPr/>
          <p:nvPr/>
        </p:nvCxnSpPr>
        <p:spPr>
          <a:xfrm flipV="1">
            <a:off x="1899166" y="4148667"/>
            <a:ext cx="5911334" cy="1100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857500" y="3513667"/>
            <a:ext cx="290276" cy="369332"/>
          </a:xfrm>
          <a:prstGeom prst="rect">
            <a:avLst/>
          </a:prstGeom>
          <a:noFill/>
        </p:spPr>
        <p:txBody>
          <a:bodyPr wrap="none" rtlCol="0">
            <a:spAutoFit/>
          </a:bodyPr>
          <a:lstStyle/>
          <a:p>
            <a:r>
              <a:rPr lang="en-US" dirty="0" smtClean="0">
                <a:latin typeface="Wingdings"/>
                <a:ea typeface="Wingdings"/>
                <a:cs typeface="Wingdings"/>
                <a:sym typeface="Wingdings"/>
              </a:rPr>
              <a:t></a:t>
            </a:r>
            <a:endParaRPr lang="en-US" dirty="0"/>
          </a:p>
        </p:txBody>
      </p:sp>
      <p:cxnSp>
        <p:nvCxnSpPr>
          <p:cNvPr id="18" name="Straight Arrow Connector 17"/>
          <p:cNvCxnSpPr/>
          <p:nvPr/>
        </p:nvCxnSpPr>
        <p:spPr>
          <a:xfrm>
            <a:off x="3147776" y="3882999"/>
            <a:ext cx="1149057" cy="921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370667" y="3111494"/>
            <a:ext cx="3679137" cy="2246769"/>
          </a:xfrm>
          <a:prstGeom prst="rect">
            <a:avLst/>
          </a:prstGeom>
          <a:noFill/>
        </p:spPr>
        <p:txBody>
          <a:bodyPr wrap="none" rtlCol="0">
            <a:spAutoFit/>
          </a:bodyPr>
          <a:lstStyle/>
          <a:p>
            <a:r>
              <a:rPr lang="en-US" sz="2800" b="1" dirty="0" smtClean="0"/>
              <a:t>P</a:t>
            </a:r>
            <a:r>
              <a:rPr lang="en-US" sz="2800" dirty="0" smtClean="0"/>
              <a:t> = (3,2,5)</a:t>
            </a:r>
          </a:p>
          <a:p>
            <a:endParaRPr lang="en-US" sz="2800" dirty="0"/>
          </a:p>
          <a:p>
            <a:endParaRPr lang="en-US" sz="2800" dirty="0" smtClean="0"/>
          </a:p>
          <a:p>
            <a:endParaRPr lang="en-US" sz="2800" dirty="0"/>
          </a:p>
          <a:p>
            <a:r>
              <a:rPr lang="en-US" sz="2800" dirty="0" smtClean="0"/>
              <a:t>                    </a:t>
            </a:r>
            <a:r>
              <a:rPr lang="en-US" sz="2800" b="1" dirty="0" smtClean="0"/>
              <a:t>  </a:t>
            </a:r>
            <a:r>
              <a:rPr lang="en-US" sz="2800" b="1" dirty="0" err="1" smtClean="0"/>
              <a:t>r</a:t>
            </a:r>
            <a:r>
              <a:rPr lang="en-US" sz="2800" b="1" baseline="-25000" dirty="0" err="1" smtClean="0"/>
              <a:t>o</a:t>
            </a:r>
            <a:r>
              <a:rPr lang="en-US" sz="2800" b="1" dirty="0" smtClean="0"/>
              <a:t> </a:t>
            </a:r>
            <a:r>
              <a:rPr lang="en-US" sz="2800" dirty="0" smtClean="0"/>
              <a:t>= (4,-1,3)</a:t>
            </a:r>
            <a:endParaRPr lang="en-US" sz="2800" dirty="0"/>
          </a:p>
        </p:txBody>
      </p:sp>
      <p:sp>
        <p:nvSpPr>
          <p:cNvPr id="20" name="TextBox 19"/>
          <p:cNvSpPr txBox="1"/>
          <p:nvPr/>
        </p:nvSpPr>
        <p:spPr>
          <a:xfrm>
            <a:off x="635000" y="5622720"/>
            <a:ext cx="8276166" cy="1077218"/>
          </a:xfrm>
          <a:prstGeom prst="rect">
            <a:avLst/>
          </a:prstGeom>
          <a:noFill/>
        </p:spPr>
        <p:txBody>
          <a:bodyPr wrap="square" rtlCol="0">
            <a:spAutoFit/>
          </a:bodyPr>
          <a:lstStyle/>
          <a:p>
            <a:pPr algn="ctr"/>
            <a:r>
              <a:rPr lang="en-US" sz="3200" dirty="0" smtClean="0"/>
              <a:t>Equation of line is  </a:t>
            </a:r>
            <a:r>
              <a:rPr lang="en-US" sz="3200" b="1" dirty="0" smtClean="0"/>
              <a:t>r</a:t>
            </a:r>
            <a:r>
              <a:rPr lang="en-US" sz="3200" dirty="0" smtClean="0"/>
              <a:t>(t)-</a:t>
            </a:r>
            <a:r>
              <a:rPr lang="en-US" sz="3200" b="1" dirty="0" err="1" smtClean="0"/>
              <a:t>r</a:t>
            </a:r>
            <a:r>
              <a:rPr lang="en-US" sz="3200" b="1" baseline="-25000" dirty="0" err="1" smtClean="0"/>
              <a:t>o</a:t>
            </a:r>
            <a:r>
              <a:rPr lang="en-US" sz="3200" b="1" dirty="0"/>
              <a:t> </a:t>
            </a:r>
            <a:r>
              <a:rPr lang="en-US" sz="3200" dirty="0" smtClean="0"/>
              <a:t>= </a:t>
            </a:r>
            <a:r>
              <a:rPr lang="en-US" sz="3200" b="1" dirty="0" smtClean="0"/>
              <a:t>A</a:t>
            </a:r>
            <a:r>
              <a:rPr lang="en-US" sz="3200" dirty="0" smtClean="0"/>
              <a:t> t, where t is a parameter</a:t>
            </a:r>
            <a:endParaRPr lang="en-US" sz="3200" dirty="0"/>
          </a:p>
        </p:txBody>
      </p:sp>
      <p:sp>
        <p:nvSpPr>
          <p:cNvPr id="21" name="TextBox 20"/>
          <p:cNvSpPr txBox="1"/>
          <p:nvPr/>
        </p:nvSpPr>
        <p:spPr>
          <a:xfrm>
            <a:off x="3914315" y="3750336"/>
            <a:ext cx="841296" cy="584776"/>
          </a:xfrm>
          <a:prstGeom prst="rect">
            <a:avLst/>
          </a:prstGeom>
          <a:noFill/>
        </p:spPr>
        <p:txBody>
          <a:bodyPr wrap="none" rtlCol="0">
            <a:spAutoFit/>
          </a:bodyPr>
          <a:lstStyle/>
          <a:p>
            <a:r>
              <a:rPr lang="en-US" sz="3200" b="1" dirty="0" smtClean="0"/>
              <a:t>D(t)</a:t>
            </a:r>
            <a:endParaRPr lang="en-US" sz="3200" b="1" dirty="0"/>
          </a:p>
        </p:txBody>
      </p:sp>
    </p:spTree>
    <p:extLst>
      <p:ext uri="{BB962C8B-B14F-4D97-AF65-F5344CB8AC3E}">
        <p14:creationId xmlns:p14="http://schemas.microsoft.com/office/powerpoint/2010/main" val="227479497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0" y="1091109"/>
            <a:ext cx="184666" cy="369332"/>
          </a:xfrm>
          <a:prstGeom prst="rect">
            <a:avLst/>
          </a:prstGeom>
          <a:noFill/>
        </p:spPr>
        <p:txBody>
          <a:bodyPr wrap="none" rtlCol="0">
            <a:spAutoFit/>
          </a:bodyPr>
          <a:lstStyle/>
          <a:p>
            <a:endParaRPr lang="en-US" dirty="0"/>
          </a:p>
        </p:txBody>
      </p:sp>
      <p:sp>
        <p:nvSpPr>
          <p:cNvPr id="6" name="TextBox 5"/>
          <p:cNvSpPr txBox="1"/>
          <p:nvPr/>
        </p:nvSpPr>
        <p:spPr>
          <a:xfrm>
            <a:off x="952500" y="698500"/>
            <a:ext cx="7789333" cy="1569660"/>
          </a:xfrm>
          <a:prstGeom prst="rect">
            <a:avLst/>
          </a:prstGeom>
          <a:noFill/>
        </p:spPr>
        <p:txBody>
          <a:bodyPr wrap="square" rtlCol="0">
            <a:spAutoFit/>
          </a:bodyPr>
          <a:lstStyle/>
          <a:p>
            <a:r>
              <a:rPr lang="en-US" sz="3200" dirty="0" smtClean="0"/>
              <a:t>Find the distance from point </a:t>
            </a:r>
            <a:r>
              <a:rPr lang="en-US" sz="3200" b="1" dirty="0" smtClean="0"/>
              <a:t>P</a:t>
            </a:r>
            <a:r>
              <a:rPr lang="en-US" sz="3200" dirty="0" smtClean="0"/>
              <a:t> = (3,2,5) to the line </a:t>
            </a:r>
            <a:r>
              <a:rPr lang="en-US" sz="3200" dirty="0" err="1" smtClean="0"/>
              <a:t>paasing</a:t>
            </a:r>
            <a:r>
              <a:rPr lang="en-US" sz="3200" dirty="0" smtClean="0"/>
              <a:t> through</a:t>
            </a:r>
            <a:r>
              <a:rPr lang="en-US" sz="3200" b="1" dirty="0" smtClean="0"/>
              <a:t> </a:t>
            </a:r>
            <a:r>
              <a:rPr lang="en-US" sz="3200" b="1" dirty="0" err="1" smtClean="0"/>
              <a:t>r</a:t>
            </a:r>
            <a:r>
              <a:rPr lang="en-US" sz="3200" b="1" baseline="-25000" dirty="0" err="1" smtClean="0"/>
              <a:t>o</a:t>
            </a:r>
            <a:r>
              <a:rPr lang="en-US" sz="3200" b="1" dirty="0" smtClean="0"/>
              <a:t> </a:t>
            </a:r>
            <a:r>
              <a:rPr lang="en-US" sz="3200" dirty="0" smtClean="0"/>
              <a:t>= (4,-1,3) parallel to vector </a:t>
            </a:r>
            <a:r>
              <a:rPr lang="en-US" sz="3200" b="1" dirty="0" smtClean="0"/>
              <a:t>A</a:t>
            </a:r>
            <a:r>
              <a:rPr lang="en-US" sz="3200" dirty="0" smtClean="0"/>
              <a:t> = (1,0,-2)</a:t>
            </a:r>
            <a:endParaRPr lang="en-US" sz="3200" dirty="0"/>
          </a:p>
        </p:txBody>
      </p:sp>
      <p:sp>
        <p:nvSpPr>
          <p:cNvPr id="7" name="Frame 6"/>
          <p:cNvSpPr/>
          <p:nvPr/>
        </p:nvSpPr>
        <p:spPr>
          <a:xfrm>
            <a:off x="634999" y="359833"/>
            <a:ext cx="8276166" cy="2201334"/>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783167" y="2984489"/>
            <a:ext cx="8127998" cy="3046988"/>
          </a:xfrm>
          <a:prstGeom prst="rect">
            <a:avLst/>
          </a:prstGeom>
          <a:noFill/>
        </p:spPr>
        <p:txBody>
          <a:bodyPr wrap="square" rtlCol="0">
            <a:spAutoFit/>
          </a:bodyPr>
          <a:lstStyle/>
          <a:p>
            <a:endParaRPr lang="en-US" sz="3200" dirty="0"/>
          </a:p>
          <a:p>
            <a:r>
              <a:rPr lang="en-US" sz="3200" dirty="0" smtClean="0"/>
              <a:t>The vector between </a:t>
            </a:r>
            <a:r>
              <a:rPr lang="en-US" sz="3200" b="1" dirty="0" smtClean="0"/>
              <a:t>P </a:t>
            </a:r>
            <a:r>
              <a:rPr lang="en-US" sz="3200" dirty="0" smtClean="0"/>
              <a:t>and</a:t>
            </a:r>
            <a:r>
              <a:rPr lang="en-US" sz="3200" b="1" dirty="0" smtClean="0"/>
              <a:t> r(t)  </a:t>
            </a:r>
            <a:r>
              <a:rPr lang="en-US" sz="3200" dirty="0" smtClean="0"/>
              <a:t>is </a:t>
            </a:r>
            <a:r>
              <a:rPr lang="en-US" sz="3200" b="1" dirty="0" smtClean="0"/>
              <a:t>D = P – r </a:t>
            </a:r>
            <a:r>
              <a:rPr lang="en-US" sz="3200" dirty="0" smtClean="0"/>
              <a:t>and we want the minimum value for this length, that is, we want to find |</a:t>
            </a:r>
            <a:r>
              <a:rPr lang="en-US" sz="3200" b="1" dirty="0" smtClean="0"/>
              <a:t>D| </a:t>
            </a:r>
            <a:r>
              <a:rPr lang="en-US" sz="3200" dirty="0" smtClean="0"/>
              <a:t>when </a:t>
            </a:r>
            <a:r>
              <a:rPr lang="en-US" sz="3200" b="1" dirty="0" smtClean="0"/>
              <a:t>D</a:t>
            </a:r>
            <a:r>
              <a:rPr lang="en-US" sz="3200" dirty="0" smtClean="0"/>
              <a:t> and </a:t>
            </a:r>
            <a:r>
              <a:rPr lang="en-US" sz="3200" b="1" dirty="0" smtClean="0"/>
              <a:t>A </a:t>
            </a:r>
            <a:r>
              <a:rPr lang="en-US" sz="3200" dirty="0" smtClean="0"/>
              <a:t>are perpendicular</a:t>
            </a:r>
            <a:r>
              <a:rPr lang="en-US" sz="3200" b="1" dirty="0" smtClean="0"/>
              <a:t>, </a:t>
            </a:r>
            <a:r>
              <a:rPr lang="en-US" sz="3200" dirty="0" smtClean="0"/>
              <a:t>that is, when </a:t>
            </a:r>
          </a:p>
          <a:p>
            <a:pPr algn="ctr"/>
            <a:r>
              <a:rPr lang="en-US" sz="3200" b="1" dirty="0" smtClean="0"/>
              <a:t>D </a:t>
            </a:r>
            <a:r>
              <a:rPr lang="en-US" sz="3200" b="1" dirty="0" smtClean="0">
                <a:latin typeface="Wingdings"/>
                <a:ea typeface="Wingdings"/>
                <a:cs typeface="Wingdings"/>
                <a:sym typeface="Wingdings"/>
              </a:rPr>
              <a:t></a:t>
            </a:r>
            <a:r>
              <a:rPr lang="en-US" sz="3200" b="1" dirty="0" smtClean="0"/>
              <a:t> A = 0</a:t>
            </a:r>
            <a:endParaRPr lang="en-US" sz="3200" b="1" dirty="0"/>
          </a:p>
        </p:txBody>
      </p:sp>
    </p:spTree>
    <p:extLst>
      <p:ext uri="{BB962C8B-B14F-4D97-AF65-F5344CB8AC3E}">
        <p14:creationId xmlns:p14="http://schemas.microsoft.com/office/powerpoint/2010/main" val="260693913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0" y="1091109"/>
            <a:ext cx="184666" cy="369332"/>
          </a:xfrm>
          <a:prstGeom prst="rect">
            <a:avLst/>
          </a:prstGeom>
          <a:noFill/>
        </p:spPr>
        <p:txBody>
          <a:bodyPr wrap="none" rtlCol="0">
            <a:spAutoFit/>
          </a:bodyPr>
          <a:lstStyle/>
          <a:p>
            <a:endParaRPr lang="en-US" dirty="0"/>
          </a:p>
        </p:txBody>
      </p:sp>
      <p:sp>
        <p:nvSpPr>
          <p:cNvPr id="6" name="TextBox 5"/>
          <p:cNvSpPr txBox="1"/>
          <p:nvPr/>
        </p:nvSpPr>
        <p:spPr>
          <a:xfrm>
            <a:off x="952500" y="698500"/>
            <a:ext cx="7789333" cy="1569660"/>
          </a:xfrm>
          <a:prstGeom prst="rect">
            <a:avLst/>
          </a:prstGeom>
          <a:noFill/>
        </p:spPr>
        <p:txBody>
          <a:bodyPr wrap="square" rtlCol="0">
            <a:spAutoFit/>
          </a:bodyPr>
          <a:lstStyle/>
          <a:p>
            <a:r>
              <a:rPr lang="en-US" sz="3200" dirty="0" smtClean="0"/>
              <a:t>Find the distance from point </a:t>
            </a:r>
            <a:r>
              <a:rPr lang="en-US" sz="3200" b="1" dirty="0" smtClean="0"/>
              <a:t>P</a:t>
            </a:r>
            <a:r>
              <a:rPr lang="en-US" sz="3200" dirty="0" smtClean="0"/>
              <a:t> = (3,2,5) to the line passing through</a:t>
            </a:r>
            <a:r>
              <a:rPr lang="en-US" sz="3200" b="1" dirty="0" smtClean="0"/>
              <a:t> </a:t>
            </a:r>
            <a:r>
              <a:rPr lang="en-US" sz="3200" b="1" dirty="0" err="1" smtClean="0"/>
              <a:t>r</a:t>
            </a:r>
            <a:r>
              <a:rPr lang="en-US" sz="3200" b="1" baseline="-25000" dirty="0" err="1" smtClean="0"/>
              <a:t>o</a:t>
            </a:r>
            <a:r>
              <a:rPr lang="en-US" sz="3200" b="1" dirty="0" smtClean="0"/>
              <a:t> </a:t>
            </a:r>
            <a:r>
              <a:rPr lang="en-US" sz="3200" dirty="0" smtClean="0"/>
              <a:t>= (4,-1,3) parallel to vector </a:t>
            </a:r>
            <a:r>
              <a:rPr lang="en-US" sz="3200" b="1" dirty="0" smtClean="0"/>
              <a:t>A</a:t>
            </a:r>
            <a:r>
              <a:rPr lang="en-US" sz="3200" dirty="0" smtClean="0"/>
              <a:t> = (1,0,-2)</a:t>
            </a:r>
            <a:endParaRPr lang="en-US" sz="3200" dirty="0"/>
          </a:p>
        </p:txBody>
      </p:sp>
      <p:sp>
        <p:nvSpPr>
          <p:cNvPr id="7" name="Frame 6"/>
          <p:cNvSpPr/>
          <p:nvPr/>
        </p:nvSpPr>
        <p:spPr>
          <a:xfrm>
            <a:off x="634999" y="359833"/>
            <a:ext cx="8276166" cy="2201334"/>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783167" y="2984489"/>
            <a:ext cx="8127998" cy="3539430"/>
          </a:xfrm>
          <a:prstGeom prst="rect">
            <a:avLst/>
          </a:prstGeom>
          <a:noFill/>
        </p:spPr>
        <p:txBody>
          <a:bodyPr wrap="square" rtlCol="0">
            <a:spAutoFit/>
          </a:bodyPr>
          <a:lstStyle/>
          <a:p>
            <a:pPr algn="ctr"/>
            <a:r>
              <a:rPr lang="en-US" sz="3200" b="1" dirty="0" smtClean="0"/>
              <a:t>D </a:t>
            </a:r>
            <a:r>
              <a:rPr lang="en-US" sz="3200" b="1" dirty="0" smtClean="0">
                <a:latin typeface="Wingdings"/>
                <a:ea typeface="Wingdings"/>
                <a:cs typeface="Wingdings"/>
                <a:sym typeface="Wingdings"/>
              </a:rPr>
              <a:t></a:t>
            </a:r>
            <a:r>
              <a:rPr lang="en-US" sz="3200" b="1" dirty="0">
                <a:sym typeface="Wingdings"/>
              </a:rPr>
              <a:t> </a:t>
            </a:r>
            <a:r>
              <a:rPr lang="en-US" sz="3200" b="1" dirty="0" smtClean="0"/>
              <a:t>A = ( P – r ) </a:t>
            </a:r>
            <a:r>
              <a:rPr lang="en-US" sz="3200" b="1" dirty="0" smtClean="0">
                <a:latin typeface="Wingdings"/>
                <a:ea typeface="Wingdings"/>
                <a:cs typeface="Wingdings"/>
                <a:sym typeface="Wingdings"/>
              </a:rPr>
              <a:t></a:t>
            </a:r>
            <a:r>
              <a:rPr lang="en-US" sz="3200" b="1" dirty="0">
                <a:sym typeface="Wingdings"/>
              </a:rPr>
              <a:t> </a:t>
            </a:r>
            <a:r>
              <a:rPr lang="en-US" sz="3200" b="1" dirty="0" smtClean="0"/>
              <a:t>A = (P – </a:t>
            </a:r>
            <a:r>
              <a:rPr lang="en-US" sz="3200" b="1" dirty="0" err="1" smtClean="0"/>
              <a:t>r</a:t>
            </a:r>
            <a:r>
              <a:rPr lang="en-US" sz="3200" b="1" baseline="-25000" dirty="0" err="1" smtClean="0"/>
              <a:t>o</a:t>
            </a:r>
            <a:r>
              <a:rPr lang="en-US" sz="3200" b="1" dirty="0" smtClean="0"/>
              <a:t>-</a:t>
            </a:r>
            <a:r>
              <a:rPr lang="en-US" sz="3200" dirty="0" smtClean="0"/>
              <a:t>A </a:t>
            </a:r>
            <a:r>
              <a:rPr lang="en-US" sz="3200" b="1" dirty="0" smtClean="0"/>
              <a:t>t) </a:t>
            </a:r>
            <a:r>
              <a:rPr lang="en-US" sz="3200" b="1" dirty="0" smtClean="0">
                <a:latin typeface="Wingdings"/>
                <a:ea typeface="Wingdings"/>
                <a:cs typeface="Wingdings"/>
                <a:sym typeface="Wingdings"/>
              </a:rPr>
              <a:t></a:t>
            </a:r>
            <a:r>
              <a:rPr lang="en-US" sz="3200" b="1" dirty="0">
                <a:sym typeface="Wingdings"/>
              </a:rPr>
              <a:t> </a:t>
            </a:r>
            <a:r>
              <a:rPr lang="en-US" sz="3200" b="1" dirty="0" smtClean="0"/>
              <a:t>A</a:t>
            </a:r>
            <a:r>
              <a:rPr lang="en-US" sz="3200" dirty="0" smtClean="0"/>
              <a:t> </a:t>
            </a:r>
            <a:r>
              <a:rPr lang="en-US" sz="3200" b="1" dirty="0" smtClean="0"/>
              <a:t>= 0</a:t>
            </a:r>
          </a:p>
          <a:p>
            <a:r>
              <a:rPr lang="en-US" sz="3200" b="1" dirty="0" smtClean="0"/>
              <a:t>when</a:t>
            </a:r>
          </a:p>
          <a:p>
            <a:pPr algn="ctr"/>
            <a:r>
              <a:rPr lang="en-US" sz="3200" b="1" dirty="0" smtClean="0"/>
              <a:t>(P-</a:t>
            </a:r>
            <a:r>
              <a:rPr lang="en-US" sz="3200" b="1" dirty="0" err="1" smtClean="0"/>
              <a:t>r</a:t>
            </a:r>
            <a:r>
              <a:rPr lang="en-US" sz="3200" b="1" baseline="-25000" dirty="0" err="1" smtClean="0"/>
              <a:t>o</a:t>
            </a:r>
            <a:r>
              <a:rPr lang="en-US" sz="3200" b="1" dirty="0" smtClean="0"/>
              <a:t>)</a:t>
            </a:r>
            <a:r>
              <a:rPr lang="en-US" sz="3200" b="1" dirty="0" smtClean="0">
                <a:latin typeface="Wingdings"/>
                <a:ea typeface="Wingdings"/>
                <a:cs typeface="Wingdings"/>
                <a:sym typeface="Wingdings"/>
              </a:rPr>
              <a:t></a:t>
            </a:r>
            <a:r>
              <a:rPr lang="en-US" sz="3200" b="1" dirty="0" smtClean="0"/>
              <a:t>A–A</a:t>
            </a:r>
            <a:r>
              <a:rPr lang="en-US" sz="3200" b="1" dirty="0" smtClean="0">
                <a:latin typeface="Wingdings"/>
                <a:ea typeface="Wingdings"/>
                <a:cs typeface="Wingdings"/>
                <a:sym typeface="Wingdings"/>
              </a:rPr>
              <a:t></a:t>
            </a:r>
            <a:r>
              <a:rPr lang="en-US" sz="3200" b="1" dirty="0" smtClean="0"/>
              <a:t>A t = 0</a:t>
            </a:r>
          </a:p>
          <a:p>
            <a:r>
              <a:rPr lang="en-US" sz="3200" dirty="0" smtClean="0"/>
              <a:t>so</a:t>
            </a:r>
          </a:p>
          <a:p>
            <a:pPr algn="ctr"/>
            <a:r>
              <a:rPr lang="en-US" sz="3200" dirty="0" smtClean="0">
                <a:solidFill>
                  <a:srgbClr val="FF0000"/>
                </a:solidFill>
              </a:rPr>
              <a:t>t = (-5)/(5) = -1</a:t>
            </a:r>
          </a:p>
          <a:p>
            <a:r>
              <a:rPr lang="en-US" sz="3200" dirty="0" smtClean="0">
                <a:solidFill>
                  <a:srgbClr val="000000"/>
                </a:solidFill>
              </a:rPr>
              <a:t>and</a:t>
            </a:r>
          </a:p>
          <a:p>
            <a:pPr algn="ctr"/>
            <a:r>
              <a:rPr lang="en-US" sz="3200" b="1" dirty="0" smtClean="0">
                <a:solidFill>
                  <a:srgbClr val="FF0000"/>
                </a:solidFill>
              </a:rPr>
              <a:t>|</a:t>
            </a:r>
            <a:r>
              <a:rPr lang="en-US" sz="3200" b="1" dirty="0" err="1" smtClean="0">
                <a:solidFill>
                  <a:srgbClr val="FF0000"/>
                </a:solidFill>
              </a:rPr>
              <a:t>D</a:t>
            </a:r>
            <a:r>
              <a:rPr lang="en-US" sz="3200" b="1" baseline="-25000" dirty="0" err="1" smtClean="0">
                <a:solidFill>
                  <a:srgbClr val="FF0000"/>
                </a:solidFill>
              </a:rPr>
              <a:t>min</a:t>
            </a:r>
            <a:r>
              <a:rPr lang="en-US" sz="3200" b="1" dirty="0" smtClean="0">
                <a:solidFill>
                  <a:srgbClr val="FF0000"/>
                </a:solidFill>
              </a:rPr>
              <a:t>| </a:t>
            </a:r>
            <a:r>
              <a:rPr lang="en-US" sz="3200" dirty="0" smtClean="0">
                <a:solidFill>
                  <a:srgbClr val="FF0000"/>
                </a:solidFill>
              </a:rPr>
              <a:t>= 3</a:t>
            </a:r>
            <a:endParaRPr lang="en-US" sz="3200" dirty="0">
              <a:solidFill>
                <a:srgbClr val="FF0000"/>
              </a:solidFill>
            </a:endParaRPr>
          </a:p>
        </p:txBody>
      </p:sp>
    </p:spTree>
    <p:extLst>
      <p:ext uri="{BB962C8B-B14F-4D97-AF65-F5344CB8AC3E}">
        <p14:creationId xmlns:p14="http://schemas.microsoft.com/office/powerpoint/2010/main" val="4108283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4415" y="36436"/>
            <a:ext cx="7994575" cy="5808729"/>
          </a:xfrm>
        </p:spPr>
        <p:txBody>
          <a:bodyPr>
            <a:noAutofit/>
          </a:bodyPr>
          <a:lstStyle/>
          <a:p>
            <a:r>
              <a:rPr lang="en-US" b="1" dirty="0" smtClean="0">
                <a:solidFill>
                  <a:srgbClr val="000000"/>
                </a:solidFill>
              </a:rPr>
              <a:t>VECTOR CALCULUS</a:t>
            </a:r>
          </a:p>
          <a:p>
            <a:endParaRPr lang="en-US" b="1" dirty="0"/>
          </a:p>
          <a:p>
            <a:pPr algn="l"/>
            <a:r>
              <a:rPr lang="en-US" b="1" dirty="0" smtClean="0">
                <a:solidFill>
                  <a:srgbClr val="000000"/>
                </a:solidFill>
              </a:rPr>
              <a:t>Physical quantities, positions, velocities, accelerations, … , may be represented </a:t>
            </a:r>
            <a:r>
              <a:rPr lang="en-US" b="1" dirty="0" smtClean="0">
                <a:solidFill>
                  <a:srgbClr val="FF0000"/>
                </a:solidFill>
              </a:rPr>
              <a:t>geometrically</a:t>
            </a:r>
            <a:r>
              <a:rPr lang="en-US" dirty="0" smtClean="0">
                <a:solidFill>
                  <a:schemeClr val="tx1"/>
                </a:solidFill>
              </a:rPr>
              <a:t>, by directed line segments,</a:t>
            </a:r>
          </a:p>
          <a:p>
            <a:pPr algn="l"/>
            <a:endParaRPr lang="en-US" b="1" dirty="0">
              <a:solidFill>
                <a:schemeClr val="tx1"/>
              </a:solidFill>
            </a:endParaRPr>
          </a:p>
          <a:p>
            <a:pPr algn="l"/>
            <a:r>
              <a:rPr lang="en-US" b="1" dirty="0" smtClean="0">
                <a:solidFill>
                  <a:schemeClr val="tx1"/>
                </a:solidFill>
              </a:rPr>
              <a:t>       </a:t>
            </a:r>
          </a:p>
          <a:p>
            <a:pPr algn="l"/>
            <a:r>
              <a:rPr lang="en-US" b="1" dirty="0" smtClean="0">
                <a:solidFill>
                  <a:srgbClr val="FF0000"/>
                </a:solidFill>
              </a:rPr>
              <a:t>algebraically</a:t>
            </a:r>
            <a:r>
              <a:rPr lang="en-US" b="1" dirty="0">
                <a:solidFill>
                  <a:schemeClr val="tx1"/>
                </a:solidFill>
              </a:rPr>
              <a:t> </a:t>
            </a:r>
            <a:r>
              <a:rPr lang="en-US" b="1" dirty="0" smtClean="0">
                <a:solidFill>
                  <a:schemeClr val="tx1"/>
                </a:solidFill>
              </a:rPr>
              <a:t>(in some coordinate system),</a:t>
            </a:r>
            <a:endParaRPr lang="en-US" b="1" dirty="0">
              <a:solidFill>
                <a:schemeClr val="tx1"/>
              </a:solidFill>
            </a:endParaRPr>
          </a:p>
        </p:txBody>
      </p:sp>
      <p:cxnSp>
        <p:nvCxnSpPr>
          <p:cNvPr id="4" name="Straight Arrow Connector 3"/>
          <p:cNvCxnSpPr/>
          <p:nvPr/>
        </p:nvCxnSpPr>
        <p:spPr>
          <a:xfrm flipV="1">
            <a:off x="1572294" y="2821800"/>
            <a:ext cx="1894816" cy="1007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Curved Connector 5"/>
          <p:cNvCxnSpPr/>
          <p:nvPr/>
        </p:nvCxnSpPr>
        <p:spPr>
          <a:xfrm>
            <a:off x="5059567" y="2841947"/>
            <a:ext cx="1935131" cy="483738"/>
          </a:xfrm>
          <a:prstGeom prst="curvedConnector3">
            <a:avLst>
              <a:gd name="adj1" fmla="val 6979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5865867" y="3043516"/>
            <a:ext cx="524098" cy="8062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995604" y="2936197"/>
            <a:ext cx="5633173" cy="1231106"/>
          </a:xfrm>
          <a:prstGeom prst="rect">
            <a:avLst/>
          </a:prstGeom>
          <a:noFill/>
        </p:spPr>
        <p:txBody>
          <a:bodyPr wrap="none" rtlCol="0">
            <a:spAutoFit/>
          </a:bodyPr>
          <a:lstStyle/>
          <a:p>
            <a:r>
              <a:rPr lang="en-US" sz="2800" dirty="0"/>
              <a:t>v</a:t>
            </a:r>
            <a:r>
              <a:rPr lang="en-US" sz="2800" dirty="0" smtClean="0"/>
              <a:t>                                                              v</a:t>
            </a:r>
          </a:p>
          <a:p>
            <a:r>
              <a:rPr lang="en-US" sz="2800" dirty="0"/>
              <a:t> </a:t>
            </a:r>
            <a:r>
              <a:rPr lang="en-US" sz="2800" dirty="0" smtClean="0"/>
              <a:t>                                                   a</a:t>
            </a:r>
          </a:p>
          <a:p>
            <a:r>
              <a:rPr lang="en-US" dirty="0"/>
              <a:t> </a:t>
            </a:r>
            <a:r>
              <a:rPr lang="en-US" dirty="0" smtClean="0"/>
              <a:t>                                                                                                           </a:t>
            </a:r>
            <a:endParaRPr lang="en-US" dirty="0"/>
          </a:p>
        </p:txBody>
      </p:sp>
      <p:cxnSp>
        <p:nvCxnSpPr>
          <p:cNvPr id="14" name="Straight Arrow Connector 13"/>
          <p:cNvCxnSpPr/>
          <p:nvPr/>
        </p:nvCxnSpPr>
        <p:spPr>
          <a:xfrm flipH="1" flipV="1">
            <a:off x="2459230" y="4474580"/>
            <a:ext cx="40315" cy="15519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2499545" y="6026575"/>
            <a:ext cx="28623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245377" y="4676138"/>
            <a:ext cx="1652924" cy="8263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474991" y="5038937"/>
            <a:ext cx="1880509" cy="584776"/>
          </a:xfrm>
          <a:prstGeom prst="rect">
            <a:avLst/>
          </a:prstGeom>
          <a:noFill/>
        </p:spPr>
        <p:txBody>
          <a:bodyPr wrap="none" rtlCol="0">
            <a:spAutoFit/>
          </a:bodyPr>
          <a:lstStyle/>
          <a:p>
            <a:r>
              <a:rPr lang="en-US" sz="3200" dirty="0" smtClean="0"/>
              <a:t>A = (</a:t>
            </a:r>
            <a:r>
              <a:rPr lang="en-US" sz="3200" i="1" dirty="0" err="1" smtClean="0"/>
              <a:t>A</a:t>
            </a:r>
            <a:r>
              <a:rPr lang="en-US" sz="3200" i="1" baseline="-25000" dirty="0" err="1" smtClean="0"/>
              <a:t>x</a:t>
            </a:r>
            <a:r>
              <a:rPr lang="en-US" sz="3200" i="1" dirty="0" err="1" smtClean="0"/>
              <a:t>,A</a:t>
            </a:r>
            <a:r>
              <a:rPr lang="en-US" sz="3200" i="1" baseline="-25000" dirty="0" err="1" smtClean="0"/>
              <a:t>y</a:t>
            </a:r>
            <a:r>
              <a:rPr lang="en-US" sz="3200" dirty="0" smtClean="0"/>
              <a:t>)</a:t>
            </a:r>
            <a:endParaRPr lang="en-US" sz="3200" dirty="0"/>
          </a:p>
        </p:txBody>
      </p:sp>
      <p:sp>
        <p:nvSpPr>
          <p:cNvPr id="23" name="TextBox 22"/>
          <p:cNvSpPr txBox="1"/>
          <p:nvPr/>
        </p:nvSpPr>
        <p:spPr>
          <a:xfrm>
            <a:off x="1995604" y="4555193"/>
            <a:ext cx="3366927" cy="2062103"/>
          </a:xfrm>
          <a:prstGeom prst="rect">
            <a:avLst/>
          </a:prstGeom>
          <a:noFill/>
        </p:spPr>
        <p:txBody>
          <a:bodyPr wrap="none" rtlCol="0">
            <a:spAutoFit/>
          </a:bodyPr>
          <a:lstStyle/>
          <a:p>
            <a:r>
              <a:rPr lang="en-US" sz="2800" dirty="0" smtClean="0"/>
              <a:t>y</a:t>
            </a:r>
          </a:p>
          <a:p>
            <a:endParaRPr lang="en-US" dirty="0"/>
          </a:p>
          <a:p>
            <a:endParaRPr lang="en-US" dirty="0" smtClean="0"/>
          </a:p>
          <a:p>
            <a:endParaRPr lang="en-US" dirty="0"/>
          </a:p>
          <a:p>
            <a:r>
              <a:rPr lang="en-US" dirty="0" smtClean="0"/>
              <a:t>                                                       </a:t>
            </a:r>
            <a:endParaRPr lang="en-US" dirty="0"/>
          </a:p>
          <a:p>
            <a:r>
              <a:rPr lang="en-US" dirty="0" smtClean="0"/>
              <a:t>                                                          </a:t>
            </a:r>
            <a:r>
              <a:rPr lang="en-US" sz="2800" dirty="0" smtClean="0"/>
              <a:t>x</a:t>
            </a:r>
            <a:endParaRPr lang="en-US" sz="2800" dirty="0"/>
          </a:p>
        </p:txBody>
      </p:sp>
    </p:spTree>
    <p:extLst>
      <p:ext uri="{BB962C8B-B14F-4D97-AF65-F5344CB8AC3E}">
        <p14:creationId xmlns:p14="http://schemas.microsoft.com/office/powerpoint/2010/main" val="266377893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9" y="550333"/>
            <a:ext cx="8163836" cy="5632311"/>
          </a:xfrm>
          <a:prstGeom prst="rect">
            <a:avLst/>
          </a:prstGeom>
          <a:noFill/>
        </p:spPr>
        <p:txBody>
          <a:bodyPr wrap="square" rtlCol="0">
            <a:spAutoFit/>
          </a:bodyPr>
          <a:lstStyle/>
          <a:p>
            <a:r>
              <a:rPr lang="en-US" sz="4000" dirty="0" smtClean="0">
                <a:solidFill>
                  <a:srgbClr val="FF0000"/>
                </a:solidFill>
              </a:rPr>
              <a:t>Triple Vector </a:t>
            </a:r>
            <a:r>
              <a:rPr lang="en-US" sz="4000" dirty="0" smtClean="0">
                <a:solidFill>
                  <a:srgbClr val="FF0000"/>
                </a:solidFill>
              </a:rPr>
              <a:t>Products</a:t>
            </a:r>
          </a:p>
          <a:p>
            <a:endParaRPr lang="en-US" sz="4000" dirty="0"/>
          </a:p>
          <a:p>
            <a:r>
              <a:rPr lang="en-US" sz="4000" dirty="0" smtClean="0"/>
              <a:t>Given three vectors, </a:t>
            </a:r>
            <a:r>
              <a:rPr lang="en-US" sz="4000" b="1" dirty="0" smtClean="0"/>
              <a:t>A, B</a:t>
            </a:r>
            <a:r>
              <a:rPr lang="en-US" sz="4000" dirty="0" smtClean="0"/>
              <a:t>, and C, form </a:t>
            </a:r>
            <a:r>
              <a:rPr lang="en-US" sz="4000" dirty="0" smtClean="0"/>
              <a:t>products:</a:t>
            </a:r>
          </a:p>
          <a:p>
            <a:endParaRPr lang="en-US" sz="4000" dirty="0"/>
          </a:p>
          <a:p>
            <a:r>
              <a:rPr lang="en-US" sz="4000" dirty="0"/>
              <a:t>(</a:t>
            </a:r>
            <a:r>
              <a:rPr lang="en-US" sz="4000" b="1" dirty="0" smtClean="0"/>
              <a:t>A</a:t>
            </a:r>
            <a:r>
              <a:rPr lang="en-US" sz="4000" b="1" dirty="0" smtClean="0">
                <a:latin typeface="Wingdings"/>
                <a:ea typeface="Wingdings"/>
                <a:cs typeface="Wingdings"/>
                <a:sym typeface="Wingdings"/>
              </a:rPr>
              <a:t></a:t>
            </a:r>
            <a:r>
              <a:rPr lang="en-US" sz="4000" b="1" dirty="0" smtClean="0"/>
              <a:t>B</a:t>
            </a:r>
            <a:r>
              <a:rPr lang="en-US" sz="4000" b="1" dirty="0"/>
              <a:t>)</a:t>
            </a:r>
            <a:r>
              <a:rPr lang="en-US" sz="4000" b="1" dirty="0" smtClean="0"/>
              <a:t>C, A</a:t>
            </a:r>
            <a:r>
              <a:rPr lang="en-US" sz="4000" b="1" dirty="0" smtClean="0">
                <a:latin typeface="Wingdings"/>
                <a:ea typeface="Wingdings"/>
                <a:cs typeface="Wingdings"/>
                <a:sym typeface="Wingdings"/>
              </a:rPr>
              <a:t></a:t>
            </a:r>
            <a:r>
              <a:rPr lang="en-US" sz="4000" b="1" dirty="0" smtClean="0"/>
              <a:t>(</a:t>
            </a:r>
            <a:r>
              <a:rPr lang="en-US" sz="4000" b="1" dirty="0" err="1"/>
              <a:t>B</a:t>
            </a:r>
            <a:r>
              <a:rPr lang="en-US" sz="4000" b="1" dirty="0" err="1" smtClean="0"/>
              <a:t>xC</a:t>
            </a:r>
            <a:r>
              <a:rPr lang="en-US" sz="4000" b="1" dirty="0" smtClean="0"/>
              <a:t>), Ax(</a:t>
            </a:r>
            <a:r>
              <a:rPr lang="en-US" sz="4000" b="1" dirty="0" err="1" smtClean="0"/>
              <a:t>BxC</a:t>
            </a:r>
            <a:r>
              <a:rPr lang="en-US" sz="4000" b="1" dirty="0" smtClean="0"/>
              <a:t>) </a:t>
            </a:r>
            <a:r>
              <a:rPr lang="en-US" sz="4000" dirty="0" smtClean="0"/>
              <a:t>, …</a:t>
            </a:r>
          </a:p>
          <a:p>
            <a:endParaRPr lang="en-US" sz="4000" dirty="0"/>
          </a:p>
          <a:p>
            <a:endParaRPr lang="en-US" sz="4000" dirty="0" smtClean="0"/>
          </a:p>
          <a:p>
            <a:r>
              <a:rPr lang="en-US" sz="4000" dirty="0" smtClean="0"/>
              <a:t>Other forms that are not valid</a:t>
            </a:r>
          </a:p>
        </p:txBody>
      </p:sp>
      <p:cxnSp>
        <p:nvCxnSpPr>
          <p:cNvPr id="4" name="Straight Arrow Connector 3"/>
          <p:cNvCxnSpPr/>
          <p:nvPr/>
        </p:nvCxnSpPr>
        <p:spPr>
          <a:xfrm flipV="1">
            <a:off x="4187768" y="4316368"/>
            <a:ext cx="1975447" cy="11085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Frame 4"/>
          <p:cNvSpPr/>
          <p:nvPr/>
        </p:nvSpPr>
        <p:spPr>
          <a:xfrm>
            <a:off x="338667" y="296333"/>
            <a:ext cx="5312833" cy="1248834"/>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907049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9" y="338663"/>
            <a:ext cx="8163836" cy="6247864"/>
          </a:xfrm>
          <a:prstGeom prst="rect">
            <a:avLst/>
          </a:prstGeom>
          <a:noFill/>
        </p:spPr>
        <p:txBody>
          <a:bodyPr wrap="square" rtlCol="0">
            <a:spAutoFit/>
          </a:bodyPr>
          <a:lstStyle/>
          <a:p>
            <a:r>
              <a:rPr lang="en-US" sz="4000" dirty="0" smtClean="0">
                <a:solidFill>
                  <a:srgbClr val="FF0000"/>
                </a:solidFill>
              </a:rPr>
              <a:t>Triple Vector </a:t>
            </a:r>
            <a:r>
              <a:rPr lang="en-US" sz="4000" dirty="0" smtClean="0">
                <a:solidFill>
                  <a:srgbClr val="FF0000"/>
                </a:solidFill>
              </a:rPr>
              <a:t>Products</a:t>
            </a:r>
          </a:p>
          <a:p>
            <a:endParaRPr lang="en-US" sz="4000" dirty="0"/>
          </a:p>
          <a:p>
            <a:r>
              <a:rPr lang="en-US" sz="4000" b="1" dirty="0"/>
              <a:t>(</a:t>
            </a:r>
            <a:r>
              <a:rPr lang="en-US" sz="4000" b="1" dirty="0" smtClean="0"/>
              <a:t>A</a:t>
            </a:r>
            <a:r>
              <a:rPr lang="en-US" sz="4000" b="1" dirty="0" smtClean="0">
                <a:latin typeface="Wingdings"/>
                <a:ea typeface="Wingdings"/>
                <a:cs typeface="Wingdings"/>
                <a:sym typeface="Wingdings"/>
              </a:rPr>
              <a:t></a:t>
            </a:r>
            <a:r>
              <a:rPr lang="en-US" sz="4000" b="1" dirty="0" smtClean="0"/>
              <a:t>B)</a:t>
            </a:r>
            <a:r>
              <a:rPr lang="en-US" sz="4000" b="1" dirty="0"/>
              <a:t> </a:t>
            </a:r>
            <a:r>
              <a:rPr lang="en-US" sz="4000" b="1" dirty="0" smtClean="0"/>
              <a:t>C </a:t>
            </a:r>
            <a:r>
              <a:rPr lang="en-US" sz="4000" dirty="0" smtClean="0"/>
              <a:t>= </a:t>
            </a:r>
            <a:r>
              <a:rPr lang="en-US" sz="4000" b="1" dirty="0" smtClean="0"/>
              <a:t>C( A</a:t>
            </a:r>
            <a:r>
              <a:rPr lang="en-US" sz="4000" b="1" dirty="0" smtClean="0">
                <a:latin typeface="Wingdings"/>
                <a:ea typeface="Wingdings"/>
                <a:cs typeface="Wingdings"/>
                <a:sym typeface="Wingdings"/>
              </a:rPr>
              <a:t></a:t>
            </a:r>
            <a:r>
              <a:rPr lang="en-US" sz="4000" b="1" dirty="0" smtClean="0"/>
              <a:t>B), </a:t>
            </a:r>
            <a:r>
              <a:rPr lang="en-US" sz="4000" b="1" dirty="0" smtClean="0">
                <a:solidFill>
                  <a:srgbClr val="FF0000"/>
                </a:solidFill>
              </a:rPr>
              <a:t>commutative</a:t>
            </a:r>
            <a:endParaRPr lang="en-US" sz="4000" b="1" dirty="0">
              <a:solidFill>
                <a:srgbClr val="FF0000"/>
              </a:solidFill>
            </a:endParaRPr>
          </a:p>
          <a:p>
            <a:r>
              <a:rPr lang="en-US" sz="4000" b="1" dirty="0" smtClean="0"/>
              <a:t>Ax(</a:t>
            </a:r>
            <a:r>
              <a:rPr lang="en-US" sz="4000" b="1" dirty="0" err="1" smtClean="0"/>
              <a:t>BxC</a:t>
            </a:r>
            <a:r>
              <a:rPr lang="en-US" sz="4000" b="1" dirty="0" smtClean="0"/>
              <a:t>) = -(</a:t>
            </a:r>
            <a:r>
              <a:rPr lang="en-US" sz="4000" b="1" dirty="0" err="1" smtClean="0"/>
              <a:t>BxC</a:t>
            </a:r>
            <a:r>
              <a:rPr lang="en-US" sz="4000" b="1" dirty="0" smtClean="0"/>
              <a:t>)</a:t>
            </a:r>
            <a:r>
              <a:rPr lang="en-US" sz="4000" b="1" dirty="0" err="1" smtClean="0"/>
              <a:t>xA</a:t>
            </a:r>
            <a:r>
              <a:rPr lang="en-US" sz="4000" b="1" dirty="0" smtClean="0"/>
              <a:t>, </a:t>
            </a:r>
            <a:r>
              <a:rPr lang="en-US" sz="4000" b="1" dirty="0" smtClean="0">
                <a:solidFill>
                  <a:srgbClr val="FF0000"/>
                </a:solidFill>
              </a:rPr>
              <a:t>not commutative</a:t>
            </a:r>
          </a:p>
          <a:p>
            <a:r>
              <a:rPr lang="en-US" sz="4000" b="1" dirty="0" smtClean="0"/>
              <a:t>A</a:t>
            </a:r>
            <a:r>
              <a:rPr lang="en-US" sz="4000" b="1" dirty="0" smtClean="0">
                <a:latin typeface="Wingdings"/>
                <a:ea typeface="Wingdings"/>
                <a:cs typeface="Wingdings"/>
                <a:sym typeface="Wingdings"/>
              </a:rPr>
              <a:t></a:t>
            </a:r>
            <a:r>
              <a:rPr lang="en-US" sz="4000" b="1" dirty="0" smtClean="0"/>
              <a:t>(</a:t>
            </a:r>
            <a:r>
              <a:rPr lang="en-US" sz="4000" b="1" dirty="0" err="1" smtClean="0"/>
              <a:t>BxC</a:t>
            </a:r>
            <a:r>
              <a:rPr lang="en-US" sz="4000" b="1" dirty="0" smtClean="0"/>
              <a:t>) = (</a:t>
            </a:r>
            <a:r>
              <a:rPr lang="en-US" sz="4000" b="1" dirty="0" err="1" smtClean="0"/>
              <a:t>BxC</a:t>
            </a:r>
            <a:r>
              <a:rPr lang="en-US" sz="4000" b="1" dirty="0" smtClean="0"/>
              <a:t>)</a:t>
            </a:r>
            <a:r>
              <a:rPr lang="en-US" sz="4000" b="1" dirty="0" smtClean="0">
                <a:latin typeface="Wingdings"/>
                <a:ea typeface="Wingdings"/>
                <a:cs typeface="Wingdings"/>
                <a:sym typeface="Wingdings"/>
              </a:rPr>
              <a:t></a:t>
            </a:r>
            <a:r>
              <a:rPr lang="en-US" sz="4000" b="1" dirty="0" smtClean="0"/>
              <a:t>A, </a:t>
            </a:r>
            <a:r>
              <a:rPr lang="en-US" sz="4000" b="1" dirty="0" smtClean="0">
                <a:solidFill>
                  <a:srgbClr val="FF0000"/>
                </a:solidFill>
              </a:rPr>
              <a:t>commutative</a:t>
            </a:r>
          </a:p>
          <a:p>
            <a:endParaRPr lang="en-US" sz="4000" b="1" dirty="0"/>
          </a:p>
          <a:p>
            <a:r>
              <a:rPr lang="en-US" sz="4000" dirty="0" smtClean="0"/>
              <a:t>Switching order only affects </a:t>
            </a:r>
            <a:r>
              <a:rPr lang="en-US" sz="4000" b="1" dirty="0" smtClean="0"/>
              <a:t>Ax(</a:t>
            </a:r>
            <a:r>
              <a:rPr lang="en-US" sz="4000" b="1" dirty="0" err="1" smtClean="0"/>
              <a:t>BxC</a:t>
            </a:r>
            <a:r>
              <a:rPr lang="en-US" sz="4000" b="1" dirty="0" smtClean="0"/>
              <a:t>). </a:t>
            </a:r>
          </a:p>
          <a:p>
            <a:endParaRPr lang="en-US" sz="4000" b="1" dirty="0" smtClean="0"/>
          </a:p>
          <a:p>
            <a:pPr algn="ctr"/>
            <a:r>
              <a:rPr lang="en-US" sz="4000" b="1" dirty="0" smtClean="0">
                <a:solidFill>
                  <a:srgbClr val="3366FF"/>
                </a:solidFill>
              </a:rPr>
              <a:t>What are some identities associated with these forms?</a:t>
            </a:r>
          </a:p>
        </p:txBody>
      </p:sp>
    </p:spTree>
    <p:extLst>
      <p:ext uri="{BB962C8B-B14F-4D97-AF65-F5344CB8AC3E}">
        <p14:creationId xmlns:p14="http://schemas.microsoft.com/office/powerpoint/2010/main" val="118995464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632311"/>
          </a:xfrm>
          <a:prstGeom prst="rect">
            <a:avLst/>
          </a:prstGeom>
          <a:noFill/>
        </p:spPr>
        <p:txBody>
          <a:bodyPr wrap="square" rtlCol="0">
            <a:spAutoFit/>
          </a:bodyPr>
          <a:lstStyle/>
          <a:p>
            <a:r>
              <a:rPr lang="en-US" sz="4000" dirty="0" smtClean="0">
                <a:solidFill>
                  <a:srgbClr val="FF0000"/>
                </a:solidFill>
              </a:rPr>
              <a:t>Triple Vector </a:t>
            </a:r>
            <a:r>
              <a:rPr lang="en-US" sz="4000" dirty="0" smtClean="0">
                <a:solidFill>
                  <a:srgbClr val="FF0000"/>
                </a:solidFill>
              </a:rPr>
              <a:t>Products</a:t>
            </a:r>
          </a:p>
          <a:p>
            <a:endParaRPr lang="en-US" sz="4000" dirty="0" smtClean="0">
              <a:solidFill>
                <a:srgbClr val="FF0000"/>
              </a:solidFill>
            </a:endParaRPr>
          </a:p>
          <a:p>
            <a:r>
              <a:rPr lang="en-US" sz="4000" b="1" dirty="0"/>
              <a:t>I</a:t>
            </a:r>
            <a:r>
              <a:rPr lang="en-US" sz="4000" dirty="0" smtClean="0">
                <a:solidFill>
                  <a:srgbClr val="000000"/>
                </a:solidFill>
              </a:rPr>
              <a:t>s</a:t>
            </a:r>
            <a:r>
              <a:rPr lang="en-US" sz="4000" b="1" dirty="0" smtClean="0">
                <a:solidFill>
                  <a:srgbClr val="000000"/>
                </a:solidFill>
              </a:rPr>
              <a:t> Ax(</a:t>
            </a:r>
            <a:r>
              <a:rPr lang="en-US" sz="4000" b="1" dirty="0" err="1" smtClean="0">
                <a:solidFill>
                  <a:srgbClr val="000000"/>
                </a:solidFill>
              </a:rPr>
              <a:t>BxC</a:t>
            </a:r>
            <a:r>
              <a:rPr lang="en-US" sz="4000" b="1" dirty="0" smtClean="0">
                <a:solidFill>
                  <a:srgbClr val="000000"/>
                </a:solidFill>
              </a:rPr>
              <a:t>) = (</a:t>
            </a:r>
            <a:r>
              <a:rPr lang="en-US" sz="4000" b="1" dirty="0" err="1" smtClean="0">
                <a:solidFill>
                  <a:srgbClr val="000000"/>
                </a:solidFill>
              </a:rPr>
              <a:t>AxB</a:t>
            </a:r>
            <a:r>
              <a:rPr lang="en-US" sz="4000" b="1" dirty="0" smtClean="0">
                <a:solidFill>
                  <a:srgbClr val="000000"/>
                </a:solidFill>
              </a:rPr>
              <a:t>)</a:t>
            </a:r>
            <a:r>
              <a:rPr lang="en-US" sz="4000" b="1" dirty="0" err="1" smtClean="0">
                <a:solidFill>
                  <a:srgbClr val="000000"/>
                </a:solidFill>
              </a:rPr>
              <a:t>xC</a:t>
            </a:r>
            <a:r>
              <a:rPr lang="en-US" sz="4000" b="1" dirty="0" smtClean="0">
                <a:solidFill>
                  <a:srgbClr val="000000"/>
                </a:solidFill>
              </a:rPr>
              <a:t>?  </a:t>
            </a:r>
            <a:r>
              <a:rPr lang="en-US" sz="4000" dirty="0" smtClean="0">
                <a:solidFill>
                  <a:srgbClr val="000000"/>
                </a:solidFill>
              </a:rPr>
              <a:t>No, </a:t>
            </a:r>
            <a:r>
              <a:rPr lang="en-US" sz="4000" dirty="0" smtClean="0">
                <a:solidFill>
                  <a:srgbClr val="FF0000"/>
                </a:solidFill>
              </a:rPr>
              <a:t>not commutative</a:t>
            </a:r>
            <a:r>
              <a:rPr lang="en-US" sz="4000" dirty="0" smtClean="0">
                <a:solidFill>
                  <a:srgbClr val="000000"/>
                </a:solidFill>
              </a:rPr>
              <a:t>. imagine A,B,C are in the </a:t>
            </a:r>
            <a:r>
              <a:rPr lang="en-US" sz="4000" dirty="0" err="1" smtClean="0">
                <a:solidFill>
                  <a:srgbClr val="000000"/>
                </a:solidFill>
              </a:rPr>
              <a:t>x,x,y</a:t>
            </a:r>
            <a:r>
              <a:rPr lang="en-US" sz="4000" dirty="0" smtClean="0">
                <a:solidFill>
                  <a:srgbClr val="000000"/>
                </a:solidFill>
              </a:rPr>
              <a:t> directions</a:t>
            </a:r>
          </a:p>
          <a:p>
            <a:endParaRPr lang="en-US" sz="4000" dirty="0">
              <a:solidFill>
                <a:srgbClr val="000000"/>
              </a:solidFill>
            </a:endParaRPr>
          </a:p>
          <a:p>
            <a:pPr marL="571500" indent="-571500">
              <a:buFont typeface="Arial"/>
              <a:buChar char="•"/>
            </a:pPr>
            <a:r>
              <a:rPr lang="en-US" sz="4000" b="1" dirty="0" smtClean="0">
                <a:solidFill>
                  <a:srgbClr val="000000"/>
                </a:solidFill>
              </a:rPr>
              <a:t>(</a:t>
            </a:r>
            <a:r>
              <a:rPr lang="en-US" sz="4000" b="1" dirty="0" err="1" smtClean="0">
                <a:solidFill>
                  <a:srgbClr val="000000"/>
                </a:solidFill>
              </a:rPr>
              <a:t>BxC</a:t>
            </a:r>
            <a:r>
              <a:rPr lang="en-US" sz="4000" b="1" dirty="0" smtClean="0">
                <a:solidFill>
                  <a:srgbClr val="000000"/>
                </a:solidFill>
              </a:rPr>
              <a:t>) </a:t>
            </a:r>
            <a:r>
              <a:rPr lang="en-US" sz="4000" dirty="0" smtClean="0">
                <a:solidFill>
                  <a:srgbClr val="000000"/>
                </a:solidFill>
              </a:rPr>
              <a:t>is then in z-direction and </a:t>
            </a:r>
            <a:r>
              <a:rPr lang="en-US" sz="4000" b="1" dirty="0" smtClean="0">
                <a:solidFill>
                  <a:srgbClr val="000000"/>
                </a:solidFill>
              </a:rPr>
              <a:t>Ax(</a:t>
            </a:r>
            <a:r>
              <a:rPr lang="en-US" sz="4000" b="1" dirty="0" err="1" smtClean="0">
                <a:solidFill>
                  <a:srgbClr val="000000"/>
                </a:solidFill>
              </a:rPr>
              <a:t>BxC</a:t>
            </a:r>
            <a:r>
              <a:rPr lang="en-US" sz="4000" b="1" dirty="0" smtClean="0">
                <a:solidFill>
                  <a:srgbClr val="000000"/>
                </a:solidFill>
              </a:rPr>
              <a:t>) </a:t>
            </a:r>
            <a:r>
              <a:rPr lang="en-US" sz="4000" dirty="0" smtClean="0">
                <a:solidFill>
                  <a:srgbClr val="000000"/>
                </a:solidFill>
              </a:rPr>
              <a:t>in –y direction</a:t>
            </a:r>
          </a:p>
          <a:p>
            <a:pPr marL="571500" indent="-571500">
              <a:buFont typeface="Arial"/>
              <a:buChar char="•"/>
            </a:pPr>
            <a:r>
              <a:rPr lang="en-US" sz="4000" b="1" dirty="0" smtClean="0">
                <a:solidFill>
                  <a:srgbClr val="000000"/>
                </a:solidFill>
              </a:rPr>
              <a:t>(</a:t>
            </a:r>
            <a:r>
              <a:rPr lang="en-US" sz="4000" b="1" dirty="0" err="1" smtClean="0">
                <a:solidFill>
                  <a:srgbClr val="000000"/>
                </a:solidFill>
              </a:rPr>
              <a:t>AxB</a:t>
            </a:r>
            <a:r>
              <a:rPr lang="en-US" sz="4000" b="1" dirty="0" smtClean="0">
                <a:solidFill>
                  <a:srgbClr val="000000"/>
                </a:solidFill>
              </a:rPr>
              <a:t>) </a:t>
            </a:r>
            <a:r>
              <a:rPr lang="en-US" sz="4000" dirty="0" smtClean="0">
                <a:solidFill>
                  <a:srgbClr val="000000"/>
                </a:solidFill>
              </a:rPr>
              <a:t>is then 0 and </a:t>
            </a:r>
            <a:r>
              <a:rPr lang="en-US" sz="4000" b="1" dirty="0" smtClean="0">
                <a:solidFill>
                  <a:srgbClr val="000000"/>
                </a:solidFill>
              </a:rPr>
              <a:t>(</a:t>
            </a:r>
            <a:r>
              <a:rPr lang="en-US" sz="4000" b="1" dirty="0" err="1" smtClean="0">
                <a:solidFill>
                  <a:srgbClr val="000000"/>
                </a:solidFill>
              </a:rPr>
              <a:t>AxB</a:t>
            </a:r>
            <a:r>
              <a:rPr lang="en-US" sz="4000" b="1" dirty="0" smtClean="0">
                <a:solidFill>
                  <a:srgbClr val="000000"/>
                </a:solidFill>
              </a:rPr>
              <a:t>)</a:t>
            </a:r>
            <a:r>
              <a:rPr lang="en-US" sz="4000" b="1" dirty="0" err="1" smtClean="0">
                <a:solidFill>
                  <a:srgbClr val="000000"/>
                </a:solidFill>
              </a:rPr>
              <a:t>xC</a:t>
            </a:r>
            <a:r>
              <a:rPr lang="en-US" sz="4000" b="1" dirty="0" smtClean="0">
                <a:solidFill>
                  <a:srgbClr val="000000"/>
                </a:solidFill>
              </a:rPr>
              <a:t> </a:t>
            </a:r>
            <a:r>
              <a:rPr lang="en-US" sz="4000" dirty="0" smtClean="0">
                <a:solidFill>
                  <a:srgbClr val="000000"/>
                </a:solidFill>
              </a:rPr>
              <a:t>= 0</a:t>
            </a:r>
          </a:p>
        </p:txBody>
      </p:sp>
    </p:spTree>
    <p:extLst>
      <p:ext uri="{BB962C8B-B14F-4D97-AF65-F5344CB8AC3E}">
        <p14:creationId xmlns:p14="http://schemas.microsoft.com/office/powerpoint/2010/main" val="290997601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016758"/>
          </a:xfrm>
          <a:prstGeom prst="rect">
            <a:avLst/>
          </a:prstGeom>
          <a:noFill/>
        </p:spPr>
        <p:txBody>
          <a:bodyPr wrap="square" rtlCol="0">
            <a:spAutoFit/>
          </a:bodyPr>
          <a:lstStyle/>
          <a:p>
            <a:pPr algn="ctr"/>
            <a:endParaRPr lang="en-US" sz="4000" b="1" dirty="0"/>
          </a:p>
          <a:p>
            <a:pPr algn="ctr"/>
            <a:r>
              <a:rPr lang="en-US" sz="4000" b="1" dirty="0" smtClean="0">
                <a:solidFill>
                  <a:srgbClr val="3366FF"/>
                </a:solidFill>
              </a:rPr>
              <a:t> identity associated with this  form</a:t>
            </a:r>
          </a:p>
          <a:p>
            <a:endParaRPr lang="en-US" sz="4000" dirty="0" smtClean="0"/>
          </a:p>
          <a:p>
            <a:pPr algn="ctr"/>
            <a:r>
              <a:rPr lang="en-US" sz="4000" b="1" dirty="0" smtClean="0">
                <a:solidFill>
                  <a:srgbClr val="FF0000"/>
                </a:solidFill>
              </a:rPr>
              <a:t>Ax(</a:t>
            </a:r>
            <a:r>
              <a:rPr lang="en-US" sz="4000" b="1" dirty="0" err="1" smtClean="0">
                <a:solidFill>
                  <a:srgbClr val="FF0000"/>
                </a:solidFill>
              </a:rPr>
              <a:t>BxC</a:t>
            </a:r>
            <a:r>
              <a:rPr lang="en-US" sz="4000" b="1" dirty="0" smtClean="0">
                <a:solidFill>
                  <a:srgbClr val="FF0000"/>
                </a:solidFill>
              </a:rPr>
              <a:t>) = 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p>
          <a:p>
            <a:endParaRPr lang="en-US" sz="4000" dirty="0"/>
          </a:p>
          <a:p>
            <a:r>
              <a:rPr lang="en-US" sz="4000" dirty="0" smtClean="0"/>
              <a:t>(BAC-CAB rule). Easily shown (but tedious) using Cartesian coordinates.</a:t>
            </a:r>
            <a:endParaRPr lang="en-US" sz="4000" dirty="0"/>
          </a:p>
          <a:p>
            <a:pPr algn="ctr"/>
            <a:endParaRPr lang="en-US" sz="4000" b="1" dirty="0" smtClean="0">
              <a:solidFill>
                <a:srgbClr val="3366FF"/>
              </a:solidFill>
            </a:endParaRPr>
          </a:p>
        </p:txBody>
      </p:sp>
    </p:spTree>
    <p:extLst>
      <p:ext uri="{BB962C8B-B14F-4D97-AF65-F5344CB8AC3E}">
        <p14:creationId xmlns:p14="http://schemas.microsoft.com/office/powerpoint/2010/main" val="396433572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632311"/>
          </a:xfrm>
          <a:prstGeom prst="rect">
            <a:avLst/>
          </a:prstGeom>
          <a:noFill/>
        </p:spPr>
        <p:txBody>
          <a:bodyPr wrap="square" rtlCol="0">
            <a:spAutoFit/>
          </a:bodyPr>
          <a:lstStyle/>
          <a:p>
            <a:endParaRPr lang="en-US" sz="4000" dirty="0" smtClean="0"/>
          </a:p>
          <a:p>
            <a:pPr algn="ctr"/>
            <a:r>
              <a:rPr lang="en-US" sz="4000" b="1" dirty="0" smtClean="0">
                <a:solidFill>
                  <a:srgbClr val="FF0000"/>
                </a:solidFill>
              </a:rPr>
              <a:t>Ax(</a:t>
            </a:r>
            <a:r>
              <a:rPr lang="en-US" sz="4000" b="1" dirty="0" err="1" smtClean="0">
                <a:solidFill>
                  <a:srgbClr val="FF0000"/>
                </a:solidFill>
              </a:rPr>
              <a:t>BxC</a:t>
            </a:r>
            <a:r>
              <a:rPr lang="en-US" sz="4000" b="1" dirty="0" smtClean="0">
                <a:solidFill>
                  <a:srgbClr val="FF0000"/>
                </a:solidFill>
              </a:rPr>
              <a:t>) = 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p>
          <a:p>
            <a:pPr algn="ctr"/>
            <a:endParaRPr lang="en-US" sz="4000" b="1" dirty="0">
              <a:solidFill>
                <a:srgbClr val="FF0000"/>
              </a:solidFill>
            </a:endParaRPr>
          </a:p>
          <a:p>
            <a:pPr>
              <a:tabLst>
                <a:tab pos="296863" algn="l"/>
              </a:tabLst>
            </a:pPr>
            <a:r>
              <a:rPr lang="en-US" sz="4000" b="1" dirty="0" smtClean="0"/>
              <a:t>(</a:t>
            </a:r>
            <a:r>
              <a:rPr lang="en-US" sz="4000" b="1" dirty="0" err="1" smtClean="0"/>
              <a:t>BxC</a:t>
            </a:r>
            <a:r>
              <a:rPr lang="en-US" sz="4000" b="1" dirty="0" smtClean="0"/>
              <a:t>) </a:t>
            </a:r>
            <a:r>
              <a:rPr lang="en-US" sz="4000" dirty="0" smtClean="0"/>
              <a:t>=(</a:t>
            </a:r>
            <a:r>
              <a:rPr lang="en-US" sz="4000" i="1" dirty="0" err="1" smtClean="0"/>
              <a:t>B</a:t>
            </a:r>
            <a:r>
              <a:rPr lang="en-US" sz="4000" i="1" baseline="-25000" dirty="0" err="1" smtClean="0"/>
              <a:t>x</a:t>
            </a:r>
            <a:r>
              <a:rPr lang="en-US" sz="4000" i="1" dirty="0" err="1" smtClean="0"/>
              <a:t>,B</a:t>
            </a:r>
            <a:r>
              <a:rPr lang="en-US" sz="4000" i="1" baseline="-25000" dirty="0" err="1" smtClean="0"/>
              <a:t>y</a:t>
            </a:r>
            <a:r>
              <a:rPr lang="en-US" sz="4000" i="1" dirty="0" err="1" smtClean="0"/>
              <a:t>,B</a:t>
            </a:r>
            <a:r>
              <a:rPr lang="en-US" sz="4000" i="1" baseline="-25000" dirty="0" err="1" smtClean="0"/>
              <a:t>z</a:t>
            </a:r>
            <a:r>
              <a:rPr lang="en-US" sz="4000" i="1" dirty="0" smtClean="0"/>
              <a:t>)x(</a:t>
            </a:r>
            <a:r>
              <a:rPr lang="en-US" sz="4000" i="1" dirty="0" err="1" smtClean="0"/>
              <a:t>C</a:t>
            </a:r>
            <a:r>
              <a:rPr lang="en-US" sz="4000" i="1" baseline="-25000" dirty="0" err="1" smtClean="0"/>
              <a:t>x</a:t>
            </a:r>
            <a:r>
              <a:rPr lang="en-US" sz="4000" i="1" dirty="0" err="1" smtClean="0"/>
              <a:t>,C</a:t>
            </a:r>
            <a:r>
              <a:rPr lang="en-US" sz="4000" i="1" baseline="-25000" dirty="0" err="1" smtClean="0"/>
              <a:t>y</a:t>
            </a:r>
            <a:r>
              <a:rPr lang="en-US" sz="4000" i="1" dirty="0" err="1" smtClean="0"/>
              <a:t>,C</a:t>
            </a:r>
            <a:r>
              <a:rPr lang="en-US" sz="4000" i="1" baseline="-25000" dirty="0" err="1" smtClean="0"/>
              <a:t>z</a:t>
            </a:r>
            <a:r>
              <a:rPr lang="en-US" sz="4000" dirty="0" smtClean="0"/>
              <a:t>) = (</a:t>
            </a:r>
            <a:r>
              <a:rPr lang="en-US" sz="4000" i="1" dirty="0" err="1" smtClean="0"/>
              <a:t>B</a:t>
            </a:r>
            <a:r>
              <a:rPr lang="en-US" sz="4000" i="1" baseline="-25000" dirty="0" err="1" smtClean="0"/>
              <a:t>y</a:t>
            </a:r>
            <a:r>
              <a:rPr lang="en-US" sz="4000" i="1" dirty="0" err="1" smtClean="0"/>
              <a:t>C</a:t>
            </a:r>
            <a:r>
              <a:rPr lang="en-US" sz="4000" i="1" baseline="-25000" dirty="0" err="1" smtClean="0"/>
              <a:t>z</a:t>
            </a:r>
            <a:r>
              <a:rPr lang="en-US" sz="4000" i="1" dirty="0" err="1" smtClean="0"/>
              <a:t>-B</a:t>
            </a:r>
            <a:r>
              <a:rPr lang="en-US" sz="4000" i="1" baseline="-25000" dirty="0" err="1" smtClean="0"/>
              <a:t>z</a:t>
            </a:r>
            <a:r>
              <a:rPr lang="en-US" sz="4000" i="1" dirty="0" err="1" smtClean="0"/>
              <a:t>-C</a:t>
            </a:r>
            <a:r>
              <a:rPr lang="en-US" sz="4000" i="1" baseline="-25000" dirty="0" err="1" smtClean="0"/>
              <a:t>y</a:t>
            </a:r>
            <a:r>
              <a:rPr lang="en-US" sz="4000" i="1" dirty="0" err="1" smtClean="0"/>
              <a:t>,B</a:t>
            </a:r>
            <a:r>
              <a:rPr lang="en-US" sz="4000" i="1" baseline="-25000" dirty="0" err="1" smtClean="0"/>
              <a:t>z</a:t>
            </a:r>
            <a:r>
              <a:rPr lang="en-US" sz="4000" i="1" dirty="0" err="1" smtClean="0"/>
              <a:t>C</a:t>
            </a:r>
            <a:r>
              <a:rPr lang="en-US" sz="4000" i="1" baseline="-25000" dirty="0" err="1" smtClean="0"/>
              <a:t>x</a:t>
            </a:r>
            <a:r>
              <a:rPr lang="en-US" sz="4000" i="1" dirty="0" err="1" smtClean="0"/>
              <a:t>-B</a:t>
            </a:r>
            <a:r>
              <a:rPr lang="en-US" sz="4000" i="1" baseline="-25000" dirty="0" err="1" smtClean="0"/>
              <a:t>x</a:t>
            </a:r>
            <a:r>
              <a:rPr lang="en-US" sz="4000" i="1" dirty="0" err="1" smtClean="0"/>
              <a:t>C</a:t>
            </a:r>
            <a:r>
              <a:rPr lang="en-US" sz="4000" i="1" baseline="-25000" dirty="0" err="1" smtClean="0"/>
              <a:t>z</a:t>
            </a:r>
            <a:r>
              <a:rPr lang="en-US" sz="4000" i="1" dirty="0" err="1" smtClean="0"/>
              <a:t>,B</a:t>
            </a:r>
            <a:r>
              <a:rPr lang="en-US" sz="4000" i="1" baseline="-25000" dirty="0" err="1" smtClean="0"/>
              <a:t>x</a:t>
            </a:r>
            <a:r>
              <a:rPr lang="en-US" sz="4000" i="1" dirty="0" err="1" smtClean="0"/>
              <a:t>C</a:t>
            </a:r>
            <a:r>
              <a:rPr lang="en-US" sz="4000" i="1" baseline="-25000" dirty="0" err="1" smtClean="0"/>
              <a:t>y</a:t>
            </a:r>
            <a:r>
              <a:rPr lang="en-US" sz="4000" i="1" dirty="0" err="1" smtClean="0"/>
              <a:t>-B</a:t>
            </a:r>
            <a:r>
              <a:rPr lang="en-US" sz="4000" i="1" baseline="-25000" dirty="0" err="1" smtClean="0"/>
              <a:t>y</a:t>
            </a:r>
            <a:r>
              <a:rPr lang="en-US" sz="4000" i="1" dirty="0" err="1" smtClean="0"/>
              <a:t>C</a:t>
            </a:r>
            <a:r>
              <a:rPr lang="en-US" sz="4000" i="1" baseline="-25000" dirty="0" err="1" smtClean="0"/>
              <a:t>x</a:t>
            </a:r>
            <a:r>
              <a:rPr lang="en-US" sz="4000" dirty="0" smtClean="0"/>
              <a:t>) = </a:t>
            </a:r>
            <a:r>
              <a:rPr lang="en-US" sz="4000" i="1" dirty="0" smtClean="0"/>
              <a:t>(</a:t>
            </a:r>
            <a:r>
              <a:rPr lang="en-US" sz="4000" i="1" dirty="0" err="1" smtClean="0"/>
              <a:t>f</a:t>
            </a:r>
            <a:r>
              <a:rPr lang="en-US" sz="4000" i="1" baseline="-25000" dirty="0" err="1" smtClean="0"/>
              <a:t>x</a:t>
            </a:r>
            <a:r>
              <a:rPr lang="en-US" sz="4000" i="1" dirty="0" err="1" smtClean="0"/>
              <a:t>,f</a:t>
            </a:r>
            <a:r>
              <a:rPr lang="en-US" sz="4000" i="1" baseline="-25000" dirty="0" err="1" smtClean="0"/>
              <a:t>y</a:t>
            </a:r>
            <a:r>
              <a:rPr lang="en-US" sz="4000" i="1" dirty="0" err="1" smtClean="0"/>
              <a:t>,f</a:t>
            </a:r>
            <a:r>
              <a:rPr lang="en-US" sz="4000" i="1" baseline="-25000" dirty="0" err="1" smtClean="0"/>
              <a:t>z</a:t>
            </a:r>
            <a:r>
              <a:rPr lang="en-US" sz="4000" i="1" dirty="0" smtClean="0"/>
              <a:t>)</a:t>
            </a:r>
          </a:p>
          <a:p>
            <a:pPr>
              <a:tabLst>
                <a:tab pos="296863" algn="l"/>
              </a:tabLst>
            </a:pPr>
            <a:endParaRPr lang="en-US" sz="4000" dirty="0" smtClean="0"/>
          </a:p>
          <a:p>
            <a:pPr>
              <a:tabLst>
                <a:tab pos="296863" algn="l"/>
              </a:tabLst>
            </a:pPr>
            <a:r>
              <a:rPr lang="en-US" sz="4000" b="1" dirty="0" smtClean="0"/>
              <a:t>Ax(</a:t>
            </a:r>
            <a:r>
              <a:rPr lang="en-US" sz="4000" b="1" dirty="0" err="1" smtClean="0"/>
              <a:t>BxC</a:t>
            </a:r>
            <a:r>
              <a:rPr lang="en-US" sz="4000" b="1" dirty="0" smtClean="0"/>
              <a:t>) </a:t>
            </a:r>
            <a:r>
              <a:rPr lang="en-US" sz="4000" dirty="0" smtClean="0"/>
              <a:t>= </a:t>
            </a:r>
            <a:r>
              <a:rPr lang="en-US" sz="4000" i="1" dirty="0" smtClean="0"/>
              <a:t>(</a:t>
            </a:r>
            <a:r>
              <a:rPr lang="en-US" sz="4000" i="1" dirty="0" err="1" smtClean="0"/>
              <a:t>A</a:t>
            </a:r>
            <a:r>
              <a:rPr lang="en-US" sz="4000" i="1" baseline="-25000" dirty="0" err="1" smtClean="0"/>
              <a:t>y</a:t>
            </a:r>
            <a:r>
              <a:rPr lang="en-US" sz="4000" i="1" dirty="0" err="1" smtClean="0"/>
              <a:t>f</a:t>
            </a:r>
            <a:r>
              <a:rPr lang="en-US" sz="4000" i="1" baseline="-25000" dirty="0" err="1" smtClean="0"/>
              <a:t>z</a:t>
            </a:r>
            <a:r>
              <a:rPr lang="en-US" sz="4000" i="1" dirty="0" err="1" smtClean="0"/>
              <a:t>-A</a:t>
            </a:r>
            <a:r>
              <a:rPr lang="en-US" sz="4000" i="1" baseline="-25000" dirty="0" err="1" smtClean="0"/>
              <a:t>z</a:t>
            </a:r>
            <a:r>
              <a:rPr lang="en-US" sz="4000" i="1" dirty="0" err="1" smtClean="0"/>
              <a:t>f</a:t>
            </a:r>
            <a:r>
              <a:rPr lang="en-US" sz="4000" i="1" baseline="-25000" dirty="0" err="1" smtClean="0"/>
              <a:t>y</a:t>
            </a:r>
            <a:r>
              <a:rPr lang="en-US" sz="4000" i="1" dirty="0" err="1" smtClean="0"/>
              <a:t>,A</a:t>
            </a:r>
            <a:r>
              <a:rPr lang="en-US" sz="4000" i="1" baseline="-25000" dirty="0" err="1" smtClean="0"/>
              <a:t>z</a:t>
            </a:r>
            <a:r>
              <a:rPr lang="en-US" sz="4000" i="1" dirty="0" err="1" smtClean="0"/>
              <a:t>f</a:t>
            </a:r>
            <a:r>
              <a:rPr lang="en-US" sz="4000" i="1" baseline="-25000" dirty="0" err="1" smtClean="0"/>
              <a:t>x</a:t>
            </a:r>
            <a:r>
              <a:rPr lang="en-US" sz="4000" i="1" dirty="0" err="1" smtClean="0"/>
              <a:t>-A</a:t>
            </a:r>
            <a:r>
              <a:rPr lang="en-US" sz="4000" i="1" baseline="-25000" dirty="0" err="1" smtClean="0"/>
              <a:t>x</a:t>
            </a:r>
            <a:r>
              <a:rPr lang="en-US" sz="4000" i="1" dirty="0" err="1" smtClean="0"/>
              <a:t>f</a:t>
            </a:r>
            <a:r>
              <a:rPr lang="en-US" sz="4000" i="1" baseline="-25000" dirty="0" err="1" smtClean="0"/>
              <a:t>z</a:t>
            </a:r>
            <a:r>
              <a:rPr lang="en-US" sz="4000" i="1" dirty="0" err="1" smtClean="0"/>
              <a:t>,A</a:t>
            </a:r>
            <a:r>
              <a:rPr lang="en-US" sz="4000" i="1" baseline="-25000" dirty="0" err="1" smtClean="0"/>
              <a:t>x</a:t>
            </a:r>
            <a:r>
              <a:rPr lang="en-US" sz="4000" i="1" dirty="0" err="1" smtClean="0"/>
              <a:t>f</a:t>
            </a:r>
            <a:r>
              <a:rPr lang="en-US" sz="4000" i="1" baseline="-25000" dirty="0" err="1" smtClean="0"/>
              <a:t>y</a:t>
            </a:r>
            <a:r>
              <a:rPr lang="en-US" sz="4000" i="1" dirty="0" err="1" smtClean="0"/>
              <a:t>-A</a:t>
            </a:r>
            <a:r>
              <a:rPr lang="en-US" sz="4000" i="1" baseline="-25000" dirty="0" err="1" smtClean="0"/>
              <a:t>y</a:t>
            </a:r>
            <a:r>
              <a:rPr lang="en-US" sz="4000" i="1" dirty="0" err="1" smtClean="0"/>
              <a:t>f</a:t>
            </a:r>
            <a:r>
              <a:rPr lang="en-US" sz="4000" i="1" baseline="-25000" dirty="0" err="1" smtClean="0"/>
              <a:t>x</a:t>
            </a:r>
            <a:r>
              <a:rPr lang="en-US" sz="4000" i="1" dirty="0" smtClean="0"/>
              <a:t>)</a:t>
            </a:r>
          </a:p>
          <a:p>
            <a:pPr>
              <a:tabLst>
                <a:tab pos="296863" algn="l"/>
              </a:tabLst>
            </a:pPr>
            <a:endParaRPr lang="en-US" sz="4000" i="1" dirty="0" smtClean="0"/>
          </a:p>
          <a:p>
            <a:endParaRPr lang="en-US" sz="4000" dirty="0"/>
          </a:p>
        </p:txBody>
      </p:sp>
    </p:spTree>
    <p:extLst>
      <p:ext uri="{BB962C8B-B14F-4D97-AF65-F5344CB8AC3E}">
        <p14:creationId xmlns:p14="http://schemas.microsoft.com/office/powerpoint/2010/main" val="114410945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016758"/>
          </a:xfrm>
          <a:prstGeom prst="rect">
            <a:avLst/>
          </a:prstGeom>
          <a:noFill/>
        </p:spPr>
        <p:txBody>
          <a:bodyPr wrap="square" rtlCol="0">
            <a:spAutoFit/>
          </a:bodyPr>
          <a:lstStyle/>
          <a:p>
            <a:endParaRPr lang="en-US" sz="4000" dirty="0" smtClean="0"/>
          </a:p>
          <a:p>
            <a:pPr algn="ctr"/>
            <a:r>
              <a:rPr lang="en-US" sz="4000" b="1" dirty="0" smtClean="0">
                <a:solidFill>
                  <a:srgbClr val="FF0000"/>
                </a:solidFill>
              </a:rPr>
              <a:t>Ax(</a:t>
            </a:r>
            <a:r>
              <a:rPr lang="en-US" sz="4000" b="1" dirty="0" err="1" smtClean="0">
                <a:solidFill>
                  <a:srgbClr val="FF0000"/>
                </a:solidFill>
              </a:rPr>
              <a:t>BxC</a:t>
            </a:r>
            <a:r>
              <a:rPr lang="en-US" sz="4000" b="1" dirty="0" smtClean="0">
                <a:solidFill>
                  <a:srgbClr val="FF0000"/>
                </a:solidFill>
              </a:rPr>
              <a:t>) = 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p>
          <a:p>
            <a:pPr algn="ctr"/>
            <a:endParaRPr lang="en-US" sz="4000" b="1" dirty="0">
              <a:solidFill>
                <a:srgbClr val="FF0000"/>
              </a:solidFill>
            </a:endParaRPr>
          </a:p>
          <a:p>
            <a:pPr>
              <a:tabLst>
                <a:tab pos="296863" algn="l"/>
              </a:tabLst>
            </a:pPr>
            <a:r>
              <a:rPr lang="en-US" sz="4000" b="1" dirty="0" smtClean="0"/>
              <a:t>(</a:t>
            </a:r>
            <a:r>
              <a:rPr lang="en-US" sz="4000" b="1" dirty="0" err="1" smtClean="0"/>
              <a:t>BxC</a:t>
            </a:r>
            <a:r>
              <a:rPr lang="en-US" sz="4000" b="1" dirty="0" smtClean="0"/>
              <a:t>) </a:t>
            </a:r>
            <a:r>
              <a:rPr lang="en-US" sz="4000" dirty="0" smtClean="0"/>
              <a:t>=(</a:t>
            </a:r>
            <a:r>
              <a:rPr lang="en-US" sz="4000" i="1" dirty="0" err="1" smtClean="0"/>
              <a:t>B</a:t>
            </a:r>
            <a:r>
              <a:rPr lang="en-US" sz="4000" i="1" baseline="-25000" dirty="0" err="1" smtClean="0"/>
              <a:t>x</a:t>
            </a:r>
            <a:r>
              <a:rPr lang="en-US" sz="4000" i="1" dirty="0" err="1" smtClean="0"/>
              <a:t>,B</a:t>
            </a:r>
            <a:r>
              <a:rPr lang="en-US" sz="4000" i="1" baseline="-25000" dirty="0" err="1" smtClean="0"/>
              <a:t>y</a:t>
            </a:r>
            <a:r>
              <a:rPr lang="en-US" sz="4000" i="1" dirty="0" err="1" smtClean="0"/>
              <a:t>,B</a:t>
            </a:r>
            <a:r>
              <a:rPr lang="en-US" sz="4000" i="1" baseline="-25000" dirty="0" err="1" smtClean="0"/>
              <a:t>z</a:t>
            </a:r>
            <a:r>
              <a:rPr lang="en-US" sz="4000" i="1" dirty="0" smtClean="0"/>
              <a:t>)x(</a:t>
            </a:r>
            <a:r>
              <a:rPr lang="en-US" sz="4000" i="1" dirty="0" err="1" smtClean="0"/>
              <a:t>C</a:t>
            </a:r>
            <a:r>
              <a:rPr lang="en-US" sz="4000" i="1" baseline="-25000" dirty="0" err="1" smtClean="0"/>
              <a:t>x</a:t>
            </a:r>
            <a:r>
              <a:rPr lang="en-US" sz="4000" i="1" dirty="0" err="1" smtClean="0"/>
              <a:t>,C</a:t>
            </a:r>
            <a:r>
              <a:rPr lang="en-US" sz="4000" i="1" baseline="-25000" dirty="0" err="1" smtClean="0"/>
              <a:t>y</a:t>
            </a:r>
            <a:r>
              <a:rPr lang="en-US" sz="4000" i="1" dirty="0" err="1" smtClean="0"/>
              <a:t>,C</a:t>
            </a:r>
            <a:r>
              <a:rPr lang="en-US" sz="4000" i="1" baseline="-25000" dirty="0" err="1" smtClean="0"/>
              <a:t>z</a:t>
            </a:r>
            <a:r>
              <a:rPr lang="en-US" sz="4000" dirty="0" smtClean="0"/>
              <a:t>) = (</a:t>
            </a:r>
            <a:r>
              <a:rPr lang="en-US" sz="4000" i="1" dirty="0" err="1" smtClean="0"/>
              <a:t>B</a:t>
            </a:r>
            <a:r>
              <a:rPr lang="en-US" sz="4000" i="1" baseline="-25000" dirty="0" err="1" smtClean="0"/>
              <a:t>y</a:t>
            </a:r>
            <a:r>
              <a:rPr lang="en-US" sz="4000" i="1" dirty="0" err="1" smtClean="0"/>
              <a:t>C</a:t>
            </a:r>
            <a:r>
              <a:rPr lang="en-US" sz="4000" i="1" baseline="-25000" dirty="0" err="1" smtClean="0"/>
              <a:t>z</a:t>
            </a:r>
            <a:r>
              <a:rPr lang="en-US" sz="4000" i="1" dirty="0" err="1" smtClean="0"/>
              <a:t>-B</a:t>
            </a:r>
            <a:r>
              <a:rPr lang="en-US" sz="4000" i="1" baseline="-25000" dirty="0" err="1" smtClean="0"/>
              <a:t>z</a:t>
            </a:r>
            <a:r>
              <a:rPr lang="en-US" sz="4000" i="1" dirty="0" err="1" smtClean="0"/>
              <a:t>-C</a:t>
            </a:r>
            <a:r>
              <a:rPr lang="en-US" sz="4000" i="1" baseline="-25000" dirty="0" err="1" smtClean="0"/>
              <a:t>y</a:t>
            </a:r>
            <a:r>
              <a:rPr lang="en-US" sz="4000" i="1" dirty="0" err="1" smtClean="0"/>
              <a:t>,B</a:t>
            </a:r>
            <a:r>
              <a:rPr lang="en-US" sz="4000" i="1" baseline="-25000" dirty="0" err="1" smtClean="0"/>
              <a:t>z</a:t>
            </a:r>
            <a:r>
              <a:rPr lang="en-US" sz="4000" i="1" dirty="0" err="1" smtClean="0"/>
              <a:t>C</a:t>
            </a:r>
            <a:r>
              <a:rPr lang="en-US" sz="4000" i="1" baseline="-25000" dirty="0" err="1" smtClean="0"/>
              <a:t>x</a:t>
            </a:r>
            <a:r>
              <a:rPr lang="en-US" sz="4000" i="1" dirty="0" err="1" smtClean="0"/>
              <a:t>-B</a:t>
            </a:r>
            <a:r>
              <a:rPr lang="en-US" sz="4000" i="1" baseline="-25000" dirty="0" err="1" smtClean="0"/>
              <a:t>x</a:t>
            </a:r>
            <a:r>
              <a:rPr lang="en-US" sz="4000" i="1" dirty="0" err="1" smtClean="0"/>
              <a:t>C</a:t>
            </a:r>
            <a:r>
              <a:rPr lang="en-US" sz="4000" i="1" baseline="-25000" dirty="0" err="1" smtClean="0"/>
              <a:t>z</a:t>
            </a:r>
            <a:r>
              <a:rPr lang="en-US" sz="4000" i="1" dirty="0" err="1" smtClean="0"/>
              <a:t>,B</a:t>
            </a:r>
            <a:r>
              <a:rPr lang="en-US" sz="4000" i="1" baseline="-25000" dirty="0" err="1" smtClean="0"/>
              <a:t>x</a:t>
            </a:r>
            <a:r>
              <a:rPr lang="en-US" sz="4000" i="1" dirty="0" err="1" smtClean="0"/>
              <a:t>C</a:t>
            </a:r>
            <a:r>
              <a:rPr lang="en-US" sz="4000" i="1" baseline="-25000" dirty="0" err="1" smtClean="0"/>
              <a:t>y</a:t>
            </a:r>
            <a:r>
              <a:rPr lang="en-US" sz="4000" i="1" dirty="0" err="1" smtClean="0"/>
              <a:t>-B</a:t>
            </a:r>
            <a:r>
              <a:rPr lang="en-US" sz="4000" i="1" baseline="-25000" dirty="0" err="1" smtClean="0"/>
              <a:t>y</a:t>
            </a:r>
            <a:r>
              <a:rPr lang="en-US" sz="4000" i="1" dirty="0" err="1" smtClean="0"/>
              <a:t>C</a:t>
            </a:r>
            <a:r>
              <a:rPr lang="en-US" sz="4000" i="1" baseline="-25000" dirty="0" err="1" smtClean="0"/>
              <a:t>x</a:t>
            </a:r>
            <a:r>
              <a:rPr lang="en-US" sz="4000" dirty="0" smtClean="0"/>
              <a:t>) = </a:t>
            </a:r>
            <a:r>
              <a:rPr lang="en-US" sz="4000" i="1" dirty="0" smtClean="0"/>
              <a:t>(</a:t>
            </a:r>
            <a:r>
              <a:rPr lang="en-US" sz="4000" i="1" dirty="0" err="1" smtClean="0"/>
              <a:t>f</a:t>
            </a:r>
            <a:r>
              <a:rPr lang="en-US" sz="4000" i="1" baseline="-25000" dirty="0" err="1" smtClean="0"/>
              <a:t>x</a:t>
            </a:r>
            <a:r>
              <a:rPr lang="en-US" sz="4000" i="1" dirty="0" err="1" smtClean="0"/>
              <a:t>,f</a:t>
            </a:r>
            <a:r>
              <a:rPr lang="en-US" sz="4000" i="1" baseline="-25000" dirty="0" err="1" smtClean="0"/>
              <a:t>y</a:t>
            </a:r>
            <a:r>
              <a:rPr lang="en-US" sz="4000" i="1" dirty="0" err="1" smtClean="0"/>
              <a:t>,f</a:t>
            </a:r>
            <a:r>
              <a:rPr lang="en-US" sz="4000" i="1" baseline="-25000" dirty="0" err="1" smtClean="0"/>
              <a:t>z</a:t>
            </a:r>
            <a:r>
              <a:rPr lang="en-US" sz="4000" i="1" dirty="0" smtClean="0"/>
              <a:t>)</a:t>
            </a:r>
          </a:p>
          <a:p>
            <a:pPr>
              <a:tabLst>
                <a:tab pos="296863" algn="l"/>
              </a:tabLst>
            </a:pPr>
            <a:endParaRPr lang="en-US" sz="4000" dirty="0" smtClean="0"/>
          </a:p>
          <a:p>
            <a:pPr>
              <a:tabLst>
                <a:tab pos="296863" algn="l"/>
              </a:tabLst>
            </a:pPr>
            <a:r>
              <a:rPr lang="en-US" sz="4000" b="1" dirty="0" smtClean="0"/>
              <a:t>Ax(</a:t>
            </a:r>
            <a:r>
              <a:rPr lang="en-US" sz="4000" b="1" dirty="0" err="1" smtClean="0"/>
              <a:t>BxC</a:t>
            </a:r>
            <a:r>
              <a:rPr lang="en-US" sz="4000" b="1" dirty="0" smtClean="0"/>
              <a:t>) </a:t>
            </a:r>
            <a:r>
              <a:rPr lang="en-US" sz="4000" dirty="0" smtClean="0"/>
              <a:t>= </a:t>
            </a:r>
            <a:r>
              <a:rPr lang="en-US" sz="4000" i="1" dirty="0" smtClean="0"/>
              <a:t>(</a:t>
            </a:r>
            <a:r>
              <a:rPr lang="en-US" sz="4000" i="1" dirty="0" err="1" smtClean="0"/>
              <a:t>A</a:t>
            </a:r>
            <a:r>
              <a:rPr lang="en-US" sz="4000" i="1" baseline="-25000" dirty="0" err="1" smtClean="0"/>
              <a:t>y</a:t>
            </a:r>
            <a:r>
              <a:rPr lang="en-US" sz="4000" i="1" dirty="0" err="1" smtClean="0"/>
              <a:t>f</a:t>
            </a:r>
            <a:r>
              <a:rPr lang="en-US" sz="4000" i="1" baseline="-25000" dirty="0" err="1" smtClean="0"/>
              <a:t>z</a:t>
            </a:r>
            <a:r>
              <a:rPr lang="en-US" sz="4000" i="1" dirty="0" err="1" smtClean="0"/>
              <a:t>-A</a:t>
            </a:r>
            <a:r>
              <a:rPr lang="en-US" sz="4000" i="1" baseline="-25000" dirty="0" err="1" smtClean="0"/>
              <a:t>z</a:t>
            </a:r>
            <a:r>
              <a:rPr lang="en-US" sz="4000" i="1" dirty="0" err="1" smtClean="0"/>
              <a:t>f</a:t>
            </a:r>
            <a:r>
              <a:rPr lang="en-US" sz="4000" i="1" baseline="-25000" dirty="0" err="1" smtClean="0"/>
              <a:t>y</a:t>
            </a:r>
            <a:r>
              <a:rPr lang="en-US" sz="4000" i="1" dirty="0" err="1" smtClean="0"/>
              <a:t>,A</a:t>
            </a:r>
            <a:r>
              <a:rPr lang="en-US" sz="4000" i="1" baseline="-25000" dirty="0" err="1" smtClean="0"/>
              <a:t>z</a:t>
            </a:r>
            <a:r>
              <a:rPr lang="en-US" sz="4000" i="1" dirty="0" err="1" smtClean="0"/>
              <a:t>f</a:t>
            </a:r>
            <a:r>
              <a:rPr lang="en-US" sz="4000" i="1" baseline="-25000" dirty="0" err="1" smtClean="0"/>
              <a:t>x</a:t>
            </a:r>
            <a:r>
              <a:rPr lang="en-US" sz="4000" i="1" dirty="0" err="1" smtClean="0"/>
              <a:t>-A</a:t>
            </a:r>
            <a:r>
              <a:rPr lang="en-US" sz="4000" i="1" baseline="-25000" dirty="0" err="1" smtClean="0"/>
              <a:t>x</a:t>
            </a:r>
            <a:r>
              <a:rPr lang="en-US" sz="4000" i="1" dirty="0" err="1" smtClean="0"/>
              <a:t>f</a:t>
            </a:r>
            <a:r>
              <a:rPr lang="en-US" sz="4000" i="1" baseline="-25000" dirty="0" err="1" smtClean="0"/>
              <a:t>z</a:t>
            </a:r>
            <a:r>
              <a:rPr lang="en-US" sz="4000" i="1" dirty="0" err="1" smtClean="0"/>
              <a:t>,A</a:t>
            </a:r>
            <a:r>
              <a:rPr lang="en-US" sz="4000" i="1" baseline="-25000" dirty="0" err="1" smtClean="0"/>
              <a:t>x</a:t>
            </a:r>
            <a:r>
              <a:rPr lang="en-US" sz="4000" i="1" dirty="0" err="1" smtClean="0"/>
              <a:t>f</a:t>
            </a:r>
            <a:r>
              <a:rPr lang="en-US" sz="4000" i="1" baseline="-25000" dirty="0" err="1" smtClean="0"/>
              <a:t>y</a:t>
            </a:r>
            <a:r>
              <a:rPr lang="en-US" sz="4000" i="1" dirty="0" err="1" smtClean="0"/>
              <a:t>-A</a:t>
            </a:r>
            <a:r>
              <a:rPr lang="en-US" sz="4000" i="1" baseline="-25000" dirty="0" err="1" smtClean="0"/>
              <a:t>y</a:t>
            </a:r>
            <a:r>
              <a:rPr lang="en-US" sz="4000" i="1" dirty="0" err="1" smtClean="0"/>
              <a:t>f</a:t>
            </a:r>
            <a:r>
              <a:rPr lang="en-US" sz="4000" i="1" baseline="-25000" dirty="0" err="1" smtClean="0"/>
              <a:t>x</a:t>
            </a:r>
            <a:r>
              <a:rPr lang="en-US" sz="4000" i="1" dirty="0" smtClean="0"/>
              <a:t>)</a:t>
            </a:r>
          </a:p>
          <a:p>
            <a:r>
              <a:rPr lang="en-US" sz="4000" i="1" dirty="0"/>
              <a:t> </a:t>
            </a:r>
            <a:r>
              <a:rPr lang="en-US" sz="4000" i="1" dirty="0" smtClean="0"/>
              <a:t>     </a:t>
            </a:r>
            <a:r>
              <a:rPr lang="en-US" sz="4000" dirty="0" smtClean="0"/>
              <a:t>= (A</a:t>
            </a:r>
            <a:r>
              <a:rPr lang="en-US" sz="4000" baseline="-25000" dirty="0" smtClean="0"/>
              <a:t>y</a:t>
            </a:r>
            <a:r>
              <a:rPr lang="en-US" sz="4000" dirty="0" smtClean="0"/>
              <a:t>[</a:t>
            </a:r>
            <a:r>
              <a:rPr lang="en-US" sz="4000" dirty="0" err="1" smtClean="0"/>
              <a:t>B</a:t>
            </a:r>
            <a:r>
              <a:rPr lang="en-US" sz="4000" baseline="-25000" dirty="0" err="1" smtClean="0"/>
              <a:t>x</a:t>
            </a:r>
            <a:r>
              <a:rPr lang="en-US" sz="4000" dirty="0" err="1" smtClean="0"/>
              <a:t>C</a:t>
            </a:r>
            <a:r>
              <a:rPr lang="en-US" sz="4000" baseline="-25000" dirty="0" err="1" smtClean="0"/>
              <a:t>y</a:t>
            </a:r>
            <a:r>
              <a:rPr lang="en-US" sz="4000" dirty="0" err="1" smtClean="0"/>
              <a:t>-B</a:t>
            </a:r>
            <a:r>
              <a:rPr lang="en-US" sz="4000" baseline="-25000" dirty="0" err="1" smtClean="0"/>
              <a:t>y</a:t>
            </a:r>
            <a:r>
              <a:rPr lang="en-US" sz="4000" dirty="0" err="1" smtClean="0"/>
              <a:t>C</a:t>
            </a:r>
            <a:r>
              <a:rPr lang="en-US" sz="4000" baseline="-25000" dirty="0" err="1" smtClean="0"/>
              <a:t>x</a:t>
            </a:r>
            <a:r>
              <a:rPr lang="en-US" sz="4000" dirty="0" smtClean="0"/>
              <a:t>]-</a:t>
            </a:r>
            <a:r>
              <a:rPr lang="en-US" sz="4000" dirty="0" err="1" smtClean="0"/>
              <a:t>A</a:t>
            </a:r>
            <a:r>
              <a:rPr lang="en-US" sz="4000" baseline="-25000" dirty="0" err="1" smtClean="0"/>
              <a:t>z</a:t>
            </a:r>
            <a:r>
              <a:rPr lang="en-US" sz="4000" dirty="0" smtClean="0"/>
              <a:t>[</a:t>
            </a:r>
            <a:r>
              <a:rPr lang="en-US" sz="4000" dirty="0" err="1" smtClean="0"/>
              <a:t>B</a:t>
            </a:r>
            <a:r>
              <a:rPr lang="en-US" sz="4000" baseline="-25000" dirty="0" err="1" smtClean="0"/>
              <a:t>z</a:t>
            </a:r>
            <a:r>
              <a:rPr lang="en-US" sz="4000" dirty="0" err="1" smtClean="0"/>
              <a:t>C</a:t>
            </a:r>
            <a:r>
              <a:rPr lang="en-US" sz="4000" baseline="-25000" dirty="0" err="1" smtClean="0"/>
              <a:t>x</a:t>
            </a:r>
            <a:r>
              <a:rPr lang="en-US" sz="4000" dirty="0" err="1" smtClean="0"/>
              <a:t>-B</a:t>
            </a:r>
            <a:r>
              <a:rPr lang="en-US" sz="4000" baseline="-25000" dirty="0" err="1" smtClean="0"/>
              <a:t>x</a:t>
            </a:r>
            <a:r>
              <a:rPr lang="en-US" sz="4000" dirty="0" err="1" smtClean="0"/>
              <a:t>C</a:t>
            </a:r>
            <a:r>
              <a:rPr lang="en-US" sz="4000" baseline="-25000" dirty="0" err="1" smtClean="0"/>
              <a:t>z</a:t>
            </a:r>
            <a:r>
              <a:rPr lang="en-US" sz="4000" dirty="0" smtClean="0"/>
              <a:t>],...,…)</a:t>
            </a:r>
            <a:endParaRPr lang="en-US" sz="4000" dirty="0"/>
          </a:p>
        </p:txBody>
      </p:sp>
    </p:spTree>
    <p:extLst>
      <p:ext uri="{BB962C8B-B14F-4D97-AF65-F5344CB8AC3E}">
        <p14:creationId xmlns:p14="http://schemas.microsoft.com/office/powerpoint/2010/main" val="135161673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6247864"/>
          </a:xfrm>
          <a:prstGeom prst="rect">
            <a:avLst/>
          </a:prstGeom>
          <a:noFill/>
        </p:spPr>
        <p:txBody>
          <a:bodyPr wrap="square" rtlCol="0">
            <a:spAutoFit/>
          </a:bodyPr>
          <a:lstStyle/>
          <a:p>
            <a:pPr algn="ctr"/>
            <a:r>
              <a:rPr lang="en-US" sz="4000" b="1" dirty="0" smtClean="0">
                <a:solidFill>
                  <a:srgbClr val="FF0000"/>
                </a:solidFill>
              </a:rPr>
              <a:t>Ax(</a:t>
            </a:r>
            <a:r>
              <a:rPr lang="en-US" sz="4000" b="1" dirty="0" err="1" smtClean="0">
                <a:solidFill>
                  <a:srgbClr val="FF0000"/>
                </a:solidFill>
              </a:rPr>
              <a:t>BxC</a:t>
            </a:r>
            <a:r>
              <a:rPr lang="en-US" sz="4000" b="1" dirty="0" smtClean="0">
                <a:solidFill>
                  <a:srgbClr val="FF0000"/>
                </a:solidFill>
              </a:rPr>
              <a:t>) = 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p>
          <a:p>
            <a:pPr algn="ctr"/>
            <a:endParaRPr lang="en-US" sz="4000" b="1" dirty="0">
              <a:solidFill>
                <a:srgbClr val="FF0000"/>
              </a:solidFill>
            </a:endParaRPr>
          </a:p>
          <a:p>
            <a:pPr>
              <a:tabLst>
                <a:tab pos="296863" algn="l"/>
              </a:tabLst>
            </a:pPr>
            <a:r>
              <a:rPr lang="en-US" sz="4000" b="1" dirty="0" smtClean="0"/>
              <a:t>(</a:t>
            </a:r>
            <a:r>
              <a:rPr lang="en-US" sz="4000" b="1" dirty="0" err="1" smtClean="0"/>
              <a:t>BxC</a:t>
            </a:r>
            <a:r>
              <a:rPr lang="en-US" sz="4000" b="1" dirty="0" smtClean="0"/>
              <a:t>) </a:t>
            </a:r>
            <a:r>
              <a:rPr lang="en-US" sz="4000" dirty="0" smtClean="0"/>
              <a:t>=(</a:t>
            </a:r>
            <a:r>
              <a:rPr lang="en-US" sz="4000" i="1" dirty="0" err="1" smtClean="0"/>
              <a:t>B</a:t>
            </a:r>
            <a:r>
              <a:rPr lang="en-US" sz="4000" i="1" baseline="-25000" dirty="0" err="1" smtClean="0"/>
              <a:t>x</a:t>
            </a:r>
            <a:r>
              <a:rPr lang="en-US" sz="4000" i="1" dirty="0" err="1" smtClean="0"/>
              <a:t>,B</a:t>
            </a:r>
            <a:r>
              <a:rPr lang="en-US" sz="4000" i="1" baseline="-25000" dirty="0" err="1" smtClean="0"/>
              <a:t>y</a:t>
            </a:r>
            <a:r>
              <a:rPr lang="en-US" sz="4000" i="1" dirty="0" err="1" smtClean="0"/>
              <a:t>,B</a:t>
            </a:r>
            <a:r>
              <a:rPr lang="en-US" sz="4000" i="1" baseline="-25000" dirty="0" err="1" smtClean="0"/>
              <a:t>z</a:t>
            </a:r>
            <a:r>
              <a:rPr lang="en-US" sz="4000" i="1" dirty="0" smtClean="0"/>
              <a:t>)x(</a:t>
            </a:r>
            <a:r>
              <a:rPr lang="en-US" sz="4000" i="1" dirty="0" err="1" smtClean="0"/>
              <a:t>C</a:t>
            </a:r>
            <a:r>
              <a:rPr lang="en-US" sz="4000" i="1" baseline="-25000" dirty="0" err="1" smtClean="0"/>
              <a:t>x</a:t>
            </a:r>
            <a:r>
              <a:rPr lang="en-US" sz="4000" i="1" dirty="0" err="1" smtClean="0"/>
              <a:t>,C</a:t>
            </a:r>
            <a:r>
              <a:rPr lang="en-US" sz="4000" i="1" baseline="-25000" dirty="0" err="1" smtClean="0"/>
              <a:t>y</a:t>
            </a:r>
            <a:r>
              <a:rPr lang="en-US" sz="4000" i="1" dirty="0" err="1" smtClean="0"/>
              <a:t>,C</a:t>
            </a:r>
            <a:r>
              <a:rPr lang="en-US" sz="4000" i="1" baseline="-25000" dirty="0" err="1" smtClean="0"/>
              <a:t>z</a:t>
            </a:r>
            <a:r>
              <a:rPr lang="en-US" sz="4000" dirty="0" smtClean="0"/>
              <a:t>) = (</a:t>
            </a:r>
            <a:r>
              <a:rPr lang="en-US" sz="4000" i="1" dirty="0" err="1" smtClean="0"/>
              <a:t>B</a:t>
            </a:r>
            <a:r>
              <a:rPr lang="en-US" sz="4000" i="1" baseline="-25000" dirty="0" err="1" smtClean="0"/>
              <a:t>y</a:t>
            </a:r>
            <a:r>
              <a:rPr lang="en-US" sz="4000" i="1" dirty="0" err="1" smtClean="0"/>
              <a:t>C</a:t>
            </a:r>
            <a:r>
              <a:rPr lang="en-US" sz="4000" i="1" baseline="-25000" dirty="0" err="1" smtClean="0"/>
              <a:t>z</a:t>
            </a:r>
            <a:r>
              <a:rPr lang="en-US" sz="4000" i="1" dirty="0" err="1" smtClean="0"/>
              <a:t>-B</a:t>
            </a:r>
            <a:r>
              <a:rPr lang="en-US" sz="4000" i="1" baseline="-25000" dirty="0" err="1" smtClean="0"/>
              <a:t>z</a:t>
            </a:r>
            <a:r>
              <a:rPr lang="en-US" sz="4000" i="1" dirty="0" err="1" smtClean="0"/>
              <a:t>-C</a:t>
            </a:r>
            <a:r>
              <a:rPr lang="en-US" sz="4000" i="1" baseline="-25000" dirty="0" err="1" smtClean="0"/>
              <a:t>y</a:t>
            </a:r>
            <a:r>
              <a:rPr lang="en-US" sz="4000" i="1" dirty="0" err="1" smtClean="0"/>
              <a:t>,B</a:t>
            </a:r>
            <a:r>
              <a:rPr lang="en-US" sz="4000" i="1" baseline="-25000" dirty="0" err="1" smtClean="0"/>
              <a:t>z</a:t>
            </a:r>
            <a:r>
              <a:rPr lang="en-US" sz="4000" i="1" dirty="0" err="1" smtClean="0"/>
              <a:t>C</a:t>
            </a:r>
            <a:r>
              <a:rPr lang="en-US" sz="4000" i="1" baseline="-25000" dirty="0" err="1" smtClean="0"/>
              <a:t>x</a:t>
            </a:r>
            <a:r>
              <a:rPr lang="en-US" sz="4000" i="1" dirty="0" err="1" smtClean="0"/>
              <a:t>-B</a:t>
            </a:r>
            <a:r>
              <a:rPr lang="en-US" sz="4000" i="1" baseline="-25000" dirty="0" err="1" smtClean="0"/>
              <a:t>x</a:t>
            </a:r>
            <a:r>
              <a:rPr lang="en-US" sz="4000" i="1" dirty="0" err="1" smtClean="0"/>
              <a:t>C</a:t>
            </a:r>
            <a:r>
              <a:rPr lang="en-US" sz="4000" i="1" baseline="-25000" dirty="0" err="1" smtClean="0"/>
              <a:t>z</a:t>
            </a:r>
            <a:r>
              <a:rPr lang="en-US" sz="4000" i="1" dirty="0" err="1" smtClean="0"/>
              <a:t>,B</a:t>
            </a:r>
            <a:r>
              <a:rPr lang="en-US" sz="4000" i="1" baseline="-25000" dirty="0" err="1" smtClean="0"/>
              <a:t>x</a:t>
            </a:r>
            <a:r>
              <a:rPr lang="en-US" sz="4000" i="1" dirty="0" err="1" smtClean="0"/>
              <a:t>C</a:t>
            </a:r>
            <a:r>
              <a:rPr lang="en-US" sz="4000" i="1" baseline="-25000" dirty="0" err="1" smtClean="0"/>
              <a:t>y</a:t>
            </a:r>
            <a:r>
              <a:rPr lang="en-US" sz="4000" i="1" dirty="0" err="1" smtClean="0"/>
              <a:t>-B</a:t>
            </a:r>
            <a:r>
              <a:rPr lang="en-US" sz="4000" i="1" baseline="-25000" dirty="0" err="1" smtClean="0"/>
              <a:t>y</a:t>
            </a:r>
            <a:r>
              <a:rPr lang="en-US" sz="4000" i="1" dirty="0" err="1" smtClean="0"/>
              <a:t>C</a:t>
            </a:r>
            <a:r>
              <a:rPr lang="en-US" sz="4000" i="1" baseline="-25000" dirty="0" err="1" smtClean="0"/>
              <a:t>x</a:t>
            </a:r>
            <a:r>
              <a:rPr lang="en-US" sz="4000" dirty="0" smtClean="0"/>
              <a:t>) = </a:t>
            </a:r>
            <a:r>
              <a:rPr lang="en-US" sz="4000" i="1" dirty="0" smtClean="0"/>
              <a:t>(</a:t>
            </a:r>
            <a:r>
              <a:rPr lang="en-US" sz="4000" i="1" dirty="0" err="1" smtClean="0"/>
              <a:t>f</a:t>
            </a:r>
            <a:r>
              <a:rPr lang="en-US" sz="4000" i="1" baseline="-25000" dirty="0" err="1" smtClean="0"/>
              <a:t>x</a:t>
            </a:r>
            <a:r>
              <a:rPr lang="en-US" sz="4000" i="1" dirty="0" err="1" smtClean="0"/>
              <a:t>,f</a:t>
            </a:r>
            <a:r>
              <a:rPr lang="en-US" sz="4000" i="1" baseline="-25000" dirty="0" err="1" smtClean="0"/>
              <a:t>y</a:t>
            </a:r>
            <a:r>
              <a:rPr lang="en-US" sz="4000" i="1" dirty="0" err="1" smtClean="0"/>
              <a:t>,f</a:t>
            </a:r>
            <a:r>
              <a:rPr lang="en-US" sz="4000" i="1" baseline="-25000" dirty="0" err="1" smtClean="0"/>
              <a:t>z</a:t>
            </a:r>
            <a:r>
              <a:rPr lang="en-US" sz="4000" i="1" dirty="0" smtClean="0"/>
              <a:t>)</a:t>
            </a:r>
          </a:p>
          <a:p>
            <a:pPr>
              <a:tabLst>
                <a:tab pos="296863" algn="l"/>
              </a:tabLst>
            </a:pPr>
            <a:endParaRPr lang="en-US" sz="4000" dirty="0" smtClean="0"/>
          </a:p>
          <a:p>
            <a:pPr>
              <a:tabLst>
                <a:tab pos="296863" algn="l"/>
              </a:tabLst>
            </a:pPr>
            <a:r>
              <a:rPr lang="en-US" sz="4000" b="1" dirty="0" smtClean="0"/>
              <a:t>Ax(</a:t>
            </a:r>
            <a:r>
              <a:rPr lang="en-US" sz="4000" b="1" dirty="0" err="1" smtClean="0"/>
              <a:t>BxC</a:t>
            </a:r>
            <a:r>
              <a:rPr lang="en-US" sz="4000" b="1" dirty="0" smtClean="0"/>
              <a:t>) </a:t>
            </a:r>
            <a:r>
              <a:rPr lang="en-US" sz="4000" dirty="0" smtClean="0"/>
              <a:t>= </a:t>
            </a:r>
            <a:r>
              <a:rPr lang="en-US" sz="4000" i="1" dirty="0" smtClean="0"/>
              <a:t>(</a:t>
            </a:r>
            <a:r>
              <a:rPr lang="en-US" sz="4000" i="1" dirty="0" err="1" smtClean="0"/>
              <a:t>A</a:t>
            </a:r>
            <a:r>
              <a:rPr lang="en-US" sz="4000" i="1" baseline="-25000" dirty="0" err="1" smtClean="0"/>
              <a:t>y</a:t>
            </a:r>
            <a:r>
              <a:rPr lang="en-US" sz="4000" i="1" dirty="0" err="1" smtClean="0"/>
              <a:t>f</a:t>
            </a:r>
            <a:r>
              <a:rPr lang="en-US" sz="4000" i="1" baseline="-25000" dirty="0" err="1" smtClean="0"/>
              <a:t>z</a:t>
            </a:r>
            <a:r>
              <a:rPr lang="en-US" sz="4000" i="1" dirty="0" err="1" smtClean="0"/>
              <a:t>-A</a:t>
            </a:r>
            <a:r>
              <a:rPr lang="en-US" sz="4000" i="1" baseline="-25000" dirty="0" err="1" smtClean="0"/>
              <a:t>z</a:t>
            </a:r>
            <a:r>
              <a:rPr lang="en-US" sz="4000" i="1" dirty="0" err="1" smtClean="0"/>
              <a:t>f</a:t>
            </a:r>
            <a:r>
              <a:rPr lang="en-US" sz="4000" i="1" baseline="-25000" dirty="0" err="1" smtClean="0"/>
              <a:t>y</a:t>
            </a:r>
            <a:r>
              <a:rPr lang="en-US" sz="4000" i="1" dirty="0" err="1" smtClean="0"/>
              <a:t>,A</a:t>
            </a:r>
            <a:r>
              <a:rPr lang="en-US" sz="4000" i="1" baseline="-25000" dirty="0" err="1" smtClean="0"/>
              <a:t>z</a:t>
            </a:r>
            <a:r>
              <a:rPr lang="en-US" sz="4000" i="1" dirty="0" err="1" smtClean="0"/>
              <a:t>f</a:t>
            </a:r>
            <a:r>
              <a:rPr lang="en-US" sz="4000" i="1" baseline="-25000" dirty="0" err="1" smtClean="0"/>
              <a:t>x</a:t>
            </a:r>
            <a:r>
              <a:rPr lang="en-US" sz="4000" i="1" dirty="0" err="1" smtClean="0"/>
              <a:t>-A</a:t>
            </a:r>
            <a:r>
              <a:rPr lang="en-US" sz="4000" i="1" baseline="-25000" dirty="0" err="1" smtClean="0"/>
              <a:t>x</a:t>
            </a:r>
            <a:r>
              <a:rPr lang="en-US" sz="4000" i="1" dirty="0" err="1" smtClean="0"/>
              <a:t>f</a:t>
            </a:r>
            <a:r>
              <a:rPr lang="en-US" sz="4000" i="1" baseline="-25000" dirty="0" err="1" smtClean="0"/>
              <a:t>z</a:t>
            </a:r>
            <a:r>
              <a:rPr lang="en-US" sz="4000" i="1" dirty="0" err="1" smtClean="0"/>
              <a:t>,A</a:t>
            </a:r>
            <a:r>
              <a:rPr lang="en-US" sz="4000" i="1" baseline="-25000" dirty="0" err="1" smtClean="0"/>
              <a:t>x</a:t>
            </a:r>
            <a:r>
              <a:rPr lang="en-US" sz="4000" i="1" dirty="0" err="1" smtClean="0"/>
              <a:t>f</a:t>
            </a:r>
            <a:r>
              <a:rPr lang="en-US" sz="4000" i="1" baseline="-25000" dirty="0" err="1" smtClean="0"/>
              <a:t>y</a:t>
            </a:r>
            <a:r>
              <a:rPr lang="en-US" sz="4000" i="1" dirty="0" err="1" smtClean="0"/>
              <a:t>-A</a:t>
            </a:r>
            <a:r>
              <a:rPr lang="en-US" sz="4000" i="1" baseline="-25000" dirty="0" err="1" smtClean="0"/>
              <a:t>y</a:t>
            </a:r>
            <a:r>
              <a:rPr lang="en-US" sz="4000" i="1" dirty="0" err="1" smtClean="0"/>
              <a:t>f</a:t>
            </a:r>
            <a:r>
              <a:rPr lang="en-US" sz="4000" i="1" baseline="-25000" dirty="0" err="1" smtClean="0"/>
              <a:t>x</a:t>
            </a:r>
            <a:r>
              <a:rPr lang="en-US" sz="4000" i="1" dirty="0" smtClean="0"/>
              <a:t>)</a:t>
            </a:r>
          </a:p>
          <a:p>
            <a:r>
              <a:rPr lang="en-US" sz="4000" i="1" dirty="0"/>
              <a:t> </a:t>
            </a:r>
            <a:r>
              <a:rPr lang="en-US" sz="4000" i="1" dirty="0" smtClean="0"/>
              <a:t>     </a:t>
            </a:r>
            <a:r>
              <a:rPr lang="en-US" sz="4000" dirty="0" smtClean="0"/>
              <a:t>= (</a:t>
            </a:r>
            <a:r>
              <a:rPr lang="en-US" sz="4000" i="1" dirty="0" smtClean="0"/>
              <a:t>A</a:t>
            </a:r>
            <a:r>
              <a:rPr lang="en-US" sz="4000" i="1" baseline="-25000" dirty="0" smtClean="0"/>
              <a:t>y</a:t>
            </a:r>
            <a:r>
              <a:rPr lang="en-US" sz="4000" i="1" dirty="0" smtClean="0"/>
              <a:t>[</a:t>
            </a:r>
            <a:r>
              <a:rPr lang="en-US" sz="4000" i="1" dirty="0" err="1" smtClean="0"/>
              <a:t>B</a:t>
            </a:r>
            <a:r>
              <a:rPr lang="en-US" sz="4000" i="1" baseline="-25000" dirty="0" err="1" smtClean="0"/>
              <a:t>x</a:t>
            </a:r>
            <a:r>
              <a:rPr lang="en-US" sz="4000" i="1" dirty="0" err="1" smtClean="0"/>
              <a:t>C</a:t>
            </a:r>
            <a:r>
              <a:rPr lang="en-US" sz="4000" i="1" baseline="-25000" dirty="0" err="1" smtClean="0"/>
              <a:t>y</a:t>
            </a:r>
            <a:r>
              <a:rPr lang="en-US" sz="4000" i="1" dirty="0" err="1" smtClean="0"/>
              <a:t>-B</a:t>
            </a:r>
            <a:r>
              <a:rPr lang="en-US" sz="4000" i="1" baseline="-25000" dirty="0" err="1" smtClean="0"/>
              <a:t>y</a:t>
            </a:r>
            <a:r>
              <a:rPr lang="en-US" sz="4000" i="1" dirty="0" err="1" smtClean="0"/>
              <a:t>C</a:t>
            </a:r>
            <a:r>
              <a:rPr lang="en-US" sz="4000" i="1" baseline="-25000" dirty="0" err="1" smtClean="0"/>
              <a:t>x</a:t>
            </a:r>
            <a:r>
              <a:rPr lang="en-US" sz="4000" i="1" dirty="0" smtClean="0"/>
              <a:t>]-</a:t>
            </a:r>
            <a:r>
              <a:rPr lang="en-US" sz="4000" i="1" dirty="0" err="1" smtClean="0"/>
              <a:t>A</a:t>
            </a:r>
            <a:r>
              <a:rPr lang="en-US" sz="4000" i="1" baseline="-25000" dirty="0" err="1" smtClean="0"/>
              <a:t>z</a:t>
            </a:r>
            <a:r>
              <a:rPr lang="en-US" sz="4000" i="1" dirty="0" smtClean="0"/>
              <a:t>[</a:t>
            </a:r>
            <a:r>
              <a:rPr lang="en-US" sz="4000" i="1" dirty="0" err="1" smtClean="0"/>
              <a:t>B</a:t>
            </a:r>
            <a:r>
              <a:rPr lang="en-US" sz="4000" i="1" baseline="-25000" dirty="0" err="1" smtClean="0"/>
              <a:t>z</a:t>
            </a:r>
            <a:r>
              <a:rPr lang="en-US" sz="4000" i="1" dirty="0" err="1" smtClean="0"/>
              <a:t>C</a:t>
            </a:r>
            <a:r>
              <a:rPr lang="en-US" sz="4000" i="1" baseline="-25000" dirty="0" err="1" smtClean="0"/>
              <a:t>x</a:t>
            </a:r>
            <a:r>
              <a:rPr lang="en-US" sz="4000" i="1" dirty="0" err="1" smtClean="0"/>
              <a:t>-B</a:t>
            </a:r>
            <a:r>
              <a:rPr lang="en-US" sz="4000" i="1" baseline="-25000" dirty="0" err="1" smtClean="0"/>
              <a:t>x</a:t>
            </a:r>
            <a:r>
              <a:rPr lang="en-US" sz="4000" i="1" dirty="0" err="1" smtClean="0"/>
              <a:t>C</a:t>
            </a:r>
            <a:r>
              <a:rPr lang="en-US" sz="4000" i="1" baseline="-25000" dirty="0" err="1" smtClean="0"/>
              <a:t>z</a:t>
            </a:r>
            <a:r>
              <a:rPr lang="en-US" sz="4000" i="1" dirty="0" smtClean="0"/>
              <a:t>]</a:t>
            </a:r>
            <a:r>
              <a:rPr lang="en-US" sz="4000" dirty="0" smtClean="0"/>
              <a:t>,...,…)</a:t>
            </a:r>
          </a:p>
          <a:p>
            <a:r>
              <a:rPr lang="en-US" sz="4000" dirty="0" smtClean="0"/>
              <a:t>      = (</a:t>
            </a:r>
            <a:r>
              <a:rPr lang="en-US" sz="4000" i="1" dirty="0" err="1" smtClean="0"/>
              <a:t>B</a:t>
            </a:r>
            <a:r>
              <a:rPr lang="en-US" sz="4000" i="1" baseline="-25000" dirty="0" err="1" smtClean="0"/>
              <a:t>x</a:t>
            </a:r>
            <a:r>
              <a:rPr lang="en-US" sz="4000" i="1" dirty="0" smtClean="0"/>
              <a:t>[</a:t>
            </a:r>
            <a:r>
              <a:rPr lang="en-US" sz="4000" i="1" dirty="0" err="1" smtClean="0">
                <a:solidFill>
                  <a:srgbClr val="3366FF"/>
                </a:solidFill>
              </a:rPr>
              <a:t>A</a:t>
            </a:r>
            <a:r>
              <a:rPr lang="en-US" sz="4000" i="1" baseline="-25000" dirty="0" err="1" smtClean="0">
                <a:solidFill>
                  <a:srgbClr val="3366FF"/>
                </a:solidFill>
              </a:rPr>
              <a:t>x</a:t>
            </a:r>
            <a:r>
              <a:rPr lang="en-US" sz="4000" i="1" dirty="0" err="1" smtClean="0">
                <a:solidFill>
                  <a:srgbClr val="3366FF"/>
                </a:solidFill>
              </a:rPr>
              <a:t>C</a:t>
            </a:r>
            <a:r>
              <a:rPr lang="en-US" sz="4000" i="1" baseline="-25000" dirty="0" err="1" smtClean="0">
                <a:solidFill>
                  <a:srgbClr val="3366FF"/>
                </a:solidFill>
              </a:rPr>
              <a:t>x</a:t>
            </a:r>
            <a:r>
              <a:rPr lang="en-US" sz="4000" i="1" dirty="0" err="1" smtClean="0"/>
              <a:t>+A</a:t>
            </a:r>
            <a:r>
              <a:rPr lang="en-US" sz="4000" i="1" baseline="-25000" dirty="0" err="1" smtClean="0"/>
              <a:t>y</a:t>
            </a:r>
            <a:r>
              <a:rPr lang="en-US" sz="4000" i="1" dirty="0" err="1" smtClean="0"/>
              <a:t>C</a:t>
            </a:r>
            <a:r>
              <a:rPr lang="en-US" sz="4000" i="1" baseline="-25000" dirty="0" err="1" smtClean="0"/>
              <a:t>y</a:t>
            </a:r>
            <a:r>
              <a:rPr lang="en-US" sz="4000" i="1" dirty="0" err="1" smtClean="0"/>
              <a:t>+A</a:t>
            </a:r>
            <a:r>
              <a:rPr lang="en-US" sz="4000" i="1" baseline="-25000" dirty="0" err="1" smtClean="0"/>
              <a:t>z</a:t>
            </a:r>
            <a:r>
              <a:rPr lang="en-US" sz="4000" i="1" dirty="0" err="1" smtClean="0"/>
              <a:t>C</a:t>
            </a:r>
            <a:r>
              <a:rPr lang="en-US" sz="4000" i="1" baseline="-25000" dirty="0" err="1" smtClean="0"/>
              <a:t>z</a:t>
            </a:r>
            <a:r>
              <a:rPr lang="en-US" sz="4000" i="1" dirty="0" smtClean="0"/>
              <a:t>]-</a:t>
            </a:r>
            <a:r>
              <a:rPr lang="en-US" sz="4000" i="1" dirty="0" err="1" smtClean="0"/>
              <a:t>C</a:t>
            </a:r>
            <a:r>
              <a:rPr lang="en-US" sz="4000" i="1" baseline="-25000" dirty="0" err="1" smtClean="0"/>
              <a:t>x</a:t>
            </a:r>
            <a:r>
              <a:rPr lang="en-US" sz="4000" i="1" dirty="0" smtClean="0"/>
              <a:t>[</a:t>
            </a:r>
            <a:r>
              <a:rPr lang="en-US" sz="4000" i="1" dirty="0" err="1" smtClean="0">
                <a:solidFill>
                  <a:srgbClr val="3366FF"/>
                </a:solidFill>
              </a:rPr>
              <a:t>A</a:t>
            </a:r>
            <a:r>
              <a:rPr lang="en-US" sz="4000" i="1" baseline="-25000" dirty="0" err="1" smtClean="0">
                <a:solidFill>
                  <a:srgbClr val="3366FF"/>
                </a:solidFill>
              </a:rPr>
              <a:t>x</a:t>
            </a:r>
            <a:r>
              <a:rPr lang="en-US" sz="4000" i="1" dirty="0" err="1" smtClean="0">
                <a:solidFill>
                  <a:srgbClr val="3366FF"/>
                </a:solidFill>
              </a:rPr>
              <a:t>Bx</a:t>
            </a:r>
            <a:r>
              <a:rPr lang="en-US" sz="4000" i="1" dirty="0" err="1" smtClean="0">
                <a:solidFill>
                  <a:srgbClr val="000000"/>
                </a:solidFill>
              </a:rPr>
              <a:t>+A</a:t>
            </a:r>
            <a:r>
              <a:rPr lang="en-US" sz="4000" i="1" baseline="-25000" dirty="0" err="1" smtClean="0">
                <a:solidFill>
                  <a:srgbClr val="000000"/>
                </a:solidFill>
              </a:rPr>
              <a:t>Y</a:t>
            </a:r>
            <a:r>
              <a:rPr lang="en-US" sz="4000" i="1" dirty="0" err="1" smtClean="0">
                <a:solidFill>
                  <a:srgbClr val="000000"/>
                </a:solidFill>
              </a:rPr>
              <a:t>B</a:t>
            </a:r>
            <a:r>
              <a:rPr lang="en-US" sz="4000" i="1" baseline="-25000" dirty="0" err="1" smtClean="0">
                <a:solidFill>
                  <a:srgbClr val="000000"/>
                </a:solidFill>
              </a:rPr>
              <a:t>Y</a:t>
            </a:r>
            <a:r>
              <a:rPr lang="en-US" sz="4000" i="1" baseline="-25000" dirty="0" smtClean="0">
                <a:solidFill>
                  <a:srgbClr val="000000"/>
                </a:solidFill>
              </a:rPr>
              <a:t> </a:t>
            </a:r>
          </a:p>
          <a:p>
            <a:r>
              <a:rPr lang="en-US" sz="4000" i="1" baseline="-25000" dirty="0">
                <a:solidFill>
                  <a:srgbClr val="000000"/>
                </a:solidFill>
              </a:rPr>
              <a:t> </a:t>
            </a:r>
            <a:r>
              <a:rPr lang="en-US" sz="4000" i="1" baseline="-25000" dirty="0" smtClean="0">
                <a:solidFill>
                  <a:srgbClr val="000000"/>
                </a:solidFill>
              </a:rPr>
              <a:t>              </a:t>
            </a:r>
            <a:r>
              <a:rPr lang="en-US" sz="4000" i="1" dirty="0" smtClean="0">
                <a:solidFill>
                  <a:srgbClr val="000000"/>
                </a:solidFill>
              </a:rPr>
              <a:t>+A</a:t>
            </a:r>
            <a:r>
              <a:rPr lang="en-US" sz="4000" i="1" baseline="-25000" dirty="0" smtClean="0">
                <a:solidFill>
                  <a:srgbClr val="000000"/>
                </a:solidFill>
              </a:rPr>
              <a:t>Z</a:t>
            </a:r>
            <a:r>
              <a:rPr lang="en-US" sz="4000" i="1" dirty="0" smtClean="0">
                <a:solidFill>
                  <a:srgbClr val="000000"/>
                </a:solidFill>
              </a:rPr>
              <a:t>B</a:t>
            </a:r>
            <a:r>
              <a:rPr lang="en-US" sz="4000" i="1" baseline="-25000" dirty="0" smtClean="0">
                <a:solidFill>
                  <a:srgbClr val="000000"/>
                </a:solidFill>
              </a:rPr>
              <a:t>Z</a:t>
            </a:r>
            <a:r>
              <a:rPr lang="en-US" sz="4000" i="1" dirty="0" smtClean="0">
                <a:solidFill>
                  <a:srgbClr val="000000"/>
                </a:solidFill>
              </a:rPr>
              <a:t>]-</a:t>
            </a:r>
            <a:r>
              <a:rPr lang="en-US" sz="4000" i="1" dirty="0" smtClean="0">
                <a:solidFill>
                  <a:srgbClr val="008000"/>
                </a:solidFill>
              </a:rPr>
              <a:t>A</a:t>
            </a:r>
            <a:r>
              <a:rPr lang="en-US" sz="4000" i="1" baseline="-25000" dirty="0" smtClean="0">
                <a:solidFill>
                  <a:srgbClr val="008000"/>
                </a:solidFill>
              </a:rPr>
              <a:t>X</a:t>
            </a:r>
            <a:r>
              <a:rPr lang="en-US" sz="4000" i="1" dirty="0" smtClean="0">
                <a:solidFill>
                  <a:srgbClr val="008000"/>
                </a:solidFill>
              </a:rPr>
              <a:t>B</a:t>
            </a:r>
            <a:r>
              <a:rPr lang="en-US" sz="4000" i="1" baseline="-25000" dirty="0" smtClean="0">
                <a:solidFill>
                  <a:srgbClr val="008000"/>
                </a:solidFill>
              </a:rPr>
              <a:t>X</a:t>
            </a:r>
            <a:r>
              <a:rPr lang="en-US" sz="4000" i="1" dirty="0" smtClean="0">
                <a:solidFill>
                  <a:srgbClr val="008000"/>
                </a:solidFill>
              </a:rPr>
              <a:t>C</a:t>
            </a:r>
            <a:r>
              <a:rPr lang="en-US" sz="4000" i="1" baseline="-25000" dirty="0" smtClean="0">
                <a:solidFill>
                  <a:srgbClr val="008000"/>
                </a:solidFill>
              </a:rPr>
              <a:t>X</a:t>
            </a:r>
            <a:r>
              <a:rPr lang="en-US" sz="4000" i="1" dirty="0" smtClean="0">
                <a:solidFill>
                  <a:srgbClr val="008000"/>
                </a:solidFill>
              </a:rPr>
              <a:t>+A</a:t>
            </a:r>
            <a:r>
              <a:rPr lang="en-US" sz="4000" i="1" baseline="-25000" dirty="0" smtClean="0">
                <a:solidFill>
                  <a:srgbClr val="008000"/>
                </a:solidFill>
              </a:rPr>
              <a:t>X</a:t>
            </a:r>
            <a:r>
              <a:rPr lang="en-US" sz="4000" i="1" dirty="0" smtClean="0">
                <a:solidFill>
                  <a:srgbClr val="008000"/>
                </a:solidFill>
              </a:rPr>
              <a:t>B</a:t>
            </a:r>
            <a:r>
              <a:rPr lang="en-US" sz="4000" i="1" baseline="-25000" dirty="0" smtClean="0">
                <a:solidFill>
                  <a:srgbClr val="008000"/>
                </a:solidFill>
              </a:rPr>
              <a:t>X</a:t>
            </a:r>
            <a:r>
              <a:rPr lang="en-US" sz="4000" i="1" dirty="0" smtClean="0">
                <a:solidFill>
                  <a:srgbClr val="008000"/>
                </a:solidFill>
              </a:rPr>
              <a:t>C</a:t>
            </a:r>
            <a:r>
              <a:rPr lang="en-US" sz="4000" i="1" baseline="-25000" dirty="0" smtClean="0">
                <a:solidFill>
                  <a:srgbClr val="008000"/>
                </a:solidFill>
              </a:rPr>
              <a:t>X</a:t>
            </a:r>
            <a:r>
              <a:rPr lang="en-US" sz="4000" i="1" dirty="0" smtClean="0">
                <a:solidFill>
                  <a:srgbClr val="000000"/>
                </a:solidFill>
              </a:rPr>
              <a:t>,</a:t>
            </a:r>
            <a:r>
              <a:rPr lang="en-US" sz="4000" dirty="0" smtClean="0"/>
              <a:t>.</a:t>
            </a:r>
            <a:r>
              <a:rPr lang="en-US" sz="4000" dirty="0"/>
              <a:t>..,…)</a:t>
            </a:r>
          </a:p>
          <a:p>
            <a:endParaRPr lang="en-US" sz="4000" dirty="0"/>
          </a:p>
        </p:txBody>
      </p:sp>
    </p:spTree>
    <p:extLst>
      <p:ext uri="{BB962C8B-B14F-4D97-AF65-F5344CB8AC3E}">
        <p14:creationId xmlns:p14="http://schemas.microsoft.com/office/powerpoint/2010/main" val="187814549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6247864"/>
          </a:xfrm>
          <a:prstGeom prst="rect">
            <a:avLst/>
          </a:prstGeom>
          <a:noFill/>
        </p:spPr>
        <p:txBody>
          <a:bodyPr wrap="square" rtlCol="0">
            <a:spAutoFit/>
          </a:bodyPr>
          <a:lstStyle/>
          <a:p>
            <a:pPr algn="ctr"/>
            <a:r>
              <a:rPr lang="en-US" sz="4000" b="1" dirty="0" smtClean="0">
                <a:solidFill>
                  <a:srgbClr val="FF0000"/>
                </a:solidFill>
              </a:rPr>
              <a:t>Ax(</a:t>
            </a:r>
            <a:r>
              <a:rPr lang="en-US" sz="4000" b="1" dirty="0" err="1" smtClean="0">
                <a:solidFill>
                  <a:srgbClr val="FF0000"/>
                </a:solidFill>
              </a:rPr>
              <a:t>BxC</a:t>
            </a:r>
            <a:r>
              <a:rPr lang="en-US" sz="4000" b="1" dirty="0" smtClean="0">
                <a:solidFill>
                  <a:srgbClr val="FF0000"/>
                </a:solidFill>
              </a:rPr>
              <a:t>) = 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p>
          <a:p>
            <a:pPr algn="ctr"/>
            <a:endParaRPr lang="en-US" sz="4000" dirty="0" smtClean="0"/>
          </a:p>
          <a:p>
            <a:pPr>
              <a:tabLst>
                <a:tab pos="296863" algn="l"/>
              </a:tabLst>
            </a:pPr>
            <a:r>
              <a:rPr lang="en-US" sz="4000" b="1" dirty="0" smtClean="0"/>
              <a:t>Ax(</a:t>
            </a:r>
            <a:r>
              <a:rPr lang="en-US" sz="4000" b="1" dirty="0" err="1" smtClean="0"/>
              <a:t>BxC</a:t>
            </a:r>
            <a:r>
              <a:rPr lang="en-US" sz="4000" b="1" dirty="0" smtClean="0"/>
              <a:t>) </a:t>
            </a:r>
            <a:r>
              <a:rPr lang="en-US" sz="4000" dirty="0" smtClean="0"/>
              <a:t>= </a:t>
            </a:r>
            <a:r>
              <a:rPr lang="en-US" sz="4000" i="1" dirty="0" smtClean="0"/>
              <a:t>(</a:t>
            </a:r>
            <a:r>
              <a:rPr lang="en-US" sz="4000" i="1" dirty="0" err="1" smtClean="0"/>
              <a:t>A</a:t>
            </a:r>
            <a:r>
              <a:rPr lang="en-US" sz="4000" i="1" baseline="-25000" dirty="0" err="1" smtClean="0"/>
              <a:t>y</a:t>
            </a:r>
            <a:r>
              <a:rPr lang="en-US" sz="4000" i="1" dirty="0" err="1" smtClean="0"/>
              <a:t>f</a:t>
            </a:r>
            <a:r>
              <a:rPr lang="en-US" sz="4000" i="1" baseline="-25000" dirty="0" err="1" smtClean="0"/>
              <a:t>z</a:t>
            </a:r>
            <a:r>
              <a:rPr lang="en-US" sz="4000" i="1" dirty="0" err="1" smtClean="0"/>
              <a:t>-A</a:t>
            </a:r>
            <a:r>
              <a:rPr lang="en-US" sz="4000" i="1" baseline="-25000" dirty="0" err="1" smtClean="0"/>
              <a:t>z</a:t>
            </a:r>
            <a:r>
              <a:rPr lang="en-US" sz="4000" i="1" dirty="0" err="1" smtClean="0"/>
              <a:t>f</a:t>
            </a:r>
            <a:r>
              <a:rPr lang="en-US" sz="4000" i="1" baseline="-25000" dirty="0" err="1" smtClean="0"/>
              <a:t>y</a:t>
            </a:r>
            <a:r>
              <a:rPr lang="en-US" sz="4000" i="1" dirty="0" err="1" smtClean="0"/>
              <a:t>,A</a:t>
            </a:r>
            <a:r>
              <a:rPr lang="en-US" sz="4000" i="1" baseline="-25000" dirty="0" err="1" smtClean="0"/>
              <a:t>z</a:t>
            </a:r>
            <a:r>
              <a:rPr lang="en-US" sz="4000" i="1" dirty="0" err="1" smtClean="0"/>
              <a:t>f</a:t>
            </a:r>
            <a:r>
              <a:rPr lang="en-US" sz="4000" i="1" baseline="-25000" dirty="0" err="1" smtClean="0"/>
              <a:t>x</a:t>
            </a:r>
            <a:r>
              <a:rPr lang="en-US" sz="4000" i="1" dirty="0" err="1" smtClean="0"/>
              <a:t>-A</a:t>
            </a:r>
            <a:r>
              <a:rPr lang="en-US" sz="4000" i="1" baseline="-25000" dirty="0" err="1" smtClean="0"/>
              <a:t>x</a:t>
            </a:r>
            <a:r>
              <a:rPr lang="en-US" sz="4000" i="1" dirty="0" err="1" smtClean="0"/>
              <a:t>f</a:t>
            </a:r>
            <a:r>
              <a:rPr lang="en-US" sz="4000" i="1" baseline="-25000" dirty="0" err="1" smtClean="0"/>
              <a:t>z</a:t>
            </a:r>
            <a:r>
              <a:rPr lang="en-US" sz="4000" i="1" dirty="0" err="1" smtClean="0"/>
              <a:t>,A</a:t>
            </a:r>
            <a:r>
              <a:rPr lang="en-US" sz="4000" i="1" baseline="-25000" dirty="0" err="1" smtClean="0"/>
              <a:t>x</a:t>
            </a:r>
            <a:r>
              <a:rPr lang="en-US" sz="4000" i="1" dirty="0" err="1" smtClean="0"/>
              <a:t>f</a:t>
            </a:r>
            <a:r>
              <a:rPr lang="en-US" sz="4000" i="1" baseline="-25000" dirty="0" err="1" smtClean="0"/>
              <a:t>y</a:t>
            </a:r>
            <a:r>
              <a:rPr lang="en-US" sz="4000" i="1" dirty="0" err="1" smtClean="0"/>
              <a:t>-A</a:t>
            </a:r>
            <a:r>
              <a:rPr lang="en-US" sz="4000" i="1" baseline="-25000" dirty="0" err="1" smtClean="0"/>
              <a:t>y</a:t>
            </a:r>
            <a:r>
              <a:rPr lang="en-US" sz="4000" i="1" dirty="0" err="1" smtClean="0"/>
              <a:t>f</a:t>
            </a:r>
            <a:r>
              <a:rPr lang="en-US" sz="4000" i="1" baseline="-25000" dirty="0" err="1" smtClean="0"/>
              <a:t>x</a:t>
            </a:r>
            <a:r>
              <a:rPr lang="en-US" sz="4000" i="1" dirty="0" smtClean="0"/>
              <a:t>)</a:t>
            </a:r>
          </a:p>
          <a:p>
            <a:r>
              <a:rPr lang="en-US" sz="4000" i="1" dirty="0"/>
              <a:t> </a:t>
            </a:r>
            <a:r>
              <a:rPr lang="en-US" sz="4000" i="1" dirty="0" smtClean="0"/>
              <a:t>     </a:t>
            </a:r>
            <a:r>
              <a:rPr lang="en-US" sz="4000" dirty="0" smtClean="0"/>
              <a:t>= (</a:t>
            </a:r>
            <a:r>
              <a:rPr lang="en-US" sz="4000" i="1" dirty="0" smtClean="0"/>
              <a:t>A</a:t>
            </a:r>
            <a:r>
              <a:rPr lang="en-US" sz="4000" i="1" baseline="-25000" dirty="0" smtClean="0"/>
              <a:t>y</a:t>
            </a:r>
            <a:r>
              <a:rPr lang="en-US" sz="4000" i="1" dirty="0" smtClean="0"/>
              <a:t>[</a:t>
            </a:r>
            <a:r>
              <a:rPr lang="en-US" sz="4000" i="1" dirty="0" err="1" smtClean="0"/>
              <a:t>B</a:t>
            </a:r>
            <a:r>
              <a:rPr lang="en-US" sz="4000" i="1" baseline="-25000" dirty="0" err="1" smtClean="0"/>
              <a:t>x</a:t>
            </a:r>
            <a:r>
              <a:rPr lang="en-US" sz="4000" i="1" dirty="0" err="1" smtClean="0"/>
              <a:t>C</a:t>
            </a:r>
            <a:r>
              <a:rPr lang="en-US" sz="4000" i="1" baseline="-25000" dirty="0" err="1" smtClean="0"/>
              <a:t>y</a:t>
            </a:r>
            <a:r>
              <a:rPr lang="en-US" sz="4000" i="1" dirty="0" err="1" smtClean="0"/>
              <a:t>-B</a:t>
            </a:r>
            <a:r>
              <a:rPr lang="en-US" sz="4000" i="1" baseline="-25000" dirty="0" err="1" smtClean="0"/>
              <a:t>y</a:t>
            </a:r>
            <a:r>
              <a:rPr lang="en-US" sz="4000" i="1" dirty="0" err="1" smtClean="0"/>
              <a:t>C</a:t>
            </a:r>
            <a:r>
              <a:rPr lang="en-US" sz="4000" i="1" baseline="-25000" dirty="0" err="1" smtClean="0"/>
              <a:t>x</a:t>
            </a:r>
            <a:r>
              <a:rPr lang="en-US" sz="4000" i="1" dirty="0" smtClean="0"/>
              <a:t>]-</a:t>
            </a:r>
            <a:r>
              <a:rPr lang="en-US" sz="4000" i="1" dirty="0" err="1" smtClean="0"/>
              <a:t>A</a:t>
            </a:r>
            <a:r>
              <a:rPr lang="en-US" sz="4000" i="1" baseline="-25000" dirty="0" err="1" smtClean="0"/>
              <a:t>z</a:t>
            </a:r>
            <a:r>
              <a:rPr lang="en-US" sz="4000" i="1" dirty="0" smtClean="0"/>
              <a:t>[</a:t>
            </a:r>
            <a:r>
              <a:rPr lang="en-US" sz="4000" i="1" dirty="0" err="1" smtClean="0"/>
              <a:t>B</a:t>
            </a:r>
            <a:r>
              <a:rPr lang="en-US" sz="4000" i="1" baseline="-25000" dirty="0" err="1" smtClean="0"/>
              <a:t>z</a:t>
            </a:r>
            <a:r>
              <a:rPr lang="en-US" sz="4000" i="1" dirty="0" err="1" smtClean="0"/>
              <a:t>C</a:t>
            </a:r>
            <a:r>
              <a:rPr lang="en-US" sz="4000" i="1" baseline="-25000" dirty="0" err="1" smtClean="0"/>
              <a:t>x</a:t>
            </a:r>
            <a:r>
              <a:rPr lang="en-US" sz="4000" i="1" dirty="0" err="1" smtClean="0"/>
              <a:t>-B</a:t>
            </a:r>
            <a:r>
              <a:rPr lang="en-US" sz="4000" i="1" baseline="-25000" dirty="0" err="1" smtClean="0"/>
              <a:t>x</a:t>
            </a:r>
            <a:r>
              <a:rPr lang="en-US" sz="4000" i="1" dirty="0" err="1" smtClean="0"/>
              <a:t>C</a:t>
            </a:r>
            <a:r>
              <a:rPr lang="en-US" sz="4000" i="1" baseline="-25000" dirty="0" err="1" smtClean="0"/>
              <a:t>z</a:t>
            </a:r>
            <a:r>
              <a:rPr lang="en-US" sz="4000" i="1" dirty="0" smtClean="0"/>
              <a:t>]</a:t>
            </a:r>
            <a:r>
              <a:rPr lang="en-US" sz="4000" dirty="0" smtClean="0"/>
              <a:t>,...,…)</a:t>
            </a:r>
          </a:p>
          <a:p>
            <a:r>
              <a:rPr lang="en-US" sz="4000" dirty="0" smtClean="0"/>
              <a:t>      = (</a:t>
            </a:r>
            <a:r>
              <a:rPr lang="en-US" sz="4000" i="1" dirty="0" err="1" smtClean="0"/>
              <a:t>B</a:t>
            </a:r>
            <a:r>
              <a:rPr lang="en-US" sz="4000" i="1" baseline="-25000" dirty="0" err="1" smtClean="0"/>
              <a:t>x</a:t>
            </a:r>
            <a:r>
              <a:rPr lang="en-US" sz="4000" i="1" dirty="0" smtClean="0"/>
              <a:t>[</a:t>
            </a:r>
            <a:r>
              <a:rPr lang="en-US" sz="4000" i="1" dirty="0" err="1" smtClean="0">
                <a:solidFill>
                  <a:srgbClr val="3366FF"/>
                </a:solidFill>
              </a:rPr>
              <a:t>A</a:t>
            </a:r>
            <a:r>
              <a:rPr lang="en-US" sz="4000" i="1" baseline="-25000" dirty="0" err="1" smtClean="0">
                <a:solidFill>
                  <a:srgbClr val="3366FF"/>
                </a:solidFill>
              </a:rPr>
              <a:t>x</a:t>
            </a:r>
            <a:r>
              <a:rPr lang="en-US" sz="4000" i="1" dirty="0" err="1" smtClean="0">
                <a:solidFill>
                  <a:srgbClr val="3366FF"/>
                </a:solidFill>
              </a:rPr>
              <a:t>C</a:t>
            </a:r>
            <a:r>
              <a:rPr lang="en-US" sz="4000" i="1" baseline="-25000" dirty="0" err="1" smtClean="0">
                <a:solidFill>
                  <a:srgbClr val="3366FF"/>
                </a:solidFill>
              </a:rPr>
              <a:t>x</a:t>
            </a:r>
            <a:r>
              <a:rPr lang="en-US" sz="4000" i="1" dirty="0" err="1" smtClean="0"/>
              <a:t>+A</a:t>
            </a:r>
            <a:r>
              <a:rPr lang="en-US" sz="4000" i="1" baseline="-25000" dirty="0" err="1" smtClean="0"/>
              <a:t>y</a:t>
            </a:r>
            <a:r>
              <a:rPr lang="en-US" sz="4000" i="1" dirty="0" err="1" smtClean="0"/>
              <a:t>C</a:t>
            </a:r>
            <a:r>
              <a:rPr lang="en-US" sz="4000" i="1" baseline="-25000" dirty="0" err="1" smtClean="0"/>
              <a:t>y</a:t>
            </a:r>
            <a:r>
              <a:rPr lang="en-US" sz="4000" i="1" dirty="0" err="1" smtClean="0"/>
              <a:t>+A</a:t>
            </a:r>
            <a:r>
              <a:rPr lang="en-US" sz="4000" i="1" baseline="-25000" dirty="0" err="1" smtClean="0"/>
              <a:t>z</a:t>
            </a:r>
            <a:r>
              <a:rPr lang="en-US" sz="4000" i="1" dirty="0" err="1" smtClean="0"/>
              <a:t>C</a:t>
            </a:r>
            <a:r>
              <a:rPr lang="en-US" sz="4000" i="1" baseline="-25000" dirty="0" err="1" smtClean="0"/>
              <a:t>z</a:t>
            </a:r>
            <a:r>
              <a:rPr lang="en-US" sz="4000" i="1" dirty="0" smtClean="0"/>
              <a:t>]-</a:t>
            </a:r>
            <a:r>
              <a:rPr lang="en-US" sz="4000" i="1" dirty="0" err="1" smtClean="0"/>
              <a:t>C</a:t>
            </a:r>
            <a:r>
              <a:rPr lang="en-US" sz="4000" i="1" baseline="-25000" dirty="0" err="1" smtClean="0"/>
              <a:t>x</a:t>
            </a:r>
            <a:r>
              <a:rPr lang="en-US" sz="4000" i="1" dirty="0" smtClean="0"/>
              <a:t>[</a:t>
            </a:r>
            <a:r>
              <a:rPr lang="en-US" sz="4000" i="1" dirty="0" err="1" smtClean="0">
                <a:solidFill>
                  <a:srgbClr val="3366FF"/>
                </a:solidFill>
              </a:rPr>
              <a:t>A</a:t>
            </a:r>
            <a:r>
              <a:rPr lang="en-US" sz="4000" i="1" baseline="-25000" dirty="0" err="1" smtClean="0">
                <a:solidFill>
                  <a:srgbClr val="3366FF"/>
                </a:solidFill>
              </a:rPr>
              <a:t>x</a:t>
            </a:r>
            <a:r>
              <a:rPr lang="en-US" sz="4000" i="1" dirty="0" err="1" smtClean="0">
                <a:solidFill>
                  <a:srgbClr val="3366FF"/>
                </a:solidFill>
              </a:rPr>
              <a:t>B</a:t>
            </a:r>
            <a:r>
              <a:rPr lang="en-US" sz="4000" i="1" baseline="-25000" dirty="0" err="1" smtClean="0">
                <a:solidFill>
                  <a:srgbClr val="3366FF"/>
                </a:solidFill>
              </a:rPr>
              <a:t>x</a:t>
            </a:r>
            <a:r>
              <a:rPr lang="en-US" sz="4000" i="1" dirty="0" err="1" smtClean="0">
                <a:solidFill>
                  <a:srgbClr val="000000"/>
                </a:solidFill>
              </a:rPr>
              <a:t>+A</a:t>
            </a:r>
            <a:r>
              <a:rPr lang="en-US" sz="4000" i="1" baseline="-25000" dirty="0" err="1" smtClean="0">
                <a:solidFill>
                  <a:srgbClr val="000000"/>
                </a:solidFill>
              </a:rPr>
              <a:t>Y</a:t>
            </a:r>
            <a:r>
              <a:rPr lang="en-US" sz="4000" i="1" dirty="0" err="1" smtClean="0">
                <a:solidFill>
                  <a:srgbClr val="000000"/>
                </a:solidFill>
              </a:rPr>
              <a:t>B</a:t>
            </a:r>
            <a:r>
              <a:rPr lang="en-US" sz="4000" i="1" baseline="-25000" dirty="0" err="1" smtClean="0">
                <a:solidFill>
                  <a:srgbClr val="000000"/>
                </a:solidFill>
              </a:rPr>
              <a:t>Y</a:t>
            </a:r>
            <a:r>
              <a:rPr lang="en-US" sz="4000" i="1" baseline="-25000" dirty="0" smtClean="0">
                <a:solidFill>
                  <a:srgbClr val="000000"/>
                </a:solidFill>
              </a:rPr>
              <a:t> </a:t>
            </a:r>
          </a:p>
          <a:p>
            <a:r>
              <a:rPr lang="en-US" sz="4000" i="1" baseline="-25000" dirty="0">
                <a:solidFill>
                  <a:srgbClr val="000000"/>
                </a:solidFill>
              </a:rPr>
              <a:t> </a:t>
            </a:r>
            <a:r>
              <a:rPr lang="en-US" sz="4000" i="1" baseline="-25000" dirty="0" smtClean="0">
                <a:solidFill>
                  <a:srgbClr val="000000"/>
                </a:solidFill>
              </a:rPr>
              <a:t>              </a:t>
            </a:r>
            <a:r>
              <a:rPr lang="en-US" sz="4000" i="1" dirty="0" smtClean="0">
                <a:solidFill>
                  <a:srgbClr val="000000"/>
                </a:solidFill>
              </a:rPr>
              <a:t>+A</a:t>
            </a:r>
            <a:r>
              <a:rPr lang="en-US" sz="4000" i="1" baseline="-25000" dirty="0" smtClean="0">
                <a:solidFill>
                  <a:srgbClr val="000000"/>
                </a:solidFill>
              </a:rPr>
              <a:t>Z</a:t>
            </a:r>
            <a:r>
              <a:rPr lang="en-US" sz="4000" i="1" dirty="0" smtClean="0">
                <a:solidFill>
                  <a:srgbClr val="000000"/>
                </a:solidFill>
              </a:rPr>
              <a:t>B</a:t>
            </a:r>
            <a:r>
              <a:rPr lang="en-US" sz="4000" i="1" baseline="-25000" dirty="0" smtClean="0">
                <a:solidFill>
                  <a:srgbClr val="000000"/>
                </a:solidFill>
              </a:rPr>
              <a:t>Z</a:t>
            </a:r>
            <a:r>
              <a:rPr lang="en-US" sz="4000" i="1" dirty="0" smtClean="0">
                <a:solidFill>
                  <a:srgbClr val="000000"/>
                </a:solidFill>
              </a:rPr>
              <a:t>]-</a:t>
            </a:r>
            <a:r>
              <a:rPr lang="en-US" sz="4000" i="1" dirty="0" smtClean="0">
                <a:solidFill>
                  <a:srgbClr val="008000"/>
                </a:solidFill>
              </a:rPr>
              <a:t>A</a:t>
            </a:r>
            <a:r>
              <a:rPr lang="en-US" sz="4000" i="1" baseline="-25000" dirty="0" smtClean="0">
                <a:solidFill>
                  <a:srgbClr val="008000"/>
                </a:solidFill>
              </a:rPr>
              <a:t>X</a:t>
            </a:r>
            <a:r>
              <a:rPr lang="en-US" sz="4000" i="1" dirty="0" smtClean="0">
                <a:solidFill>
                  <a:srgbClr val="008000"/>
                </a:solidFill>
              </a:rPr>
              <a:t>B</a:t>
            </a:r>
            <a:r>
              <a:rPr lang="en-US" sz="4000" i="1" baseline="-25000" dirty="0" smtClean="0">
                <a:solidFill>
                  <a:srgbClr val="008000"/>
                </a:solidFill>
              </a:rPr>
              <a:t>X</a:t>
            </a:r>
            <a:r>
              <a:rPr lang="en-US" sz="4000" i="1" dirty="0" smtClean="0">
                <a:solidFill>
                  <a:srgbClr val="008000"/>
                </a:solidFill>
              </a:rPr>
              <a:t>C</a:t>
            </a:r>
            <a:r>
              <a:rPr lang="en-US" sz="4000" i="1" baseline="-25000" dirty="0" smtClean="0">
                <a:solidFill>
                  <a:srgbClr val="008000"/>
                </a:solidFill>
              </a:rPr>
              <a:t>X</a:t>
            </a:r>
            <a:r>
              <a:rPr lang="en-US" sz="4000" i="1" dirty="0" smtClean="0">
                <a:solidFill>
                  <a:srgbClr val="008000"/>
                </a:solidFill>
              </a:rPr>
              <a:t>+A</a:t>
            </a:r>
            <a:r>
              <a:rPr lang="en-US" sz="4000" i="1" baseline="-25000" dirty="0" smtClean="0">
                <a:solidFill>
                  <a:srgbClr val="008000"/>
                </a:solidFill>
              </a:rPr>
              <a:t>X</a:t>
            </a:r>
            <a:r>
              <a:rPr lang="en-US" sz="4000" i="1" dirty="0" smtClean="0">
                <a:solidFill>
                  <a:srgbClr val="008000"/>
                </a:solidFill>
              </a:rPr>
              <a:t>B</a:t>
            </a:r>
            <a:r>
              <a:rPr lang="en-US" sz="4000" i="1" baseline="-25000" dirty="0" smtClean="0">
                <a:solidFill>
                  <a:srgbClr val="008000"/>
                </a:solidFill>
              </a:rPr>
              <a:t>X</a:t>
            </a:r>
            <a:r>
              <a:rPr lang="en-US" sz="4000" i="1" dirty="0" smtClean="0">
                <a:solidFill>
                  <a:srgbClr val="008000"/>
                </a:solidFill>
              </a:rPr>
              <a:t>C</a:t>
            </a:r>
            <a:r>
              <a:rPr lang="en-US" sz="4000" i="1" baseline="-25000" dirty="0" smtClean="0">
                <a:solidFill>
                  <a:srgbClr val="008000"/>
                </a:solidFill>
              </a:rPr>
              <a:t>X</a:t>
            </a:r>
            <a:r>
              <a:rPr lang="en-US" sz="4000" i="1" dirty="0" smtClean="0">
                <a:solidFill>
                  <a:srgbClr val="000000"/>
                </a:solidFill>
              </a:rPr>
              <a:t>,</a:t>
            </a:r>
            <a:r>
              <a:rPr lang="en-US" sz="4000" dirty="0" smtClean="0"/>
              <a:t>.</a:t>
            </a:r>
            <a:r>
              <a:rPr lang="en-US" sz="4000" dirty="0"/>
              <a:t>..,…</a:t>
            </a:r>
            <a:r>
              <a:rPr lang="en-US" sz="4000" dirty="0" smtClean="0"/>
              <a:t>)</a:t>
            </a:r>
          </a:p>
          <a:p>
            <a:endParaRPr lang="en-US" sz="4000" dirty="0" smtClean="0"/>
          </a:p>
          <a:p>
            <a:r>
              <a:rPr lang="en-US" sz="4000" dirty="0" smtClean="0"/>
              <a:t>Generalize to</a:t>
            </a:r>
          </a:p>
          <a:p>
            <a:endParaRPr lang="en-US" sz="4000" dirty="0"/>
          </a:p>
          <a:p>
            <a:pPr algn="ctr"/>
            <a:r>
              <a:rPr lang="en-US" sz="4000" b="1" dirty="0" smtClean="0">
                <a:solidFill>
                  <a:srgbClr val="FF0000"/>
                </a:solidFill>
              </a:rPr>
              <a:t>B(A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C) – C(A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B)</a:t>
            </a:r>
            <a:endParaRPr lang="en-US" sz="4000" b="1" dirty="0">
              <a:solidFill>
                <a:srgbClr val="FF0000"/>
              </a:solidFill>
            </a:endParaRPr>
          </a:p>
        </p:txBody>
      </p:sp>
    </p:spTree>
    <p:extLst>
      <p:ext uri="{BB962C8B-B14F-4D97-AF65-F5344CB8AC3E}">
        <p14:creationId xmlns:p14="http://schemas.microsoft.com/office/powerpoint/2010/main" val="62158976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3170099"/>
          </a:xfrm>
          <a:prstGeom prst="rect">
            <a:avLst/>
          </a:prstGeom>
          <a:noFill/>
        </p:spPr>
        <p:txBody>
          <a:bodyPr wrap="square" rtlCol="0">
            <a:spAutoFit/>
          </a:bodyPr>
          <a:lstStyle/>
          <a:p>
            <a:pPr algn="ctr"/>
            <a:endParaRPr lang="en-US" sz="4000" b="1" dirty="0"/>
          </a:p>
          <a:p>
            <a:pPr algn="ctr"/>
            <a:r>
              <a:rPr lang="en-US" sz="4000" b="1" dirty="0" smtClean="0">
                <a:solidFill>
                  <a:srgbClr val="3366FF"/>
                </a:solidFill>
              </a:rPr>
              <a:t> identity associated with this  form</a:t>
            </a:r>
          </a:p>
          <a:p>
            <a:endParaRPr lang="en-US" sz="4000" dirty="0" smtClean="0"/>
          </a:p>
          <a:p>
            <a:pPr algn="ctr"/>
            <a:r>
              <a:rPr lang="en-US" sz="4000" b="1" dirty="0" smtClean="0">
                <a:solidFill>
                  <a:srgbClr val="FF0000"/>
                </a:solidFill>
              </a:rPr>
              <a:t>(</a:t>
            </a:r>
            <a:r>
              <a:rPr lang="en-US" sz="4000" b="1" dirty="0" err="1" smtClean="0">
                <a:solidFill>
                  <a:srgbClr val="FF0000"/>
                </a:solidFill>
              </a:rPr>
              <a:t>AxB</a:t>
            </a:r>
            <a:r>
              <a:rPr lang="en-US" sz="4000" b="1" dirty="0" smtClean="0">
                <a:solidFill>
                  <a:srgbClr val="FF0000"/>
                </a:solidFill>
              </a:rPr>
              <a:t>)</a:t>
            </a:r>
            <a:r>
              <a:rPr lang="en-US" sz="4000" b="1" dirty="0" err="1" smtClean="0">
                <a:solidFill>
                  <a:srgbClr val="FF0000"/>
                </a:solidFill>
              </a:rPr>
              <a:t>xC</a:t>
            </a:r>
            <a:r>
              <a:rPr lang="en-US" sz="4000" b="1" dirty="0" smtClean="0">
                <a:solidFill>
                  <a:srgbClr val="FF0000"/>
                </a:solidFill>
              </a:rPr>
              <a:t> = -</a:t>
            </a:r>
            <a:r>
              <a:rPr lang="en-US" sz="4000" b="1" dirty="0" err="1" smtClean="0">
                <a:solidFill>
                  <a:srgbClr val="FF0000"/>
                </a:solidFill>
              </a:rPr>
              <a:t>Cx</a:t>
            </a:r>
            <a:r>
              <a:rPr lang="en-US" sz="4000" b="1" dirty="0" smtClean="0">
                <a:solidFill>
                  <a:srgbClr val="FF0000"/>
                </a:solidFill>
              </a:rPr>
              <a:t>(</a:t>
            </a:r>
            <a:r>
              <a:rPr lang="en-US" sz="4000" b="1" dirty="0" err="1" smtClean="0">
                <a:solidFill>
                  <a:srgbClr val="FF0000"/>
                </a:solidFill>
              </a:rPr>
              <a:t>AxB</a:t>
            </a:r>
            <a:r>
              <a:rPr lang="en-US" sz="4000" b="1" dirty="0" smtClean="0">
                <a:solidFill>
                  <a:srgbClr val="FF0000"/>
                </a:solidFill>
              </a:rPr>
              <a:t>) = </a:t>
            </a:r>
            <a:r>
              <a:rPr lang="en-US" sz="4000" b="1" dirty="0" smtClean="0"/>
              <a:t>-A(C</a:t>
            </a:r>
            <a:r>
              <a:rPr lang="en-US" sz="4000" b="1" dirty="0" smtClean="0">
                <a:latin typeface="Wingdings"/>
                <a:ea typeface="Wingdings"/>
                <a:cs typeface="Wingdings"/>
                <a:sym typeface="Wingdings"/>
              </a:rPr>
              <a:t></a:t>
            </a:r>
            <a:r>
              <a:rPr lang="en-US" sz="4000" b="1" dirty="0" smtClean="0"/>
              <a:t>B)+B(C</a:t>
            </a:r>
            <a:r>
              <a:rPr lang="en-US" sz="4000" b="1" dirty="0" smtClean="0">
                <a:latin typeface="Wingdings"/>
                <a:ea typeface="Wingdings"/>
                <a:cs typeface="Wingdings"/>
                <a:sym typeface="Wingdings"/>
              </a:rPr>
              <a:t></a:t>
            </a:r>
            <a:r>
              <a:rPr lang="en-US" sz="4000" b="1" dirty="0" smtClean="0"/>
              <a:t>A)</a:t>
            </a:r>
            <a:endParaRPr lang="en-US" sz="4000" dirty="0"/>
          </a:p>
          <a:p>
            <a:pPr algn="ctr"/>
            <a:endParaRPr lang="en-US" sz="4000" b="1" dirty="0" smtClean="0">
              <a:solidFill>
                <a:srgbClr val="3366FF"/>
              </a:solidFill>
            </a:endParaRPr>
          </a:p>
        </p:txBody>
      </p:sp>
    </p:spTree>
    <p:extLst>
      <p:ext uri="{BB962C8B-B14F-4D97-AF65-F5344CB8AC3E}">
        <p14:creationId xmlns:p14="http://schemas.microsoft.com/office/powerpoint/2010/main" val="213127982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016758"/>
          </a:xfrm>
          <a:prstGeom prst="rect">
            <a:avLst/>
          </a:prstGeom>
          <a:noFill/>
        </p:spPr>
        <p:txBody>
          <a:bodyPr wrap="square" rtlCol="0">
            <a:spAutoFit/>
          </a:bodyPr>
          <a:lstStyle/>
          <a:p>
            <a:pPr algn="ctr"/>
            <a:r>
              <a:rPr lang="en-US" sz="4000" b="1" dirty="0" smtClean="0">
                <a:solidFill>
                  <a:srgbClr val="3366FF"/>
                </a:solidFill>
              </a:rPr>
              <a:t> identity associated with this  form</a:t>
            </a:r>
          </a:p>
          <a:p>
            <a:endParaRPr lang="en-US" sz="4000" dirty="0" smtClean="0"/>
          </a:p>
          <a:p>
            <a:pPr algn="ctr"/>
            <a:r>
              <a:rPr lang="en-US" sz="4000" b="1" dirty="0" smtClean="0">
                <a:solidFill>
                  <a:srgbClr val="FF0000"/>
                </a:solidFill>
              </a:rPr>
              <a:t>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BxC</a:t>
            </a:r>
            <a:r>
              <a:rPr lang="en-US" sz="4000" b="1" dirty="0" smtClean="0">
                <a:solidFill>
                  <a:srgbClr val="FF0000"/>
                </a:solidFill>
              </a:rPr>
              <a:t>) = [ABC]</a:t>
            </a:r>
          </a:p>
          <a:p>
            <a:endParaRPr lang="en-US" sz="4000" dirty="0" smtClean="0">
              <a:solidFill>
                <a:srgbClr val="FF0000"/>
              </a:solidFill>
            </a:endParaRPr>
          </a:p>
          <a:p>
            <a:r>
              <a:rPr lang="en-US" sz="4000" dirty="0" smtClean="0">
                <a:solidFill>
                  <a:srgbClr val="3366FF"/>
                </a:solidFill>
              </a:rPr>
              <a:t>A</a:t>
            </a:r>
            <a:r>
              <a:rPr lang="en-US" sz="4000" dirty="0" smtClean="0">
                <a:solidFill>
                  <a:srgbClr val="3366FF"/>
                </a:solidFill>
                <a:latin typeface="Wingdings"/>
                <a:ea typeface="Wingdings"/>
                <a:cs typeface="Wingdings"/>
                <a:sym typeface="Wingdings"/>
              </a:rPr>
              <a:t></a:t>
            </a:r>
            <a:r>
              <a:rPr lang="en-US" sz="4000" dirty="0" smtClean="0">
                <a:solidFill>
                  <a:srgbClr val="3366FF"/>
                </a:solidFill>
              </a:rPr>
              <a:t>(</a:t>
            </a:r>
            <a:r>
              <a:rPr lang="en-US" sz="4000" dirty="0" err="1" smtClean="0">
                <a:solidFill>
                  <a:srgbClr val="3366FF"/>
                </a:solidFill>
              </a:rPr>
              <a:t>BxC</a:t>
            </a:r>
            <a:r>
              <a:rPr lang="en-US" sz="4000" dirty="0" smtClean="0">
                <a:solidFill>
                  <a:srgbClr val="3366FF"/>
                </a:solidFill>
              </a:rPr>
              <a:t>) = (</a:t>
            </a:r>
            <a:r>
              <a:rPr lang="en-US" sz="4000" dirty="0" err="1" smtClean="0">
                <a:solidFill>
                  <a:srgbClr val="3366FF"/>
                </a:solidFill>
              </a:rPr>
              <a:t>AxB</a:t>
            </a:r>
            <a:r>
              <a:rPr lang="en-US" sz="4000" dirty="0" smtClean="0">
                <a:solidFill>
                  <a:srgbClr val="3366FF"/>
                </a:solidFill>
              </a:rPr>
              <a:t>)</a:t>
            </a:r>
            <a:r>
              <a:rPr lang="en-US" sz="4000" dirty="0" smtClean="0">
                <a:solidFill>
                  <a:srgbClr val="3366FF"/>
                </a:solidFill>
                <a:latin typeface="Wingdings"/>
                <a:ea typeface="Wingdings"/>
                <a:cs typeface="Wingdings"/>
                <a:sym typeface="Wingdings"/>
              </a:rPr>
              <a:t></a:t>
            </a:r>
            <a:r>
              <a:rPr lang="en-US" sz="4000" dirty="0" smtClean="0">
                <a:solidFill>
                  <a:srgbClr val="3366FF"/>
                </a:solidFill>
              </a:rPr>
              <a:t>C</a:t>
            </a:r>
            <a:r>
              <a:rPr lang="en-US" sz="4000" dirty="0" smtClean="0">
                <a:solidFill>
                  <a:srgbClr val="000000"/>
                </a:solidFill>
              </a:rPr>
              <a:t>, can be shown expanding in Cartesian coordinates. Exchange dot and cross in this form.</a:t>
            </a:r>
            <a:endParaRPr lang="en-US" sz="4000" dirty="0">
              <a:solidFill>
                <a:srgbClr val="000000"/>
              </a:solidFill>
            </a:endParaRPr>
          </a:p>
          <a:p>
            <a:pPr>
              <a:tabLst>
                <a:tab pos="296863" algn="l"/>
              </a:tabLst>
            </a:pPr>
            <a:endParaRPr lang="en-US" sz="4000" dirty="0" smtClean="0"/>
          </a:p>
        </p:txBody>
      </p:sp>
      <p:sp>
        <p:nvSpPr>
          <p:cNvPr id="3" name="Frame 2"/>
          <p:cNvSpPr/>
          <p:nvPr/>
        </p:nvSpPr>
        <p:spPr>
          <a:xfrm>
            <a:off x="524096" y="338663"/>
            <a:ext cx="8163836" cy="97367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63230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359" y="624829"/>
            <a:ext cx="8224309" cy="4524315"/>
          </a:xfrm>
          <a:prstGeom prst="rect">
            <a:avLst/>
          </a:prstGeom>
          <a:noFill/>
        </p:spPr>
        <p:txBody>
          <a:bodyPr wrap="square" rtlCol="0">
            <a:spAutoFit/>
          </a:bodyPr>
          <a:lstStyle/>
          <a:p>
            <a:r>
              <a:rPr lang="en-US" sz="3200" b="1" dirty="0" smtClean="0">
                <a:solidFill>
                  <a:srgbClr val="FF0000"/>
                </a:solidFill>
              </a:rPr>
              <a:t>Vector formulas</a:t>
            </a:r>
            <a:r>
              <a:rPr lang="en-US" sz="3200" b="1" dirty="0" smtClean="0">
                <a:solidFill>
                  <a:srgbClr val="000000"/>
                </a:solidFill>
              </a:rPr>
              <a:t>, </a:t>
            </a:r>
            <a:r>
              <a:rPr lang="en-US" sz="3200" dirty="0" smtClean="0">
                <a:solidFill>
                  <a:srgbClr val="000000"/>
                </a:solidFill>
              </a:rPr>
              <a:t>such as </a:t>
            </a:r>
            <a:r>
              <a:rPr lang="en-US" sz="3200" b="1" dirty="0" smtClean="0">
                <a:solidFill>
                  <a:srgbClr val="000000"/>
                </a:solidFill>
              </a:rPr>
              <a:t>F = </a:t>
            </a:r>
            <a:r>
              <a:rPr lang="en-US" sz="3200" dirty="0" smtClean="0">
                <a:solidFill>
                  <a:srgbClr val="000000"/>
                </a:solidFill>
              </a:rPr>
              <a:t>m</a:t>
            </a:r>
            <a:r>
              <a:rPr lang="en-US" sz="3200" b="1" dirty="0" smtClean="0">
                <a:solidFill>
                  <a:srgbClr val="000000"/>
                </a:solidFill>
              </a:rPr>
              <a:t>a, p = </a:t>
            </a:r>
            <a:r>
              <a:rPr lang="en-US" sz="3200" dirty="0" smtClean="0">
                <a:solidFill>
                  <a:srgbClr val="000000"/>
                </a:solidFill>
              </a:rPr>
              <a:t>m</a:t>
            </a:r>
            <a:r>
              <a:rPr lang="en-US" sz="3200" b="1" dirty="0" smtClean="0">
                <a:solidFill>
                  <a:srgbClr val="000000"/>
                </a:solidFill>
              </a:rPr>
              <a:t>v,</a:t>
            </a:r>
            <a:r>
              <a:rPr lang="en-US" sz="3200" b="1" i="1" dirty="0" smtClean="0">
                <a:solidFill>
                  <a:srgbClr val="000000"/>
                </a:solidFill>
              </a:rPr>
              <a:t> l </a:t>
            </a:r>
            <a:r>
              <a:rPr lang="en-US" sz="3200" b="1" dirty="0" smtClean="0">
                <a:solidFill>
                  <a:srgbClr val="000000"/>
                </a:solidFill>
              </a:rPr>
              <a:t>= </a:t>
            </a:r>
            <a:r>
              <a:rPr lang="en-US" sz="3200" b="1" dirty="0" err="1" smtClean="0">
                <a:solidFill>
                  <a:srgbClr val="000000"/>
                </a:solidFill>
              </a:rPr>
              <a:t>rxp</a:t>
            </a:r>
            <a:r>
              <a:rPr lang="en-US" sz="3200" b="1" dirty="0" smtClean="0">
                <a:solidFill>
                  <a:srgbClr val="000000"/>
                </a:solidFill>
              </a:rPr>
              <a:t>, …, </a:t>
            </a:r>
            <a:r>
              <a:rPr lang="en-US" sz="3200" dirty="0" smtClean="0">
                <a:solidFill>
                  <a:srgbClr val="000000"/>
                </a:solidFill>
              </a:rPr>
              <a:t>do not depend upon coordinate system</a:t>
            </a:r>
            <a:r>
              <a:rPr lang="en-US" sz="3200" b="1" dirty="0" smtClean="0">
                <a:solidFill>
                  <a:srgbClr val="000000"/>
                </a:solidFill>
              </a:rPr>
              <a:t>, </a:t>
            </a:r>
            <a:r>
              <a:rPr lang="en-US" sz="3200" dirty="0" smtClean="0">
                <a:solidFill>
                  <a:srgbClr val="000000"/>
                </a:solidFill>
              </a:rPr>
              <a:t>consequently, we like express relations in vector forms.</a:t>
            </a:r>
          </a:p>
          <a:p>
            <a:endParaRPr lang="en-US" sz="3200" dirty="0">
              <a:solidFill>
                <a:srgbClr val="000000"/>
              </a:solidFill>
            </a:endParaRPr>
          </a:p>
          <a:p>
            <a:r>
              <a:rPr lang="en-US" sz="3200" dirty="0" smtClean="0">
                <a:solidFill>
                  <a:srgbClr val="000000"/>
                </a:solidFill>
              </a:rPr>
              <a:t>We briefly review some </a:t>
            </a:r>
            <a:r>
              <a:rPr lang="en-US" sz="3200" dirty="0" smtClean="0">
                <a:solidFill>
                  <a:srgbClr val="FF0000"/>
                </a:solidFill>
              </a:rPr>
              <a:t>notation</a:t>
            </a:r>
            <a:r>
              <a:rPr lang="en-US" sz="3200" dirty="0" smtClean="0">
                <a:solidFill>
                  <a:srgbClr val="000000"/>
                </a:solidFill>
              </a:rPr>
              <a:t>, and simple operations, </a:t>
            </a:r>
            <a:r>
              <a:rPr lang="en-US" sz="3200" dirty="0" smtClean="0">
                <a:solidFill>
                  <a:srgbClr val="FF0000"/>
                </a:solidFill>
              </a:rPr>
              <a:t>addition, subtraction</a:t>
            </a:r>
            <a:r>
              <a:rPr lang="en-US" sz="3200" dirty="0" smtClean="0">
                <a:solidFill>
                  <a:srgbClr val="000000"/>
                </a:solidFill>
              </a:rPr>
              <a:t>, and </a:t>
            </a:r>
            <a:r>
              <a:rPr lang="en-US" sz="3200" dirty="0" smtClean="0">
                <a:solidFill>
                  <a:srgbClr val="FF0000"/>
                </a:solidFill>
              </a:rPr>
              <a:t>multiplication</a:t>
            </a:r>
            <a:r>
              <a:rPr lang="en-US" sz="3200" dirty="0" smtClean="0">
                <a:solidFill>
                  <a:srgbClr val="000000"/>
                </a:solidFill>
              </a:rPr>
              <a:t> of vectors before moving on to vector calculus.</a:t>
            </a:r>
          </a:p>
        </p:txBody>
      </p:sp>
    </p:spTree>
    <p:extLst>
      <p:ext uri="{BB962C8B-B14F-4D97-AF65-F5344CB8AC3E}">
        <p14:creationId xmlns:p14="http://schemas.microsoft.com/office/powerpoint/2010/main" val="385133121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6247864"/>
          </a:xfrm>
          <a:prstGeom prst="rect">
            <a:avLst/>
          </a:prstGeom>
          <a:noFill/>
        </p:spPr>
        <p:txBody>
          <a:bodyPr wrap="square" rtlCol="0">
            <a:spAutoFit/>
          </a:bodyPr>
          <a:lstStyle/>
          <a:p>
            <a:pPr algn="ctr"/>
            <a:r>
              <a:rPr lang="en-US" sz="4000" b="1" dirty="0" smtClean="0">
                <a:solidFill>
                  <a:srgbClr val="3366FF"/>
                </a:solidFill>
              </a:rPr>
              <a:t> identity associated with this  form</a:t>
            </a:r>
          </a:p>
          <a:p>
            <a:endParaRPr lang="en-US" sz="4000" dirty="0" smtClean="0"/>
          </a:p>
          <a:p>
            <a:pPr algn="ctr"/>
            <a:r>
              <a:rPr lang="en-US" sz="4000" b="1" dirty="0" smtClean="0">
                <a:solidFill>
                  <a:srgbClr val="FF0000"/>
                </a:solidFill>
              </a:rPr>
              <a:t>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BxC</a:t>
            </a:r>
            <a:r>
              <a:rPr lang="en-US" sz="4000" b="1" dirty="0" smtClean="0">
                <a:solidFill>
                  <a:srgbClr val="FF0000"/>
                </a:solidFill>
              </a:rPr>
              <a:t>)</a:t>
            </a:r>
          </a:p>
          <a:p>
            <a:pPr algn="ctr"/>
            <a:endParaRPr lang="en-US" sz="4000" b="1" dirty="0">
              <a:solidFill>
                <a:srgbClr val="FF0000"/>
              </a:solidFill>
            </a:endParaRPr>
          </a:p>
          <a:p>
            <a:r>
              <a:rPr lang="en-US" sz="4000" b="1" dirty="0" smtClean="0">
                <a:solidFill>
                  <a:srgbClr val="000000"/>
                </a:solidFill>
              </a:rPr>
              <a:t>A</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BxC</a:t>
            </a:r>
            <a:r>
              <a:rPr lang="en-US" sz="4000" b="1" dirty="0" smtClean="0">
                <a:solidFill>
                  <a:srgbClr val="000000"/>
                </a:solidFill>
              </a:rPr>
              <a:t>) </a:t>
            </a:r>
            <a:r>
              <a:rPr lang="en-US" sz="4000" dirty="0" smtClean="0">
                <a:solidFill>
                  <a:srgbClr val="000000"/>
                </a:solidFill>
              </a:rPr>
              <a:t>= (</a:t>
            </a:r>
            <a:r>
              <a:rPr lang="en-US" sz="4000" i="1" dirty="0" err="1" smtClean="0">
                <a:solidFill>
                  <a:srgbClr val="000000"/>
                </a:solidFill>
              </a:rPr>
              <a:t>A</a:t>
            </a:r>
            <a:r>
              <a:rPr lang="en-US" sz="4000" i="1" baseline="-25000" dirty="0" err="1" smtClean="0">
                <a:solidFill>
                  <a:srgbClr val="000000"/>
                </a:solidFill>
              </a:rPr>
              <a:t>x</a:t>
            </a:r>
            <a:r>
              <a:rPr lang="en-US" sz="4000" i="1" dirty="0" err="1" smtClean="0">
                <a:solidFill>
                  <a:srgbClr val="000000"/>
                </a:solidFill>
              </a:rPr>
              <a:t>,A</a:t>
            </a:r>
            <a:r>
              <a:rPr lang="en-US" sz="4000" i="1" baseline="-25000" dirty="0" err="1" smtClean="0">
                <a:solidFill>
                  <a:srgbClr val="000000"/>
                </a:solidFill>
              </a:rPr>
              <a:t>y</a:t>
            </a:r>
            <a:r>
              <a:rPr lang="en-US" sz="4000" i="1" dirty="0" err="1" smtClean="0">
                <a:solidFill>
                  <a:srgbClr val="000000"/>
                </a:solidFill>
              </a:rPr>
              <a:t>,A</a:t>
            </a:r>
            <a:r>
              <a:rPr lang="en-US" sz="4000" i="1" baseline="-25000" dirty="0" err="1" smtClean="0">
                <a:solidFill>
                  <a:srgbClr val="000000"/>
                </a:solidFill>
              </a:rPr>
              <a:t>z</a:t>
            </a:r>
            <a:r>
              <a:rPr lang="en-US" sz="4000" i="1" dirty="0" smtClean="0">
                <a:solidFill>
                  <a:srgbClr val="000000"/>
                </a:solidFill>
              </a:rPr>
              <a:t>)(</a:t>
            </a:r>
            <a:r>
              <a:rPr lang="en-US" sz="4000" i="1" dirty="0" err="1" smtClean="0">
                <a:solidFill>
                  <a:srgbClr val="000000"/>
                </a:solidFill>
              </a:rPr>
              <a:t>f</a:t>
            </a:r>
            <a:r>
              <a:rPr lang="en-US" sz="4000" i="1" baseline="-25000" dirty="0" err="1" smtClean="0">
                <a:solidFill>
                  <a:srgbClr val="000000"/>
                </a:solidFill>
              </a:rPr>
              <a:t>x</a:t>
            </a:r>
            <a:r>
              <a:rPr lang="en-US" sz="4000" i="1" dirty="0" err="1" smtClean="0">
                <a:solidFill>
                  <a:srgbClr val="000000"/>
                </a:solidFill>
              </a:rPr>
              <a:t>,f</a:t>
            </a:r>
            <a:r>
              <a:rPr lang="en-US" sz="4000" i="1" baseline="-25000" dirty="0" err="1" smtClean="0">
                <a:solidFill>
                  <a:srgbClr val="000000"/>
                </a:solidFill>
              </a:rPr>
              <a:t>y</a:t>
            </a:r>
            <a:r>
              <a:rPr lang="en-US" sz="4000" i="1" dirty="0" err="1" smtClean="0">
                <a:solidFill>
                  <a:srgbClr val="000000"/>
                </a:solidFill>
              </a:rPr>
              <a:t>,f</a:t>
            </a:r>
            <a:r>
              <a:rPr lang="en-US" sz="4000" i="1" baseline="-25000" dirty="0" err="1" smtClean="0">
                <a:solidFill>
                  <a:srgbClr val="000000"/>
                </a:solidFill>
              </a:rPr>
              <a:t>z</a:t>
            </a:r>
            <a:r>
              <a:rPr lang="en-US" sz="4000" dirty="0" smtClean="0">
                <a:solidFill>
                  <a:srgbClr val="000000"/>
                </a:solidFill>
              </a:rPr>
              <a:t>)</a:t>
            </a:r>
          </a:p>
          <a:p>
            <a:r>
              <a:rPr lang="en-US" sz="4000" dirty="0">
                <a:solidFill>
                  <a:srgbClr val="000000"/>
                </a:solidFill>
              </a:rPr>
              <a:t> </a:t>
            </a:r>
            <a:r>
              <a:rPr lang="en-US" sz="4000" dirty="0" smtClean="0">
                <a:solidFill>
                  <a:srgbClr val="000000"/>
                </a:solidFill>
              </a:rPr>
              <a:t>              =</a:t>
            </a:r>
            <a:r>
              <a:rPr lang="en-US" sz="4000" i="1" dirty="0" smtClean="0">
                <a:solidFill>
                  <a:srgbClr val="000000"/>
                </a:solidFill>
              </a:rPr>
              <a:t> A</a:t>
            </a:r>
            <a:r>
              <a:rPr lang="en-US" sz="4000" i="1" baseline="-25000" dirty="0" smtClean="0">
                <a:solidFill>
                  <a:srgbClr val="000000"/>
                </a:solidFill>
              </a:rPr>
              <a:t>x</a:t>
            </a:r>
            <a:r>
              <a:rPr lang="en-US" sz="4000" i="1" dirty="0" smtClean="0">
                <a:solidFill>
                  <a:srgbClr val="000000"/>
                </a:solidFill>
              </a:rPr>
              <a:t>(</a:t>
            </a:r>
            <a:r>
              <a:rPr lang="en-US" sz="4000" i="1" dirty="0" err="1" smtClean="0">
                <a:solidFill>
                  <a:srgbClr val="000000"/>
                </a:solidFill>
              </a:rPr>
              <a:t>B</a:t>
            </a:r>
            <a:r>
              <a:rPr lang="en-US" sz="4000" i="1" baseline="-25000" dirty="0" err="1" smtClean="0">
                <a:solidFill>
                  <a:srgbClr val="000000"/>
                </a:solidFill>
              </a:rPr>
              <a:t>y</a:t>
            </a:r>
            <a:r>
              <a:rPr lang="en-US" sz="4000" i="1" dirty="0" err="1" smtClean="0">
                <a:solidFill>
                  <a:srgbClr val="000000"/>
                </a:solidFill>
              </a:rPr>
              <a:t>C</a:t>
            </a:r>
            <a:r>
              <a:rPr lang="en-US" sz="4000" i="1" baseline="-25000" dirty="0" err="1" smtClean="0">
                <a:solidFill>
                  <a:srgbClr val="000000"/>
                </a:solidFill>
              </a:rPr>
              <a:t>z</a:t>
            </a:r>
            <a:r>
              <a:rPr lang="en-US" sz="4000" i="1" dirty="0" err="1" smtClean="0">
                <a:solidFill>
                  <a:srgbClr val="000000"/>
                </a:solidFill>
              </a:rPr>
              <a:t>-B</a:t>
            </a:r>
            <a:r>
              <a:rPr lang="en-US" sz="4000" i="1" baseline="-25000" dirty="0" err="1" smtClean="0">
                <a:solidFill>
                  <a:srgbClr val="000000"/>
                </a:solidFill>
              </a:rPr>
              <a:t>z</a:t>
            </a:r>
            <a:r>
              <a:rPr lang="en-US" sz="4000" i="1" dirty="0" err="1" smtClean="0">
                <a:solidFill>
                  <a:srgbClr val="000000"/>
                </a:solidFill>
              </a:rPr>
              <a:t>C</a:t>
            </a:r>
            <a:r>
              <a:rPr lang="en-US" sz="4000" i="1" baseline="-25000" dirty="0" err="1" smtClean="0">
                <a:solidFill>
                  <a:srgbClr val="000000"/>
                </a:solidFill>
              </a:rPr>
              <a:t>y</a:t>
            </a:r>
            <a:r>
              <a:rPr lang="en-US" sz="4000" i="1" dirty="0" smtClean="0">
                <a:solidFill>
                  <a:srgbClr val="000000"/>
                </a:solidFill>
              </a:rPr>
              <a:t>)+A</a:t>
            </a:r>
            <a:r>
              <a:rPr lang="en-US" sz="4000" i="1" baseline="-25000" dirty="0" smtClean="0">
                <a:solidFill>
                  <a:srgbClr val="000000"/>
                </a:solidFill>
              </a:rPr>
              <a:t>y</a:t>
            </a:r>
            <a:r>
              <a:rPr lang="en-US" sz="4000" i="1" dirty="0" smtClean="0">
                <a:solidFill>
                  <a:srgbClr val="000000"/>
                </a:solidFill>
              </a:rPr>
              <a:t>(</a:t>
            </a:r>
            <a:r>
              <a:rPr lang="en-US" sz="4000" i="1" dirty="0" err="1" smtClean="0">
                <a:solidFill>
                  <a:srgbClr val="000000"/>
                </a:solidFill>
              </a:rPr>
              <a:t>B</a:t>
            </a:r>
            <a:r>
              <a:rPr lang="en-US" sz="4000" i="1" baseline="-25000" dirty="0" err="1" smtClean="0">
                <a:solidFill>
                  <a:srgbClr val="000000"/>
                </a:solidFill>
              </a:rPr>
              <a:t>z</a:t>
            </a:r>
            <a:r>
              <a:rPr lang="en-US" sz="4000" i="1" dirty="0" err="1" smtClean="0">
                <a:solidFill>
                  <a:srgbClr val="000000"/>
                </a:solidFill>
              </a:rPr>
              <a:t>C</a:t>
            </a:r>
            <a:r>
              <a:rPr lang="en-US" sz="4000" i="1" baseline="-25000" dirty="0" err="1" smtClean="0">
                <a:solidFill>
                  <a:srgbClr val="000000"/>
                </a:solidFill>
              </a:rPr>
              <a:t>x</a:t>
            </a:r>
            <a:r>
              <a:rPr lang="en-US" sz="4000" i="1" dirty="0" err="1" smtClean="0">
                <a:solidFill>
                  <a:srgbClr val="000000"/>
                </a:solidFill>
              </a:rPr>
              <a:t>-B</a:t>
            </a:r>
            <a:r>
              <a:rPr lang="en-US" sz="4000" i="1" baseline="-25000" dirty="0" err="1" smtClean="0">
                <a:solidFill>
                  <a:srgbClr val="000000"/>
                </a:solidFill>
              </a:rPr>
              <a:t>x</a:t>
            </a:r>
            <a:r>
              <a:rPr lang="en-US" sz="4000" i="1" dirty="0" err="1" smtClean="0">
                <a:solidFill>
                  <a:srgbClr val="000000"/>
                </a:solidFill>
              </a:rPr>
              <a:t>C</a:t>
            </a:r>
            <a:r>
              <a:rPr lang="en-US" sz="4000" i="1" baseline="-25000" dirty="0" err="1" smtClean="0">
                <a:solidFill>
                  <a:srgbClr val="000000"/>
                </a:solidFill>
              </a:rPr>
              <a:t>z</a:t>
            </a:r>
            <a:r>
              <a:rPr lang="en-US" sz="4000" i="1" dirty="0" smtClean="0">
                <a:solidFill>
                  <a:srgbClr val="000000"/>
                </a:solidFill>
              </a:rPr>
              <a:t>)</a:t>
            </a:r>
          </a:p>
          <a:p>
            <a:r>
              <a:rPr lang="en-US" sz="4000" i="1" dirty="0">
                <a:solidFill>
                  <a:srgbClr val="000000"/>
                </a:solidFill>
              </a:rPr>
              <a:t> </a:t>
            </a:r>
            <a:r>
              <a:rPr lang="en-US" sz="4000" i="1" dirty="0" smtClean="0">
                <a:solidFill>
                  <a:srgbClr val="000000"/>
                </a:solidFill>
              </a:rPr>
              <a:t>                  +</a:t>
            </a:r>
            <a:r>
              <a:rPr lang="en-US" sz="4000" i="1" dirty="0" err="1" smtClean="0">
                <a:solidFill>
                  <a:srgbClr val="000000"/>
                </a:solidFill>
              </a:rPr>
              <a:t>A</a:t>
            </a:r>
            <a:r>
              <a:rPr lang="en-US" sz="4000" i="1" baseline="-25000" dirty="0" err="1" smtClean="0">
                <a:solidFill>
                  <a:srgbClr val="000000"/>
                </a:solidFill>
              </a:rPr>
              <a:t>z</a:t>
            </a:r>
            <a:r>
              <a:rPr lang="en-US" sz="4000" i="1" dirty="0" smtClean="0">
                <a:solidFill>
                  <a:srgbClr val="000000"/>
                </a:solidFill>
              </a:rPr>
              <a:t>(</a:t>
            </a:r>
            <a:r>
              <a:rPr lang="en-US" sz="4000" i="1" dirty="0" err="1" smtClean="0">
                <a:solidFill>
                  <a:srgbClr val="000000"/>
                </a:solidFill>
              </a:rPr>
              <a:t>B</a:t>
            </a:r>
            <a:r>
              <a:rPr lang="en-US" sz="4000" i="1" baseline="-25000" dirty="0" err="1" smtClean="0">
                <a:solidFill>
                  <a:srgbClr val="000000"/>
                </a:solidFill>
              </a:rPr>
              <a:t>x</a:t>
            </a:r>
            <a:r>
              <a:rPr lang="en-US" sz="4000" i="1" dirty="0" err="1" smtClean="0">
                <a:solidFill>
                  <a:srgbClr val="000000"/>
                </a:solidFill>
              </a:rPr>
              <a:t>C</a:t>
            </a:r>
            <a:r>
              <a:rPr lang="en-US" sz="4000" i="1" baseline="-25000" dirty="0" err="1" smtClean="0">
                <a:solidFill>
                  <a:srgbClr val="000000"/>
                </a:solidFill>
              </a:rPr>
              <a:t>y</a:t>
            </a:r>
            <a:r>
              <a:rPr lang="en-US" sz="4000" i="1" dirty="0" err="1" smtClean="0">
                <a:solidFill>
                  <a:srgbClr val="000000"/>
                </a:solidFill>
              </a:rPr>
              <a:t>-B</a:t>
            </a:r>
            <a:r>
              <a:rPr lang="en-US" sz="4000" i="1" baseline="-25000" dirty="0" err="1" smtClean="0">
                <a:solidFill>
                  <a:srgbClr val="000000"/>
                </a:solidFill>
              </a:rPr>
              <a:t>y</a:t>
            </a:r>
            <a:r>
              <a:rPr lang="en-US" sz="4000" i="1" dirty="0" err="1" smtClean="0">
                <a:solidFill>
                  <a:srgbClr val="000000"/>
                </a:solidFill>
              </a:rPr>
              <a:t>C</a:t>
            </a:r>
            <a:r>
              <a:rPr lang="en-US" sz="4000" i="1" baseline="-25000" dirty="0" err="1" smtClean="0">
                <a:solidFill>
                  <a:srgbClr val="000000"/>
                </a:solidFill>
              </a:rPr>
              <a:t>x</a:t>
            </a:r>
            <a:r>
              <a:rPr lang="en-US" sz="4000" i="1" dirty="0" smtClean="0">
                <a:solidFill>
                  <a:srgbClr val="000000"/>
                </a:solidFill>
              </a:rPr>
              <a:t>)</a:t>
            </a:r>
          </a:p>
          <a:p>
            <a:r>
              <a:rPr lang="en-US" sz="4000" b="1" dirty="0" smtClean="0">
                <a:solidFill>
                  <a:srgbClr val="000000"/>
                </a:solidFill>
              </a:rPr>
              <a:t>A</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BxC</a:t>
            </a:r>
            <a:r>
              <a:rPr lang="en-US" sz="4000" b="1" dirty="0" smtClean="0">
                <a:solidFill>
                  <a:srgbClr val="000000"/>
                </a:solidFill>
              </a:rPr>
              <a:t>) </a:t>
            </a:r>
            <a:r>
              <a:rPr lang="en-US" sz="4000" dirty="0" smtClean="0">
                <a:solidFill>
                  <a:srgbClr val="000000"/>
                </a:solidFill>
              </a:rPr>
              <a:t>= </a:t>
            </a:r>
            <a:r>
              <a:rPr lang="en-US" sz="4000" i="1" dirty="0" err="1" smtClean="0">
                <a:solidFill>
                  <a:srgbClr val="000000"/>
                </a:solidFill>
              </a:rPr>
              <a:t>C</a:t>
            </a:r>
            <a:r>
              <a:rPr lang="en-US" sz="4000" i="1" baseline="-25000" dirty="0" err="1" smtClean="0">
                <a:solidFill>
                  <a:srgbClr val="000000"/>
                </a:solidFill>
              </a:rPr>
              <a:t>x</a:t>
            </a:r>
            <a:r>
              <a:rPr lang="en-US" sz="4000" i="1" dirty="0" smtClean="0">
                <a:solidFill>
                  <a:srgbClr val="000000"/>
                </a:solidFill>
              </a:rPr>
              <a:t>(</a:t>
            </a:r>
            <a:r>
              <a:rPr lang="en-US" sz="4000" i="1" dirty="0" err="1" smtClean="0">
                <a:solidFill>
                  <a:srgbClr val="000000"/>
                </a:solidFill>
              </a:rPr>
              <a:t>A</a:t>
            </a:r>
            <a:r>
              <a:rPr lang="en-US" sz="4000" i="1" baseline="-25000" dirty="0" err="1" smtClean="0">
                <a:solidFill>
                  <a:srgbClr val="000000"/>
                </a:solidFill>
              </a:rPr>
              <a:t>y</a:t>
            </a:r>
            <a:r>
              <a:rPr lang="en-US" sz="4000" i="1" dirty="0" err="1" smtClean="0">
                <a:solidFill>
                  <a:srgbClr val="000000"/>
                </a:solidFill>
              </a:rPr>
              <a:t>B</a:t>
            </a:r>
            <a:r>
              <a:rPr lang="en-US" sz="4000" i="1" baseline="-25000" dirty="0" err="1" smtClean="0">
                <a:solidFill>
                  <a:srgbClr val="000000"/>
                </a:solidFill>
              </a:rPr>
              <a:t>z</a:t>
            </a:r>
            <a:r>
              <a:rPr lang="en-US" sz="4000" i="1" dirty="0" err="1" smtClean="0">
                <a:solidFill>
                  <a:srgbClr val="000000"/>
                </a:solidFill>
              </a:rPr>
              <a:t>-A</a:t>
            </a:r>
            <a:r>
              <a:rPr lang="en-US" sz="4000" i="1" baseline="-25000" dirty="0" err="1" smtClean="0">
                <a:solidFill>
                  <a:srgbClr val="000000"/>
                </a:solidFill>
              </a:rPr>
              <a:t>z</a:t>
            </a:r>
            <a:r>
              <a:rPr lang="en-US" sz="4000" i="1" dirty="0" err="1" smtClean="0">
                <a:solidFill>
                  <a:srgbClr val="000000"/>
                </a:solidFill>
              </a:rPr>
              <a:t>B</a:t>
            </a:r>
            <a:r>
              <a:rPr lang="en-US" sz="4000" i="1" baseline="-25000" dirty="0" err="1" smtClean="0">
                <a:solidFill>
                  <a:srgbClr val="000000"/>
                </a:solidFill>
              </a:rPr>
              <a:t>y</a:t>
            </a:r>
            <a:r>
              <a:rPr lang="en-US" sz="4000" i="1" dirty="0" smtClean="0">
                <a:solidFill>
                  <a:srgbClr val="000000"/>
                </a:solidFill>
              </a:rPr>
              <a:t>)+C</a:t>
            </a:r>
            <a:r>
              <a:rPr lang="en-US" sz="4000" i="1" baseline="-25000" dirty="0" smtClean="0">
                <a:solidFill>
                  <a:srgbClr val="000000"/>
                </a:solidFill>
              </a:rPr>
              <a:t>y</a:t>
            </a:r>
            <a:r>
              <a:rPr lang="en-US" sz="4000" i="1" dirty="0" smtClean="0">
                <a:solidFill>
                  <a:srgbClr val="000000"/>
                </a:solidFill>
              </a:rPr>
              <a:t>(</a:t>
            </a:r>
            <a:r>
              <a:rPr lang="en-US" sz="4000" i="1" dirty="0" err="1" smtClean="0">
                <a:solidFill>
                  <a:srgbClr val="000000"/>
                </a:solidFill>
              </a:rPr>
              <a:t>A</a:t>
            </a:r>
            <a:r>
              <a:rPr lang="en-US" sz="4000" i="1" baseline="-25000" dirty="0" err="1" smtClean="0">
                <a:solidFill>
                  <a:srgbClr val="000000"/>
                </a:solidFill>
              </a:rPr>
              <a:t>z</a:t>
            </a:r>
            <a:r>
              <a:rPr lang="en-US" sz="4000" i="1" dirty="0" err="1" smtClean="0">
                <a:solidFill>
                  <a:srgbClr val="000000"/>
                </a:solidFill>
              </a:rPr>
              <a:t>B</a:t>
            </a:r>
            <a:r>
              <a:rPr lang="en-US" sz="4000" i="1" baseline="-25000" dirty="0" err="1" smtClean="0">
                <a:solidFill>
                  <a:srgbClr val="000000"/>
                </a:solidFill>
              </a:rPr>
              <a:t>x</a:t>
            </a:r>
            <a:r>
              <a:rPr lang="en-US" sz="4000" i="1" dirty="0" err="1" smtClean="0">
                <a:solidFill>
                  <a:srgbClr val="000000"/>
                </a:solidFill>
              </a:rPr>
              <a:t>-A</a:t>
            </a:r>
            <a:r>
              <a:rPr lang="en-US" sz="4000" i="1" baseline="-25000" dirty="0" err="1" smtClean="0">
                <a:solidFill>
                  <a:srgbClr val="000000"/>
                </a:solidFill>
              </a:rPr>
              <a:t>x</a:t>
            </a:r>
            <a:r>
              <a:rPr lang="en-US" sz="4000" i="1" dirty="0" err="1" smtClean="0">
                <a:solidFill>
                  <a:srgbClr val="000000"/>
                </a:solidFill>
              </a:rPr>
              <a:t>B</a:t>
            </a:r>
            <a:r>
              <a:rPr lang="en-US" sz="4000" i="1" baseline="-25000" dirty="0" err="1" smtClean="0">
                <a:solidFill>
                  <a:srgbClr val="000000"/>
                </a:solidFill>
              </a:rPr>
              <a:t>z</a:t>
            </a:r>
            <a:r>
              <a:rPr lang="en-US" sz="4000" i="1" dirty="0" smtClean="0">
                <a:solidFill>
                  <a:srgbClr val="000000"/>
                </a:solidFill>
              </a:rPr>
              <a:t>)</a:t>
            </a:r>
          </a:p>
          <a:p>
            <a:r>
              <a:rPr lang="en-US" sz="4000" i="1" dirty="0">
                <a:solidFill>
                  <a:srgbClr val="000000"/>
                </a:solidFill>
              </a:rPr>
              <a:t> </a:t>
            </a:r>
            <a:r>
              <a:rPr lang="en-US" sz="4000" i="1" dirty="0" smtClean="0">
                <a:solidFill>
                  <a:srgbClr val="000000"/>
                </a:solidFill>
              </a:rPr>
              <a:t>                  +</a:t>
            </a:r>
            <a:r>
              <a:rPr lang="en-US" sz="4000" i="1" dirty="0" err="1" smtClean="0">
                <a:solidFill>
                  <a:srgbClr val="000000"/>
                </a:solidFill>
              </a:rPr>
              <a:t>C</a:t>
            </a:r>
            <a:r>
              <a:rPr lang="en-US" sz="4000" i="1" baseline="-25000" dirty="0" err="1" smtClean="0">
                <a:solidFill>
                  <a:srgbClr val="000000"/>
                </a:solidFill>
              </a:rPr>
              <a:t>z</a:t>
            </a:r>
            <a:r>
              <a:rPr lang="en-US" sz="4000" i="1" dirty="0" smtClean="0">
                <a:solidFill>
                  <a:srgbClr val="000000"/>
                </a:solidFill>
              </a:rPr>
              <a:t>(</a:t>
            </a:r>
            <a:r>
              <a:rPr lang="en-US" sz="4000" i="1" dirty="0" err="1" smtClean="0">
                <a:solidFill>
                  <a:srgbClr val="000000"/>
                </a:solidFill>
              </a:rPr>
              <a:t>A</a:t>
            </a:r>
            <a:r>
              <a:rPr lang="en-US" sz="4000" i="1" baseline="-25000" dirty="0" err="1" smtClean="0">
                <a:solidFill>
                  <a:srgbClr val="000000"/>
                </a:solidFill>
              </a:rPr>
              <a:t>x</a:t>
            </a:r>
            <a:r>
              <a:rPr lang="en-US" sz="4000" i="1" dirty="0" err="1" smtClean="0">
                <a:solidFill>
                  <a:srgbClr val="000000"/>
                </a:solidFill>
              </a:rPr>
              <a:t>B</a:t>
            </a:r>
            <a:r>
              <a:rPr lang="en-US" sz="4000" i="1" baseline="-25000" dirty="0" err="1" smtClean="0">
                <a:solidFill>
                  <a:srgbClr val="000000"/>
                </a:solidFill>
              </a:rPr>
              <a:t>y</a:t>
            </a:r>
            <a:r>
              <a:rPr lang="en-US" sz="4000" i="1" dirty="0" err="1" smtClean="0">
                <a:solidFill>
                  <a:srgbClr val="000000"/>
                </a:solidFill>
              </a:rPr>
              <a:t>-A</a:t>
            </a:r>
            <a:r>
              <a:rPr lang="en-US" sz="4000" i="1" baseline="-25000" dirty="0" err="1" smtClean="0">
                <a:solidFill>
                  <a:srgbClr val="000000"/>
                </a:solidFill>
              </a:rPr>
              <a:t>y</a:t>
            </a:r>
            <a:r>
              <a:rPr lang="en-US" sz="4000" i="1" dirty="0" err="1" smtClean="0">
                <a:solidFill>
                  <a:srgbClr val="000000"/>
                </a:solidFill>
              </a:rPr>
              <a:t>B</a:t>
            </a:r>
            <a:r>
              <a:rPr lang="en-US" sz="4000" i="1" baseline="-25000" dirty="0" err="1" smtClean="0">
                <a:solidFill>
                  <a:srgbClr val="000000"/>
                </a:solidFill>
              </a:rPr>
              <a:t>x</a:t>
            </a:r>
            <a:r>
              <a:rPr lang="en-US" sz="4000" i="1" dirty="0" smtClean="0">
                <a:solidFill>
                  <a:srgbClr val="000000"/>
                </a:solidFill>
              </a:rPr>
              <a:t>)</a:t>
            </a:r>
          </a:p>
          <a:p>
            <a:r>
              <a:rPr lang="en-US" sz="4000" b="1" dirty="0" smtClean="0">
                <a:solidFill>
                  <a:srgbClr val="000000"/>
                </a:solidFill>
              </a:rPr>
              <a:t>               = (</a:t>
            </a:r>
            <a:r>
              <a:rPr lang="en-US" sz="4000" b="1" dirty="0" err="1" smtClean="0">
                <a:solidFill>
                  <a:srgbClr val="000000"/>
                </a:solidFill>
              </a:rPr>
              <a:t>AxB</a:t>
            </a:r>
            <a:r>
              <a:rPr lang="en-US" sz="4000" b="1" dirty="0" smtClean="0">
                <a:solidFill>
                  <a:srgbClr val="000000"/>
                </a:solidFill>
              </a:rPr>
              <a:t>)</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C = C</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AxB</a:t>
            </a:r>
            <a:r>
              <a:rPr lang="en-US" sz="4000" b="1" dirty="0" smtClean="0">
                <a:solidFill>
                  <a:srgbClr val="000000"/>
                </a:solidFill>
              </a:rPr>
              <a:t>)</a:t>
            </a:r>
          </a:p>
        </p:txBody>
      </p:sp>
    </p:spTree>
    <p:extLst>
      <p:ext uri="{BB962C8B-B14F-4D97-AF65-F5344CB8AC3E}">
        <p14:creationId xmlns:p14="http://schemas.microsoft.com/office/powerpoint/2010/main" val="124061741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096" y="338663"/>
            <a:ext cx="8163836" cy="5632311"/>
          </a:xfrm>
          <a:prstGeom prst="rect">
            <a:avLst/>
          </a:prstGeom>
          <a:noFill/>
        </p:spPr>
        <p:txBody>
          <a:bodyPr wrap="square" rtlCol="0">
            <a:spAutoFit/>
          </a:bodyPr>
          <a:lstStyle/>
          <a:p>
            <a:pPr algn="ctr"/>
            <a:r>
              <a:rPr lang="en-US" sz="4000" b="1" dirty="0" smtClean="0">
                <a:solidFill>
                  <a:srgbClr val="3366FF"/>
                </a:solidFill>
              </a:rPr>
              <a:t> identity associated with this  for</a:t>
            </a:r>
          </a:p>
          <a:p>
            <a:pPr algn="ctr"/>
            <a:endParaRPr lang="en-US" sz="4000" b="1" dirty="0">
              <a:solidFill>
                <a:srgbClr val="3366FF"/>
              </a:solidFill>
            </a:endParaRPr>
          </a:p>
          <a:p>
            <a:r>
              <a:rPr lang="en-US" sz="4000" b="1" dirty="0" smtClean="0">
                <a:solidFill>
                  <a:srgbClr val="FF0000"/>
                </a:solidFill>
              </a:rPr>
              <a:t>      A</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BxC</a:t>
            </a:r>
            <a:r>
              <a:rPr lang="en-US" sz="4000" b="1" dirty="0" smtClean="0">
                <a:solidFill>
                  <a:srgbClr val="FF0000"/>
                </a:solidFill>
              </a:rPr>
              <a:t>)</a:t>
            </a:r>
            <a:r>
              <a:rPr lang="en-US" sz="4000" b="1" dirty="0" smtClean="0">
                <a:solidFill>
                  <a:srgbClr val="000000"/>
                </a:solidFill>
              </a:rPr>
              <a:t> = C</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AxB</a:t>
            </a:r>
            <a:r>
              <a:rPr lang="en-US" sz="4000" b="1" dirty="0" smtClean="0">
                <a:solidFill>
                  <a:srgbClr val="000000"/>
                </a:solidFill>
              </a:rPr>
              <a:t>)</a:t>
            </a:r>
          </a:p>
          <a:p>
            <a:r>
              <a:rPr lang="en-US" sz="4000" b="1" dirty="0" smtClean="0">
                <a:solidFill>
                  <a:srgbClr val="FF0000"/>
                </a:solidFill>
                <a:sym typeface="Wingdings"/>
              </a:rPr>
              <a:t>      B</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CxA</a:t>
            </a:r>
            <a:r>
              <a:rPr lang="en-US" sz="4000" b="1" dirty="0" smtClean="0">
                <a:solidFill>
                  <a:srgbClr val="FF0000"/>
                </a:solidFill>
              </a:rPr>
              <a:t>)</a:t>
            </a:r>
            <a:r>
              <a:rPr lang="en-US" sz="4000" b="1" dirty="0" smtClean="0">
                <a:solidFill>
                  <a:srgbClr val="000000"/>
                </a:solidFill>
              </a:rPr>
              <a:t> </a:t>
            </a:r>
            <a:r>
              <a:rPr lang="en-US" sz="4000" b="1" dirty="0">
                <a:solidFill>
                  <a:srgbClr val="000000"/>
                </a:solidFill>
              </a:rPr>
              <a:t>= A</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a:solidFill>
                  <a:srgbClr val="000000"/>
                </a:solidFill>
              </a:rPr>
              <a:t>B</a:t>
            </a:r>
            <a:r>
              <a:rPr lang="en-US" sz="4000" b="1" dirty="0" err="1" smtClean="0">
                <a:solidFill>
                  <a:srgbClr val="000000"/>
                </a:solidFill>
              </a:rPr>
              <a:t>xC</a:t>
            </a:r>
            <a:r>
              <a:rPr lang="en-US" sz="4000" b="1" dirty="0" smtClean="0">
                <a:solidFill>
                  <a:srgbClr val="000000"/>
                </a:solidFill>
              </a:rPr>
              <a:t>)</a:t>
            </a:r>
            <a:endParaRPr lang="en-US" sz="4000" b="1" dirty="0">
              <a:solidFill>
                <a:srgbClr val="000000"/>
              </a:solidFill>
            </a:endParaRPr>
          </a:p>
          <a:p>
            <a:r>
              <a:rPr lang="en-US" sz="4000" b="1" dirty="0" smtClean="0">
                <a:solidFill>
                  <a:srgbClr val="FF0000"/>
                </a:solidFill>
                <a:sym typeface="Wingdings"/>
              </a:rPr>
              <a:t>      C</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a:solidFill>
                  <a:srgbClr val="FF0000"/>
                </a:solidFill>
              </a:rPr>
              <a:t>A</a:t>
            </a:r>
            <a:r>
              <a:rPr lang="en-US" sz="4000" b="1" dirty="0" err="1" smtClean="0">
                <a:solidFill>
                  <a:srgbClr val="FF0000"/>
                </a:solidFill>
              </a:rPr>
              <a:t>xB</a:t>
            </a:r>
            <a:r>
              <a:rPr lang="en-US" sz="4000" b="1" dirty="0">
                <a:solidFill>
                  <a:srgbClr val="FF0000"/>
                </a:solidFill>
              </a:rPr>
              <a:t>)</a:t>
            </a:r>
            <a:r>
              <a:rPr lang="en-US" sz="4000" b="1" dirty="0">
                <a:solidFill>
                  <a:srgbClr val="000000"/>
                </a:solidFill>
              </a:rPr>
              <a:t> = B</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CxA</a:t>
            </a:r>
            <a:r>
              <a:rPr lang="en-US" sz="4000" b="1" dirty="0" smtClean="0">
                <a:solidFill>
                  <a:srgbClr val="000000"/>
                </a:solidFill>
              </a:rPr>
              <a:t>)</a:t>
            </a:r>
          </a:p>
          <a:p>
            <a:endParaRPr lang="en-US" sz="4000" b="1" dirty="0" smtClean="0">
              <a:solidFill>
                <a:srgbClr val="000000"/>
              </a:solidFill>
            </a:endParaRPr>
          </a:p>
          <a:p>
            <a:r>
              <a:rPr lang="en-US" sz="4000" b="1" dirty="0" smtClean="0">
                <a:solidFill>
                  <a:srgbClr val="FF0000"/>
                </a:solidFill>
              </a:rPr>
              <a:t>      A</a:t>
            </a:r>
            <a:r>
              <a:rPr lang="en-US" sz="4000" b="1" dirty="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CxB</a:t>
            </a:r>
            <a:r>
              <a:rPr lang="en-US" sz="4000" b="1" dirty="0" smtClean="0">
                <a:solidFill>
                  <a:srgbClr val="FF0000"/>
                </a:solidFill>
              </a:rPr>
              <a:t>)</a:t>
            </a:r>
            <a:r>
              <a:rPr lang="en-US" sz="4000" b="1" dirty="0" smtClean="0">
                <a:solidFill>
                  <a:srgbClr val="000000"/>
                </a:solidFill>
              </a:rPr>
              <a:t> </a:t>
            </a:r>
            <a:r>
              <a:rPr lang="en-US" sz="4000" b="1" dirty="0">
                <a:solidFill>
                  <a:srgbClr val="000000"/>
                </a:solidFill>
              </a:rPr>
              <a:t>= </a:t>
            </a:r>
            <a:r>
              <a:rPr lang="en-US" sz="4000" b="1" dirty="0" smtClean="0">
                <a:solidFill>
                  <a:srgbClr val="000000"/>
                </a:solidFill>
              </a:rPr>
              <a:t>B</a:t>
            </a:r>
            <a:r>
              <a:rPr lang="en-US" sz="4000" b="1" dirty="0" smtClean="0">
                <a:solidFill>
                  <a:srgbClr val="000000"/>
                </a:solidFill>
                <a:latin typeface="Wingdings"/>
                <a:ea typeface="Wingdings"/>
                <a:cs typeface="Wingdings"/>
                <a:sym typeface="Wingdings"/>
              </a:rPr>
              <a:t></a:t>
            </a:r>
            <a:r>
              <a:rPr lang="en-US" sz="4000" b="1" dirty="0">
                <a:solidFill>
                  <a:srgbClr val="000000"/>
                </a:solidFill>
              </a:rPr>
              <a:t>(</a:t>
            </a:r>
            <a:r>
              <a:rPr lang="en-US" sz="4000" b="1" dirty="0" err="1" smtClean="0">
                <a:solidFill>
                  <a:srgbClr val="000000"/>
                </a:solidFill>
              </a:rPr>
              <a:t>AxC</a:t>
            </a:r>
            <a:r>
              <a:rPr lang="en-US" sz="4000" b="1" dirty="0" smtClean="0">
                <a:solidFill>
                  <a:srgbClr val="000000"/>
                </a:solidFill>
              </a:rPr>
              <a:t>)</a:t>
            </a:r>
            <a:endParaRPr lang="en-US" sz="4000" b="1" dirty="0">
              <a:solidFill>
                <a:srgbClr val="000000"/>
              </a:solidFill>
            </a:endParaRPr>
          </a:p>
          <a:p>
            <a:r>
              <a:rPr lang="en-US" sz="4000" b="1" dirty="0" smtClean="0">
                <a:solidFill>
                  <a:srgbClr val="FF0000"/>
                </a:solidFill>
                <a:sym typeface="Wingdings"/>
              </a:rPr>
              <a:t>      C</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BxA</a:t>
            </a:r>
            <a:r>
              <a:rPr lang="en-US" sz="4000" b="1" dirty="0" smtClean="0">
                <a:solidFill>
                  <a:srgbClr val="FF0000"/>
                </a:solidFill>
              </a:rPr>
              <a:t>)</a:t>
            </a:r>
            <a:r>
              <a:rPr lang="en-US" sz="4000" b="1" dirty="0" smtClean="0">
                <a:solidFill>
                  <a:srgbClr val="000000"/>
                </a:solidFill>
              </a:rPr>
              <a:t> </a:t>
            </a:r>
            <a:r>
              <a:rPr lang="en-US" sz="4000" b="1" dirty="0">
                <a:solidFill>
                  <a:srgbClr val="000000"/>
                </a:solidFill>
              </a:rPr>
              <a:t>= A</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CxB</a:t>
            </a:r>
            <a:r>
              <a:rPr lang="en-US" sz="4000" b="1" dirty="0" smtClean="0">
                <a:solidFill>
                  <a:srgbClr val="000000"/>
                </a:solidFill>
              </a:rPr>
              <a:t>)</a:t>
            </a:r>
            <a:endParaRPr lang="en-US" sz="4000" b="1" dirty="0">
              <a:solidFill>
                <a:srgbClr val="000000"/>
              </a:solidFill>
            </a:endParaRPr>
          </a:p>
          <a:p>
            <a:r>
              <a:rPr lang="en-US" sz="4000" b="1" dirty="0" smtClean="0">
                <a:solidFill>
                  <a:srgbClr val="FF0000"/>
                </a:solidFill>
                <a:sym typeface="Wingdings"/>
              </a:rPr>
              <a:t>      B</a:t>
            </a:r>
            <a:r>
              <a:rPr lang="en-US" sz="4000" b="1" dirty="0" smtClean="0">
                <a:solidFill>
                  <a:srgbClr val="FF0000"/>
                </a:solidFill>
                <a:latin typeface="Wingdings"/>
                <a:ea typeface="Wingdings"/>
                <a:cs typeface="Wingdings"/>
                <a:sym typeface="Wingdings"/>
              </a:rPr>
              <a:t></a:t>
            </a:r>
            <a:r>
              <a:rPr lang="en-US" sz="4000" b="1" dirty="0" smtClean="0">
                <a:solidFill>
                  <a:srgbClr val="FF0000"/>
                </a:solidFill>
              </a:rPr>
              <a:t>(</a:t>
            </a:r>
            <a:r>
              <a:rPr lang="en-US" sz="4000" b="1" dirty="0" err="1" smtClean="0">
                <a:solidFill>
                  <a:srgbClr val="FF0000"/>
                </a:solidFill>
              </a:rPr>
              <a:t>AxC</a:t>
            </a:r>
            <a:r>
              <a:rPr lang="en-US" sz="4000" b="1" dirty="0" smtClean="0">
                <a:solidFill>
                  <a:srgbClr val="FF0000"/>
                </a:solidFill>
              </a:rPr>
              <a:t>)</a:t>
            </a:r>
            <a:r>
              <a:rPr lang="en-US" sz="4000" b="1" dirty="0" smtClean="0">
                <a:solidFill>
                  <a:srgbClr val="000000"/>
                </a:solidFill>
              </a:rPr>
              <a:t> </a:t>
            </a:r>
            <a:r>
              <a:rPr lang="en-US" sz="4000" b="1" dirty="0">
                <a:solidFill>
                  <a:srgbClr val="000000"/>
                </a:solidFill>
              </a:rPr>
              <a:t>= </a:t>
            </a:r>
            <a:r>
              <a:rPr lang="en-US" sz="4000" b="1" dirty="0" smtClean="0">
                <a:solidFill>
                  <a:srgbClr val="000000"/>
                </a:solidFill>
              </a:rPr>
              <a:t>C</a:t>
            </a:r>
            <a:r>
              <a:rPr lang="en-US" sz="4000" b="1" dirty="0" smtClean="0">
                <a:solidFill>
                  <a:srgbClr val="000000"/>
                </a:solidFill>
                <a:latin typeface="Wingdings"/>
                <a:ea typeface="Wingdings"/>
                <a:cs typeface="Wingdings"/>
                <a:sym typeface="Wingdings"/>
              </a:rPr>
              <a:t></a:t>
            </a:r>
            <a:r>
              <a:rPr lang="en-US" sz="4000" b="1" dirty="0" smtClean="0">
                <a:solidFill>
                  <a:srgbClr val="000000"/>
                </a:solidFill>
              </a:rPr>
              <a:t>(</a:t>
            </a:r>
            <a:r>
              <a:rPr lang="en-US" sz="4000" b="1" dirty="0" err="1" smtClean="0">
                <a:solidFill>
                  <a:srgbClr val="000000"/>
                </a:solidFill>
              </a:rPr>
              <a:t>BxA</a:t>
            </a:r>
            <a:r>
              <a:rPr lang="en-US" sz="4000" b="1" dirty="0" smtClean="0">
                <a:solidFill>
                  <a:srgbClr val="000000"/>
                </a:solidFill>
              </a:rPr>
              <a:t>)</a:t>
            </a:r>
            <a:endParaRPr lang="en-US" sz="4000" b="1" dirty="0">
              <a:solidFill>
                <a:srgbClr val="000000"/>
              </a:solidFill>
            </a:endParaRPr>
          </a:p>
        </p:txBody>
      </p:sp>
      <p:sp>
        <p:nvSpPr>
          <p:cNvPr id="4" name="Oval 3"/>
          <p:cNvSpPr/>
          <p:nvPr/>
        </p:nvSpPr>
        <p:spPr>
          <a:xfrm>
            <a:off x="6265333" y="2307158"/>
            <a:ext cx="1998980" cy="2053167"/>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extBox 5"/>
          <p:cNvSpPr txBox="1"/>
          <p:nvPr/>
        </p:nvSpPr>
        <p:spPr>
          <a:xfrm>
            <a:off x="5725548" y="1079486"/>
            <a:ext cx="3238514" cy="5139869"/>
          </a:xfrm>
          <a:prstGeom prst="rect">
            <a:avLst/>
          </a:prstGeom>
          <a:noFill/>
        </p:spPr>
        <p:txBody>
          <a:bodyPr wrap="square" rtlCol="0">
            <a:spAutoFit/>
          </a:bodyPr>
          <a:lstStyle/>
          <a:p>
            <a:r>
              <a:rPr lang="en-US" sz="3600" dirty="0" smtClean="0"/>
              <a:t>         </a:t>
            </a:r>
          </a:p>
          <a:p>
            <a:r>
              <a:rPr lang="en-US" sz="3600" dirty="0" smtClean="0"/>
              <a:t>             B        </a:t>
            </a:r>
          </a:p>
          <a:p>
            <a:endParaRPr lang="en-US" sz="3600" dirty="0"/>
          </a:p>
          <a:p>
            <a:endParaRPr lang="en-US" sz="3600" dirty="0" smtClean="0"/>
          </a:p>
          <a:p>
            <a:r>
              <a:rPr lang="en-US" sz="3600" dirty="0" smtClean="0"/>
              <a:t>C                       A</a:t>
            </a:r>
          </a:p>
          <a:p>
            <a:endParaRPr lang="en-US" sz="3600" dirty="0"/>
          </a:p>
          <a:p>
            <a:pPr algn="ctr"/>
            <a:endParaRPr lang="en-US" sz="2800" dirty="0" smtClean="0"/>
          </a:p>
          <a:p>
            <a:pPr algn="ctr"/>
            <a:r>
              <a:rPr lang="en-US" sz="2800" dirty="0" smtClean="0"/>
              <a:t>Same magnitudes and signs for CW or CCW permutations</a:t>
            </a:r>
            <a:endParaRPr lang="en-US" sz="2800" dirty="0"/>
          </a:p>
        </p:txBody>
      </p:sp>
    </p:spTree>
    <p:extLst>
      <p:ext uri="{BB962C8B-B14F-4D97-AF65-F5344CB8AC3E}">
        <p14:creationId xmlns:p14="http://schemas.microsoft.com/office/powerpoint/2010/main" val="385498139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1832" y="1587507"/>
            <a:ext cx="7027335" cy="3970318"/>
          </a:xfrm>
          <a:prstGeom prst="rect">
            <a:avLst/>
          </a:prstGeom>
          <a:noFill/>
        </p:spPr>
        <p:txBody>
          <a:bodyPr wrap="square" rtlCol="0">
            <a:spAutoFit/>
          </a:bodyPr>
          <a:lstStyle/>
          <a:p>
            <a:r>
              <a:rPr lang="en-US" sz="3600" dirty="0" smtClean="0"/>
              <a:t>Consider vectors,</a:t>
            </a:r>
            <a:r>
              <a:rPr lang="en-US" sz="3600" b="1" dirty="0" smtClean="0"/>
              <a:t> A,B,C; A,B,C </a:t>
            </a:r>
            <a:r>
              <a:rPr lang="en-US" sz="3600" dirty="0" smtClean="0"/>
              <a:t>are not all parallel to the same plane</a:t>
            </a:r>
            <a:r>
              <a:rPr lang="en-US" sz="3600" b="1" dirty="0" smtClean="0"/>
              <a:t>,</a:t>
            </a:r>
          </a:p>
          <a:p>
            <a:endParaRPr lang="en-US" sz="3600" b="1" dirty="0" smtClean="0"/>
          </a:p>
          <a:p>
            <a:pPr algn="ctr"/>
            <a:r>
              <a:rPr lang="en-US" sz="3600" b="1" dirty="0" smtClean="0"/>
              <a:t>[ABC] ≠ 0</a:t>
            </a:r>
          </a:p>
          <a:p>
            <a:pPr algn="ctr"/>
            <a:endParaRPr lang="en-US" sz="3600" b="1" dirty="0"/>
          </a:p>
          <a:p>
            <a:r>
              <a:rPr lang="en-US" sz="3600" dirty="0" smtClean="0"/>
              <a:t>Show that any vector can be written as a linear combination of </a:t>
            </a:r>
            <a:r>
              <a:rPr lang="en-US" sz="3600" b="1" dirty="0" smtClean="0"/>
              <a:t>A,B, &amp; C.</a:t>
            </a:r>
          </a:p>
        </p:txBody>
      </p:sp>
      <p:sp>
        <p:nvSpPr>
          <p:cNvPr id="4" name="Frame 3"/>
          <p:cNvSpPr/>
          <p:nvPr/>
        </p:nvSpPr>
        <p:spPr>
          <a:xfrm>
            <a:off x="0" y="0"/>
            <a:ext cx="9144000" cy="6858000"/>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199048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4524316"/>
          </a:xfrm>
          <a:prstGeom prst="rect">
            <a:avLst/>
          </a:prstGeom>
          <a:noFill/>
        </p:spPr>
        <p:txBody>
          <a:bodyPr wrap="square" rtlCol="0">
            <a:spAutoFit/>
          </a:bodyPr>
          <a:lstStyle/>
          <a:p>
            <a:r>
              <a:rPr lang="en-US" sz="3600" b="1" dirty="0" smtClean="0"/>
              <a:t>Let some vector V, be expressed as </a:t>
            </a:r>
          </a:p>
          <a:p>
            <a:endParaRPr lang="en-US" sz="3600" b="1" dirty="0"/>
          </a:p>
          <a:p>
            <a:pPr algn="ctr"/>
            <a:r>
              <a:rPr lang="en-US" sz="3600" b="1" dirty="0" smtClean="0"/>
              <a:t>V = </a:t>
            </a:r>
            <a:r>
              <a:rPr lang="en-US" sz="3600" dirty="0" err="1" smtClean="0">
                <a:solidFill>
                  <a:srgbClr val="008000"/>
                </a:solidFill>
              </a:rPr>
              <a:t>a</a:t>
            </a:r>
            <a:r>
              <a:rPr lang="en-US" sz="3600" b="1" dirty="0" err="1" smtClean="0"/>
              <a:t>A</a:t>
            </a:r>
            <a:r>
              <a:rPr lang="en-US" sz="3600" b="1" dirty="0"/>
              <a:t> </a:t>
            </a:r>
            <a:r>
              <a:rPr lang="en-US" sz="3600" b="1" dirty="0" smtClean="0"/>
              <a:t>+ </a:t>
            </a:r>
            <a:r>
              <a:rPr lang="en-US" sz="3600" dirty="0" err="1" smtClean="0">
                <a:solidFill>
                  <a:srgbClr val="008000"/>
                </a:solidFill>
              </a:rPr>
              <a:t>b</a:t>
            </a:r>
            <a:r>
              <a:rPr lang="en-US" sz="3600" b="1" dirty="0" err="1" smtClean="0"/>
              <a:t>B</a:t>
            </a:r>
            <a:r>
              <a:rPr lang="en-US" sz="3600" b="1" dirty="0"/>
              <a:t> </a:t>
            </a:r>
            <a:r>
              <a:rPr lang="en-US" sz="3600" b="1" dirty="0" smtClean="0"/>
              <a:t>+</a:t>
            </a:r>
            <a:r>
              <a:rPr lang="en-US" sz="3600" dirty="0" err="1" smtClean="0">
                <a:solidFill>
                  <a:srgbClr val="008000"/>
                </a:solidFill>
              </a:rPr>
              <a:t>c</a:t>
            </a:r>
            <a:r>
              <a:rPr lang="en-US" sz="3600" b="1" dirty="0" err="1" smtClean="0"/>
              <a:t>C</a:t>
            </a:r>
            <a:endParaRPr lang="en-US" sz="3600" b="1" dirty="0" smtClean="0"/>
          </a:p>
          <a:p>
            <a:pPr algn="ctr"/>
            <a:endParaRPr lang="en-US" sz="3600" b="1" dirty="0"/>
          </a:p>
          <a:p>
            <a:r>
              <a:rPr lang="en-US" sz="3600" dirty="0" smtClean="0"/>
              <a:t>Cross</a:t>
            </a:r>
            <a:r>
              <a:rPr lang="en-US" sz="3600" b="1" dirty="0" smtClean="0"/>
              <a:t> V </a:t>
            </a:r>
            <a:r>
              <a:rPr lang="en-US" sz="3600" dirty="0" smtClean="0"/>
              <a:t>into</a:t>
            </a:r>
            <a:r>
              <a:rPr lang="en-US" sz="3600" b="1" dirty="0" smtClean="0"/>
              <a:t> B,</a:t>
            </a:r>
          </a:p>
          <a:p>
            <a:r>
              <a:rPr lang="en-US" sz="3600" b="1" dirty="0" smtClean="0"/>
              <a:t> </a:t>
            </a:r>
          </a:p>
          <a:p>
            <a:pPr algn="ctr"/>
            <a:r>
              <a:rPr lang="en-US" sz="3600" b="1" dirty="0" err="1" smtClean="0"/>
              <a:t>VxB</a:t>
            </a:r>
            <a:r>
              <a:rPr lang="en-US" sz="3600" b="1" dirty="0" smtClean="0"/>
              <a:t> = </a:t>
            </a:r>
            <a:r>
              <a:rPr lang="en-US" sz="3600" dirty="0" err="1" smtClean="0"/>
              <a:t>a</a:t>
            </a:r>
            <a:r>
              <a:rPr lang="en-US" sz="3600" b="1" dirty="0" err="1" smtClean="0"/>
              <a:t>AxB</a:t>
            </a:r>
            <a:r>
              <a:rPr lang="en-US" sz="3600" b="1" dirty="0" smtClean="0"/>
              <a:t> + </a:t>
            </a:r>
            <a:r>
              <a:rPr lang="en-US" sz="3600" dirty="0" err="1" smtClean="0">
                <a:solidFill>
                  <a:srgbClr val="008000"/>
                </a:solidFill>
              </a:rPr>
              <a:t>c</a:t>
            </a:r>
            <a:r>
              <a:rPr lang="en-US" sz="3600" b="1" dirty="0" err="1" smtClean="0"/>
              <a:t>CxB</a:t>
            </a:r>
            <a:endParaRPr lang="en-US" sz="3600" b="1" dirty="0" smtClean="0"/>
          </a:p>
          <a:p>
            <a:pPr algn="ctr"/>
            <a:endParaRPr lang="en-US" sz="3600" b="1" dirty="0" smtClean="0"/>
          </a:p>
        </p:txBody>
      </p:sp>
    </p:spTree>
    <p:extLst>
      <p:ext uri="{BB962C8B-B14F-4D97-AF65-F5344CB8AC3E}">
        <p14:creationId xmlns:p14="http://schemas.microsoft.com/office/powerpoint/2010/main" val="425125973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6186310"/>
          </a:xfrm>
          <a:prstGeom prst="rect">
            <a:avLst/>
          </a:prstGeom>
          <a:noFill/>
        </p:spPr>
        <p:txBody>
          <a:bodyPr wrap="square" rtlCol="0">
            <a:spAutoFit/>
          </a:bodyPr>
          <a:lstStyle/>
          <a:p>
            <a:r>
              <a:rPr lang="en-US" sz="3600" b="1" dirty="0" smtClean="0"/>
              <a:t>Let some vector V, be expressed as </a:t>
            </a:r>
          </a:p>
          <a:p>
            <a:endParaRPr lang="en-US" sz="3600" b="1" dirty="0"/>
          </a:p>
          <a:p>
            <a:pPr algn="ctr"/>
            <a:r>
              <a:rPr lang="en-US" sz="3600" b="1" dirty="0" smtClean="0"/>
              <a:t>V = </a:t>
            </a:r>
            <a:r>
              <a:rPr lang="en-US" sz="3600" dirty="0" err="1" smtClean="0">
                <a:solidFill>
                  <a:srgbClr val="008000"/>
                </a:solidFill>
              </a:rPr>
              <a:t>a</a:t>
            </a:r>
            <a:r>
              <a:rPr lang="en-US" sz="3600" b="1" dirty="0" err="1" smtClean="0"/>
              <a:t>A</a:t>
            </a:r>
            <a:r>
              <a:rPr lang="en-US" sz="3600" b="1" dirty="0"/>
              <a:t> </a:t>
            </a:r>
            <a:r>
              <a:rPr lang="en-US" sz="3600" b="1" dirty="0" smtClean="0"/>
              <a:t>+ </a:t>
            </a:r>
            <a:r>
              <a:rPr lang="en-US" sz="3600" dirty="0" err="1" smtClean="0">
                <a:solidFill>
                  <a:srgbClr val="008000"/>
                </a:solidFill>
              </a:rPr>
              <a:t>b</a:t>
            </a:r>
            <a:r>
              <a:rPr lang="en-US" sz="3600" b="1" dirty="0" err="1" smtClean="0"/>
              <a:t>B</a:t>
            </a:r>
            <a:r>
              <a:rPr lang="en-US" sz="3600" b="1" dirty="0"/>
              <a:t> </a:t>
            </a:r>
            <a:r>
              <a:rPr lang="en-US" sz="3600" b="1" dirty="0" smtClean="0"/>
              <a:t>+</a:t>
            </a:r>
            <a:r>
              <a:rPr lang="en-US" sz="3600" dirty="0" err="1" smtClean="0">
                <a:solidFill>
                  <a:srgbClr val="008000"/>
                </a:solidFill>
              </a:rPr>
              <a:t>c</a:t>
            </a:r>
            <a:r>
              <a:rPr lang="en-US" sz="3600" b="1" dirty="0" err="1" smtClean="0"/>
              <a:t>C</a:t>
            </a:r>
            <a:endParaRPr lang="en-US" sz="3600" b="1" dirty="0" smtClean="0"/>
          </a:p>
          <a:p>
            <a:pPr algn="ctr"/>
            <a:endParaRPr lang="en-US" sz="3600" b="1" dirty="0"/>
          </a:p>
          <a:p>
            <a:r>
              <a:rPr lang="en-US" sz="3600" dirty="0" smtClean="0"/>
              <a:t>Cross</a:t>
            </a:r>
            <a:r>
              <a:rPr lang="en-US" sz="3600" b="1" dirty="0" smtClean="0"/>
              <a:t> V </a:t>
            </a:r>
            <a:r>
              <a:rPr lang="en-US" sz="3600" dirty="0" smtClean="0"/>
              <a:t>into</a:t>
            </a:r>
            <a:r>
              <a:rPr lang="en-US" sz="3600" b="1" dirty="0" smtClean="0"/>
              <a:t> B,</a:t>
            </a:r>
          </a:p>
          <a:p>
            <a:r>
              <a:rPr lang="en-US" sz="3600" b="1" dirty="0" smtClean="0"/>
              <a:t> </a:t>
            </a:r>
          </a:p>
          <a:p>
            <a:pPr algn="ctr"/>
            <a:r>
              <a:rPr lang="en-US" sz="3600" b="1" dirty="0" err="1" smtClean="0"/>
              <a:t>VxB</a:t>
            </a:r>
            <a:r>
              <a:rPr lang="en-US" sz="3600" b="1" dirty="0" smtClean="0"/>
              <a:t> = </a:t>
            </a:r>
            <a:r>
              <a:rPr lang="en-US" sz="3600" dirty="0" err="1" smtClean="0"/>
              <a:t>a</a:t>
            </a:r>
            <a:r>
              <a:rPr lang="en-US" sz="3600" b="1" dirty="0" err="1" smtClean="0"/>
              <a:t>AxB</a:t>
            </a:r>
            <a:r>
              <a:rPr lang="en-US" sz="3600" b="1" dirty="0" smtClean="0"/>
              <a:t> + </a:t>
            </a:r>
            <a:r>
              <a:rPr lang="en-US" sz="3600" dirty="0" err="1" smtClean="0">
                <a:solidFill>
                  <a:srgbClr val="008000"/>
                </a:solidFill>
              </a:rPr>
              <a:t>c</a:t>
            </a:r>
            <a:r>
              <a:rPr lang="en-US" sz="3600" b="1" dirty="0" err="1" smtClean="0"/>
              <a:t>CxB</a:t>
            </a:r>
            <a:endParaRPr lang="en-US" sz="3600" b="1" dirty="0" smtClean="0"/>
          </a:p>
          <a:p>
            <a:pPr algn="ctr"/>
            <a:endParaRPr lang="en-US" sz="3600" b="1" dirty="0" smtClean="0"/>
          </a:p>
          <a:p>
            <a:r>
              <a:rPr lang="en-US" sz="3600" dirty="0" smtClean="0"/>
              <a:t>Dot</a:t>
            </a:r>
            <a:r>
              <a:rPr lang="en-US" sz="3600" b="1" dirty="0" smtClean="0"/>
              <a:t> C </a:t>
            </a:r>
            <a:r>
              <a:rPr lang="en-US" sz="3600" dirty="0" smtClean="0"/>
              <a:t>into the result,</a:t>
            </a:r>
          </a:p>
          <a:p>
            <a:r>
              <a:rPr lang="en-US" sz="3600" dirty="0" smtClean="0"/>
              <a:t> </a:t>
            </a:r>
          </a:p>
          <a:p>
            <a:pPr algn="ctr"/>
            <a:r>
              <a:rPr lang="en-US" sz="3600" b="1" dirty="0"/>
              <a:t>(</a:t>
            </a:r>
            <a:r>
              <a:rPr lang="en-US" sz="3600" b="1" dirty="0" err="1" smtClean="0"/>
              <a:t>VxB</a:t>
            </a:r>
            <a:r>
              <a:rPr lang="en-US" sz="3600" b="1" dirty="0" smtClean="0"/>
              <a:t>)</a:t>
            </a:r>
            <a:r>
              <a:rPr lang="en-US" sz="3600" b="1" dirty="0" smtClean="0">
                <a:latin typeface="Wingdings"/>
                <a:ea typeface="Wingdings"/>
                <a:cs typeface="Wingdings"/>
                <a:sym typeface="Wingdings"/>
              </a:rPr>
              <a:t></a:t>
            </a:r>
            <a:r>
              <a:rPr lang="en-US" sz="3600" b="1" dirty="0" smtClean="0"/>
              <a:t>C = </a:t>
            </a:r>
            <a:r>
              <a:rPr lang="en-US" sz="3600" b="1" dirty="0" err="1" smtClean="0">
                <a:solidFill>
                  <a:srgbClr val="008000"/>
                </a:solidFill>
              </a:rPr>
              <a:t>a</a:t>
            </a:r>
            <a:r>
              <a:rPr lang="en-US" sz="3600" b="1" dirty="0" err="1" smtClean="0"/>
              <a:t>C</a:t>
            </a:r>
            <a:r>
              <a:rPr lang="en-US" sz="3600" b="1" dirty="0" smtClean="0">
                <a:latin typeface="Wingdings"/>
                <a:ea typeface="Wingdings"/>
                <a:cs typeface="Wingdings"/>
                <a:sym typeface="Wingdings"/>
              </a:rPr>
              <a:t></a:t>
            </a:r>
            <a:r>
              <a:rPr lang="en-US" sz="3600" b="1" dirty="0" smtClean="0"/>
              <a:t>(</a:t>
            </a:r>
            <a:r>
              <a:rPr lang="en-US" sz="3600" b="1" dirty="0" err="1" smtClean="0"/>
              <a:t>AxB</a:t>
            </a:r>
            <a:r>
              <a:rPr lang="en-US" sz="3600" b="1" dirty="0" smtClean="0"/>
              <a:t>)</a:t>
            </a:r>
          </a:p>
        </p:txBody>
      </p:sp>
    </p:spTree>
    <p:extLst>
      <p:ext uri="{BB962C8B-B14F-4D97-AF65-F5344CB8AC3E}">
        <p14:creationId xmlns:p14="http://schemas.microsoft.com/office/powerpoint/2010/main" val="127088708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2862322"/>
          </a:xfrm>
          <a:prstGeom prst="rect">
            <a:avLst/>
          </a:prstGeom>
          <a:noFill/>
        </p:spPr>
        <p:txBody>
          <a:bodyPr wrap="square" rtlCol="0">
            <a:spAutoFit/>
          </a:bodyPr>
          <a:lstStyle/>
          <a:p>
            <a:r>
              <a:rPr lang="en-US" sz="3600" dirty="0" smtClean="0"/>
              <a:t>Solve for </a:t>
            </a:r>
            <a:r>
              <a:rPr lang="en-US" sz="3600" dirty="0" smtClean="0">
                <a:solidFill>
                  <a:srgbClr val="008000"/>
                </a:solidFill>
              </a:rPr>
              <a:t>a</a:t>
            </a:r>
          </a:p>
          <a:p>
            <a:endParaRPr lang="en-US" sz="3600" dirty="0" smtClean="0">
              <a:solidFill>
                <a:srgbClr val="008000"/>
              </a:solidFill>
            </a:endParaRPr>
          </a:p>
          <a:p>
            <a:pPr algn="ctr"/>
            <a:r>
              <a:rPr lang="en-US" sz="3600" dirty="0" smtClean="0">
                <a:solidFill>
                  <a:srgbClr val="008000"/>
                </a:solidFill>
              </a:rPr>
              <a:t>a</a:t>
            </a:r>
            <a:r>
              <a:rPr lang="en-US" sz="3600" b="1" dirty="0" smtClean="0"/>
              <a:t> = (</a:t>
            </a:r>
            <a:r>
              <a:rPr lang="en-US" sz="3600" b="1" dirty="0" err="1" smtClean="0"/>
              <a:t>VxB</a:t>
            </a:r>
            <a:r>
              <a:rPr lang="en-US" sz="3600" b="1" dirty="0" smtClean="0"/>
              <a:t>)</a:t>
            </a:r>
            <a:r>
              <a:rPr lang="en-US" sz="3600" b="1" dirty="0" smtClean="0">
                <a:latin typeface="Wingdings"/>
                <a:ea typeface="Wingdings"/>
                <a:cs typeface="Wingdings"/>
                <a:sym typeface="Wingdings"/>
              </a:rPr>
              <a:t></a:t>
            </a:r>
            <a:r>
              <a:rPr lang="en-US" sz="3600" b="1" dirty="0" smtClean="0"/>
              <a:t>C </a:t>
            </a:r>
            <a:r>
              <a:rPr lang="en-US" sz="3600" b="1" dirty="0" smtClean="0">
                <a:solidFill>
                  <a:srgbClr val="008000"/>
                </a:solidFill>
              </a:rPr>
              <a:t>/ </a:t>
            </a:r>
            <a:r>
              <a:rPr lang="en-US" sz="3600" b="1" dirty="0" smtClean="0"/>
              <a:t>C</a:t>
            </a:r>
            <a:r>
              <a:rPr lang="en-US" sz="3600" b="1" dirty="0">
                <a:latin typeface="Wingdings"/>
                <a:ea typeface="Wingdings"/>
                <a:cs typeface="Wingdings"/>
                <a:sym typeface="Wingdings"/>
              </a:rPr>
              <a:t></a:t>
            </a:r>
            <a:r>
              <a:rPr lang="en-US" sz="3600" b="1" dirty="0"/>
              <a:t>(</a:t>
            </a:r>
            <a:r>
              <a:rPr lang="en-US" sz="3600" b="1" dirty="0" err="1"/>
              <a:t>AxB</a:t>
            </a:r>
            <a:r>
              <a:rPr lang="en-US" sz="3600" b="1" dirty="0" smtClean="0"/>
              <a:t>)</a:t>
            </a:r>
          </a:p>
          <a:p>
            <a:pPr algn="ctr"/>
            <a:endParaRPr lang="en-US" sz="3600" b="1" dirty="0"/>
          </a:p>
          <a:p>
            <a:endParaRPr lang="en-US" sz="3600" dirty="0"/>
          </a:p>
        </p:txBody>
      </p:sp>
    </p:spTree>
    <p:extLst>
      <p:ext uri="{BB962C8B-B14F-4D97-AF65-F5344CB8AC3E}">
        <p14:creationId xmlns:p14="http://schemas.microsoft.com/office/powerpoint/2010/main" val="358494583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5078314"/>
          </a:xfrm>
          <a:prstGeom prst="rect">
            <a:avLst/>
          </a:prstGeom>
          <a:noFill/>
        </p:spPr>
        <p:txBody>
          <a:bodyPr wrap="square" rtlCol="0">
            <a:spAutoFit/>
          </a:bodyPr>
          <a:lstStyle/>
          <a:p>
            <a:r>
              <a:rPr lang="en-US" sz="3600" dirty="0" smtClean="0"/>
              <a:t>Solve for </a:t>
            </a:r>
            <a:r>
              <a:rPr lang="en-US" sz="3600" dirty="0" smtClean="0">
                <a:solidFill>
                  <a:srgbClr val="008000"/>
                </a:solidFill>
              </a:rPr>
              <a:t>a</a:t>
            </a:r>
          </a:p>
          <a:p>
            <a:endParaRPr lang="en-US" sz="3600" dirty="0" smtClean="0">
              <a:solidFill>
                <a:srgbClr val="008000"/>
              </a:solidFill>
            </a:endParaRPr>
          </a:p>
          <a:p>
            <a:pPr algn="ctr"/>
            <a:r>
              <a:rPr lang="en-US" sz="3600" dirty="0" smtClean="0">
                <a:solidFill>
                  <a:srgbClr val="008000"/>
                </a:solidFill>
              </a:rPr>
              <a:t>a</a:t>
            </a:r>
            <a:r>
              <a:rPr lang="en-US" sz="3600" b="1" dirty="0" smtClean="0"/>
              <a:t> = (</a:t>
            </a:r>
            <a:r>
              <a:rPr lang="en-US" sz="3600" b="1" dirty="0" err="1" smtClean="0"/>
              <a:t>VxB</a:t>
            </a:r>
            <a:r>
              <a:rPr lang="en-US" sz="3600" b="1" dirty="0" smtClean="0"/>
              <a:t>)</a:t>
            </a:r>
            <a:r>
              <a:rPr lang="en-US" sz="3600" b="1" dirty="0" smtClean="0">
                <a:latin typeface="Wingdings"/>
                <a:ea typeface="Wingdings"/>
                <a:cs typeface="Wingdings"/>
                <a:sym typeface="Wingdings"/>
              </a:rPr>
              <a:t></a:t>
            </a:r>
            <a:r>
              <a:rPr lang="en-US" sz="3600" b="1" dirty="0" smtClean="0"/>
              <a:t>C </a:t>
            </a:r>
            <a:r>
              <a:rPr lang="en-US" sz="3600" b="1" dirty="0" smtClean="0">
                <a:solidFill>
                  <a:srgbClr val="008000"/>
                </a:solidFill>
              </a:rPr>
              <a:t>/ </a:t>
            </a:r>
            <a:r>
              <a:rPr lang="en-US" sz="3600" b="1" dirty="0" smtClean="0"/>
              <a:t>C</a:t>
            </a:r>
            <a:r>
              <a:rPr lang="en-US" sz="3600" b="1" dirty="0">
                <a:latin typeface="Wingdings"/>
                <a:ea typeface="Wingdings"/>
                <a:cs typeface="Wingdings"/>
                <a:sym typeface="Wingdings"/>
              </a:rPr>
              <a:t></a:t>
            </a:r>
            <a:r>
              <a:rPr lang="en-US" sz="3600" b="1" dirty="0"/>
              <a:t>(</a:t>
            </a:r>
            <a:r>
              <a:rPr lang="en-US" sz="3600" b="1" dirty="0" err="1"/>
              <a:t>AxB</a:t>
            </a:r>
            <a:r>
              <a:rPr lang="en-US" sz="3600" b="1" dirty="0" smtClean="0"/>
              <a:t>)</a:t>
            </a:r>
          </a:p>
          <a:p>
            <a:pPr algn="ctr"/>
            <a:endParaRPr lang="en-US" sz="3600" b="1" dirty="0"/>
          </a:p>
          <a:p>
            <a:r>
              <a:rPr lang="en-US" sz="3600" dirty="0" smtClean="0"/>
              <a:t>Put this into a form (prettier form)</a:t>
            </a:r>
          </a:p>
          <a:p>
            <a:endParaRPr lang="en-US" sz="3600" dirty="0" smtClean="0"/>
          </a:p>
          <a:p>
            <a:r>
              <a:rPr lang="en-US" sz="3600" dirty="0" smtClean="0">
                <a:solidFill>
                  <a:srgbClr val="008000"/>
                </a:solidFill>
              </a:rPr>
              <a:t>                   a</a:t>
            </a:r>
            <a:r>
              <a:rPr lang="en-US" sz="3600" b="1" dirty="0" smtClean="0"/>
              <a:t> </a:t>
            </a:r>
            <a:r>
              <a:rPr lang="en-US" sz="3600" b="1" dirty="0"/>
              <a:t>= </a:t>
            </a:r>
            <a:r>
              <a:rPr lang="en-US" sz="3600" b="1" dirty="0" smtClean="0"/>
              <a:t>V</a:t>
            </a:r>
            <a:r>
              <a:rPr lang="en-US" sz="3600" b="1" dirty="0" smtClean="0">
                <a:latin typeface="Wingdings"/>
                <a:ea typeface="Wingdings"/>
                <a:cs typeface="Wingdings"/>
                <a:sym typeface="Wingdings"/>
              </a:rPr>
              <a:t></a:t>
            </a:r>
            <a:r>
              <a:rPr lang="en-US" sz="3600" b="1" dirty="0" smtClean="0"/>
              <a:t>(</a:t>
            </a:r>
            <a:r>
              <a:rPr lang="en-US" sz="3600" b="1" dirty="0" err="1"/>
              <a:t>B</a:t>
            </a:r>
            <a:r>
              <a:rPr lang="en-US" sz="3600" b="1" dirty="0" err="1" smtClean="0"/>
              <a:t>xC</a:t>
            </a:r>
            <a:r>
              <a:rPr lang="en-US" sz="3600" b="1" dirty="0" smtClean="0"/>
              <a:t>) /{-C</a:t>
            </a:r>
            <a:r>
              <a:rPr lang="en-US" sz="3600" b="1" dirty="0" smtClean="0">
                <a:latin typeface="Wingdings"/>
                <a:ea typeface="Wingdings"/>
                <a:cs typeface="Wingdings"/>
                <a:sym typeface="Wingdings"/>
              </a:rPr>
              <a:t></a:t>
            </a:r>
            <a:r>
              <a:rPr lang="en-US" sz="3600" b="1" dirty="0" smtClean="0"/>
              <a:t>(</a:t>
            </a:r>
            <a:r>
              <a:rPr lang="en-US" sz="3600" b="1" dirty="0" err="1" smtClean="0"/>
              <a:t>BxA</a:t>
            </a:r>
            <a:r>
              <a:rPr lang="en-US" sz="3600" b="1" dirty="0" smtClean="0"/>
              <a:t>)}</a:t>
            </a:r>
            <a:endParaRPr lang="en-US" sz="3600" b="1" dirty="0"/>
          </a:p>
          <a:p>
            <a:endParaRPr lang="en-US" sz="3600" dirty="0" smtClean="0"/>
          </a:p>
          <a:p>
            <a:endParaRPr lang="en-US" sz="3600" dirty="0"/>
          </a:p>
        </p:txBody>
      </p:sp>
    </p:spTree>
    <p:extLst>
      <p:ext uri="{BB962C8B-B14F-4D97-AF65-F5344CB8AC3E}">
        <p14:creationId xmlns:p14="http://schemas.microsoft.com/office/powerpoint/2010/main" val="65109239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6740308"/>
          </a:xfrm>
          <a:prstGeom prst="rect">
            <a:avLst/>
          </a:prstGeom>
          <a:noFill/>
        </p:spPr>
        <p:txBody>
          <a:bodyPr wrap="square" rtlCol="0">
            <a:spAutoFit/>
          </a:bodyPr>
          <a:lstStyle/>
          <a:p>
            <a:r>
              <a:rPr lang="en-US" sz="3600" dirty="0" smtClean="0"/>
              <a:t>Solve for </a:t>
            </a:r>
            <a:r>
              <a:rPr lang="en-US" sz="3600" dirty="0" smtClean="0">
                <a:solidFill>
                  <a:srgbClr val="008000"/>
                </a:solidFill>
              </a:rPr>
              <a:t>a</a:t>
            </a:r>
          </a:p>
          <a:p>
            <a:endParaRPr lang="en-US" sz="3600" dirty="0" smtClean="0">
              <a:solidFill>
                <a:srgbClr val="008000"/>
              </a:solidFill>
            </a:endParaRPr>
          </a:p>
          <a:p>
            <a:pPr algn="ctr"/>
            <a:r>
              <a:rPr lang="en-US" sz="3600" dirty="0" smtClean="0">
                <a:solidFill>
                  <a:srgbClr val="008000"/>
                </a:solidFill>
              </a:rPr>
              <a:t>a</a:t>
            </a:r>
            <a:r>
              <a:rPr lang="en-US" sz="3600" b="1" dirty="0" smtClean="0"/>
              <a:t> = (</a:t>
            </a:r>
            <a:r>
              <a:rPr lang="en-US" sz="3600" b="1" dirty="0" err="1" smtClean="0"/>
              <a:t>VxB</a:t>
            </a:r>
            <a:r>
              <a:rPr lang="en-US" sz="3600" b="1" dirty="0" smtClean="0"/>
              <a:t>)</a:t>
            </a:r>
            <a:r>
              <a:rPr lang="en-US" sz="3600" b="1" dirty="0" smtClean="0">
                <a:latin typeface="Wingdings"/>
                <a:ea typeface="Wingdings"/>
                <a:cs typeface="Wingdings"/>
                <a:sym typeface="Wingdings"/>
              </a:rPr>
              <a:t></a:t>
            </a:r>
            <a:r>
              <a:rPr lang="en-US" sz="3600" b="1" dirty="0" smtClean="0"/>
              <a:t>C </a:t>
            </a:r>
            <a:r>
              <a:rPr lang="en-US" sz="3600" b="1" dirty="0" smtClean="0">
                <a:solidFill>
                  <a:srgbClr val="008000"/>
                </a:solidFill>
              </a:rPr>
              <a:t>/ </a:t>
            </a:r>
            <a:r>
              <a:rPr lang="en-US" sz="3600" b="1" dirty="0" smtClean="0"/>
              <a:t>C</a:t>
            </a:r>
            <a:r>
              <a:rPr lang="en-US" sz="3600" b="1" dirty="0">
                <a:latin typeface="Wingdings"/>
                <a:ea typeface="Wingdings"/>
                <a:cs typeface="Wingdings"/>
                <a:sym typeface="Wingdings"/>
              </a:rPr>
              <a:t></a:t>
            </a:r>
            <a:r>
              <a:rPr lang="en-US" sz="3600" b="1" dirty="0"/>
              <a:t>(</a:t>
            </a:r>
            <a:r>
              <a:rPr lang="en-US" sz="3600" b="1" dirty="0" err="1"/>
              <a:t>AxB</a:t>
            </a:r>
            <a:r>
              <a:rPr lang="en-US" sz="3600" b="1" dirty="0" smtClean="0"/>
              <a:t>)</a:t>
            </a:r>
          </a:p>
          <a:p>
            <a:pPr algn="ctr"/>
            <a:endParaRPr lang="en-US" sz="3600" b="1" dirty="0"/>
          </a:p>
          <a:p>
            <a:r>
              <a:rPr lang="en-US" sz="3600" dirty="0" smtClean="0"/>
              <a:t>Put this into a form (prettier form)</a:t>
            </a:r>
          </a:p>
          <a:p>
            <a:endParaRPr lang="en-US" sz="3600" dirty="0" smtClean="0"/>
          </a:p>
          <a:p>
            <a:r>
              <a:rPr lang="en-US" sz="3600" dirty="0" smtClean="0">
                <a:solidFill>
                  <a:srgbClr val="008000"/>
                </a:solidFill>
              </a:rPr>
              <a:t>                   a</a:t>
            </a:r>
            <a:r>
              <a:rPr lang="en-US" sz="3600" b="1" dirty="0" smtClean="0"/>
              <a:t> </a:t>
            </a:r>
            <a:r>
              <a:rPr lang="en-US" sz="3600" b="1" dirty="0"/>
              <a:t>= </a:t>
            </a:r>
            <a:r>
              <a:rPr lang="en-US" sz="3600" b="1" dirty="0" smtClean="0"/>
              <a:t>V</a:t>
            </a:r>
            <a:r>
              <a:rPr lang="en-US" sz="3600" b="1" dirty="0" smtClean="0">
                <a:latin typeface="Wingdings"/>
                <a:ea typeface="Wingdings"/>
                <a:cs typeface="Wingdings"/>
                <a:sym typeface="Wingdings"/>
              </a:rPr>
              <a:t></a:t>
            </a:r>
            <a:r>
              <a:rPr lang="en-US" sz="3600" b="1" dirty="0" smtClean="0"/>
              <a:t>(</a:t>
            </a:r>
            <a:r>
              <a:rPr lang="en-US" sz="3600" b="1" dirty="0" err="1"/>
              <a:t>B</a:t>
            </a:r>
            <a:r>
              <a:rPr lang="en-US" sz="3600" b="1" dirty="0" err="1" smtClean="0"/>
              <a:t>xC</a:t>
            </a:r>
            <a:r>
              <a:rPr lang="en-US" sz="3600" b="1" dirty="0" smtClean="0"/>
              <a:t>) /{-C</a:t>
            </a:r>
            <a:r>
              <a:rPr lang="en-US" sz="3600" b="1" dirty="0" smtClean="0">
                <a:latin typeface="Wingdings"/>
                <a:ea typeface="Wingdings"/>
                <a:cs typeface="Wingdings"/>
                <a:sym typeface="Wingdings"/>
              </a:rPr>
              <a:t></a:t>
            </a:r>
            <a:r>
              <a:rPr lang="en-US" sz="3600" b="1" dirty="0" smtClean="0"/>
              <a:t>(</a:t>
            </a:r>
            <a:r>
              <a:rPr lang="en-US" sz="3600" b="1" dirty="0" err="1" smtClean="0"/>
              <a:t>BxA</a:t>
            </a:r>
            <a:r>
              <a:rPr lang="en-US" sz="3600" b="1" dirty="0" smtClean="0"/>
              <a:t>)}</a:t>
            </a:r>
            <a:endParaRPr lang="en-US" sz="3600" b="1" dirty="0"/>
          </a:p>
          <a:p>
            <a:endParaRPr lang="en-US" sz="3600" dirty="0" smtClean="0"/>
          </a:p>
          <a:p>
            <a:r>
              <a:rPr lang="en-US" sz="3600" dirty="0" smtClean="0"/>
              <a:t>Change to “[]” notation</a:t>
            </a:r>
          </a:p>
          <a:p>
            <a:endParaRPr lang="en-US" sz="3600" dirty="0" smtClean="0"/>
          </a:p>
          <a:p>
            <a:r>
              <a:rPr lang="en-US" sz="3600" dirty="0" smtClean="0">
                <a:solidFill>
                  <a:srgbClr val="008000"/>
                </a:solidFill>
              </a:rPr>
              <a:t>                    </a:t>
            </a:r>
            <a:r>
              <a:rPr lang="en-US" sz="3600" dirty="0">
                <a:solidFill>
                  <a:srgbClr val="008000"/>
                </a:solidFill>
              </a:rPr>
              <a:t>a</a:t>
            </a:r>
            <a:r>
              <a:rPr lang="en-US" sz="3600" b="1" dirty="0"/>
              <a:t> = </a:t>
            </a:r>
            <a:r>
              <a:rPr lang="en-US" sz="3600" b="1" dirty="0" smtClean="0"/>
              <a:t>[VBC] /</a:t>
            </a:r>
            <a:r>
              <a:rPr lang="en-US" sz="3600" b="1" dirty="0"/>
              <a:t> </a:t>
            </a:r>
            <a:r>
              <a:rPr lang="en-US" sz="3600" b="1" dirty="0" smtClean="0"/>
              <a:t>[ABC]</a:t>
            </a:r>
            <a:endParaRPr lang="en-US" sz="3600" dirty="0"/>
          </a:p>
          <a:p>
            <a:endParaRPr lang="en-US" sz="3600" dirty="0"/>
          </a:p>
        </p:txBody>
      </p:sp>
    </p:spTree>
    <p:extLst>
      <p:ext uri="{BB962C8B-B14F-4D97-AF65-F5344CB8AC3E}">
        <p14:creationId xmlns:p14="http://schemas.microsoft.com/office/powerpoint/2010/main" val="330168457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7333" y="444501"/>
            <a:ext cx="8043334" cy="4524316"/>
          </a:xfrm>
          <a:prstGeom prst="rect">
            <a:avLst/>
          </a:prstGeom>
          <a:noFill/>
        </p:spPr>
        <p:txBody>
          <a:bodyPr wrap="square" rtlCol="0">
            <a:spAutoFit/>
          </a:bodyPr>
          <a:lstStyle/>
          <a:p>
            <a:r>
              <a:rPr lang="en-US" sz="3600" dirty="0" smtClean="0"/>
              <a:t>Similarly for</a:t>
            </a:r>
            <a:r>
              <a:rPr lang="en-US" sz="3600" dirty="0" smtClean="0">
                <a:solidFill>
                  <a:srgbClr val="008000"/>
                </a:solidFill>
              </a:rPr>
              <a:t> b </a:t>
            </a:r>
            <a:r>
              <a:rPr lang="en-US" sz="3600" dirty="0" smtClean="0"/>
              <a:t>and </a:t>
            </a:r>
            <a:r>
              <a:rPr lang="en-US" sz="3600" dirty="0" smtClean="0">
                <a:solidFill>
                  <a:srgbClr val="008000"/>
                </a:solidFill>
              </a:rPr>
              <a:t>c</a:t>
            </a:r>
            <a:r>
              <a:rPr lang="en-US" sz="3600" dirty="0" smtClean="0"/>
              <a:t> leads to</a:t>
            </a:r>
          </a:p>
          <a:p>
            <a:endParaRPr lang="en-US" sz="3600" dirty="0" smtClean="0"/>
          </a:p>
          <a:p>
            <a:r>
              <a:rPr lang="en-US" sz="3600" dirty="0" smtClean="0">
                <a:solidFill>
                  <a:srgbClr val="008000"/>
                </a:solidFill>
              </a:rPr>
              <a:t>                    </a:t>
            </a:r>
            <a:r>
              <a:rPr lang="en-US" sz="3600" dirty="0">
                <a:solidFill>
                  <a:srgbClr val="008000"/>
                </a:solidFill>
              </a:rPr>
              <a:t>a</a:t>
            </a:r>
            <a:r>
              <a:rPr lang="en-US" sz="3600" b="1" dirty="0"/>
              <a:t> = </a:t>
            </a:r>
            <a:r>
              <a:rPr lang="en-US" sz="3600" b="1" dirty="0" smtClean="0"/>
              <a:t>[VBC] /</a:t>
            </a:r>
            <a:r>
              <a:rPr lang="en-US" sz="3600" b="1" dirty="0"/>
              <a:t> </a:t>
            </a:r>
            <a:r>
              <a:rPr lang="en-US" sz="3600" b="1" dirty="0" smtClean="0"/>
              <a:t>[ABC]</a:t>
            </a:r>
          </a:p>
          <a:p>
            <a:endParaRPr lang="en-US" sz="3600" dirty="0" smtClean="0"/>
          </a:p>
          <a:p>
            <a:r>
              <a:rPr lang="en-US" sz="3600" dirty="0" smtClean="0">
                <a:solidFill>
                  <a:srgbClr val="008000"/>
                </a:solidFill>
              </a:rPr>
              <a:t>                    b</a:t>
            </a:r>
            <a:r>
              <a:rPr lang="en-US" sz="3600" b="1" dirty="0" smtClean="0"/>
              <a:t> </a:t>
            </a:r>
            <a:r>
              <a:rPr lang="en-US" sz="3600" b="1" dirty="0"/>
              <a:t>= </a:t>
            </a:r>
            <a:r>
              <a:rPr lang="en-US" sz="3600" b="1" dirty="0" smtClean="0"/>
              <a:t>[AVC] </a:t>
            </a:r>
            <a:r>
              <a:rPr lang="en-US" sz="3600" b="1" dirty="0"/>
              <a:t>/ [ABC]</a:t>
            </a:r>
            <a:endParaRPr lang="en-US" sz="3600" dirty="0" smtClean="0"/>
          </a:p>
          <a:p>
            <a:r>
              <a:rPr lang="en-US" sz="3600" dirty="0">
                <a:solidFill>
                  <a:srgbClr val="008000"/>
                </a:solidFill>
              </a:rPr>
              <a:t> </a:t>
            </a:r>
            <a:endParaRPr lang="en-US" sz="3600" dirty="0" smtClean="0">
              <a:solidFill>
                <a:srgbClr val="008000"/>
              </a:solidFill>
            </a:endParaRPr>
          </a:p>
          <a:p>
            <a:r>
              <a:rPr lang="en-US" sz="3600" dirty="0">
                <a:solidFill>
                  <a:srgbClr val="008000"/>
                </a:solidFill>
              </a:rPr>
              <a:t> </a:t>
            </a:r>
            <a:r>
              <a:rPr lang="en-US" sz="3600" dirty="0" smtClean="0">
                <a:solidFill>
                  <a:srgbClr val="008000"/>
                </a:solidFill>
              </a:rPr>
              <a:t>                   c</a:t>
            </a:r>
            <a:r>
              <a:rPr lang="en-US" sz="3600" b="1" dirty="0" smtClean="0"/>
              <a:t> </a:t>
            </a:r>
            <a:r>
              <a:rPr lang="en-US" sz="3600" b="1" dirty="0"/>
              <a:t>= </a:t>
            </a:r>
            <a:r>
              <a:rPr lang="en-US" sz="3600" b="1" dirty="0" smtClean="0"/>
              <a:t>[ABV] </a:t>
            </a:r>
            <a:r>
              <a:rPr lang="en-US" sz="3600" b="1" dirty="0"/>
              <a:t>/ [ABC]</a:t>
            </a:r>
            <a:endParaRPr lang="en-US" sz="3600" dirty="0"/>
          </a:p>
          <a:p>
            <a:endParaRPr lang="en-US" sz="3600" dirty="0"/>
          </a:p>
        </p:txBody>
      </p:sp>
    </p:spTree>
    <p:extLst>
      <p:ext uri="{BB962C8B-B14F-4D97-AF65-F5344CB8AC3E}">
        <p14:creationId xmlns:p14="http://schemas.microsoft.com/office/powerpoint/2010/main" val="13048735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6465" y="1330289"/>
            <a:ext cx="3446953" cy="3272691"/>
          </a:xfrm>
          <a:prstGeom prst="rect">
            <a:avLst/>
          </a:prstGeom>
          <a:noFill/>
        </p:spPr>
        <p:txBody>
          <a:bodyPr wrap="square" rtlCol="0">
            <a:spAutoFit/>
          </a:bodyPr>
          <a:lstStyle/>
          <a:p>
            <a:r>
              <a:rPr lang="en-US" sz="3200" b="1" dirty="0" smtClean="0">
                <a:solidFill>
                  <a:srgbClr val="FF0000"/>
                </a:solidFill>
              </a:rPr>
              <a:t>Vector Length:</a:t>
            </a:r>
          </a:p>
          <a:p>
            <a:endParaRPr lang="en-US" sz="3200" dirty="0" smtClean="0"/>
          </a:p>
          <a:p>
            <a:pPr algn="ctr"/>
            <a:r>
              <a:rPr lang="en-US" sz="3200" dirty="0" smtClean="0"/>
              <a:t>|A|</a:t>
            </a:r>
            <a:r>
              <a:rPr lang="en-US" sz="3200" baseline="30000" dirty="0" smtClean="0"/>
              <a:t>2</a:t>
            </a:r>
            <a:r>
              <a:rPr lang="en-US" sz="3200" dirty="0" smtClean="0"/>
              <a:t>=</a:t>
            </a:r>
            <a:r>
              <a:rPr lang="en-US" sz="3200" i="1" dirty="0" smtClean="0"/>
              <a:t>A</a:t>
            </a:r>
            <a:r>
              <a:rPr lang="en-US" sz="3200" i="1" baseline="-25000" dirty="0" smtClean="0"/>
              <a:t>x</a:t>
            </a:r>
            <a:r>
              <a:rPr lang="en-US" sz="3200" i="1" baseline="30000" dirty="0" smtClean="0"/>
              <a:t>2</a:t>
            </a:r>
            <a:r>
              <a:rPr lang="en-US" sz="3200" i="1" dirty="0" smtClean="0"/>
              <a:t>+A</a:t>
            </a:r>
            <a:r>
              <a:rPr lang="en-US" sz="3200" i="1" baseline="-25000" dirty="0" smtClean="0"/>
              <a:t>y</a:t>
            </a:r>
            <a:r>
              <a:rPr lang="en-US" sz="3200" i="1" baseline="30000" dirty="0" smtClean="0"/>
              <a:t>2</a:t>
            </a:r>
          </a:p>
          <a:p>
            <a:pPr algn="ctr"/>
            <a:endParaRPr lang="en-US" sz="3200" baseline="30000" dirty="0"/>
          </a:p>
          <a:p>
            <a:r>
              <a:rPr lang="en-US" sz="3200" dirty="0" smtClean="0"/>
              <a:t>In n-dimensions </a:t>
            </a:r>
          </a:p>
          <a:p>
            <a:pPr algn="ctr"/>
            <a:endParaRPr lang="en-US" sz="3200" baseline="30000" dirty="0"/>
          </a:p>
          <a:p>
            <a:pPr algn="ctr"/>
            <a:r>
              <a:rPr lang="en-US" sz="3200" dirty="0" smtClean="0"/>
              <a:t>|A|</a:t>
            </a:r>
            <a:r>
              <a:rPr lang="en-US" sz="3200" baseline="30000" dirty="0" smtClean="0"/>
              <a:t>2</a:t>
            </a:r>
            <a:r>
              <a:rPr lang="en-US" sz="3200" dirty="0" smtClean="0"/>
              <a:t> = </a:t>
            </a:r>
            <a:r>
              <a:rPr lang="en-US" sz="3600" dirty="0" err="1" smtClean="0"/>
              <a:t>Σ</a:t>
            </a:r>
            <a:r>
              <a:rPr lang="en-US" sz="3200" dirty="0" smtClean="0"/>
              <a:t> </a:t>
            </a:r>
            <a:r>
              <a:rPr lang="en-US" sz="3200" i="1" dirty="0" err="1" smtClean="0"/>
              <a:t>A</a:t>
            </a:r>
            <a:r>
              <a:rPr lang="en-US" sz="3200" i="1" baseline="-25000" dirty="0" err="1" smtClean="0"/>
              <a:t>i</a:t>
            </a:r>
            <a:r>
              <a:rPr lang="en-US" sz="3200" i="1" dirty="0" err="1" smtClean="0"/>
              <a:t>A</a:t>
            </a:r>
            <a:r>
              <a:rPr lang="en-US" sz="3200" i="1" baseline="-25000" dirty="0" err="1" smtClean="0"/>
              <a:t>i</a:t>
            </a:r>
            <a:endParaRPr lang="en-US" sz="3200" i="1" baseline="-25000" dirty="0" smtClean="0"/>
          </a:p>
        </p:txBody>
      </p:sp>
      <p:pic>
        <p:nvPicPr>
          <p:cNvPr id="2" name="Picture 1" descr="Screen Shot 2020-09-30 at 3.55.3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1507" y="1356611"/>
            <a:ext cx="3104378" cy="3306837"/>
          </a:xfrm>
          <a:prstGeom prst="rect">
            <a:avLst/>
          </a:prstGeom>
        </p:spPr>
      </p:pic>
      <p:sp>
        <p:nvSpPr>
          <p:cNvPr id="4" name="TextBox 3"/>
          <p:cNvSpPr txBox="1"/>
          <p:nvPr/>
        </p:nvSpPr>
        <p:spPr>
          <a:xfrm>
            <a:off x="2580174" y="3697530"/>
            <a:ext cx="469600" cy="1200329"/>
          </a:xfrm>
          <a:prstGeom prst="rect">
            <a:avLst/>
          </a:prstGeom>
          <a:noFill/>
        </p:spPr>
        <p:txBody>
          <a:bodyPr wrap="none" rtlCol="0">
            <a:spAutoFit/>
          </a:bodyPr>
          <a:lstStyle/>
          <a:p>
            <a:r>
              <a:rPr lang="en-US" dirty="0" smtClean="0"/>
              <a:t>n</a:t>
            </a:r>
          </a:p>
          <a:p>
            <a:endParaRPr lang="en-US" dirty="0"/>
          </a:p>
          <a:p>
            <a:endParaRPr lang="en-US" dirty="0" smtClean="0"/>
          </a:p>
          <a:p>
            <a:r>
              <a:rPr lang="en-US" dirty="0" err="1" smtClean="0"/>
              <a:t>i</a:t>
            </a:r>
            <a:r>
              <a:rPr lang="en-US" dirty="0" smtClean="0"/>
              <a:t>=1</a:t>
            </a:r>
            <a:endParaRPr lang="en-US" dirty="0"/>
          </a:p>
        </p:txBody>
      </p:sp>
    </p:spTree>
    <p:extLst>
      <p:ext uri="{BB962C8B-B14F-4D97-AF65-F5344CB8AC3E}">
        <p14:creationId xmlns:p14="http://schemas.microsoft.com/office/powerpoint/2010/main" val="1594316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418" y="624829"/>
            <a:ext cx="4414519" cy="6001642"/>
          </a:xfrm>
          <a:prstGeom prst="rect">
            <a:avLst/>
          </a:prstGeom>
          <a:noFill/>
        </p:spPr>
        <p:txBody>
          <a:bodyPr wrap="square" rtlCol="0">
            <a:spAutoFit/>
          </a:bodyPr>
          <a:lstStyle/>
          <a:p>
            <a:r>
              <a:rPr lang="en-US" sz="3200" b="1" dirty="0" smtClean="0">
                <a:solidFill>
                  <a:srgbClr val="FF0000"/>
                </a:solidFill>
              </a:rPr>
              <a:t>Vector Addition:</a:t>
            </a:r>
          </a:p>
          <a:p>
            <a:endParaRPr lang="en-US" sz="3200" dirty="0" smtClean="0"/>
          </a:p>
          <a:p>
            <a:pPr algn="ctr"/>
            <a:r>
              <a:rPr lang="en-US" sz="3200" dirty="0" smtClean="0"/>
              <a:t>A+B</a:t>
            </a:r>
            <a:endParaRPr lang="en-US" sz="3200" baseline="30000" dirty="0" smtClean="0"/>
          </a:p>
          <a:p>
            <a:pPr algn="ctr"/>
            <a:endParaRPr lang="en-US" sz="3200" baseline="30000" dirty="0" smtClean="0"/>
          </a:p>
          <a:p>
            <a:pPr algn="ctr"/>
            <a:r>
              <a:rPr lang="en-US" sz="3200" dirty="0" smtClean="0"/>
              <a:t>A+B=(</a:t>
            </a:r>
            <a:r>
              <a:rPr lang="en-US" sz="3200" i="1" dirty="0" err="1" smtClean="0"/>
              <a:t>A</a:t>
            </a:r>
            <a:r>
              <a:rPr lang="en-US" sz="3200" i="1" baseline="-25000" dirty="0" err="1" smtClean="0"/>
              <a:t>x</a:t>
            </a:r>
            <a:r>
              <a:rPr lang="en-US" sz="3200" i="1" dirty="0" err="1" smtClean="0"/>
              <a:t>+B</a:t>
            </a:r>
            <a:r>
              <a:rPr lang="en-US" sz="3200" i="1" baseline="-25000" dirty="0" err="1" smtClean="0"/>
              <a:t>x</a:t>
            </a:r>
            <a:r>
              <a:rPr lang="en-US" sz="3200" i="1" dirty="0" err="1" smtClean="0"/>
              <a:t>,A</a:t>
            </a:r>
            <a:r>
              <a:rPr lang="en-US" sz="3200" i="1" baseline="-25000" dirty="0" err="1" smtClean="0"/>
              <a:t>y</a:t>
            </a:r>
            <a:r>
              <a:rPr lang="en-US" sz="3200" i="1" dirty="0" err="1" smtClean="0"/>
              <a:t>+B</a:t>
            </a:r>
            <a:r>
              <a:rPr lang="en-US" sz="3200" i="1" baseline="-25000" dirty="0" err="1" smtClean="0"/>
              <a:t>y</a:t>
            </a:r>
            <a:r>
              <a:rPr lang="en-US" sz="3200" i="1" dirty="0" err="1" smtClean="0"/>
              <a:t>,A</a:t>
            </a:r>
            <a:r>
              <a:rPr lang="en-US" sz="3200" i="1" baseline="-25000" dirty="0" err="1" smtClean="0"/>
              <a:t>z</a:t>
            </a:r>
            <a:r>
              <a:rPr lang="en-US" sz="3200" i="1" dirty="0" err="1" smtClean="0"/>
              <a:t>+B</a:t>
            </a:r>
            <a:r>
              <a:rPr lang="en-US" sz="3200" i="1" baseline="-25000" dirty="0" err="1" smtClean="0"/>
              <a:t>z</a:t>
            </a:r>
            <a:r>
              <a:rPr lang="en-US" sz="3200" dirty="0" smtClean="0"/>
              <a:t>)</a:t>
            </a:r>
            <a:endParaRPr lang="en-US" sz="3200" dirty="0"/>
          </a:p>
          <a:p>
            <a:pPr algn="ctr"/>
            <a:endParaRPr lang="en-US" sz="3200" baseline="30000" dirty="0" smtClean="0"/>
          </a:p>
          <a:p>
            <a:pPr algn="ctr"/>
            <a:endParaRPr lang="en-US" sz="3200" baseline="30000" dirty="0" smtClean="0"/>
          </a:p>
          <a:p>
            <a:r>
              <a:rPr lang="en-US" sz="3200" b="1" dirty="0" err="1" smtClean="0">
                <a:solidFill>
                  <a:srgbClr val="FF0000"/>
                </a:solidFill>
              </a:rPr>
              <a:t>Commets</a:t>
            </a:r>
            <a:r>
              <a:rPr lang="en-US" sz="3200" b="1" dirty="0" smtClean="0">
                <a:solidFill>
                  <a:srgbClr val="FF0000"/>
                </a:solidFill>
              </a:rPr>
              <a:t>:</a:t>
            </a:r>
          </a:p>
          <a:p>
            <a:endParaRPr lang="en-US" sz="3200" b="1" dirty="0">
              <a:solidFill>
                <a:srgbClr val="FF0000"/>
              </a:solidFill>
            </a:endParaRPr>
          </a:p>
          <a:p>
            <a:pPr marL="457200" indent="-457200">
              <a:buFont typeface="Arial"/>
              <a:buChar char="•"/>
            </a:pPr>
            <a:r>
              <a:rPr lang="en-US" sz="3200" b="1" dirty="0" smtClean="0">
                <a:solidFill>
                  <a:srgbClr val="000000"/>
                </a:solidFill>
              </a:rPr>
              <a:t>A+B=B+A, </a:t>
            </a:r>
            <a:r>
              <a:rPr lang="en-US" sz="3200" b="1" dirty="0" smtClean="0">
                <a:solidFill>
                  <a:srgbClr val="3366FF"/>
                </a:solidFill>
              </a:rPr>
              <a:t>commutative</a:t>
            </a:r>
          </a:p>
          <a:p>
            <a:pPr marL="457200" indent="-457200">
              <a:buFont typeface="Arial"/>
              <a:buChar char="•"/>
            </a:pPr>
            <a:r>
              <a:rPr lang="en-US" sz="3200" b="1" dirty="0" smtClean="0">
                <a:solidFill>
                  <a:srgbClr val="000000"/>
                </a:solidFill>
              </a:rPr>
              <a:t>A+B+C =(A+B)+C=A+(B+C), </a:t>
            </a:r>
            <a:r>
              <a:rPr lang="en-US" sz="3200" b="1" dirty="0" smtClean="0">
                <a:solidFill>
                  <a:srgbClr val="3366FF"/>
                </a:solidFill>
              </a:rPr>
              <a:t>associative</a:t>
            </a:r>
          </a:p>
        </p:txBody>
      </p:sp>
      <p:pic>
        <p:nvPicPr>
          <p:cNvPr id="6" name="Picture 5" descr="Screen Shot 2020-09-30 at 4.04.1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5937" y="320735"/>
            <a:ext cx="4716644" cy="3050974"/>
          </a:xfrm>
          <a:prstGeom prst="rect">
            <a:avLst/>
          </a:prstGeom>
        </p:spPr>
      </p:pic>
      <p:cxnSp>
        <p:nvCxnSpPr>
          <p:cNvPr id="3" name="Straight Arrow Connector 2"/>
          <p:cNvCxnSpPr/>
          <p:nvPr/>
        </p:nvCxnSpPr>
        <p:spPr>
          <a:xfrm flipV="1">
            <a:off x="2862382" y="1491527"/>
            <a:ext cx="3527583" cy="423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88152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2285" y="624829"/>
            <a:ext cx="5936419" cy="5673348"/>
          </a:xfrm>
          <a:prstGeom prst="rect">
            <a:avLst/>
          </a:prstGeom>
          <a:noFill/>
        </p:spPr>
        <p:txBody>
          <a:bodyPr wrap="square" rtlCol="0">
            <a:spAutoFit/>
          </a:bodyPr>
          <a:lstStyle/>
          <a:p>
            <a:r>
              <a:rPr lang="en-US" sz="3200" b="1" dirty="0" smtClean="0">
                <a:solidFill>
                  <a:srgbClr val="FF0000"/>
                </a:solidFill>
              </a:rPr>
              <a:t>Vector Subtraction:</a:t>
            </a:r>
          </a:p>
          <a:p>
            <a:pPr algn="ctr"/>
            <a:endParaRPr lang="en-US" sz="3200" b="1" dirty="0">
              <a:solidFill>
                <a:srgbClr val="FF0000"/>
              </a:solidFill>
            </a:endParaRPr>
          </a:p>
          <a:p>
            <a:r>
              <a:rPr lang="en-US" sz="3200" b="1" dirty="0" smtClean="0"/>
              <a:t>            A-B</a:t>
            </a:r>
            <a:endParaRPr lang="en-US" sz="3200" b="1" dirty="0"/>
          </a:p>
          <a:p>
            <a:endParaRPr lang="en-US" sz="3200" dirty="0"/>
          </a:p>
          <a:p>
            <a:pPr algn="ctr"/>
            <a:r>
              <a:rPr lang="en-US" sz="3200" b="1" dirty="0" smtClean="0"/>
              <a:t>A-B</a:t>
            </a:r>
            <a:r>
              <a:rPr lang="en-US" sz="3200" dirty="0" smtClean="0"/>
              <a:t>=(</a:t>
            </a:r>
            <a:r>
              <a:rPr lang="en-US" sz="3200" i="1" dirty="0" smtClean="0"/>
              <a:t>A</a:t>
            </a:r>
            <a:r>
              <a:rPr lang="en-US" sz="3200" i="1" baseline="-25000" dirty="0" smtClean="0"/>
              <a:t>x</a:t>
            </a:r>
            <a:r>
              <a:rPr lang="en-US" sz="3200" i="1" dirty="0" smtClean="0"/>
              <a:t>-</a:t>
            </a:r>
            <a:r>
              <a:rPr lang="en-US" sz="3200" i="1" dirty="0" err="1" smtClean="0"/>
              <a:t>B</a:t>
            </a:r>
            <a:r>
              <a:rPr lang="en-US" sz="3200" i="1" baseline="-25000" dirty="0" err="1" smtClean="0"/>
              <a:t>x</a:t>
            </a:r>
            <a:r>
              <a:rPr lang="en-US" sz="3200" i="1" dirty="0" err="1" smtClean="0"/>
              <a:t>,A</a:t>
            </a:r>
            <a:r>
              <a:rPr lang="en-US" sz="3200" i="1" baseline="-25000" dirty="0" err="1" smtClean="0"/>
              <a:t>y</a:t>
            </a:r>
            <a:r>
              <a:rPr lang="en-US" sz="3200" i="1" dirty="0" smtClean="0"/>
              <a:t>-</a:t>
            </a:r>
            <a:r>
              <a:rPr lang="en-US" sz="3200" i="1" dirty="0" err="1" smtClean="0"/>
              <a:t>B</a:t>
            </a:r>
            <a:r>
              <a:rPr lang="en-US" sz="3200" i="1" baseline="-25000" dirty="0" err="1" smtClean="0"/>
              <a:t>y</a:t>
            </a:r>
            <a:r>
              <a:rPr lang="en-US" sz="3200" i="1" dirty="0" err="1" smtClean="0"/>
              <a:t>,A</a:t>
            </a:r>
            <a:r>
              <a:rPr lang="en-US" sz="3200" i="1" baseline="-25000" dirty="0" err="1" smtClean="0"/>
              <a:t>z</a:t>
            </a:r>
            <a:r>
              <a:rPr lang="en-US" sz="3200" i="1" dirty="0" err="1" smtClean="0"/>
              <a:t>-B</a:t>
            </a:r>
            <a:r>
              <a:rPr lang="en-US" sz="3200" i="1" baseline="-25000" dirty="0" err="1" smtClean="0"/>
              <a:t>z</a:t>
            </a:r>
            <a:r>
              <a:rPr lang="en-US" sz="3200" dirty="0" smtClean="0"/>
              <a:t>)</a:t>
            </a:r>
          </a:p>
          <a:p>
            <a:pPr algn="ctr"/>
            <a:endParaRPr lang="en-US" sz="3200" dirty="0">
              <a:solidFill>
                <a:srgbClr val="FF0000"/>
              </a:solidFill>
            </a:endParaRPr>
          </a:p>
          <a:p>
            <a:r>
              <a:rPr lang="en-US" sz="3200" dirty="0" smtClean="0">
                <a:solidFill>
                  <a:srgbClr val="FF0000"/>
                </a:solidFill>
              </a:rPr>
              <a:t>Comments:</a:t>
            </a:r>
          </a:p>
          <a:p>
            <a:pPr algn="ctr"/>
            <a:endParaRPr lang="en-US" sz="3200" b="1" dirty="0"/>
          </a:p>
          <a:p>
            <a:pPr marL="457200" indent="-457200">
              <a:buFont typeface="Arial"/>
              <a:buChar char="•"/>
            </a:pPr>
            <a:r>
              <a:rPr lang="en-US" sz="3200" b="1" dirty="0" smtClean="0"/>
              <a:t>A-B=A+(-B)=(-B)+A</a:t>
            </a:r>
          </a:p>
          <a:p>
            <a:pPr marL="457200" indent="-457200">
              <a:buFont typeface="Arial"/>
              <a:buChar char="•"/>
            </a:pPr>
            <a:r>
              <a:rPr lang="en-US" sz="3200" b="1" dirty="0" smtClean="0"/>
              <a:t>-A-B-C=(-A-B)-C=-A+(-B-C)</a:t>
            </a:r>
          </a:p>
          <a:p>
            <a:pPr algn="ctr"/>
            <a:endParaRPr lang="en-US" sz="3200" baseline="30000" dirty="0"/>
          </a:p>
          <a:p>
            <a:pPr algn="ctr"/>
            <a:endParaRPr lang="en-US" sz="3200" baseline="30000" dirty="0"/>
          </a:p>
        </p:txBody>
      </p:sp>
      <p:pic>
        <p:nvPicPr>
          <p:cNvPr id="8" name="Picture 7" descr="Screen Shot 2020-09-30 at 4.08.1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9720" y="227409"/>
            <a:ext cx="3366320" cy="3001305"/>
          </a:xfrm>
          <a:prstGeom prst="rect">
            <a:avLst/>
          </a:prstGeom>
        </p:spPr>
      </p:pic>
      <p:cxnSp>
        <p:nvCxnSpPr>
          <p:cNvPr id="3" name="Straight Arrow Connector 2"/>
          <p:cNvCxnSpPr/>
          <p:nvPr/>
        </p:nvCxnSpPr>
        <p:spPr>
          <a:xfrm flipV="1">
            <a:off x="2418906" y="1491527"/>
            <a:ext cx="3527583" cy="423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04071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11" y="624829"/>
            <a:ext cx="7337372" cy="1241365"/>
          </a:xfrm>
          <a:prstGeom prst="rect">
            <a:avLst/>
          </a:prstGeom>
          <a:noFill/>
        </p:spPr>
        <p:txBody>
          <a:bodyPr wrap="square" rtlCol="0">
            <a:spAutoFit/>
          </a:bodyPr>
          <a:lstStyle/>
          <a:p>
            <a:r>
              <a:rPr lang="en-US" sz="3200" b="1" dirty="0" smtClean="0">
                <a:solidFill>
                  <a:srgbClr val="FF0000"/>
                </a:solidFill>
              </a:rPr>
              <a:t>Vector Multiplication by a constant:</a:t>
            </a:r>
            <a:endParaRPr lang="en-US" sz="3200" baseline="30000" dirty="0" smtClean="0"/>
          </a:p>
          <a:p>
            <a:pPr algn="ctr"/>
            <a:endParaRPr lang="en-US" sz="3200" baseline="30000" dirty="0" smtClean="0"/>
          </a:p>
          <a:p>
            <a:pPr algn="ctr"/>
            <a:endParaRPr lang="en-US" sz="3200" baseline="30000" dirty="0"/>
          </a:p>
        </p:txBody>
      </p:sp>
      <p:pic>
        <p:nvPicPr>
          <p:cNvPr id="2" name="Picture 1" descr="Screen Shot 2020-09-30 at 4.18.3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568" y="1649838"/>
            <a:ext cx="7586271" cy="3984532"/>
          </a:xfrm>
          <a:prstGeom prst="rect">
            <a:avLst/>
          </a:prstGeom>
        </p:spPr>
      </p:pic>
    </p:spTree>
    <p:extLst>
      <p:ext uri="{BB962C8B-B14F-4D97-AF65-F5344CB8AC3E}">
        <p14:creationId xmlns:p14="http://schemas.microsoft.com/office/powerpoint/2010/main" val="38228828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801</TotalTime>
  <Words>2901</Words>
  <Application>Microsoft Macintosh PowerPoint</Application>
  <PresentationFormat>On-screen Show (4:3)</PresentationFormat>
  <Paragraphs>495</Paragraphs>
  <Slides>58</Slides>
  <Notes>55</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Physics 421M Course CRN: 15532 Class: 09:30-10:30, MWF, 00 REMOTE Text: Mathematical Methods in the Physical Sciences, 3rd Ed., Mary L. Boas  https://pages.uoregon.edu/imamura/421/physics.421.html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421M Course CRN: 15532  </dc:title>
  <dc:creator>CASIT</dc:creator>
  <cp:lastModifiedBy>CASIT</cp:lastModifiedBy>
  <cp:revision>81</cp:revision>
  <dcterms:created xsi:type="dcterms:W3CDTF">2020-09-29T18:33:59Z</dcterms:created>
  <dcterms:modified xsi:type="dcterms:W3CDTF">2020-10-02T17:32:59Z</dcterms:modified>
</cp:coreProperties>
</file>