
<file path=[Content_Types].xml><?xml version="1.0" encoding="utf-8"?>
<Types xmlns="http://schemas.openxmlformats.org/package/2006/content-types">
  <Default Extension="bin" ContentType="application/vnd.openxmlformats-officedocument.oleObject"/>
  <Default Extension="emf" ContentType="image/x-emf"/>
  <Default Extension="jpeg" ContentType="image/jpeg"/>
  <Default Extension="png" ContentType="image/png"/>
  <Default Extension="rels" ContentType="application/vnd.openxmlformats-package.relationships+xml"/>
  <Default Extension="vml" ContentType="application/vnd.openxmlformats-officedocument.vmlDrawing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slides/slide29.xml" ContentType="application/vnd.openxmlformats-officedocument.presentationml.slide+xml"/>
  <Override PartName="/ppt/slides/slide30.xml" ContentType="application/vnd.openxmlformats-officedocument.presentationml.slide+xml"/>
  <Override PartName="/ppt/slides/slide31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648" r:id="rId1"/>
  </p:sldMasterIdLst>
  <p:sldIdLst>
    <p:sldId id="256" r:id="rId2"/>
    <p:sldId id="258" r:id="rId3"/>
    <p:sldId id="259" r:id="rId4"/>
    <p:sldId id="260" r:id="rId5"/>
    <p:sldId id="261" r:id="rId6"/>
    <p:sldId id="262" r:id="rId7"/>
    <p:sldId id="263" r:id="rId8"/>
    <p:sldId id="280" r:id="rId9"/>
    <p:sldId id="267" r:id="rId10"/>
    <p:sldId id="288" r:id="rId11"/>
    <p:sldId id="264" r:id="rId12"/>
    <p:sldId id="265" r:id="rId13"/>
    <p:sldId id="266" r:id="rId14"/>
    <p:sldId id="281" r:id="rId15"/>
    <p:sldId id="274" r:id="rId16"/>
    <p:sldId id="269" r:id="rId17"/>
    <p:sldId id="270" r:id="rId18"/>
    <p:sldId id="272" r:id="rId19"/>
    <p:sldId id="271" r:id="rId20"/>
    <p:sldId id="273" r:id="rId21"/>
    <p:sldId id="275" r:id="rId22"/>
    <p:sldId id="277" r:id="rId23"/>
    <p:sldId id="276" r:id="rId24"/>
    <p:sldId id="278" r:id="rId25"/>
    <p:sldId id="279" r:id="rId26"/>
    <p:sldId id="282" r:id="rId27"/>
    <p:sldId id="283" r:id="rId28"/>
    <p:sldId id="284" r:id="rId29"/>
    <p:sldId id="285" r:id="rId30"/>
    <p:sldId id="287" r:id="rId31"/>
    <p:sldId id="286" r:id="rId32"/>
  </p:sldIdLst>
  <p:sldSz cx="9144000" cy="6858000" type="screen4x3"/>
  <p:notesSz cx="6858000" cy="9144000"/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11"/>
    <p:restoredTop sz="94674"/>
  </p:normalViewPr>
  <p:slideViewPr>
    <p:cSldViewPr snapToGrid="0" snapToObjects="1">
      <p:cViewPr varScale="1">
        <p:scale>
          <a:sx n="124" d="100"/>
          <a:sy n="124" d="100"/>
        </p:scale>
        <p:origin x="1824" y="168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slide" Target="slides/slide25.xml"/><Relationship Id="rId3" Type="http://schemas.openxmlformats.org/officeDocument/2006/relationships/slide" Target="slides/slide2.xml"/><Relationship Id="rId21" Type="http://schemas.openxmlformats.org/officeDocument/2006/relationships/slide" Target="slides/slide20.xml"/><Relationship Id="rId34" Type="http://schemas.openxmlformats.org/officeDocument/2006/relationships/viewProps" Target="viewProps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33" Type="http://schemas.openxmlformats.org/officeDocument/2006/relationships/presProps" Target="presProps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29" Type="http://schemas.openxmlformats.org/officeDocument/2006/relationships/slide" Target="slides/slide28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32" Type="http://schemas.openxmlformats.org/officeDocument/2006/relationships/slide" Target="slides/slide31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slide" Target="slides/slide27.xml"/><Relationship Id="rId36" Type="http://schemas.openxmlformats.org/officeDocument/2006/relationships/tableStyles" Target="tableStyles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31" Type="http://schemas.openxmlformats.org/officeDocument/2006/relationships/slide" Target="slides/slide30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slide" Target="slides/slide26.xml"/><Relationship Id="rId30" Type="http://schemas.openxmlformats.org/officeDocument/2006/relationships/slide" Target="slides/slide29.xml"/><Relationship Id="rId35" Type="http://schemas.openxmlformats.org/officeDocument/2006/relationships/theme" Target="theme/theme1.xml"/><Relationship Id="rId8" Type="http://schemas.openxmlformats.org/officeDocument/2006/relationships/slide" Target="slides/slide7.xml"/></Relationships>
</file>

<file path=ppt/drawings/_rels/vmlDrawing1.vml.rels><?xml version="1.0" encoding="UTF-8" standalone="yes"?>
<Relationships xmlns="http://schemas.openxmlformats.org/package/2006/relationships"><Relationship Id="rId3" Type="http://schemas.openxmlformats.org/officeDocument/2006/relationships/image" Target="../media/image8.emf"/><Relationship Id="rId2" Type="http://schemas.openxmlformats.org/officeDocument/2006/relationships/image" Target="../media/image7.emf"/><Relationship Id="rId1" Type="http://schemas.openxmlformats.org/officeDocument/2006/relationships/image" Target="../media/image6.emf"/><Relationship Id="rId6" Type="http://schemas.openxmlformats.org/officeDocument/2006/relationships/image" Target="../media/image11.emf"/><Relationship Id="rId5" Type="http://schemas.openxmlformats.org/officeDocument/2006/relationships/image" Target="../media/image10.emf"/><Relationship Id="rId4" Type="http://schemas.openxmlformats.org/officeDocument/2006/relationships/image" Target="../media/image9.emf"/></Relationships>
</file>

<file path=ppt/drawings/_rels/vmlDrawing2.vml.rels><?xml version="1.0" encoding="UTF-8" standalone="yes"?>
<Relationships xmlns="http://schemas.openxmlformats.org/package/2006/relationships"><Relationship Id="rId3" Type="http://schemas.openxmlformats.org/officeDocument/2006/relationships/image" Target="../media/image13.emf"/><Relationship Id="rId2" Type="http://schemas.openxmlformats.org/officeDocument/2006/relationships/image" Target="../media/image7.emf"/><Relationship Id="rId1" Type="http://schemas.openxmlformats.org/officeDocument/2006/relationships/image" Target="../media/image6.emf"/><Relationship Id="rId4" Type="http://schemas.openxmlformats.org/officeDocument/2006/relationships/image" Target="../media/image14.emf"/></Relationships>
</file>

<file path=ppt/drawings/_rels/vmlDrawing3.vml.rels><?xml version="1.0" encoding="UTF-8" standalone="yes"?>
<Relationships xmlns="http://schemas.openxmlformats.org/package/2006/relationships"><Relationship Id="rId2" Type="http://schemas.openxmlformats.org/officeDocument/2006/relationships/image" Target="../media/image7.emf"/><Relationship Id="rId1" Type="http://schemas.openxmlformats.org/officeDocument/2006/relationships/image" Target="../media/image6.emf"/></Relationships>
</file>

<file path=ppt/drawings/_rels/vmlDrawing4.vml.rels><?xml version="1.0" encoding="UTF-8" standalone="yes"?>
<Relationships xmlns="http://schemas.openxmlformats.org/package/2006/relationships"><Relationship Id="rId2" Type="http://schemas.openxmlformats.org/officeDocument/2006/relationships/image" Target="../media/image7.emf"/><Relationship Id="rId1" Type="http://schemas.openxmlformats.org/officeDocument/2006/relationships/image" Target="../media/image6.emf"/></Relationships>
</file>

<file path=ppt/drawings/_rels/vmlDrawing5.vml.rels><?xml version="1.0" encoding="UTF-8" standalone="yes"?>
<Relationships xmlns="http://schemas.openxmlformats.org/package/2006/relationships"><Relationship Id="rId2" Type="http://schemas.openxmlformats.org/officeDocument/2006/relationships/image" Target="../media/image7.emf"/><Relationship Id="rId1" Type="http://schemas.openxmlformats.org/officeDocument/2006/relationships/image" Target="../media/image6.emf"/></Relationships>
</file>

<file path=ppt/drawings/_rels/vmlDrawing6.vml.rels><?xml version="1.0" encoding="UTF-8" standalone="yes"?>
<Relationships xmlns="http://schemas.openxmlformats.org/package/2006/relationships"><Relationship Id="rId3" Type="http://schemas.openxmlformats.org/officeDocument/2006/relationships/image" Target="../media/image17.emf"/><Relationship Id="rId2" Type="http://schemas.openxmlformats.org/officeDocument/2006/relationships/image" Target="../media/image7.emf"/><Relationship Id="rId1" Type="http://schemas.openxmlformats.org/officeDocument/2006/relationships/image" Target="../media/image6.emf"/></Relationships>
</file>

<file path=ppt/drawings/_rels/vmlDrawing7.vml.rels><?xml version="1.0" encoding="UTF-8" standalone="yes"?>
<Relationships xmlns="http://schemas.openxmlformats.org/package/2006/relationships"><Relationship Id="rId2" Type="http://schemas.openxmlformats.org/officeDocument/2006/relationships/image" Target="../media/image7.emf"/><Relationship Id="rId1" Type="http://schemas.openxmlformats.org/officeDocument/2006/relationships/image" Target="../media/image6.emf"/></Relationships>
</file>

<file path=ppt/drawings/_rels/vmlDrawing8.vml.rels><?xml version="1.0" encoding="UTF-8" standalone="yes"?>
<Relationships xmlns="http://schemas.openxmlformats.org/package/2006/relationships"><Relationship Id="rId2" Type="http://schemas.openxmlformats.org/officeDocument/2006/relationships/image" Target="../media/image7.emf"/><Relationship Id="rId1" Type="http://schemas.openxmlformats.org/officeDocument/2006/relationships/image" Target="../media/image6.emf"/></Relationships>
</file>

<file path=ppt/drawings/_rels/vmlDrawing9.vml.rels><?xml version="1.0" encoding="UTF-8" standalone="yes"?>
<Relationships xmlns="http://schemas.openxmlformats.org/package/2006/relationships"><Relationship Id="rId2" Type="http://schemas.openxmlformats.org/officeDocument/2006/relationships/image" Target="../media/image7.emf"/><Relationship Id="rId1" Type="http://schemas.openxmlformats.org/officeDocument/2006/relationships/image" Target="../media/image6.emf"/></Relationships>
</file>

<file path=ppt/drawings/_rels/vmlDrawing10.vml.rels><?xml version="1.0" encoding="UTF-8" standalone="yes"?>
<Relationships xmlns="http://schemas.openxmlformats.org/package/2006/relationships"><Relationship Id="rId2" Type="http://schemas.openxmlformats.org/officeDocument/2006/relationships/image" Target="../media/image7.emf"/><Relationship Id="rId1" Type="http://schemas.openxmlformats.org/officeDocument/2006/relationships/image" Target="../media/image6.emf"/></Relationships>
</file>

<file path=ppt/drawings/_rels/vmlDrawing11.vml.rels><?xml version="1.0" encoding="UTF-8" standalone="yes"?>
<Relationships xmlns="http://schemas.openxmlformats.org/package/2006/relationships"><Relationship Id="rId2" Type="http://schemas.openxmlformats.org/officeDocument/2006/relationships/image" Target="../media/image7.emf"/><Relationship Id="rId1" Type="http://schemas.openxmlformats.org/officeDocument/2006/relationships/image" Target="../media/image6.emf"/></Relationships>
</file>

<file path=ppt/drawings/_rels/vmlDrawing12.vml.rels><?xml version="1.0" encoding="UTF-8" standalone="yes"?>
<Relationships xmlns="http://schemas.openxmlformats.org/package/2006/relationships"><Relationship Id="rId2" Type="http://schemas.openxmlformats.org/officeDocument/2006/relationships/image" Target="../media/image7.emf"/><Relationship Id="rId1" Type="http://schemas.openxmlformats.org/officeDocument/2006/relationships/image" Target="../media/image6.emf"/></Relationships>
</file>

<file path=ppt/drawings/_rels/vmlDrawing13.vml.rels><?xml version="1.0" encoding="UTF-8" standalone="yes"?>
<Relationships xmlns="http://schemas.openxmlformats.org/package/2006/relationships"><Relationship Id="rId2" Type="http://schemas.openxmlformats.org/officeDocument/2006/relationships/image" Target="../media/image7.emf"/><Relationship Id="rId1" Type="http://schemas.openxmlformats.org/officeDocument/2006/relationships/image" Target="../media/image6.emf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C907B1B-0B07-9A4C-AA6A-9D7FBE233BA0}" type="datetimeFigureOut">
              <a:rPr lang="en-US" smtClean="0"/>
              <a:t>10/6/20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4FA29FD-A18C-2146-BB5C-39F3AA7E49F7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426438995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C907B1B-0B07-9A4C-AA6A-9D7FBE233BA0}" type="datetimeFigureOut">
              <a:rPr lang="en-US" smtClean="0"/>
              <a:t>10/6/20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4FA29FD-A18C-2146-BB5C-39F3AA7E49F7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980852799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C907B1B-0B07-9A4C-AA6A-9D7FBE233BA0}" type="datetimeFigureOut">
              <a:rPr lang="en-US" smtClean="0"/>
              <a:t>10/6/20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4FA29FD-A18C-2146-BB5C-39F3AA7E49F7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156856985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C907B1B-0B07-9A4C-AA6A-9D7FBE233BA0}" type="datetimeFigureOut">
              <a:rPr lang="en-US" smtClean="0"/>
              <a:t>10/6/20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4FA29FD-A18C-2146-BB5C-39F3AA7E49F7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92710477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C907B1B-0B07-9A4C-AA6A-9D7FBE233BA0}" type="datetimeFigureOut">
              <a:rPr lang="en-US" smtClean="0"/>
              <a:t>10/6/20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4FA29FD-A18C-2146-BB5C-39F3AA7E49F7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679097541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C907B1B-0B07-9A4C-AA6A-9D7FBE233BA0}" type="datetimeFigureOut">
              <a:rPr lang="en-US" smtClean="0"/>
              <a:t>10/6/20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4FA29FD-A18C-2146-BB5C-39F3AA7E49F7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807969193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C907B1B-0B07-9A4C-AA6A-9D7FBE233BA0}" type="datetimeFigureOut">
              <a:rPr lang="en-US" smtClean="0"/>
              <a:t>10/6/20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4FA29FD-A18C-2146-BB5C-39F3AA7E49F7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668703984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C907B1B-0B07-9A4C-AA6A-9D7FBE233BA0}" type="datetimeFigureOut">
              <a:rPr lang="en-US" smtClean="0"/>
              <a:t>10/6/20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4FA29FD-A18C-2146-BB5C-39F3AA7E49F7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583755699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C907B1B-0B07-9A4C-AA6A-9D7FBE233BA0}" type="datetimeFigureOut">
              <a:rPr lang="en-US" smtClean="0"/>
              <a:t>10/6/20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4FA29FD-A18C-2146-BB5C-39F3AA7E49F7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811928605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C907B1B-0B07-9A4C-AA6A-9D7FBE233BA0}" type="datetimeFigureOut">
              <a:rPr lang="en-US" smtClean="0"/>
              <a:t>10/6/20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4FA29FD-A18C-2146-BB5C-39F3AA7E49F7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970020820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C907B1B-0B07-9A4C-AA6A-9D7FBE233BA0}" type="datetimeFigureOut">
              <a:rPr lang="en-US" smtClean="0"/>
              <a:t>10/6/20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4FA29FD-A18C-2146-BB5C-39F3AA7E49F7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427228605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2C907B1B-0B07-9A4C-AA6A-9D7FBE233BA0}" type="datetimeFigureOut">
              <a:rPr lang="en-US" smtClean="0"/>
              <a:t>10/6/20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D4FA29FD-A18C-2146-BB5C-39F3AA7E49F7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161422597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ctr" defTabSz="4572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457200" rtl="0" eaLnBrk="1" latinLnBrk="0" hangingPunct="1">
        <a:spcBef>
          <a:spcPct val="20000"/>
        </a:spcBef>
        <a:buFont typeface="Arial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457200" rtl="0" eaLnBrk="1" latinLnBrk="0" hangingPunct="1">
        <a:spcBef>
          <a:spcPct val="20000"/>
        </a:spcBef>
        <a:buFont typeface="Arial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457200" rtl="0" eaLnBrk="1" latinLnBrk="0" hangingPunct="1">
        <a:spcBef>
          <a:spcPct val="20000"/>
        </a:spcBef>
        <a:buFont typeface="Arial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457200" rtl="0" eaLnBrk="1" latinLnBrk="0" hangingPunct="1">
        <a:spcBef>
          <a:spcPct val="20000"/>
        </a:spcBef>
        <a:buFont typeface="Arial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457200" rtl="0" eaLnBrk="1" latinLnBrk="0" hangingPunct="1">
        <a:spcBef>
          <a:spcPct val="20000"/>
        </a:spcBef>
        <a:buFont typeface="Arial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1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1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1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1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1.xml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1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1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1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17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2.xml"/></Relationships>
</file>

<file path=ppt/slides/_rels/slide18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2.xml"/></Relationships>
</file>

<file path=ppt/slides/_rels/slide19.xml.rels><?xml version="1.0" encoding="UTF-8" standalone="yes"?>
<Relationships xmlns="http://schemas.openxmlformats.org/package/2006/relationships"><Relationship Id="rId8" Type="http://schemas.openxmlformats.org/officeDocument/2006/relationships/oleObject" Target="../embeddings/oleObject3.bin"/><Relationship Id="rId13" Type="http://schemas.openxmlformats.org/officeDocument/2006/relationships/oleObject" Target="../embeddings/oleObject5.bin"/><Relationship Id="rId3" Type="http://schemas.openxmlformats.org/officeDocument/2006/relationships/image" Target="../media/image1.png"/><Relationship Id="rId7" Type="http://schemas.openxmlformats.org/officeDocument/2006/relationships/image" Target="../media/image7.emf"/><Relationship Id="rId12" Type="http://schemas.openxmlformats.org/officeDocument/2006/relationships/image" Target="../media/image12.emf"/><Relationship Id="rId2" Type="http://schemas.openxmlformats.org/officeDocument/2006/relationships/slideLayout" Target="../slideLayouts/slideLayout2.xml"/><Relationship Id="rId16" Type="http://schemas.openxmlformats.org/officeDocument/2006/relationships/image" Target="../media/image11.emf"/><Relationship Id="rId1" Type="http://schemas.openxmlformats.org/officeDocument/2006/relationships/vmlDrawing" Target="../drawings/vmlDrawing1.vml"/><Relationship Id="rId6" Type="http://schemas.openxmlformats.org/officeDocument/2006/relationships/oleObject" Target="../embeddings/oleObject2.bin"/><Relationship Id="rId11" Type="http://schemas.openxmlformats.org/officeDocument/2006/relationships/image" Target="../media/image9.emf"/><Relationship Id="rId5" Type="http://schemas.openxmlformats.org/officeDocument/2006/relationships/image" Target="../media/image6.emf"/><Relationship Id="rId15" Type="http://schemas.openxmlformats.org/officeDocument/2006/relationships/oleObject" Target="../embeddings/oleObject6.bin"/><Relationship Id="rId10" Type="http://schemas.openxmlformats.org/officeDocument/2006/relationships/oleObject" Target="../embeddings/oleObject4.bin"/><Relationship Id="rId4" Type="http://schemas.openxmlformats.org/officeDocument/2006/relationships/oleObject" Target="../embeddings/oleObject1.bin"/><Relationship Id="rId9" Type="http://schemas.openxmlformats.org/officeDocument/2006/relationships/image" Target="../media/image8.emf"/><Relationship Id="rId14" Type="http://schemas.openxmlformats.org/officeDocument/2006/relationships/image" Target="../media/image10.emf"/></Relationships>
</file>

<file path=ppt/slides/_rels/slide20.xml.rels><?xml version="1.0" encoding="UTF-8" standalone="yes"?>
<Relationships xmlns="http://schemas.openxmlformats.org/package/2006/relationships"><Relationship Id="rId8" Type="http://schemas.openxmlformats.org/officeDocument/2006/relationships/image" Target="../media/image13.emf"/><Relationship Id="rId3" Type="http://schemas.openxmlformats.org/officeDocument/2006/relationships/oleObject" Target="../embeddings/oleObject7.bin"/><Relationship Id="rId7" Type="http://schemas.openxmlformats.org/officeDocument/2006/relationships/oleObject" Target="../embeddings/oleObject9.bin"/><Relationship Id="rId2" Type="http://schemas.openxmlformats.org/officeDocument/2006/relationships/slideLayout" Target="../slideLayouts/slideLayout2.xml"/><Relationship Id="rId1" Type="http://schemas.openxmlformats.org/officeDocument/2006/relationships/vmlDrawing" Target="../drawings/vmlDrawing2.vml"/><Relationship Id="rId6" Type="http://schemas.openxmlformats.org/officeDocument/2006/relationships/image" Target="../media/image7.emf"/><Relationship Id="rId5" Type="http://schemas.openxmlformats.org/officeDocument/2006/relationships/oleObject" Target="../embeddings/oleObject8.bin"/><Relationship Id="rId10" Type="http://schemas.openxmlformats.org/officeDocument/2006/relationships/image" Target="../media/image14.emf"/><Relationship Id="rId4" Type="http://schemas.openxmlformats.org/officeDocument/2006/relationships/image" Target="../media/image6.emf"/><Relationship Id="rId9" Type="http://schemas.openxmlformats.org/officeDocument/2006/relationships/oleObject" Target="../embeddings/oleObject10.bin"/></Relationships>
</file>

<file path=ppt/slides/_rels/slide21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11.bin"/><Relationship Id="rId7" Type="http://schemas.openxmlformats.org/officeDocument/2006/relationships/image" Target="../media/image15.png"/><Relationship Id="rId2" Type="http://schemas.openxmlformats.org/officeDocument/2006/relationships/slideLayout" Target="../slideLayouts/slideLayout2.xml"/><Relationship Id="rId1" Type="http://schemas.openxmlformats.org/officeDocument/2006/relationships/vmlDrawing" Target="../drawings/vmlDrawing3.vml"/><Relationship Id="rId6" Type="http://schemas.openxmlformats.org/officeDocument/2006/relationships/image" Target="../media/image7.emf"/><Relationship Id="rId5" Type="http://schemas.openxmlformats.org/officeDocument/2006/relationships/oleObject" Target="../embeddings/oleObject12.bin"/><Relationship Id="rId4" Type="http://schemas.openxmlformats.org/officeDocument/2006/relationships/image" Target="../media/image6.emf"/></Relationships>
</file>

<file path=ppt/slides/_rels/slide22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13.bin"/><Relationship Id="rId2" Type="http://schemas.openxmlformats.org/officeDocument/2006/relationships/slideLayout" Target="../slideLayouts/slideLayout2.xml"/><Relationship Id="rId1" Type="http://schemas.openxmlformats.org/officeDocument/2006/relationships/vmlDrawing" Target="../drawings/vmlDrawing4.vml"/><Relationship Id="rId6" Type="http://schemas.openxmlformats.org/officeDocument/2006/relationships/image" Target="../media/image7.emf"/><Relationship Id="rId5" Type="http://schemas.openxmlformats.org/officeDocument/2006/relationships/oleObject" Target="../embeddings/oleObject14.bin"/><Relationship Id="rId4" Type="http://schemas.openxmlformats.org/officeDocument/2006/relationships/image" Target="../media/image6.emf"/></Relationships>
</file>

<file path=ppt/slides/_rels/slide23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15.bin"/><Relationship Id="rId7" Type="http://schemas.openxmlformats.org/officeDocument/2006/relationships/image" Target="../media/image16.png"/><Relationship Id="rId2" Type="http://schemas.openxmlformats.org/officeDocument/2006/relationships/slideLayout" Target="../slideLayouts/slideLayout2.xml"/><Relationship Id="rId1" Type="http://schemas.openxmlformats.org/officeDocument/2006/relationships/vmlDrawing" Target="../drawings/vmlDrawing5.vml"/><Relationship Id="rId6" Type="http://schemas.openxmlformats.org/officeDocument/2006/relationships/image" Target="../media/image7.emf"/><Relationship Id="rId5" Type="http://schemas.openxmlformats.org/officeDocument/2006/relationships/oleObject" Target="../embeddings/oleObject16.bin"/><Relationship Id="rId4" Type="http://schemas.openxmlformats.org/officeDocument/2006/relationships/image" Target="../media/image6.emf"/></Relationships>
</file>

<file path=ppt/slides/_rels/slide24.xml.rels><?xml version="1.0" encoding="UTF-8" standalone="yes"?>
<Relationships xmlns="http://schemas.openxmlformats.org/package/2006/relationships"><Relationship Id="rId8" Type="http://schemas.openxmlformats.org/officeDocument/2006/relationships/image" Target="../media/image17.emf"/><Relationship Id="rId3" Type="http://schemas.openxmlformats.org/officeDocument/2006/relationships/oleObject" Target="../embeddings/oleObject17.bin"/><Relationship Id="rId7" Type="http://schemas.openxmlformats.org/officeDocument/2006/relationships/oleObject" Target="../embeddings/oleObject19.bin"/><Relationship Id="rId2" Type="http://schemas.openxmlformats.org/officeDocument/2006/relationships/slideLayout" Target="../slideLayouts/slideLayout2.xml"/><Relationship Id="rId1" Type="http://schemas.openxmlformats.org/officeDocument/2006/relationships/vmlDrawing" Target="../drawings/vmlDrawing6.vml"/><Relationship Id="rId6" Type="http://schemas.openxmlformats.org/officeDocument/2006/relationships/image" Target="../media/image7.emf"/><Relationship Id="rId5" Type="http://schemas.openxmlformats.org/officeDocument/2006/relationships/oleObject" Target="../embeddings/oleObject18.bin"/><Relationship Id="rId4" Type="http://schemas.openxmlformats.org/officeDocument/2006/relationships/image" Target="../media/image6.emf"/></Relationships>
</file>

<file path=ppt/slides/_rels/slide25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20.bin"/><Relationship Id="rId7" Type="http://schemas.openxmlformats.org/officeDocument/2006/relationships/image" Target="../media/image18.png"/><Relationship Id="rId2" Type="http://schemas.openxmlformats.org/officeDocument/2006/relationships/slideLayout" Target="../slideLayouts/slideLayout2.xml"/><Relationship Id="rId1" Type="http://schemas.openxmlformats.org/officeDocument/2006/relationships/vmlDrawing" Target="../drawings/vmlDrawing7.vml"/><Relationship Id="rId6" Type="http://schemas.openxmlformats.org/officeDocument/2006/relationships/image" Target="../media/image7.emf"/><Relationship Id="rId5" Type="http://schemas.openxmlformats.org/officeDocument/2006/relationships/oleObject" Target="../embeddings/oleObject21.bin"/><Relationship Id="rId4" Type="http://schemas.openxmlformats.org/officeDocument/2006/relationships/image" Target="../media/image6.emf"/></Relationships>
</file>

<file path=ppt/slides/_rels/slide26.xml.rels><?xml version="1.0" encoding="UTF-8" standalone="yes"?>
<Relationships xmlns="http://schemas.openxmlformats.org/package/2006/relationships"><Relationship Id="rId8" Type="http://schemas.openxmlformats.org/officeDocument/2006/relationships/image" Target="../media/image20.png"/><Relationship Id="rId3" Type="http://schemas.openxmlformats.org/officeDocument/2006/relationships/oleObject" Target="../embeddings/oleObject22.bin"/><Relationship Id="rId7" Type="http://schemas.openxmlformats.org/officeDocument/2006/relationships/image" Target="../media/image19.png"/><Relationship Id="rId2" Type="http://schemas.openxmlformats.org/officeDocument/2006/relationships/slideLayout" Target="../slideLayouts/slideLayout2.xml"/><Relationship Id="rId1" Type="http://schemas.openxmlformats.org/officeDocument/2006/relationships/vmlDrawing" Target="../drawings/vmlDrawing8.vml"/><Relationship Id="rId6" Type="http://schemas.openxmlformats.org/officeDocument/2006/relationships/image" Target="../media/image7.emf"/><Relationship Id="rId5" Type="http://schemas.openxmlformats.org/officeDocument/2006/relationships/oleObject" Target="../embeddings/oleObject23.bin"/><Relationship Id="rId4" Type="http://schemas.openxmlformats.org/officeDocument/2006/relationships/image" Target="../media/image6.emf"/><Relationship Id="rId9" Type="http://schemas.openxmlformats.org/officeDocument/2006/relationships/image" Target="../media/image21.png"/></Relationships>
</file>

<file path=ppt/slides/_rels/slide27.xml.rels><?xml version="1.0" encoding="UTF-8" standalone="yes"?>
<Relationships xmlns="http://schemas.openxmlformats.org/package/2006/relationships"><Relationship Id="rId8" Type="http://schemas.openxmlformats.org/officeDocument/2006/relationships/image" Target="../media/image23.png"/><Relationship Id="rId3" Type="http://schemas.openxmlformats.org/officeDocument/2006/relationships/oleObject" Target="../embeddings/oleObject24.bin"/><Relationship Id="rId7" Type="http://schemas.openxmlformats.org/officeDocument/2006/relationships/image" Target="../media/image22.png"/><Relationship Id="rId2" Type="http://schemas.openxmlformats.org/officeDocument/2006/relationships/slideLayout" Target="../slideLayouts/slideLayout2.xml"/><Relationship Id="rId1" Type="http://schemas.openxmlformats.org/officeDocument/2006/relationships/vmlDrawing" Target="../drawings/vmlDrawing9.vml"/><Relationship Id="rId6" Type="http://schemas.openxmlformats.org/officeDocument/2006/relationships/image" Target="../media/image7.emf"/><Relationship Id="rId5" Type="http://schemas.openxmlformats.org/officeDocument/2006/relationships/oleObject" Target="../embeddings/oleObject25.bin"/><Relationship Id="rId4" Type="http://schemas.openxmlformats.org/officeDocument/2006/relationships/image" Target="../media/image6.emf"/></Relationships>
</file>

<file path=ppt/slides/_rels/slide28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26.bin"/><Relationship Id="rId2" Type="http://schemas.openxmlformats.org/officeDocument/2006/relationships/slideLayout" Target="../slideLayouts/slideLayout2.xml"/><Relationship Id="rId1" Type="http://schemas.openxmlformats.org/officeDocument/2006/relationships/vmlDrawing" Target="../drawings/vmlDrawing10.vml"/><Relationship Id="rId6" Type="http://schemas.openxmlformats.org/officeDocument/2006/relationships/image" Target="../media/image7.emf"/><Relationship Id="rId5" Type="http://schemas.openxmlformats.org/officeDocument/2006/relationships/oleObject" Target="../embeddings/oleObject27.bin"/><Relationship Id="rId4" Type="http://schemas.openxmlformats.org/officeDocument/2006/relationships/image" Target="../media/image6.emf"/></Relationships>
</file>

<file path=ppt/slides/_rels/slide29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28.bin"/><Relationship Id="rId2" Type="http://schemas.openxmlformats.org/officeDocument/2006/relationships/slideLayout" Target="../slideLayouts/slideLayout2.xml"/><Relationship Id="rId1" Type="http://schemas.openxmlformats.org/officeDocument/2006/relationships/vmlDrawing" Target="../drawings/vmlDrawing11.vml"/><Relationship Id="rId6" Type="http://schemas.openxmlformats.org/officeDocument/2006/relationships/image" Target="../media/image7.emf"/><Relationship Id="rId5" Type="http://schemas.openxmlformats.org/officeDocument/2006/relationships/oleObject" Target="../embeddings/oleObject29.bin"/><Relationship Id="rId4" Type="http://schemas.openxmlformats.org/officeDocument/2006/relationships/image" Target="../media/image6.emf"/></Relationships>
</file>

<file path=ppt/slides/_rels/slide30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30.bin"/><Relationship Id="rId2" Type="http://schemas.openxmlformats.org/officeDocument/2006/relationships/slideLayout" Target="../slideLayouts/slideLayout2.xml"/><Relationship Id="rId1" Type="http://schemas.openxmlformats.org/officeDocument/2006/relationships/vmlDrawing" Target="../drawings/vmlDrawing12.vml"/><Relationship Id="rId6" Type="http://schemas.openxmlformats.org/officeDocument/2006/relationships/image" Target="../media/image7.emf"/><Relationship Id="rId5" Type="http://schemas.openxmlformats.org/officeDocument/2006/relationships/oleObject" Target="../embeddings/oleObject31.bin"/><Relationship Id="rId4" Type="http://schemas.openxmlformats.org/officeDocument/2006/relationships/image" Target="../media/image6.emf"/></Relationships>
</file>

<file path=ppt/slides/_rels/slide31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32.bin"/><Relationship Id="rId2" Type="http://schemas.openxmlformats.org/officeDocument/2006/relationships/slideLayout" Target="../slideLayouts/slideLayout2.xml"/><Relationship Id="rId1" Type="http://schemas.openxmlformats.org/officeDocument/2006/relationships/vmlDrawing" Target="../drawings/vmlDrawing13.vml"/><Relationship Id="rId6" Type="http://schemas.openxmlformats.org/officeDocument/2006/relationships/image" Target="../media/image7.emf"/><Relationship Id="rId5" Type="http://schemas.openxmlformats.org/officeDocument/2006/relationships/oleObject" Target="../embeddings/oleObject33.bin"/><Relationship Id="rId4" Type="http://schemas.openxmlformats.org/officeDocument/2006/relationships/image" Target="../media/image6.emf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extBox 5"/>
          <p:cNvSpPr txBox="1"/>
          <p:nvPr/>
        </p:nvSpPr>
        <p:spPr>
          <a:xfrm>
            <a:off x="359833" y="445336"/>
            <a:ext cx="8530167" cy="550920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200" dirty="0">
                <a:solidFill>
                  <a:srgbClr val="FF0000"/>
                </a:solidFill>
              </a:rPr>
              <a:t>Vectors: </a:t>
            </a:r>
            <a:r>
              <a:rPr lang="en-US" sz="3200" dirty="0"/>
              <a:t>We are going to start looking at vector operations and  operations on vectors;  let’s expand our notions of vectors and notation for vectors.</a:t>
            </a:r>
          </a:p>
          <a:p>
            <a:endParaRPr lang="en-US" sz="3200" dirty="0"/>
          </a:p>
          <a:p>
            <a:r>
              <a:rPr lang="en-US" sz="3200" dirty="0"/>
              <a:t>We have taken vectors as objects with magnitude and direction specified geometrically or algebraically. Let’s now look at how vectors behave under certain types of transformations.</a:t>
            </a:r>
          </a:p>
          <a:p>
            <a:endParaRPr lang="en-US" sz="3200" dirty="0"/>
          </a:p>
          <a:p>
            <a:r>
              <a:rPr lang="en-US" sz="3200" dirty="0">
                <a:solidFill>
                  <a:srgbClr val="3366FF"/>
                </a:solidFill>
              </a:rPr>
              <a:t>Use the position vector</a:t>
            </a:r>
            <a:r>
              <a:rPr lang="en-US" sz="3200" b="1" dirty="0">
                <a:solidFill>
                  <a:srgbClr val="3366FF"/>
                </a:solidFill>
              </a:rPr>
              <a:t> </a:t>
            </a:r>
            <a:r>
              <a:rPr lang="en-US" sz="3200" b="1" dirty="0"/>
              <a:t>r</a:t>
            </a:r>
            <a:r>
              <a:rPr lang="en-US" sz="3200" b="1" dirty="0">
                <a:solidFill>
                  <a:srgbClr val="3366FF"/>
                </a:solidFill>
              </a:rPr>
              <a:t> </a:t>
            </a:r>
            <a:r>
              <a:rPr lang="en-US" sz="3200" dirty="0">
                <a:solidFill>
                  <a:srgbClr val="3366FF"/>
                </a:solidFill>
              </a:rPr>
              <a:t>as a guide</a:t>
            </a:r>
            <a:r>
              <a:rPr lang="en-US" sz="3200" b="1" dirty="0">
                <a:solidFill>
                  <a:srgbClr val="3366FF"/>
                </a:solidFill>
              </a:rPr>
              <a:t>.</a:t>
            </a:r>
          </a:p>
        </p:txBody>
      </p:sp>
    </p:spTree>
    <p:extLst>
      <p:ext uri="{BB962C8B-B14F-4D97-AF65-F5344CB8AC3E}">
        <p14:creationId xmlns:p14="http://schemas.microsoft.com/office/powerpoint/2010/main" val="396081678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extBox 5"/>
          <p:cNvSpPr txBox="1"/>
          <p:nvPr/>
        </p:nvSpPr>
        <p:spPr>
          <a:xfrm>
            <a:off x="359833" y="445336"/>
            <a:ext cx="8530167" cy="206210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endParaRPr lang="en-US" sz="3200" dirty="0"/>
          </a:p>
          <a:p>
            <a:r>
              <a:rPr lang="en-US" sz="3200" dirty="0"/>
              <a:t>Take space as </a:t>
            </a:r>
            <a:r>
              <a:rPr lang="en-US" sz="3200" b="1" dirty="0">
                <a:solidFill>
                  <a:srgbClr val="FF0000"/>
                </a:solidFill>
              </a:rPr>
              <a:t>isotropic</a:t>
            </a:r>
            <a:r>
              <a:rPr lang="en-US" sz="3200" b="1" dirty="0"/>
              <a:t>; </a:t>
            </a:r>
            <a:r>
              <a:rPr lang="en-US" sz="3200" dirty="0"/>
              <a:t>results cannot depend on orientation. Consider rotations in two-dimensions (2D).</a:t>
            </a:r>
          </a:p>
        </p:txBody>
      </p:sp>
      <p:pic>
        <p:nvPicPr>
          <p:cNvPr id="2" name="Picture 1" descr="Screen Shot 2020-10-05 at 12.05.21 AM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37742" y="2666985"/>
            <a:ext cx="4243758" cy="3194065"/>
          </a:xfrm>
          <a:prstGeom prst="rect">
            <a:avLst/>
          </a:prstGeom>
        </p:spPr>
      </p:pic>
      <p:sp>
        <p:nvSpPr>
          <p:cNvPr id="3" name="TextBox 2"/>
          <p:cNvSpPr txBox="1"/>
          <p:nvPr/>
        </p:nvSpPr>
        <p:spPr>
          <a:xfrm>
            <a:off x="4360333" y="2666985"/>
            <a:ext cx="4339167" cy="304698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200" dirty="0"/>
              <a:t>Rotate the coordinate axes by angle </a:t>
            </a:r>
            <a:r>
              <a:rPr lang="en-US" sz="3200" dirty="0" err="1"/>
              <a:t>θ</a:t>
            </a:r>
            <a:r>
              <a:rPr lang="en-US" sz="3200" dirty="0"/>
              <a:t> about the z-axis, </a:t>
            </a:r>
          </a:p>
          <a:p>
            <a:endParaRPr lang="en-US" sz="3200" dirty="0"/>
          </a:p>
          <a:p>
            <a:r>
              <a:rPr lang="en-US" sz="3200" dirty="0"/>
              <a:t>    </a:t>
            </a:r>
            <a:r>
              <a:rPr lang="en-US" sz="3200" dirty="0">
                <a:solidFill>
                  <a:srgbClr val="3366FF"/>
                </a:solidFill>
              </a:rPr>
              <a:t>x’ = </a:t>
            </a:r>
            <a:r>
              <a:rPr lang="en-US" sz="3200" dirty="0" err="1">
                <a:solidFill>
                  <a:srgbClr val="3366FF"/>
                </a:solidFill>
              </a:rPr>
              <a:t>cosθ</a:t>
            </a:r>
            <a:r>
              <a:rPr lang="en-US" sz="3200" dirty="0">
                <a:solidFill>
                  <a:srgbClr val="3366FF"/>
                </a:solidFill>
              </a:rPr>
              <a:t> x + </a:t>
            </a:r>
            <a:r>
              <a:rPr lang="en-US" sz="3200" dirty="0" err="1">
                <a:solidFill>
                  <a:srgbClr val="3366FF"/>
                </a:solidFill>
              </a:rPr>
              <a:t>sinθ</a:t>
            </a:r>
            <a:r>
              <a:rPr lang="en-US" sz="3200" dirty="0">
                <a:solidFill>
                  <a:srgbClr val="3366FF"/>
                </a:solidFill>
              </a:rPr>
              <a:t> y</a:t>
            </a:r>
          </a:p>
          <a:p>
            <a:r>
              <a:rPr lang="en-US" sz="3200" dirty="0">
                <a:solidFill>
                  <a:srgbClr val="3366FF"/>
                </a:solidFill>
              </a:rPr>
              <a:t>    y’ = -</a:t>
            </a:r>
            <a:r>
              <a:rPr lang="en-US" sz="3200" dirty="0" err="1">
                <a:solidFill>
                  <a:srgbClr val="3366FF"/>
                </a:solidFill>
              </a:rPr>
              <a:t>sinθ</a:t>
            </a:r>
            <a:r>
              <a:rPr lang="en-US" sz="3200" dirty="0">
                <a:solidFill>
                  <a:srgbClr val="3366FF"/>
                </a:solidFill>
              </a:rPr>
              <a:t> x + </a:t>
            </a:r>
            <a:r>
              <a:rPr lang="en-US" sz="3200" dirty="0" err="1">
                <a:solidFill>
                  <a:srgbClr val="3366FF"/>
                </a:solidFill>
              </a:rPr>
              <a:t>cosθ</a:t>
            </a:r>
            <a:r>
              <a:rPr lang="en-US" sz="3200" dirty="0">
                <a:solidFill>
                  <a:srgbClr val="3366FF"/>
                </a:solidFill>
              </a:rPr>
              <a:t> y</a:t>
            </a:r>
          </a:p>
        </p:txBody>
      </p:sp>
    </p:spTree>
    <p:extLst>
      <p:ext uri="{BB962C8B-B14F-4D97-AF65-F5344CB8AC3E}">
        <p14:creationId xmlns:p14="http://schemas.microsoft.com/office/powerpoint/2010/main" val="1099979615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 descr="Screen Shot 2020-10-05 at 12.05.21 AM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910666" y="491066"/>
            <a:ext cx="3594100" cy="2705100"/>
          </a:xfrm>
          <a:prstGeom prst="rect">
            <a:avLst/>
          </a:prstGeom>
        </p:spPr>
      </p:pic>
      <p:sp>
        <p:nvSpPr>
          <p:cNvPr id="3" name="TextBox 2"/>
          <p:cNvSpPr txBox="1"/>
          <p:nvPr/>
        </p:nvSpPr>
        <p:spPr>
          <a:xfrm>
            <a:off x="635000" y="364058"/>
            <a:ext cx="4339167" cy="304698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200" dirty="0"/>
              <a:t>Rewrite,</a:t>
            </a:r>
          </a:p>
          <a:p>
            <a:endParaRPr lang="en-US" sz="3200" dirty="0"/>
          </a:p>
          <a:p>
            <a:r>
              <a:rPr lang="en-US" sz="3200" dirty="0"/>
              <a:t>    </a:t>
            </a:r>
            <a:r>
              <a:rPr lang="en-US" sz="3200" dirty="0">
                <a:solidFill>
                  <a:srgbClr val="3366FF"/>
                </a:solidFill>
              </a:rPr>
              <a:t>x’ = </a:t>
            </a:r>
            <a:r>
              <a:rPr lang="en-US" sz="3200" dirty="0" err="1">
                <a:solidFill>
                  <a:srgbClr val="3366FF"/>
                </a:solidFill>
              </a:rPr>
              <a:t>cosθ</a:t>
            </a:r>
            <a:r>
              <a:rPr lang="en-US" sz="3200" dirty="0">
                <a:solidFill>
                  <a:srgbClr val="3366FF"/>
                </a:solidFill>
              </a:rPr>
              <a:t> x + </a:t>
            </a:r>
            <a:r>
              <a:rPr lang="en-US" sz="3200" dirty="0" err="1">
                <a:solidFill>
                  <a:srgbClr val="3366FF"/>
                </a:solidFill>
              </a:rPr>
              <a:t>sinθ</a:t>
            </a:r>
            <a:r>
              <a:rPr lang="en-US" sz="3200" dirty="0">
                <a:solidFill>
                  <a:srgbClr val="3366FF"/>
                </a:solidFill>
              </a:rPr>
              <a:t> y</a:t>
            </a:r>
          </a:p>
          <a:p>
            <a:r>
              <a:rPr lang="en-US" sz="3200" dirty="0">
                <a:solidFill>
                  <a:srgbClr val="3366FF"/>
                </a:solidFill>
              </a:rPr>
              <a:t>    y’ = -</a:t>
            </a:r>
            <a:r>
              <a:rPr lang="en-US" sz="3200" dirty="0" err="1">
                <a:solidFill>
                  <a:srgbClr val="3366FF"/>
                </a:solidFill>
              </a:rPr>
              <a:t>sinθ</a:t>
            </a:r>
            <a:r>
              <a:rPr lang="en-US" sz="3200" dirty="0">
                <a:solidFill>
                  <a:srgbClr val="3366FF"/>
                </a:solidFill>
              </a:rPr>
              <a:t> x + </a:t>
            </a:r>
            <a:r>
              <a:rPr lang="en-US" sz="3200" dirty="0" err="1">
                <a:solidFill>
                  <a:srgbClr val="3366FF"/>
                </a:solidFill>
              </a:rPr>
              <a:t>cosθ</a:t>
            </a:r>
            <a:r>
              <a:rPr lang="en-US" sz="3200" dirty="0">
                <a:solidFill>
                  <a:srgbClr val="3366FF"/>
                </a:solidFill>
              </a:rPr>
              <a:t> y</a:t>
            </a:r>
          </a:p>
          <a:p>
            <a:endParaRPr lang="en-US" sz="3200" dirty="0">
              <a:solidFill>
                <a:srgbClr val="3366FF"/>
              </a:solidFill>
            </a:endParaRPr>
          </a:p>
          <a:p>
            <a:r>
              <a:rPr lang="en-US" sz="3200" dirty="0"/>
              <a:t>as a matrix equation,</a:t>
            </a:r>
          </a:p>
        </p:txBody>
      </p:sp>
      <p:pic>
        <p:nvPicPr>
          <p:cNvPr id="4" name="Picture 3" descr="Screen Shot 2020-10-05 at 12.17.21 AM.pn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88441" y="3678756"/>
            <a:ext cx="7670800" cy="812800"/>
          </a:xfrm>
          <a:prstGeom prst="rect">
            <a:avLst/>
          </a:prstGeom>
        </p:spPr>
      </p:pic>
      <p:sp>
        <p:nvSpPr>
          <p:cNvPr id="5" name="TextBox 4"/>
          <p:cNvSpPr txBox="1"/>
          <p:nvPr/>
        </p:nvSpPr>
        <p:spPr>
          <a:xfrm>
            <a:off x="757765" y="4783667"/>
            <a:ext cx="7768167" cy="156966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200" dirty="0"/>
              <a:t>The above rotation is referred to as a </a:t>
            </a:r>
            <a:r>
              <a:rPr lang="en-US" sz="3200" i="1" dirty="0">
                <a:solidFill>
                  <a:srgbClr val="FF0000"/>
                </a:solidFill>
              </a:rPr>
              <a:t>passive rotation</a:t>
            </a:r>
            <a:r>
              <a:rPr lang="en-US" sz="3200" i="1" dirty="0"/>
              <a:t> </a:t>
            </a:r>
            <a:r>
              <a:rPr lang="en-US" sz="3200" dirty="0"/>
              <a:t>because the vector didn’t move, the axes were rotated.</a:t>
            </a:r>
          </a:p>
        </p:txBody>
      </p:sp>
    </p:spTree>
    <p:extLst>
      <p:ext uri="{BB962C8B-B14F-4D97-AF65-F5344CB8AC3E}">
        <p14:creationId xmlns:p14="http://schemas.microsoft.com/office/powerpoint/2010/main" val="3861115267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extBox 5"/>
          <p:cNvSpPr txBox="1"/>
          <p:nvPr/>
        </p:nvSpPr>
        <p:spPr>
          <a:xfrm>
            <a:off x="359833" y="445336"/>
            <a:ext cx="8530167" cy="107721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200" dirty="0"/>
              <a:t>Consider the rotation where the vector is rotated rather than the coordinate axes.</a:t>
            </a:r>
          </a:p>
        </p:txBody>
      </p:sp>
      <p:sp>
        <p:nvSpPr>
          <p:cNvPr id="3" name="TextBox 2"/>
          <p:cNvSpPr txBox="1"/>
          <p:nvPr/>
        </p:nvSpPr>
        <p:spPr>
          <a:xfrm>
            <a:off x="4567771" y="2518836"/>
            <a:ext cx="4339167" cy="255454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200" dirty="0"/>
              <a:t>Rotate the vector about the z-axis by angle </a:t>
            </a:r>
            <a:r>
              <a:rPr lang="en-US" sz="3200" dirty="0" err="1"/>
              <a:t>θ</a:t>
            </a:r>
            <a:r>
              <a:rPr lang="en-US" sz="3200" dirty="0"/>
              <a:t>,</a:t>
            </a:r>
          </a:p>
          <a:p>
            <a:endParaRPr lang="en-US" sz="3200" dirty="0"/>
          </a:p>
          <a:p>
            <a:r>
              <a:rPr lang="en-US" sz="3200" dirty="0">
                <a:solidFill>
                  <a:srgbClr val="3366FF"/>
                </a:solidFill>
              </a:rPr>
              <a:t>    X = </a:t>
            </a:r>
            <a:r>
              <a:rPr lang="en-US" sz="3200" dirty="0" err="1">
                <a:solidFill>
                  <a:srgbClr val="3366FF"/>
                </a:solidFill>
              </a:rPr>
              <a:t>cosθ</a:t>
            </a:r>
            <a:r>
              <a:rPr lang="en-US" sz="3200" dirty="0">
                <a:solidFill>
                  <a:srgbClr val="3366FF"/>
                </a:solidFill>
              </a:rPr>
              <a:t> x – </a:t>
            </a:r>
            <a:r>
              <a:rPr lang="en-US" sz="3200" dirty="0" err="1">
                <a:solidFill>
                  <a:srgbClr val="3366FF"/>
                </a:solidFill>
              </a:rPr>
              <a:t>sinθ</a:t>
            </a:r>
            <a:r>
              <a:rPr lang="en-US" sz="3200" dirty="0">
                <a:solidFill>
                  <a:srgbClr val="3366FF"/>
                </a:solidFill>
              </a:rPr>
              <a:t> y</a:t>
            </a:r>
          </a:p>
          <a:p>
            <a:r>
              <a:rPr lang="en-US" sz="3200" dirty="0">
                <a:solidFill>
                  <a:srgbClr val="3366FF"/>
                </a:solidFill>
              </a:rPr>
              <a:t>    Y = </a:t>
            </a:r>
            <a:r>
              <a:rPr lang="en-US" sz="3200" dirty="0" err="1">
                <a:solidFill>
                  <a:srgbClr val="3366FF"/>
                </a:solidFill>
              </a:rPr>
              <a:t>sinθ</a:t>
            </a:r>
            <a:r>
              <a:rPr lang="en-US" sz="3200" dirty="0">
                <a:solidFill>
                  <a:srgbClr val="3366FF"/>
                </a:solidFill>
              </a:rPr>
              <a:t> x + </a:t>
            </a:r>
            <a:r>
              <a:rPr lang="en-US" sz="3200" dirty="0" err="1">
                <a:solidFill>
                  <a:srgbClr val="3366FF"/>
                </a:solidFill>
              </a:rPr>
              <a:t>cosθ</a:t>
            </a:r>
            <a:r>
              <a:rPr lang="en-US" sz="3200" dirty="0">
                <a:solidFill>
                  <a:srgbClr val="3366FF"/>
                </a:solidFill>
              </a:rPr>
              <a:t> y</a:t>
            </a:r>
          </a:p>
        </p:txBody>
      </p:sp>
      <p:pic>
        <p:nvPicPr>
          <p:cNvPr id="4" name="Picture 3" descr="Screen Shot 2020-10-05 at 12.28.32 AM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-402174" y="1968499"/>
            <a:ext cx="4969945" cy="372745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754234399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 descr="Screen Shot 2020-10-05 at 12.28.32 AM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034567" y="129691"/>
            <a:ext cx="4969945" cy="3727458"/>
          </a:xfrm>
          <a:prstGeom prst="rect">
            <a:avLst/>
          </a:prstGeom>
        </p:spPr>
      </p:pic>
      <p:pic>
        <p:nvPicPr>
          <p:cNvPr id="2" name="Picture 1" descr="Screen Shot 2020-10-05 at 12.30.16 AM.pn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90499" y="4483042"/>
            <a:ext cx="9588499" cy="1265506"/>
          </a:xfrm>
          <a:prstGeom prst="rect">
            <a:avLst/>
          </a:prstGeom>
        </p:spPr>
      </p:pic>
      <p:sp>
        <p:nvSpPr>
          <p:cNvPr id="5" name="TextBox 4"/>
          <p:cNvSpPr txBox="1"/>
          <p:nvPr/>
        </p:nvSpPr>
        <p:spPr>
          <a:xfrm>
            <a:off x="1058350" y="5917173"/>
            <a:ext cx="7099419" cy="584776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3200" dirty="0"/>
              <a:t>Above is referred to as an </a:t>
            </a:r>
            <a:r>
              <a:rPr lang="en-US" sz="3200" i="1" dirty="0">
                <a:solidFill>
                  <a:srgbClr val="FF0000"/>
                </a:solidFill>
              </a:rPr>
              <a:t>active rotation</a:t>
            </a:r>
            <a:r>
              <a:rPr lang="en-US" sz="3200" dirty="0"/>
              <a:t>.</a:t>
            </a:r>
          </a:p>
        </p:txBody>
      </p:sp>
      <p:sp>
        <p:nvSpPr>
          <p:cNvPr id="3" name="TextBox 2"/>
          <p:cNvSpPr txBox="1"/>
          <p:nvPr/>
        </p:nvSpPr>
        <p:spPr>
          <a:xfrm>
            <a:off x="1109340" y="3817891"/>
            <a:ext cx="6813684" cy="584776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3200" dirty="0"/>
              <a:t>Write the </a:t>
            </a:r>
            <a:r>
              <a:rPr lang="en-US" sz="3200" dirty="0" err="1"/>
              <a:t>tranformation</a:t>
            </a:r>
            <a:r>
              <a:rPr lang="en-US" sz="3200" dirty="0"/>
              <a:t> in matrix form,</a:t>
            </a:r>
          </a:p>
        </p:txBody>
      </p:sp>
    </p:spTree>
    <p:extLst>
      <p:ext uri="{BB962C8B-B14F-4D97-AF65-F5344CB8AC3E}">
        <p14:creationId xmlns:p14="http://schemas.microsoft.com/office/powerpoint/2010/main" val="1122418335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Double Bracket 5"/>
          <p:cNvSpPr/>
          <p:nvPr/>
        </p:nvSpPr>
        <p:spPr>
          <a:xfrm>
            <a:off x="1502830" y="1354667"/>
            <a:ext cx="745067" cy="1715987"/>
          </a:xfrm>
          <a:prstGeom prst="bracketPair">
            <a:avLst/>
          </a:prstGeom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8" name="Double Bracket 7"/>
          <p:cNvSpPr/>
          <p:nvPr/>
        </p:nvSpPr>
        <p:spPr>
          <a:xfrm>
            <a:off x="3132664" y="1312333"/>
            <a:ext cx="3365510" cy="1866900"/>
          </a:xfrm>
          <a:prstGeom prst="bracketPair">
            <a:avLst/>
          </a:prstGeom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9" name="Double Bracket 8"/>
          <p:cNvSpPr/>
          <p:nvPr/>
        </p:nvSpPr>
        <p:spPr>
          <a:xfrm>
            <a:off x="6646343" y="1312333"/>
            <a:ext cx="709665" cy="1866900"/>
          </a:xfrm>
          <a:prstGeom prst="bracketPair">
            <a:avLst/>
          </a:prstGeom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0" name="Rectangle 9"/>
          <p:cNvSpPr/>
          <p:nvPr/>
        </p:nvSpPr>
        <p:spPr>
          <a:xfrm>
            <a:off x="1651000" y="1316327"/>
            <a:ext cx="6223000" cy="175432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3600" dirty="0"/>
              <a:t>x’              </a:t>
            </a:r>
            <a:r>
              <a:rPr lang="en-US" sz="3600" dirty="0" err="1"/>
              <a:t>cos</a:t>
            </a:r>
            <a:r>
              <a:rPr lang="en-US" sz="3600" dirty="0"/>
              <a:t> </a:t>
            </a:r>
            <a:r>
              <a:rPr lang="en-US" sz="3600" dirty="0" err="1"/>
              <a:t>θ</a:t>
            </a:r>
            <a:r>
              <a:rPr lang="en-US" sz="3600" dirty="0"/>
              <a:t>    sin </a:t>
            </a:r>
            <a:r>
              <a:rPr lang="en-US" sz="3600" dirty="0" err="1"/>
              <a:t>θ</a:t>
            </a:r>
            <a:r>
              <a:rPr lang="en-US" sz="3600" dirty="0"/>
              <a:t>    0     x</a:t>
            </a:r>
          </a:p>
          <a:p>
            <a:r>
              <a:rPr lang="en-US" sz="3600" dirty="0"/>
              <a:t>y’      =     -sin </a:t>
            </a:r>
            <a:r>
              <a:rPr lang="en-US" sz="3600" dirty="0" err="1"/>
              <a:t>θ</a:t>
            </a:r>
            <a:r>
              <a:rPr lang="en-US" sz="3600" dirty="0"/>
              <a:t>    </a:t>
            </a:r>
            <a:r>
              <a:rPr lang="en-US" sz="3600" dirty="0" err="1"/>
              <a:t>cos</a:t>
            </a:r>
            <a:r>
              <a:rPr lang="en-US" sz="3600" dirty="0"/>
              <a:t> </a:t>
            </a:r>
            <a:r>
              <a:rPr lang="en-US" sz="3600" dirty="0" err="1"/>
              <a:t>θ</a:t>
            </a:r>
            <a:r>
              <a:rPr lang="en-US" sz="3600" dirty="0"/>
              <a:t>   0     y</a:t>
            </a:r>
          </a:p>
          <a:p>
            <a:r>
              <a:rPr lang="en-US" sz="3600" dirty="0"/>
              <a:t>z’                  0           0      1     z</a:t>
            </a:r>
          </a:p>
        </p:txBody>
      </p:sp>
      <p:sp>
        <p:nvSpPr>
          <p:cNvPr id="11" name="Double Bracket 10"/>
          <p:cNvSpPr/>
          <p:nvPr/>
        </p:nvSpPr>
        <p:spPr>
          <a:xfrm>
            <a:off x="1507060" y="4152901"/>
            <a:ext cx="745067" cy="1715987"/>
          </a:xfrm>
          <a:prstGeom prst="bracketPair">
            <a:avLst/>
          </a:prstGeom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2" name="Double Bracket 11"/>
          <p:cNvSpPr/>
          <p:nvPr/>
        </p:nvSpPr>
        <p:spPr>
          <a:xfrm>
            <a:off x="3136894" y="4110567"/>
            <a:ext cx="3365510" cy="1866900"/>
          </a:xfrm>
          <a:prstGeom prst="bracketPair">
            <a:avLst/>
          </a:prstGeom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3" name="Double Bracket 12"/>
          <p:cNvSpPr/>
          <p:nvPr/>
        </p:nvSpPr>
        <p:spPr>
          <a:xfrm>
            <a:off x="6650573" y="4110567"/>
            <a:ext cx="709665" cy="1866900"/>
          </a:xfrm>
          <a:prstGeom prst="bracketPair">
            <a:avLst/>
          </a:prstGeom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4" name="Rectangle 13"/>
          <p:cNvSpPr/>
          <p:nvPr/>
        </p:nvSpPr>
        <p:spPr>
          <a:xfrm>
            <a:off x="1655230" y="4114561"/>
            <a:ext cx="6223000" cy="175432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3600" dirty="0"/>
              <a:t>X              </a:t>
            </a:r>
            <a:r>
              <a:rPr lang="en-US" sz="3600" dirty="0" err="1"/>
              <a:t>cos</a:t>
            </a:r>
            <a:r>
              <a:rPr lang="en-US" sz="3600" dirty="0"/>
              <a:t> </a:t>
            </a:r>
            <a:r>
              <a:rPr lang="en-US" sz="3600" dirty="0" err="1"/>
              <a:t>θ</a:t>
            </a:r>
            <a:r>
              <a:rPr lang="en-US" sz="3600" dirty="0"/>
              <a:t>  -sin </a:t>
            </a:r>
            <a:r>
              <a:rPr lang="en-US" sz="3600" dirty="0" err="1"/>
              <a:t>θ</a:t>
            </a:r>
            <a:r>
              <a:rPr lang="en-US" sz="3600" dirty="0"/>
              <a:t>    0     x</a:t>
            </a:r>
          </a:p>
          <a:p>
            <a:r>
              <a:rPr lang="en-US" sz="3600" dirty="0"/>
              <a:t>Y      =      sin </a:t>
            </a:r>
            <a:r>
              <a:rPr lang="en-US" sz="3600" dirty="0" err="1"/>
              <a:t>θ</a:t>
            </a:r>
            <a:r>
              <a:rPr lang="en-US" sz="3600" dirty="0"/>
              <a:t>    </a:t>
            </a:r>
            <a:r>
              <a:rPr lang="en-US" sz="3600" dirty="0" err="1"/>
              <a:t>cos</a:t>
            </a:r>
            <a:r>
              <a:rPr lang="en-US" sz="3600" dirty="0"/>
              <a:t> </a:t>
            </a:r>
            <a:r>
              <a:rPr lang="en-US" sz="3600" dirty="0" err="1"/>
              <a:t>θ</a:t>
            </a:r>
            <a:r>
              <a:rPr lang="en-US" sz="3600" dirty="0"/>
              <a:t>   0     y</a:t>
            </a:r>
          </a:p>
          <a:p>
            <a:r>
              <a:rPr lang="en-US" sz="3600" dirty="0"/>
              <a:t>Z                  0           0      1     z</a:t>
            </a:r>
          </a:p>
        </p:txBody>
      </p:sp>
      <p:sp>
        <p:nvSpPr>
          <p:cNvPr id="15" name="TextBox 14"/>
          <p:cNvSpPr txBox="1"/>
          <p:nvPr/>
        </p:nvSpPr>
        <p:spPr>
          <a:xfrm>
            <a:off x="2546101" y="444503"/>
            <a:ext cx="3952073" cy="347787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4400" dirty="0">
                <a:solidFill>
                  <a:srgbClr val="FF0000"/>
                </a:solidFill>
              </a:rPr>
              <a:t>Passive Rotation</a:t>
            </a:r>
          </a:p>
          <a:p>
            <a:endParaRPr lang="en-US" sz="4400" dirty="0"/>
          </a:p>
          <a:p>
            <a:endParaRPr lang="en-US" sz="4400" dirty="0"/>
          </a:p>
          <a:p>
            <a:endParaRPr lang="en-US" sz="4400" dirty="0"/>
          </a:p>
          <a:p>
            <a:r>
              <a:rPr lang="en-US" sz="4400" dirty="0">
                <a:solidFill>
                  <a:srgbClr val="FF0000"/>
                </a:solidFill>
              </a:rPr>
              <a:t>Active Rotation</a:t>
            </a:r>
          </a:p>
        </p:txBody>
      </p:sp>
    </p:spTree>
    <p:extLst>
      <p:ext uri="{BB962C8B-B14F-4D97-AF65-F5344CB8AC3E}">
        <p14:creationId xmlns:p14="http://schemas.microsoft.com/office/powerpoint/2010/main" val="631844659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/>
          <p:cNvSpPr txBox="1"/>
          <p:nvPr/>
        </p:nvSpPr>
        <p:spPr>
          <a:xfrm>
            <a:off x="216788" y="169333"/>
            <a:ext cx="8927212" cy="563231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endParaRPr lang="en-US" sz="3600" dirty="0"/>
          </a:p>
          <a:p>
            <a:r>
              <a:rPr lang="en-US" sz="3600" dirty="0">
                <a:solidFill>
                  <a:srgbClr val="FF0000"/>
                </a:solidFill>
              </a:rPr>
              <a:t>A </a:t>
            </a:r>
            <a:r>
              <a:rPr lang="en-US" sz="3600" i="1" dirty="0">
                <a:solidFill>
                  <a:srgbClr val="3366FF"/>
                </a:solidFill>
              </a:rPr>
              <a:t>passive</a:t>
            </a:r>
            <a:r>
              <a:rPr lang="en-US" sz="3600" dirty="0">
                <a:solidFill>
                  <a:srgbClr val="3366FF"/>
                </a:solidFill>
              </a:rPr>
              <a:t> rotation </a:t>
            </a:r>
            <a:r>
              <a:rPr lang="en-US" sz="3600" dirty="0">
                <a:solidFill>
                  <a:srgbClr val="FF0000"/>
                </a:solidFill>
              </a:rPr>
              <a:t>by angle </a:t>
            </a:r>
            <a:r>
              <a:rPr lang="en-US" sz="3600" dirty="0" err="1">
                <a:solidFill>
                  <a:srgbClr val="FF0000"/>
                </a:solidFill>
              </a:rPr>
              <a:t>θ</a:t>
            </a:r>
            <a:r>
              <a:rPr lang="en-US" sz="3600" dirty="0">
                <a:solidFill>
                  <a:srgbClr val="FF0000"/>
                </a:solidFill>
              </a:rPr>
              <a:t> followed by an </a:t>
            </a:r>
            <a:r>
              <a:rPr lang="en-US" sz="3600" i="1" dirty="0">
                <a:solidFill>
                  <a:srgbClr val="3366FF"/>
                </a:solidFill>
              </a:rPr>
              <a:t>active </a:t>
            </a:r>
            <a:r>
              <a:rPr lang="en-US" sz="3600" dirty="0">
                <a:solidFill>
                  <a:srgbClr val="3366FF"/>
                </a:solidFill>
              </a:rPr>
              <a:t>rotation</a:t>
            </a:r>
            <a:r>
              <a:rPr lang="en-US" sz="3600" dirty="0">
                <a:solidFill>
                  <a:srgbClr val="FF0000"/>
                </a:solidFill>
              </a:rPr>
              <a:t> by </a:t>
            </a:r>
            <a:r>
              <a:rPr lang="en-US" sz="3600" dirty="0" err="1">
                <a:solidFill>
                  <a:srgbClr val="FF0000"/>
                </a:solidFill>
              </a:rPr>
              <a:t>θ</a:t>
            </a:r>
            <a:r>
              <a:rPr lang="en-US" sz="3600" dirty="0">
                <a:solidFill>
                  <a:srgbClr val="FF0000"/>
                </a:solidFill>
              </a:rPr>
              <a:t>,  has what effect?</a:t>
            </a:r>
          </a:p>
          <a:p>
            <a:pPr algn="ctr"/>
            <a:endParaRPr lang="en-US" sz="3600" dirty="0">
              <a:solidFill>
                <a:srgbClr val="FF0000"/>
              </a:solidFill>
            </a:endParaRPr>
          </a:p>
          <a:p>
            <a:r>
              <a:rPr lang="en-US" sz="3600" dirty="0">
                <a:solidFill>
                  <a:srgbClr val="000000"/>
                </a:solidFill>
              </a:rPr>
              <a:t>Write </a:t>
            </a:r>
            <a:r>
              <a:rPr lang="en-US" sz="3600" b="1" dirty="0">
                <a:solidFill>
                  <a:srgbClr val="FF0000"/>
                </a:solidFill>
              </a:rPr>
              <a:t>r’ = </a:t>
            </a:r>
            <a:r>
              <a:rPr lang="en-US" sz="3600" b="1" dirty="0" err="1">
                <a:solidFill>
                  <a:srgbClr val="FF0000"/>
                </a:solidFill>
              </a:rPr>
              <a:t>R</a:t>
            </a:r>
            <a:r>
              <a:rPr lang="en-US" sz="3600" b="1" baseline="-25000" dirty="0" err="1">
                <a:solidFill>
                  <a:srgbClr val="FF0000"/>
                </a:solidFill>
              </a:rPr>
              <a:t>p</a:t>
            </a:r>
            <a:r>
              <a:rPr lang="en-US" sz="3600" b="1" dirty="0" err="1">
                <a:solidFill>
                  <a:srgbClr val="FF0000"/>
                </a:solidFill>
              </a:rPr>
              <a:t>r</a:t>
            </a:r>
            <a:r>
              <a:rPr lang="en-US" sz="3600" b="1" dirty="0">
                <a:solidFill>
                  <a:srgbClr val="FF0000"/>
                </a:solidFill>
              </a:rPr>
              <a:t> </a:t>
            </a:r>
            <a:r>
              <a:rPr lang="en-US" sz="3600" dirty="0"/>
              <a:t>and</a:t>
            </a:r>
            <a:r>
              <a:rPr lang="en-US" sz="3600" b="1" dirty="0">
                <a:solidFill>
                  <a:srgbClr val="FF0000"/>
                </a:solidFill>
              </a:rPr>
              <a:t> R’ =</a:t>
            </a:r>
            <a:r>
              <a:rPr lang="en-US" sz="3600" b="1" dirty="0" err="1">
                <a:solidFill>
                  <a:srgbClr val="FF0000"/>
                </a:solidFill>
              </a:rPr>
              <a:t>R</a:t>
            </a:r>
            <a:r>
              <a:rPr lang="en-US" sz="3600" b="1" baseline="-25000" dirty="0" err="1">
                <a:solidFill>
                  <a:srgbClr val="FF0000"/>
                </a:solidFill>
              </a:rPr>
              <a:t>a</a:t>
            </a:r>
            <a:r>
              <a:rPr lang="en-US" sz="3600" b="1" dirty="0" err="1">
                <a:solidFill>
                  <a:srgbClr val="FF0000"/>
                </a:solidFill>
              </a:rPr>
              <a:t>r</a:t>
            </a:r>
            <a:r>
              <a:rPr lang="en-US" sz="3600" b="1" dirty="0">
                <a:solidFill>
                  <a:srgbClr val="FF0000"/>
                </a:solidFill>
              </a:rPr>
              <a:t>’</a:t>
            </a:r>
            <a:r>
              <a:rPr lang="en-US" sz="3600" dirty="0"/>
              <a:t>, to find </a:t>
            </a:r>
          </a:p>
          <a:p>
            <a:endParaRPr lang="en-US" sz="3600" b="1" dirty="0">
              <a:solidFill>
                <a:srgbClr val="FF0000"/>
              </a:solidFill>
            </a:endParaRPr>
          </a:p>
          <a:p>
            <a:pPr algn="ctr"/>
            <a:r>
              <a:rPr lang="en-US" sz="3600" b="1" dirty="0">
                <a:solidFill>
                  <a:srgbClr val="FF0000"/>
                </a:solidFill>
              </a:rPr>
              <a:t>R’’ = R</a:t>
            </a:r>
            <a:r>
              <a:rPr lang="en-US" sz="3600" b="1" baseline="-25000" dirty="0">
                <a:solidFill>
                  <a:srgbClr val="FF0000"/>
                </a:solidFill>
              </a:rPr>
              <a:t>a</a:t>
            </a:r>
            <a:r>
              <a:rPr lang="en-US" sz="3600" b="1" dirty="0">
                <a:solidFill>
                  <a:srgbClr val="FF0000"/>
                </a:solidFill>
              </a:rPr>
              <a:t>(</a:t>
            </a:r>
            <a:r>
              <a:rPr lang="en-US" sz="3600" b="1" dirty="0" err="1">
                <a:solidFill>
                  <a:srgbClr val="FF0000"/>
                </a:solidFill>
              </a:rPr>
              <a:t>R</a:t>
            </a:r>
            <a:r>
              <a:rPr lang="en-US" sz="3600" b="1" baseline="-25000" dirty="0" err="1">
                <a:solidFill>
                  <a:srgbClr val="FF0000"/>
                </a:solidFill>
              </a:rPr>
              <a:t>p</a:t>
            </a:r>
            <a:r>
              <a:rPr lang="en-US" sz="3600" b="1" dirty="0" err="1">
                <a:solidFill>
                  <a:srgbClr val="FF0000"/>
                </a:solidFill>
              </a:rPr>
              <a:t>r</a:t>
            </a:r>
            <a:r>
              <a:rPr lang="en-US" sz="3600" b="1" dirty="0">
                <a:solidFill>
                  <a:srgbClr val="FF0000"/>
                </a:solidFill>
              </a:rPr>
              <a:t>) = r</a:t>
            </a:r>
            <a:endParaRPr lang="en-US" sz="3600" dirty="0">
              <a:solidFill>
                <a:srgbClr val="000000"/>
              </a:solidFill>
            </a:endParaRPr>
          </a:p>
          <a:p>
            <a:endParaRPr lang="en-US" sz="3600" dirty="0">
              <a:solidFill>
                <a:srgbClr val="000000"/>
              </a:solidFill>
            </a:endParaRPr>
          </a:p>
          <a:p>
            <a:r>
              <a:rPr lang="en-US" sz="3600" dirty="0"/>
              <a:t>Note</a:t>
            </a:r>
            <a:r>
              <a:rPr lang="en-US" sz="3600" b="1" dirty="0">
                <a:solidFill>
                  <a:srgbClr val="FF0000"/>
                </a:solidFill>
              </a:rPr>
              <a:t> </a:t>
            </a:r>
            <a:r>
              <a:rPr lang="en-US" sz="3600" b="1" dirty="0" err="1">
                <a:solidFill>
                  <a:srgbClr val="FF0000"/>
                </a:solidFill>
              </a:rPr>
              <a:t>R</a:t>
            </a:r>
            <a:r>
              <a:rPr lang="en-US" sz="3600" b="1" baseline="-25000" dirty="0" err="1">
                <a:solidFill>
                  <a:srgbClr val="FF0000"/>
                </a:solidFill>
              </a:rPr>
              <a:t>a</a:t>
            </a:r>
            <a:r>
              <a:rPr lang="en-US" sz="3600" b="1" dirty="0" err="1">
                <a:solidFill>
                  <a:srgbClr val="FF0000"/>
                </a:solidFill>
              </a:rPr>
              <a:t>R</a:t>
            </a:r>
            <a:r>
              <a:rPr lang="en-US" sz="3600" b="1" baseline="-25000" dirty="0" err="1">
                <a:solidFill>
                  <a:srgbClr val="FF0000"/>
                </a:solidFill>
              </a:rPr>
              <a:t>p</a:t>
            </a:r>
            <a:r>
              <a:rPr lang="en-US" sz="3600" dirty="0">
                <a:solidFill>
                  <a:srgbClr val="000000"/>
                </a:solidFill>
              </a:rPr>
              <a:t> is the identity matrix; </a:t>
            </a:r>
            <a:r>
              <a:rPr lang="en-US" sz="3600" b="1" dirty="0">
                <a:solidFill>
                  <a:srgbClr val="FF0000"/>
                </a:solidFill>
              </a:rPr>
              <a:t>R</a:t>
            </a:r>
            <a:r>
              <a:rPr lang="en-US" sz="3600" b="1" baseline="-25000" dirty="0">
                <a:solidFill>
                  <a:srgbClr val="FF0000"/>
                </a:solidFill>
              </a:rPr>
              <a:t>a</a:t>
            </a:r>
            <a:r>
              <a:rPr lang="en-US" sz="3600" dirty="0">
                <a:solidFill>
                  <a:srgbClr val="000000"/>
                </a:solidFill>
              </a:rPr>
              <a:t> is the inverse of </a:t>
            </a:r>
            <a:r>
              <a:rPr lang="en-US" sz="3600" b="1" dirty="0" err="1">
                <a:solidFill>
                  <a:srgbClr val="FF0000"/>
                </a:solidFill>
              </a:rPr>
              <a:t>R</a:t>
            </a:r>
            <a:r>
              <a:rPr lang="en-US" sz="3600" b="1" baseline="-25000" dirty="0" err="1">
                <a:solidFill>
                  <a:srgbClr val="FF0000"/>
                </a:solidFill>
              </a:rPr>
              <a:t>p</a:t>
            </a:r>
            <a:r>
              <a:rPr lang="en-US" sz="3600" dirty="0">
                <a:solidFill>
                  <a:srgbClr val="000000"/>
                </a:solidFill>
              </a:rPr>
              <a:t> (and also its transpose </a:t>
            </a:r>
            <a:r>
              <a:rPr lang="en-US" sz="3600" dirty="0" err="1">
                <a:solidFill>
                  <a:srgbClr val="FF0000"/>
                </a:solidFill>
              </a:rPr>
              <a:t>R</a:t>
            </a:r>
            <a:r>
              <a:rPr lang="en-US" sz="3600" baseline="-25000" dirty="0" err="1">
                <a:solidFill>
                  <a:srgbClr val="FF0000"/>
                </a:solidFill>
              </a:rPr>
              <a:t>a,ji</a:t>
            </a:r>
            <a:r>
              <a:rPr lang="en-US" sz="3600" baseline="-25000" dirty="0">
                <a:solidFill>
                  <a:srgbClr val="FF0000"/>
                </a:solidFill>
              </a:rPr>
              <a:t> </a:t>
            </a:r>
            <a:r>
              <a:rPr lang="en-US" sz="3600" dirty="0">
                <a:solidFill>
                  <a:srgbClr val="FF0000"/>
                </a:solidFill>
              </a:rPr>
              <a:t>= </a:t>
            </a:r>
            <a:r>
              <a:rPr lang="en-US" sz="3600" dirty="0" err="1">
                <a:solidFill>
                  <a:srgbClr val="FF0000"/>
                </a:solidFill>
              </a:rPr>
              <a:t>R</a:t>
            </a:r>
            <a:r>
              <a:rPr lang="en-US" sz="3600" baseline="-25000" dirty="0" err="1">
                <a:solidFill>
                  <a:srgbClr val="FF0000"/>
                </a:solidFill>
              </a:rPr>
              <a:t>p,ij</a:t>
            </a:r>
            <a:r>
              <a:rPr lang="en-US" sz="3600" dirty="0">
                <a:solidFill>
                  <a:srgbClr val="000000"/>
                </a:solidFill>
              </a:rPr>
              <a:t>).</a:t>
            </a:r>
          </a:p>
        </p:txBody>
      </p:sp>
    </p:spTree>
    <p:extLst>
      <p:ext uri="{BB962C8B-B14F-4D97-AF65-F5344CB8AC3E}">
        <p14:creationId xmlns:p14="http://schemas.microsoft.com/office/powerpoint/2010/main" val="2109639955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Double Bracket 7"/>
          <p:cNvSpPr/>
          <p:nvPr/>
        </p:nvSpPr>
        <p:spPr>
          <a:xfrm>
            <a:off x="4512720" y="1398305"/>
            <a:ext cx="2529165" cy="1475897"/>
          </a:xfrm>
          <a:prstGeom prst="bracketPair">
            <a:avLst/>
          </a:prstGeom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9" name="Double Bracket 8"/>
          <p:cNvSpPr/>
          <p:nvPr/>
        </p:nvSpPr>
        <p:spPr>
          <a:xfrm>
            <a:off x="4512720" y="3535232"/>
            <a:ext cx="651767" cy="1449296"/>
          </a:xfrm>
          <a:prstGeom prst="bracketPair">
            <a:avLst/>
          </a:prstGeom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0" name="Rectangle 9"/>
          <p:cNvSpPr/>
          <p:nvPr/>
        </p:nvSpPr>
        <p:spPr>
          <a:xfrm>
            <a:off x="4528797" y="1424906"/>
            <a:ext cx="4290251" cy="138499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2800" dirty="0"/>
              <a:t> </a:t>
            </a:r>
            <a:r>
              <a:rPr lang="en-US" sz="2800" dirty="0" err="1"/>
              <a:t>cos</a:t>
            </a:r>
            <a:r>
              <a:rPr lang="en-US" sz="2800" dirty="0"/>
              <a:t> </a:t>
            </a:r>
            <a:r>
              <a:rPr lang="en-US" sz="2800" dirty="0" err="1"/>
              <a:t>θ</a:t>
            </a:r>
            <a:r>
              <a:rPr lang="en-US" sz="2800" dirty="0"/>
              <a:t>   sin </a:t>
            </a:r>
            <a:r>
              <a:rPr lang="en-US" sz="2800" dirty="0" err="1"/>
              <a:t>θ</a:t>
            </a:r>
            <a:r>
              <a:rPr lang="en-US" sz="2800" dirty="0"/>
              <a:t>    0       x</a:t>
            </a:r>
          </a:p>
          <a:p>
            <a:r>
              <a:rPr lang="en-US" sz="2800" dirty="0"/>
              <a:t>-sin </a:t>
            </a:r>
            <a:r>
              <a:rPr lang="en-US" sz="2800" dirty="0" err="1"/>
              <a:t>θ</a:t>
            </a:r>
            <a:r>
              <a:rPr lang="en-US" sz="2800" dirty="0"/>
              <a:t>    </a:t>
            </a:r>
            <a:r>
              <a:rPr lang="en-US" sz="2800" dirty="0" err="1"/>
              <a:t>cos</a:t>
            </a:r>
            <a:r>
              <a:rPr lang="en-US" sz="2800" dirty="0"/>
              <a:t> </a:t>
            </a:r>
            <a:r>
              <a:rPr lang="en-US" sz="2800" dirty="0" err="1"/>
              <a:t>θ</a:t>
            </a:r>
            <a:r>
              <a:rPr lang="en-US" sz="2800" dirty="0"/>
              <a:t>   0      y </a:t>
            </a:r>
          </a:p>
          <a:p>
            <a:r>
              <a:rPr lang="en-US" sz="2800" dirty="0"/>
              <a:t>   0           0        1      z</a:t>
            </a:r>
          </a:p>
        </p:txBody>
      </p:sp>
      <p:sp>
        <p:nvSpPr>
          <p:cNvPr id="11" name="Double Bracket 10"/>
          <p:cNvSpPr/>
          <p:nvPr/>
        </p:nvSpPr>
        <p:spPr>
          <a:xfrm>
            <a:off x="445954" y="1398305"/>
            <a:ext cx="745067" cy="1475897"/>
          </a:xfrm>
          <a:prstGeom prst="bracketPair">
            <a:avLst/>
          </a:prstGeom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2" name="Double Bracket 11"/>
          <p:cNvSpPr/>
          <p:nvPr/>
        </p:nvSpPr>
        <p:spPr>
          <a:xfrm>
            <a:off x="1832819" y="1398305"/>
            <a:ext cx="2540224" cy="1475897"/>
          </a:xfrm>
          <a:prstGeom prst="bracketPair">
            <a:avLst/>
          </a:prstGeom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4" name="Rectangle 13"/>
          <p:cNvSpPr/>
          <p:nvPr/>
        </p:nvSpPr>
        <p:spPr>
          <a:xfrm>
            <a:off x="630166" y="1489206"/>
            <a:ext cx="4847174" cy="138499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2800" dirty="0"/>
              <a:t>X              </a:t>
            </a:r>
            <a:r>
              <a:rPr lang="en-US" sz="2800" dirty="0" err="1"/>
              <a:t>cos</a:t>
            </a:r>
            <a:r>
              <a:rPr lang="en-US" sz="2800" dirty="0"/>
              <a:t> </a:t>
            </a:r>
            <a:r>
              <a:rPr lang="en-US" sz="2800" dirty="0" err="1"/>
              <a:t>θ</a:t>
            </a:r>
            <a:r>
              <a:rPr lang="en-US" sz="2800" dirty="0"/>
              <a:t>  -sin </a:t>
            </a:r>
            <a:r>
              <a:rPr lang="en-US" sz="2800" dirty="0" err="1"/>
              <a:t>θ</a:t>
            </a:r>
            <a:r>
              <a:rPr lang="en-US" sz="2800" dirty="0"/>
              <a:t>    0  </a:t>
            </a:r>
          </a:p>
          <a:p>
            <a:r>
              <a:rPr lang="en-US" sz="2800" dirty="0"/>
              <a:t>Y      =      sin </a:t>
            </a:r>
            <a:r>
              <a:rPr lang="en-US" sz="2800" dirty="0" err="1"/>
              <a:t>θ</a:t>
            </a:r>
            <a:r>
              <a:rPr lang="en-US" sz="2800" dirty="0"/>
              <a:t>    </a:t>
            </a:r>
            <a:r>
              <a:rPr lang="en-US" sz="2800" dirty="0" err="1"/>
              <a:t>cos</a:t>
            </a:r>
            <a:r>
              <a:rPr lang="en-US" sz="2800" dirty="0"/>
              <a:t> </a:t>
            </a:r>
            <a:r>
              <a:rPr lang="en-US" sz="2800" dirty="0" err="1"/>
              <a:t>θ</a:t>
            </a:r>
            <a:r>
              <a:rPr lang="en-US" sz="2800" dirty="0"/>
              <a:t>   0   </a:t>
            </a:r>
          </a:p>
          <a:p>
            <a:r>
              <a:rPr lang="en-US" sz="2800" dirty="0"/>
              <a:t>Z                  0           0      1  </a:t>
            </a:r>
          </a:p>
        </p:txBody>
      </p:sp>
      <p:sp>
        <p:nvSpPr>
          <p:cNvPr id="2" name="TextBox 1"/>
          <p:cNvSpPr txBox="1"/>
          <p:nvPr/>
        </p:nvSpPr>
        <p:spPr>
          <a:xfrm>
            <a:off x="1191021" y="3568652"/>
            <a:ext cx="4516443" cy="138499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800" dirty="0"/>
              <a:t>              1        0      0        x</a:t>
            </a:r>
          </a:p>
          <a:p>
            <a:r>
              <a:rPr lang="en-US" sz="2800" dirty="0"/>
              <a:t>    =        0        1      0        y</a:t>
            </a:r>
          </a:p>
          <a:p>
            <a:r>
              <a:rPr lang="en-US" sz="2800" dirty="0"/>
              <a:t>              0        0      1        z</a:t>
            </a:r>
          </a:p>
        </p:txBody>
      </p:sp>
      <p:sp>
        <p:nvSpPr>
          <p:cNvPr id="16" name="Double Bracket 15"/>
          <p:cNvSpPr/>
          <p:nvPr/>
        </p:nvSpPr>
        <p:spPr>
          <a:xfrm>
            <a:off x="1940342" y="3495781"/>
            <a:ext cx="2432701" cy="1475897"/>
          </a:xfrm>
          <a:prstGeom prst="bracketPair">
            <a:avLst/>
          </a:prstGeom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7" name="Double Bracket 16"/>
          <p:cNvSpPr/>
          <p:nvPr/>
        </p:nvSpPr>
        <p:spPr>
          <a:xfrm>
            <a:off x="7194291" y="1400481"/>
            <a:ext cx="571382" cy="1449296"/>
          </a:xfrm>
          <a:prstGeom prst="bracketPair">
            <a:avLst/>
          </a:prstGeom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cxnSp>
        <p:nvCxnSpPr>
          <p:cNvPr id="4" name="Straight Arrow Connector 3"/>
          <p:cNvCxnSpPr/>
          <p:nvPr/>
        </p:nvCxnSpPr>
        <p:spPr>
          <a:xfrm flipH="1" flipV="1">
            <a:off x="3263705" y="4984528"/>
            <a:ext cx="1265092" cy="1284725"/>
          </a:xfrm>
          <a:prstGeom prst="straightConnector1">
            <a:avLst/>
          </a:prstGeom>
          <a:ln>
            <a:tailEnd type="arrow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5" name="TextBox 4"/>
          <p:cNvSpPr txBox="1"/>
          <p:nvPr/>
        </p:nvSpPr>
        <p:spPr>
          <a:xfrm>
            <a:off x="4517743" y="6028128"/>
            <a:ext cx="2672526" cy="584776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3200" dirty="0"/>
              <a:t>Identity Matrix</a:t>
            </a:r>
          </a:p>
        </p:txBody>
      </p:sp>
    </p:spTree>
    <p:extLst>
      <p:ext uri="{BB962C8B-B14F-4D97-AF65-F5344CB8AC3E}">
        <p14:creationId xmlns:p14="http://schemas.microsoft.com/office/powerpoint/2010/main" val="3281433634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/>
          <p:cNvSpPr txBox="1"/>
          <p:nvPr/>
        </p:nvSpPr>
        <p:spPr>
          <a:xfrm>
            <a:off x="450166" y="169333"/>
            <a:ext cx="8376306" cy="452431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endParaRPr lang="en-US" sz="3600" dirty="0">
              <a:solidFill>
                <a:srgbClr val="000000"/>
              </a:solidFill>
            </a:endParaRPr>
          </a:p>
          <a:p>
            <a:r>
              <a:rPr lang="en-US" sz="3600" dirty="0"/>
              <a:t>Suggests, as can be shown, that </a:t>
            </a:r>
            <a:r>
              <a:rPr lang="en-US" sz="3600" b="1" dirty="0">
                <a:solidFill>
                  <a:srgbClr val="FF0000"/>
                </a:solidFill>
              </a:rPr>
              <a:t>(</a:t>
            </a:r>
            <a:r>
              <a:rPr lang="en-US" sz="3600" b="1" dirty="0" err="1">
                <a:solidFill>
                  <a:srgbClr val="FF0000"/>
                </a:solidFill>
              </a:rPr>
              <a:t>R</a:t>
            </a:r>
            <a:r>
              <a:rPr lang="en-US" sz="3600" b="1" baseline="-25000" dirty="0" err="1">
                <a:solidFill>
                  <a:srgbClr val="FF0000"/>
                </a:solidFill>
              </a:rPr>
              <a:t>a</a:t>
            </a:r>
            <a:r>
              <a:rPr lang="en-US" sz="3600" b="1" dirty="0" err="1">
                <a:solidFill>
                  <a:srgbClr val="FF0000"/>
                </a:solidFill>
              </a:rPr>
              <a:t>R</a:t>
            </a:r>
            <a:r>
              <a:rPr lang="en-US" sz="3600" b="1" baseline="-25000" dirty="0" err="1">
                <a:solidFill>
                  <a:srgbClr val="FF0000"/>
                </a:solidFill>
              </a:rPr>
              <a:t>p</a:t>
            </a:r>
            <a:r>
              <a:rPr lang="en-US" sz="3600" b="1" dirty="0">
                <a:solidFill>
                  <a:srgbClr val="FF0000"/>
                </a:solidFill>
              </a:rPr>
              <a:t>)r = R</a:t>
            </a:r>
            <a:r>
              <a:rPr lang="en-US" sz="3600" b="1" baseline="-25000" dirty="0">
                <a:solidFill>
                  <a:srgbClr val="FF0000"/>
                </a:solidFill>
              </a:rPr>
              <a:t>a</a:t>
            </a:r>
            <a:r>
              <a:rPr lang="en-US" sz="3600" b="1" dirty="0">
                <a:solidFill>
                  <a:srgbClr val="FF0000"/>
                </a:solidFill>
              </a:rPr>
              <a:t>(</a:t>
            </a:r>
            <a:r>
              <a:rPr lang="en-US" sz="3600" b="1" dirty="0" err="1">
                <a:solidFill>
                  <a:srgbClr val="FF0000"/>
                </a:solidFill>
              </a:rPr>
              <a:t>R</a:t>
            </a:r>
            <a:r>
              <a:rPr lang="en-US" sz="3600" b="1" baseline="-25000" dirty="0" err="1">
                <a:solidFill>
                  <a:srgbClr val="FF0000"/>
                </a:solidFill>
              </a:rPr>
              <a:t>p</a:t>
            </a:r>
            <a:r>
              <a:rPr lang="en-US" sz="3600" b="1" dirty="0" err="1">
                <a:solidFill>
                  <a:srgbClr val="FF0000"/>
                </a:solidFill>
              </a:rPr>
              <a:t>r</a:t>
            </a:r>
            <a:r>
              <a:rPr lang="en-US" sz="3600" b="1" dirty="0">
                <a:solidFill>
                  <a:srgbClr val="FF0000"/>
                </a:solidFill>
              </a:rPr>
              <a:t>)</a:t>
            </a:r>
            <a:r>
              <a:rPr lang="en-US" sz="3600" dirty="0"/>
              <a:t>, grouping doesn’t matter,  but is </a:t>
            </a:r>
            <a:r>
              <a:rPr lang="en-US" sz="3600" b="1" dirty="0" err="1"/>
              <a:t>R</a:t>
            </a:r>
            <a:r>
              <a:rPr lang="en-US" sz="3600" b="1" baseline="-25000" dirty="0" err="1"/>
              <a:t>a</a:t>
            </a:r>
            <a:r>
              <a:rPr lang="en-US" sz="3600" b="1" dirty="0" err="1"/>
              <a:t>R</a:t>
            </a:r>
            <a:r>
              <a:rPr lang="en-US" sz="3600" b="1" baseline="-25000" dirty="0" err="1"/>
              <a:t>p</a:t>
            </a:r>
            <a:r>
              <a:rPr lang="en-US" sz="3600" b="1" dirty="0"/>
              <a:t> = </a:t>
            </a:r>
            <a:r>
              <a:rPr lang="en-US" sz="3600" b="1" dirty="0" err="1"/>
              <a:t>R</a:t>
            </a:r>
            <a:r>
              <a:rPr lang="en-US" sz="3600" b="1" baseline="-25000" dirty="0" err="1"/>
              <a:t>p</a:t>
            </a:r>
            <a:r>
              <a:rPr lang="en-US" sz="3600" b="1" dirty="0" err="1"/>
              <a:t>R</a:t>
            </a:r>
            <a:r>
              <a:rPr lang="en-US" sz="3600" b="1" baseline="-25000" dirty="0" err="1"/>
              <a:t>a</a:t>
            </a:r>
            <a:r>
              <a:rPr lang="en-US" sz="3600" b="1" dirty="0"/>
              <a:t>; </a:t>
            </a:r>
            <a:r>
              <a:rPr lang="en-US" sz="3600" dirty="0">
                <a:solidFill>
                  <a:srgbClr val="FF0000"/>
                </a:solidFill>
              </a:rPr>
              <a:t>does order matter</a:t>
            </a:r>
            <a:r>
              <a:rPr lang="en-US" sz="3600" dirty="0"/>
              <a:t>? </a:t>
            </a:r>
          </a:p>
          <a:p>
            <a:endParaRPr lang="en-US" sz="3600" dirty="0"/>
          </a:p>
          <a:p>
            <a:pPr algn="ctr"/>
            <a:r>
              <a:rPr lang="en-US" sz="3600" dirty="0">
                <a:solidFill>
                  <a:srgbClr val="3366FF"/>
                </a:solidFill>
              </a:rPr>
              <a:t>It does, successive rotations are not commutative unless the successive rotations are about the same axis.</a:t>
            </a:r>
          </a:p>
        </p:txBody>
      </p:sp>
    </p:spTree>
    <p:extLst>
      <p:ext uri="{BB962C8B-B14F-4D97-AF65-F5344CB8AC3E}">
        <p14:creationId xmlns:p14="http://schemas.microsoft.com/office/powerpoint/2010/main" val="1846742344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/>
          <p:cNvSpPr txBox="1"/>
          <p:nvPr/>
        </p:nvSpPr>
        <p:spPr>
          <a:xfrm>
            <a:off x="450166" y="169333"/>
            <a:ext cx="8376306" cy="175432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600" b="1" dirty="0">
                <a:solidFill>
                  <a:srgbClr val="FF0000"/>
                </a:solidFill>
              </a:rPr>
              <a:t>For (</a:t>
            </a:r>
            <a:r>
              <a:rPr lang="en-US" sz="3600" b="1" dirty="0" err="1">
                <a:solidFill>
                  <a:srgbClr val="FF0000"/>
                </a:solidFill>
              </a:rPr>
              <a:t>R</a:t>
            </a:r>
            <a:r>
              <a:rPr lang="en-US" sz="3600" b="1" baseline="-25000" dirty="0" err="1">
                <a:solidFill>
                  <a:srgbClr val="FF0000"/>
                </a:solidFill>
              </a:rPr>
              <a:t>a</a:t>
            </a:r>
            <a:r>
              <a:rPr lang="en-US" sz="3600" b="1" dirty="0" err="1">
                <a:solidFill>
                  <a:srgbClr val="FF0000"/>
                </a:solidFill>
              </a:rPr>
              <a:t>R</a:t>
            </a:r>
            <a:r>
              <a:rPr lang="en-US" sz="3600" b="1" baseline="-25000" dirty="0" err="1">
                <a:solidFill>
                  <a:srgbClr val="FF0000"/>
                </a:solidFill>
              </a:rPr>
              <a:t>p</a:t>
            </a:r>
            <a:r>
              <a:rPr lang="en-US" sz="3600" b="1" dirty="0">
                <a:solidFill>
                  <a:srgbClr val="FF0000"/>
                </a:solidFill>
              </a:rPr>
              <a:t>)r, </a:t>
            </a:r>
            <a:r>
              <a:rPr lang="en-US" sz="3600" b="1" dirty="0"/>
              <a:t>order </a:t>
            </a:r>
            <a:r>
              <a:rPr lang="en-US" sz="3600" dirty="0"/>
              <a:t>does matter as will be shown in homework, but</a:t>
            </a:r>
          </a:p>
          <a:p>
            <a:endParaRPr lang="en-US" sz="3600" dirty="0"/>
          </a:p>
        </p:txBody>
      </p:sp>
      <p:pic>
        <p:nvPicPr>
          <p:cNvPr id="3" name="Picture 2" descr="6vvFi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203779" y="1748965"/>
            <a:ext cx="6337300" cy="42926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04707009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/>
          <p:cNvSpPr txBox="1"/>
          <p:nvPr/>
        </p:nvSpPr>
        <p:spPr>
          <a:xfrm>
            <a:off x="216788" y="169333"/>
            <a:ext cx="8927212" cy="61863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600" dirty="0">
                <a:solidFill>
                  <a:srgbClr val="FF0000"/>
                </a:solidFill>
              </a:rPr>
              <a:t>Example,</a:t>
            </a:r>
          </a:p>
          <a:p>
            <a:pPr algn="ctr"/>
            <a:endParaRPr lang="en-US" sz="3600" dirty="0">
              <a:solidFill>
                <a:srgbClr val="000000"/>
              </a:solidFill>
            </a:endParaRPr>
          </a:p>
          <a:p>
            <a:pPr algn="ctr"/>
            <a:r>
              <a:rPr lang="en-US" sz="3600" dirty="0">
                <a:solidFill>
                  <a:srgbClr val="FF0000"/>
                </a:solidFill>
              </a:rPr>
              <a:t>Is </a:t>
            </a:r>
            <a:r>
              <a:rPr lang="en-US" sz="3600" b="1" dirty="0">
                <a:solidFill>
                  <a:srgbClr val="FF0000"/>
                </a:solidFill>
              </a:rPr>
              <a:t>A</a:t>
            </a:r>
            <a:r>
              <a:rPr lang="en-US" sz="3600" dirty="0">
                <a:solidFill>
                  <a:srgbClr val="FF0000"/>
                </a:solidFill>
              </a:rPr>
              <a:t> =  (-</a:t>
            </a:r>
            <a:r>
              <a:rPr lang="en-US" sz="3600" dirty="0" err="1">
                <a:solidFill>
                  <a:srgbClr val="FF0000"/>
                </a:solidFill>
              </a:rPr>
              <a:t>y,x</a:t>
            </a:r>
            <a:r>
              <a:rPr lang="en-US" sz="3600" dirty="0">
                <a:solidFill>
                  <a:srgbClr val="FF0000"/>
                </a:solidFill>
              </a:rPr>
              <a:t>) a vector? </a:t>
            </a:r>
          </a:p>
          <a:p>
            <a:endParaRPr lang="en-US" sz="3600" dirty="0">
              <a:solidFill>
                <a:srgbClr val="FF0000"/>
              </a:solidFill>
            </a:endParaRPr>
          </a:p>
          <a:p>
            <a:r>
              <a:rPr lang="en-US" sz="3600" dirty="0">
                <a:solidFill>
                  <a:srgbClr val="000000"/>
                </a:solidFill>
              </a:rPr>
              <a:t>It has magnitude and direction  and obeys arithmetic rules, but let’s see. If </a:t>
            </a:r>
            <a:r>
              <a:rPr lang="en-US" sz="3600" b="1" dirty="0">
                <a:solidFill>
                  <a:srgbClr val="FF0000"/>
                </a:solidFill>
              </a:rPr>
              <a:t>A</a:t>
            </a:r>
            <a:r>
              <a:rPr lang="en-US" sz="3600" dirty="0">
                <a:solidFill>
                  <a:srgbClr val="000000"/>
                </a:solidFill>
              </a:rPr>
              <a:t> is a vector, it must transform correctly under rotation;</a:t>
            </a:r>
          </a:p>
          <a:p>
            <a:pPr algn="ctr"/>
            <a:endParaRPr lang="en-US" sz="3600" dirty="0">
              <a:solidFill>
                <a:srgbClr val="000000"/>
              </a:solidFill>
            </a:endParaRPr>
          </a:p>
          <a:p>
            <a:pPr algn="ctr"/>
            <a:r>
              <a:rPr lang="en-US" sz="3600" b="1" dirty="0">
                <a:solidFill>
                  <a:srgbClr val="FF0000"/>
                </a:solidFill>
              </a:rPr>
              <a:t>A’ = </a:t>
            </a:r>
            <a:r>
              <a:rPr lang="en-US" sz="3600" b="1" dirty="0" err="1">
                <a:solidFill>
                  <a:srgbClr val="FF0000"/>
                </a:solidFill>
              </a:rPr>
              <a:t>R</a:t>
            </a:r>
            <a:r>
              <a:rPr lang="en-US" sz="3600" b="1" baseline="-25000" dirty="0" err="1">
                <a:solidFill>
                  <a:srgbClr val="FF0000"/>
                </a:solidFill>
              </a:rPr>
              <a:t>p</a:t>
            </a:r>
            <a:r>
              <a:rPr lang="en-US" sz="3600" b="1" dirty="0">
                <a:solidFill>
                  <a:srgbClr val="FF0000"/>
                </a:solidFill>
              </a:rPr>
              <a:t> A</a:t>
            </a:r>
          </a:p>
          <a:p>
            <a:endParaRPr lang="en-US" sz="3600" b="1" dirty="0">
              <a:solidFill>
                <a:srgbClr val="FF0000"/>
              </a:solidFill>
            </a:endParaRPr>
          </a:p>
          <a:p>
            <a:r>
              <a:rPr lang="en-US" sz="3600" dirty="0">
                <a:latin typeface="Wingdings"/>
                <a:ea typeface="Wingdings"/>
                <a:cs typeface="Wingdings"/>
                <a:sym typeface="Wingdings"/>
              </a:rPr>
              <a:t></a:t>
            </a:r>
            <a:r>
              <a:rPr lang="en-US" sz="3600" dirty="0">
                <a:sym typeface="Wingdings"/>
              </a:rPr>
              <a:t> </a:t>
            </a:r>
            <a:r>
              <a:rPr lang="en-US" sz="3600" dirty="0">
                <a:solidFill>
                  <a:srgbClr val="3366FF"/>
                </a:solidFill>
              </a:rPr>
              <a:t>A</a:t>
            </a:r>
            <a:r>
              <a:rPr lang="en-US" sz="3600" baseline="-25000" dirty="0">
                <a:solidFill>
                  <a:srgbClr val="3366FF"/>
                </a:solidFill>
              </a:rPr>
              <a:t>x</a:t>
            </a:r>
            <a:r>
              <a:rPr lang="en-US" sz="3600" dirty="0">
                <a:solidFill>
                  <a:srgbClr val="3366FF"/>
                </a:solidFill>
              </a:rPr>
              <a:t>’ = -y </a:t>
            </a:r>
            <a:r>
              <a:rPr lang="en-US" sz="3600" dirty="0" err="1">
                <a:solidFill>
                  <a:srgbClr val="3366FF"/>
                </a:solidFill>
              </a:rPr>
              <a:t>cos</a:t>
            </a:r>
            <a:r>
              <a:rPr lang="en-US" sz="3600" dirty="0">
                <a:solidFill>
                  <a:srgbClr val="3366FF"/>
                </a:solidFill>
              </a:rPr>
              <a:t> </a:t>
            </a:r>
            <a:r>
              <a:rPr lang="en-US" sz="3600" dirty="0" err="1">
                <a:solidFill>
                  <a:srgbClr val="3366FF"/>
                </a:solidFill>
              </a:rPr>
              <a:t>θ+x</a:t>
            </a:r>
            <a:r>
              <a:rPr lang="en-US" sz="3600" dirty="0">
                <a:solidFill>
                  <a:srgbClr val="3366FF"/>
                </a:solidFill>
              </a:rPr>
              <a:t> sin </a:t>
            </a:r>
            <a:r>
              <a:rPr lang="en-US" sz="3600" dirty="0" err="1">
                <a:solidFill>
                  <a:srgbClr val="3366FF"/>
                </a:solidFill>
              </a:rPr>
              <a:t>θ</a:t>
            </a:r>
            <a:r>
              <a:rPr lang="en-US" sz="3600" dirty="0"/>
              <a:t>, </a:t>
            </a:r>
            <a:r>
              <a:rPr lang="en-US" sz="3600" dirty="0">
                <a:solidFill>
                  <a:srgbClr val="3366FF"/>
                </a:solidFill>
              </a:rPr>
              <a:t>A</a:t>
            </a:r>
            <a:r>
              <a:rPr lang="en-US" sz="3600" baseline="-25000" dirty="0">
                <a:solidFill>
                  <a:srgbClr val="3366FF"/>
                </a:solidFill>
              </a:rPr>
              <a:t>y</a:t>
            </a:r>
            <a:r>
              <a:rPr lang="en-US" sz="3600" dirty="0">
                <a:solidFill>
                  <a:srgbClr val="3366FF"/>
                </a:solidFill>
              </a:rPr>
              <a:t>’ = y sin </a:t>
            </a:r>
            <a:r>
              <a:rPr lang="en-US" sz="3600" dirty="0" err="1">
                <a:solidFill>
                  <a:srgbClr val="3366FF"/>
                </a:solidFill>
              </a:rPr>
              <a:t>θ+x</a:t>
            </a:r>
            <a:r>
              <a:rPr lang="en-US" sz="3600" dirty="0">
                <a:solidFill>
                  <a:srgbClr val="3366FF"/>
                </a:solidFill>
              </a:rPr>
              <a:t> </a:t>
            </a:r>
            <a:r>
              <a:rPr lang="en-US" sz="3600" dirty="0" err="1">
                <a:solidFill>
                  <a:srgbClr val="3366FF"/>
                </a:solidFill>
              </a:rPr>
              <a:t>cos</a:t>
            </a:r>
            <a:r>
              <a:rPr lang="en-US" sz="3600" dirty="0">
                <a:solidFill>
                  <a:srgbClr val="3366FF"/>
                </a:solidFill>
              </a:rPr>
              <a:t> </a:t>
            </a:r>
            <a:r>
              <a:rPr lang="en-US" sz="3600" dirty="0" err="1">
                <a:solidFill>
                  <a:srgbClr val="3366FF"/>
                </a:solidFill>
              </a:rPr>
              <a:t>θ</a:t>
            </a:r>
            <a:r>
              <a:rPr lang="en-US" sz="3600" dirty="0"/>
              <a:t>.</a:t>
            </a:r>
          </a:p>
        </p:txBody>
      </p:sp>
    </p:spTree>
    <p:extLst>
      <p:ext uri="{BB962C8B-B14F-4D97-AF65-F5344CB8AC3E}">
        <p14:creationId xmlns:p14="http://schemas.microsoft.com/office/powerpoint/2010/main" val="594762980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/>
          <p:cNvSpPr txBox="1"/>
          <p:nvPr/>
        </p:nvSpPr>
        <p:spPr>
          <a:xfrm>
            <a:off x="216788" y="169333"/>
            <a:ext cx="8927212" cy="61863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600" dirty="0">
                <a:solidFill>
                  <a:srgbClr val="FF0000"/>
                </a:solidFill>
              </a:rPr>
              <a:t>What is the form of A’ in the rotated frame?</a:t>
            </a:r>
          </a:p>
          <a:p>
            <a:endParaRPr lang="en-US" sz="3600" b="1" dirty="0">
              <a:solidFill>
                <a:srgbClr val="FF0000"/>
              </a:solidFill>
            </a:endParaRPr>
          </a:p>
          <a:p>
            <a:r>
              <a:rPr lang="en-US" sz="3600" dirty="0"/>
              <a:t>We have, </a:t>
            </a:r>
            <a:r>
              <a:rPr lang="en-US" sz="3600" dirty="0">
                <a:solidFill>
                  <a:srgbClr val="3366FF"/>
                </a:solidFill>
              </a:rPr>
              <a:t>A</a:t>
            </a:r>
            <a:r>
              <a:rPr lang="en-US" sz="3600" baseline="-25000" dirty="0">
                <a:solidFill>
                  <a:srgbClr val="3366FF"/>
                </a:solidFill>
              </a:rPr>
              <a:t>x</a:t>
            </a:r>
            <a:r>
              <a:rPr lang="en-US" sz="3600" dirty="0">
                <a:solidFill>
                  <a:srgbClr val="3366FF"/>
                </a:solidFill>
              </a:rPr>
              <a:t>’ = -y </a:t>
            </a:r>
            <a:r>
              <a:rPr lang="en-US" sz="3600" dirty="0" err="1">
                <a:solidFill>
                  <a:srgbClr val="3366FF"/>
                </a:solidFill>
              </a:rPr>
              <a:t>cos</a:t>
            </a:r>
            <a:r>
              <a:rPr lang="en-US" sz="3600" dirty="0">
                <a:solidFill>
                  <a:srgbClr val="3366FF"/>
                </a:solidFill>
              </a:rPr>
              <a:t> </a:t>
            </a:r>
            <a:r>
              <a:rPr lang="en-US" sz="3600" dirty="0" err="1">
                <a:solidFill>
                  <a:srgbClr val="3366FF"/>
                </a:solidFill>
              </a:rPr>
              <a:t>θ+x</a:t>
            </a:r>
            <a:r>
              <a:rPr lang="en-US" sz="3600" dirty="0">
                <a:solidFill>
                  <a:srgbClr val="3366FF"/>
                </a:solidFill>
              </a:rPr>
              <a:t> sin </a:t>
            </a:r>
            <a:r>
              <a:rPr lang="en-US" sz="3600" dirty="0" err="1">
                <a:solidFill>
                  <a:srgbClr val="3366FF"/>
                </a:solidFill>
              </a:rPr>
              <a:t>θ</a:t>
            </a:r>
            <a:r>
              <a:rPr lang="en-US" sz="3600" dirty="0">
                <a:solidFill>
                  <a:srgbClr val="3366FF"/>
                </a:solidFill>
              </a:rPr>
              <a:t>, A</a:t>
            </a:r>
            <a:r>
              <a:rPr lang="en-US" sz="3600" baseline="-25000" dirty="0">
                <a:solidFill>
                  <a:srgbClr val="3366FF"/>
                </a:solidFill>
              </a:rPr>
              <a:t>y</a:t>
            </a:r>
            <a:r>
              <a:rPr lang="en-US" sz="3600" dirty="0">
                <a:solidFill>
                  <a:srgbClr val="3366FF"/>
                </a:solidFill>
              </a:rPr>
              <a:t>’ = y sin </a:t>
            </a:r>
            <a:r>
              <a:rPr lang="en-US" sz="3600" dirty="0" err="1">
                <a:solidFill>
                  <a:srgbClr val="3366FF"/>
                </a:solidFill>
              </a:rPr>
              <a:t>θ+x</a:t>
            </a:r>
            <a:r>
              <a:rPr lang="en-US" sz="3600" dirty="0">
                <a:solidFill>
                  <a:srgbClr val="3366FF"/>
                </a:solidFill>
              </a:rPr>
              <a:t> </a:t>
            </a:r>
            <a:r>
              <a:rPr lang="en-US" sz="3600" dirty="0" err="1">
                <a:solidFill>
                  <a:srgbClr val="3366FF"/>
                </a:solidFill>
              </a:rPr>
              <a:t>cos</a:t>
            </a:r>
            <a:r>
              <a:rPr lang="en-US" sz="3600" dirty="0">
                <a:solidFill>
                  <a:srgbClr val="3366FF"/>
                </a:solidFill>
              </a:rPr>
              <a:t> </a:t>
            </a:r>
            <a:r>
              <a:rPr lang="en-US" sz="3600" dirty="0" err="1">
                <a:solidFill>
                  <a:srgbClr val="3366FF"/>
                </a:solidFill>
              </a:rPr>
              <a:t>θ</a:t>
            </a:r>
            <a:r>
              <a:rPr lang="en-US" sz="3600" dirty="0">
                <a:solidFill>
                  <a:srgbClr val="3366FF"/>
                </a:solidFill>
              </a:rPr>
              <a:t>. </a:t>
            </a:r>
            <a:r>
              <a:rPr lang="en-US" sz="3600" dirty="0"/>
              <a:t>What is this in terms of </a:t>
            </a:r>
            <a:r>
              <a:rPr lang="en-US" sz="3600" dirty="0">
                <a:solidFill>
                  <a:srgbClr val="008000"/>
                </a:solidFill>
              </a:rPr>
              <a:t>x’ </a:t>
            </a:r>
            <a:r>
              <a:rPr lang="en-US" sz="3600" dirty="0"/>
              <a:t>and </a:t>
            </a:r>
            <a:r>
              <a:rPr lang="en-US" sz="3600" dirty="0">
                <a:solidFill>
                  <a:srgbClr val="008000"/>
                </a:solidFill>
              </a:rPr>
              <a:t>y’</a:t>
            </a:r>
            <a:r>
              <a:rPr lang="en-US" sz="3600" dirty="0"/>
              <a:t>?</a:t>
            </a:r>
          </a:p>
          <a:p>
            <a:endParaRPr lang="en-US" sz="3600" dirty="0"/>
          </a:p>
          <a:p>
            <a:r>
              <a:rPr lang="en-US" sz="3600" dirty="0"/>
              <a:t>Solve  </a:t>
            </a:r>
            <a:r>
              <a:rPr lang="en-US" sz="3600" b="1" dirty="0">
                <a:solidFill>
                  <a:srgbClr val="000000"/>
                </a:solidFill>
              </a:rPr>
              <a:t>r’ = </a:t>
            </a:r>
            <a:r>
              <a:rPr lang="en-US" sz="3600" b="1" dirty="0" err="1">
                <a:solidFill>
                  <a:srgbClr val="000000"/>
                </a:solidFill>
              </a:rPr>
              <a:t>R</a:t>
            </a:r>
            <a:r>
              <a:rPr lang="en-US" sz="3600" b="1" baseline="-25000" dirty="0" err="1">
                <a:solidFill>
                  <a:srgbClr val="000000"/>
                </a:solidFill>
              </a:rPr>
              <a:t>p</a:t>
            </a:r>
            <a:r>
              <a:rPr lang="en-US" sz="3600" b="1" dirty="0" err="1">
                <a:solidFill>
                  <a:srgbClr val="000000"/>
                </a:solidFill>
              </a:rPr>
              <a:t>r</a:t>
            </a:r>
            <a:r>
              <a:rPr lang="en-US" sz="3600" dirty="0">
                <a:solidFill>
                  <a:srgbClr val="000000"/>
                </a:solidFill>
              </a:rPr>
              <a:t>, </a:t>
            </a:r>
            <a:r>
              <a:rPr lang="en-US" sz="3600" dirty="0">
                <a:solidFill>
                  <a:srgbClr val="008000"/>
                </a:solidFill>
              </a:rPr>
              <a:t>x’ = x </a:t>
            </a:r>
            <a:r>
              <a:rPr lang="en-US" sz="3600" dirty="0" err="1">
                <a:solidFill>
                  <a:srgbClr val="008000"/>
                </a:solidFill>
              </a:rPr>
              <a:t>cos</a:t>
            </a:r>
            <a:r>
              <a:rPr lang="en-US" sz="3600" dirty="0">
                <a:solidFill>
                  <a:srgbClr val="008000"/>
                </a:solidFill>
              </a:rPr>
              <a:t> </a:t>
            </a:r>
            <a:r>
              <a:rPr lang="en-US" sz="3600" dirty="0" err="1">
                <a:solidFill>
                  <a:srgbClr val="008000"/>
                </a:solidFill>
              </a:rPr>
              <a:t>θ</a:t>
            </a:r>
            <a:r>
              <a:rPr lang="en-US" sz="3600" dirty="0">
                <a:solidFill>
                  <a:srgbClr val="008000"/>
                </a:solidFill>
              </a:rPr>
              <a:t> + y sin </a:t>
            </a:r>
            <a:r>
              <a:rPr lang="en-US" sz="3600" dirty="0" err="1">
                <a:solidFill>
                  <a:srgbClr val="008000"/>
                </a:solidFill>
              </a:rPr>
              <a:t>θ</a:t>
            </a:r>
            <a:r>
              <a:rPr lang="en-US" sz="3600" dirty="0">
                <a:solidFill>
                  <a:srgbClr val="008000"/>
                </a:solidFill>
              </a:rPr>
              <a:t>, y’ =  -x sin </a:t>
            </a:r>
            <a:r>
              <a:rPr lang="en-US" sz="3600" dirty="0" err="1">
                <a:solidFill>
                  <a:srgbClr val="008000"/>
                </a:solidFill>
              </a:rPr>
              <a:t>θ</a:t>
            </a:r>
            <a:r>
              <a:rPr lang="en-US" sz="3600" dirty="0">
                <a:solidFill>
                  <a:srgbClr val="008000"/>
                </a:solidFill>
              </a:rPr>
              <a:t> + y </a:t>
            </a:r>
            <a:r>
              <a:rPr lang="en-US" sz="3600" dirty="0" err="1">
                <a:solidFill>
                  <a:srgbClr val="008000"/>
                </a:solidFill>
              </a:rPr>
              <a:t>cos</a:t>
            </a:r>
            <a:r>
              <a:rPr lang="en-US" sz="3600" dirty="0">
                <a:solidFill>
                  <a:srgbClr val="008000"/>
                </a:solidFill>
              </a:rPr>
              <a:t> </a:t>
            </a:r>
            <a:r>
              <a:rPr lang="en-US" sz="3600" dirty="0" err="1">
                <a:solidFill>
                  <a:srgbClr val="008000"/>
                </a:solidFill>
              </a:rPr>
              <a:t>θ</a:t>
            </a:r>
            <a:r>
              <a:rPr lang="en-US" sz="3600" dirty="0">
                <a:solidFill>
                  <a:srgbClr val="3366FF"/>
                </a:solidFill>
              </a:rPr>
              <a:t>.</a:t>
            </a:r>
          </a:p>
          <a:p>
            <a:endParaRPr lang="en-US" sz="3600" dirty="0">
              <a:solidFill>
                <a:srgbClr val="3366FF"/>
              </a:solidFill>
            </a:endParaRPr>
          </a:p>
          <a:p>
            <a:r>
              <a:rPr lang="en-US" sz="3600" dirty="0">
                <a:solidFill>
                  <a:srgbClr val="000000"/>
                </a:solidFill>
              </a:rPr>
              <a:t>We see that </a:t>
            </a:r>
            <a:r>
              <a:rPr lang="en-US" sz="3600" dirty="0">
                <a:solidFill>
                  <a:srgbClr val="3366FF"/>
                </a:solidFill>
              </a:rPr>
              <a:t>A</a:t>
            </a:r>
            <a:r>
              <a:rPr lang="en-US" sz="3600" baseline="-25000" dirty="0">
                <a:solidFill>
                  <a:srgbClr val="3366FF"/>
                </a:solidFill>
              </a:rPr>
              <a:t>x</a:t>
            </a:r>
            <a:r>
              <a:rPr lang="en-US" sz="3600" dirty="0">
                <a:solidFill>
                  <a:srgbClr val="3366FF"/>
                </a:solidFill>
              </a:rPr>
              <a:t>’ = -</a:t>
            </a:r>
            <a:r>
              <a:rPr lang="en-US" sz="3600" dirty="0">
                <a:solidFill>
                  <a:srgbClr val="008000"/>
                </a:solidFill>
              </a:rPr>
              <a:t>y’</a:t>
            </a:r>
            <a:r>
              <a:rPr lang="en-US" sz="3600" dirty="0">
                <a:solidFill>
                  <a:srgbClr val="3366FF"/>
                </a:solidFill>
              </a:rPr>
              <a:t> and A</a:t>
            </a:r>
            <a:r>
              <a:rPr lang="en-US" sz="3600" baseline="-25000" dirty="0">
                <a:solidFill>
                  <a:srgbClr val="3366FF"/>
                </a:solidFill>
              </a:rPr>
              <a:t>y</a:t>
            </a:r>
            <a:r>
              <a:rPr lang="en-US" sz="3600" dirty="0">
                <a:solidFill>
                  <a:srgbClr val="3366FF"/>
                </a:solidFill>
              </a:rPr>
              <a:t>’ = </a:t>
            </a:r>
            <a:r>
              <a:rPr lang="en-US" sz="3600" dirty="0">
                <a:solidFill>
                  <a:srgbClr val="008000"/>
                </a:solidFill>
              </a:rPr>
              <a:t>x’</a:t>
            </a:r>
            <a:r>
              <a:rPr lang="en-US" sz="3600" dirty="0">
                <a:solidFill>
                  <a:srgbClr val="3366FF"/>
                </a:solidFill>
              </a:rPr>
              <a:t> </a:t>
            </a:r>
            <a:r>
              <a:rPr lang="en-US" sz="3600" dirty="0">
                <a:solidFill>
                  <a:srgbClr val="000000"/>
                </a:solidFill>
              </a:rPr>
              <a:t>and </a:t>
            </a:r>
            <a:r>
              <a:rPr lang="en-US" sz="3600" b="1" dirty="0">
                <a:solidFill>
                  <a:srgbClr val="000000"/>
                </a:solidFill>
              </a:rPr>
              <a:t>A</a:t>
            </a:r>
            <a:r>
              <a:rPr lang="en-US" sz="3600" dirty="0">
                <a:solidFill>
                  <a:srgbClr val="000000"/>
                </a:solidFill>
              </a:rPr>
              <a:t> acts like a vector under rotation.</a:t>
            </a:r>
          </a:p>
          <a:p>
            <a:endParaRPr lang="en-US" sz="3600" dirty="0"/>
          </a:p>
        </p:txBody>
      </p:sp>
    </p:spTree>
    <p:extLst>
      <p:ext uri="{BB962C8B-B14F-4D97-AF65-F5344CB8AC3E}">
        <p14:creationId xmlns:p14="http://schemas.microsoft.com/office/powerpoint/2010/main" val="1259843574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/>
          <p:cNvSpPr txBox="1"/>
          <p:nvPr/>
        </p:nvSpPr>
        <p:spPr>
          <a:xfrm>
            <a:off x="216788" y="973679"/>
            <a:ext cx="8927212" cy="397031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600" dirty="0"/>
              <a:t>Further Examples,</a:t>
            </a:r>
          </a:p>
          <a:p>
            <a:pPr algn="ctr"/>
            <a:endParaRPr lang="en-US" sz="3600" dirty="0">
              <a:solidFill>
                <a:srgbClr val="000000"/>
              </a:solidFill>
            </a:endParaRPr>
          </a:p>
          <a:p>
            <a:pPr algn="ctr"/>
            <a:r>
              <a:rPr lang="en-US" sz="3600" dirty="0">
                <a:solidFill>
                  <a:srgbClr val="FF0000"/>
                </a:solidFill>
              </a:rPr>
              <a:t>Is </a:t>
            </a:r>
            <a:r>
              <a:rPr lang="en-US" sz="3600" b="1" dirty="0">
                <a:solidFill>
                  <a:srgbClr val="FF0000"/>
                </a:solidFill>
              </a:rPr>
              <a:t>A</a:t>
            </a:r>
            <a:r>
              <a:rPr lang="en-US" sz="3600" dirty="0">
                <a:solidFill>
                  <a:srgbClr val="FF0000"/>
                </a:solidFill>
              </a:rPr>
              <a:t> =  (x,-y) a vector? </a:t>
            </a:r>
          </a:p>
          <a:p>
            <a:pPr algn="ctr"/>
            <a:endParaRPr lang="en-US" sz="3600" dirty="0">
              <a:solidFill>
                <a:srgbClr val="FF0000"/>
              </a:solidFill>
            </a:endParaRPr>
          </a:p>
          <a:p>
            <a:pPr algn="ctr"/>
            <a:r>
              <a:rPr lang="en-US" sz="3600" dirty="0">
                <a:solidFill>
                  <a:srgbClr val="FF0000"/>
                </a:solidFill>
              </a:rPr>
              <a:t>Does </a:t>
            </a:r>
            <a:r>
              <a:rPr lang="en-US" sz="3600" b="1" dirty="0">
                <a:solidFill>
                  <a:srgbClr val="FF0000"/>
                </a:solidFill>
              </a:rPr>
              <a:t>A</a:t>
            </a:r>
            <a:r>
              <a:rPr lang="en-US" sz="3600" b="1" dirty="0">
                <a:solidFill>
                  <a:srgbClr val="FF0000"/>
                </a:solidFill>
                <a:latin typeface="Wingdings"/>
                <a:ea typeface="Wingdings"/>
                <a:cs typeface="Wingdings"/>
                <a:sym typeface="Wingdings"/>
              </a:rPr>
              <a:t></a:t>
            </a:r>
            <a:r>
              <a:rPr lang="en-US" sz="3600" b="1" dirty="0">
                <a:solidFill>
                  <a:srgbClr val="FF0000"/>
                </a:solidFill>
              </a:rPr>
              <a:t>B</a:t>
            </a:r>
            <a:r>
              <a:rPr lang="en-US" sz="3600" dirty="0">
                <a:solidFill>
                  <a:srgbClr val="FF0000"/>
                </a:solidFill>
              </a:rPr>
              <a:t> behave properly under rotation?</a:t>
            </a:r>
          </a:p>
          <a:p>
            <a:pPr algn="ctr"/>
            <a:endParaRPr lang="en-US" sz="3600" b="1" dirty="0">
              <a:solidFill>
                <a:srgbClr val="000000"/>
              </a:solidFill>
            </a:endParaRPr>
          </a:p>
          <a:p>
            <a:pPr algn="ctr"/>
            <a:r>
              <a:rPr lang="en-US" sz="3600" dirty="0">
                <a:solidFill>
                  <a:srgbClr val="FF0000"/>
                </a:solidFill>
              </a:rPr>
              <a:t>Does</a:t>
            </a:r>
            <a:r>
              <a:rPr lang="en-US" sz="3600" dirty="0"/>
              <a:t> </a:t>
            </a:r>
            <a:r>
              <a:rPr lang="en-US" sz="3600" b="1" dirty="0" err="1">
                <a:solidFill>
                  <a:srgbClr val="FF0000"/>
                </a:solidFill>
              </a:rPr>
              <a:t>AxB</a:t>
            </a:r>
            <a:r>
              <a:rPr lang="en-US" sz="3600" b="1" dirty="0">
                <a:solidFill>
                  <a:srgbClr val="FF0000"/>
                </a:solidFill>
              </a:rPr>
              <a:t> </a:t>
            </a:r>
            <a:r>
              <a:rPr lang="en-US" sz="3600" dirty="0">
                <a:solidFill>
                  <a:srgbClr val="FF0000"/>
                </a:solidFill>
              </a:rPr>
              <a:t>behave properly under rotation?</a:t>
            </a:r>
          </a:p>
        </p:txBody>
      </p:sp>
    </p:spTree>
    <p:extLst>
      <p:ext uri="{BB962C8B-B14F-4D97-AF65-F5344CB8AC3E}">
        <p14:creationId xmlns:p14="http://schemas.microsoft.com/office/powerpoint/2010/main" val="2932061421"/>
      </p:ext>
    </p:extLst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/>
          <p:cNvSpPr txBox="1"/>
          <p:nvPr/>
        </p:nvSpPr>
        <p:spPr>
          <a:xfrm>
            <a:off x="216788" y="25254"/>
            <a:ext cx="8927212" cy="63709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endParaRPr lang="en-US" sz="3600" dirty="0">
              <a:solidFill>
                <a:srgbClr val="FF0000"/>
              </a:solidFill>
            </a:endParaRPr>
          </a:p>
          <a:p>
            <a:pPr algn="ctr"/>
            <a:r>
              <a:rPr lang="en-US" sz="3600" dirty="0">
                <a:solidFill>
                  <a:srgbClr val="FF0000"/>
                </a:solidFill>
              </a:rPr>
              <a:t>Does </a:t>
            </a:r>
            <a:r>
              <a:rPr lang="en-US" sz="3600" b="1" dirty="0">
                <a:solidFill>
                  <a:srgbClr val="FF0000"/>
                </a:solidFill>
              </a:rPr>
              <a:t>A</a:t>
            </a:r>
            <a:r>
              <a:rPr lang="en-US" sz="3600" b="1" dirty="0">
                <a:solidFill>
                  <a:srgbClr val="FF0000"/>
                </a:solidFill>
                <a:latin typeface="Wingdings"/>
                <a:ea typeface="Wingdings"/>
                <a:cs typeface="Wingdings"/>
                <a:sym typeface="Wingdings"/>
              </a:rPr>
              <a:t></a:t>
            </a:r>
            <a:r>
              <a:rPr lang="en-US" sz="3600" b="1" dirty="0">
                <a:solidFill>
                  <a:srgbClr val="FF0000"/>
                </a:solidFill>
              </a:rPr>
              <a:t>B</a:t>
            </a:r>
            <a:r>
              <a:rPr lang="en-US" sz="3600" dirty="0">
                <a:solidFill>
                  <a:srgbClr val="FF0000"/>
                </a:solidFill>
              </a:rPr>
              <a:t> behave properly under rotation?</a:t>
            </a:r>
          </a:p>
          <a:p>
            <a:pPr algn="ctr"/>
            <a:endParaRPr lang="en-US" sz="3600" b="1" dirty="0">
              <a:solidFill>
                <a:srgbClr val="000000"/>
              </a:solidFill>
            </a:endParaRPr>
          </a:p>
          <a:p>
            <a:r>
              <a:rPr lang="en-US" sz="3600" b="1" dirty="0">
                <a:solidFill>
                  <a:srgbClr val="000000"/>
                </a:solidFill>
              </a:rPr>
              <a:t>A’B’ = </a:t>
            </a:r>
            <a:r>
              <a:rPr lang="en-US" sz="3600" dirty="0">
                <a:solidFill>
                  <a:srgbClr val="000000"/>
                </a:solidFill>
              </a:rPr>
              <a:t>(</a:t>
            </a:r>
            <a:r>
              <a:rPr lang="en-US" sz="3600" i="1" dirty="0" err="1">
                <a:solidFill>
                  <a:srgbClr val="000000"/>
                </a:solidFill>
              </a:rPr>
              <a:t>A</a:t>
            </a:r>
            <a:r>
              <a:rPr lang="en-US" sz="3600" i="1" baseline="-25000" dirty="0" err="1">
                <a:solidFill>
                  <a:srgbClr val="000000"/>
                </a:solidFill>
              </a:rPr>
              <a:t>x</a:t>
            </a:r>
            <a:r>
              <a:rPr lang="en-US" sz="3600" dirty="0" err="1">
                <a:solidFill>
                  <a:srgbClr val="000000"/>
                </a:solidFill>
              </a:rPr>
              <a:t>cosθ+</a:t>
            </a:r>
            <a:r>
              <a:rPr lang="en-US" sz="3600" i="1" dirty="0" err="1">
                <a:solidFill>
                  <a:srgbClr val="000000"/>
                </a:solidFill>
              </a:rPr>
              <a:t>A</a:t>
            </a:r>
            <a:r>
              <a:rPr lang="en-US" sz="3600" i="1" baseline="-25000" dirty="0" err="1">
                <a:solidFill>
                  <a:srgbClr val="000000"/>
                </a:solidFill>
              </a:rPr>
              <a:t>y</a:t>
            </a:r>
            <a:r>
              <a:rPr lang="en-US" sz="3600" dirty="0" err="1">
                <a:solidFill>
                  <a:srgbClr val="000000"/>
                </a:solidFill>
              </a:rPr>
              <a:t>sinθ</a:t>
            </a:r>
            <a:r>
              <a:rPr lang="en-US" sz="3600" dirty="0">
                <a:solidFill>
                  <a:srgbClr val="000000"/>
                </a:solidFill>
              </a:rPr>
              <a:t>,-</a:t>
            </a:r>
            <a:r>
              <a:rPr lang="en-US" sz="3600" i="1" dirty="0" err="1">
                <a:solidFill>
                  <a:srgbClr val="000000"/>
                </a:solidFill>
              </a:rPr>
              <a:t>A</a:t>
            </a:r>
            <a:r>
              <a:rPr lang="en-US" sz="3600" i="1" baseline="-25000" dirty="0" err="1">
                <a:solidFill>
                  <a:srgbClr val="000000"/>
                </a:solidFill>
              </a:rPr>
              <a:t>x</a:t>
            </a:r>
            <a:r>
              <a:rPr lang="en-US" sz="3600" dirty="0" err="1">
                <a:solidFill>
                  <a:srgbClr val="000000"/>
                </a:solidFill>
              </a:rPr>
              <a:t>sinθ</a:t>
            </a:r>
            <a:r>
              <a:rPr lang="en-US" sz="3600" dirty="0">
                <a:solidFill>
                  <a:srgbClr val="000000"/>
                </a:solidFill>
              </a:rPr>
              <a:t>     +</a:t>
            </a:r>
            <a:r>
              <a:rPr lang="en-US" sz="3600" i="1" dirty="0" err="1">
                <a:solidFill>
                  <a:srgbClr val="000000"/>
                </a:solidFill>
              </a:rPr>
              <a:t>A</a:t>
            </a:r>
            <a:r>
              <a:rPr lang="en-US" sz="3600" i="1" baseline="-25000" dirty="0" err="1">
                <a:solidFill>
                  <a:srgbClr val="000000"/>
                </a:solidFill>
              </a:rPr>
              <a:t>y</a:t>
            </a:r>
            <a:r>
              <a:rPr lang="en-US" sz="3600" dirty="0" err="1">
                <a:solidFill>
                  <a:srgbClr val="000000"/>
                </a:solidFill>
              </a:rPr>
              <a:t>cosθ,</a:t>
            </a:r>
            <a:r>
              <a:rPr lang="en-US" sz="3600" i="1" dirty="0" err="1">
                <a:solidFill>
                  <a:srgbClr val="000000"/>
                </a:solidFill>
              </a:rPr>
              <a:t>A</a:t>
            </a:r>
            <a:r>
              <a:rPr lang="en-US" sz="3600" i="1" baseline="-25000" dirty="0" err="1">
                <a:solidFill>
                  <a:srgbClr val="000000"/>
                </a:solidFill>
              </a:rPr>
              <a:t>z</a:t>
            </a:r>
            <a:r>
              <a:rPr lang="en-US" sz="3600" dirty="0">
                <a:solidFill>
                  <a:srgbClr val="000000"/>
                </a:solidFill>
              </a:rPr>
              <a:t>)</a:t>
            </a:r>
            <a:r>
              <a:rPr lang="en-US" sz="3600" dirty="0">
                <a:solidFill>
                  <a:srgbClr val="000000"/>
                </a:solidFill>
                <a:latin typeface="Wingdings"/>
                <a:ea typeface="Wingdings"/>
                <a:cs typeface="Wingdings"/>
                <a:sym typeface="Wingdings"/>
              </a:rPr>
              <a:t></a:t>
            </a:r>
            <a:r>
              <a:rPr lang="en-US" sz="3600" dirty="0">
                <a:solidFill>
                  <a:srgbClr val="000000"/>
                </a:solidFill>
              </a:rPr>
              <a:t>(</a:t>
            </a:r>
            <a:r>
              <a:rPr lang="en-US" sz="3600" i="1" dirty="0" err="1">
                <a:solidFill>
                  <a:srgbClr val="000000"/>
                </a:solidFill>
              </a:rPr>
              <a:t>B</a:t>
            </a:r>
            <a:r>
              <a:rPr lang="en-US" sz="3600" i="1" baseline="-25000" dirty="0" err="1">
                <a:solidFill>
                  <a:srgbClr val="000000"/>
                </a:solidFill>
              </a:rPr>
              <a:t>x</a:t>
            </a:r>
            <a:r>
              <a:rPr lang="en-US" sz="3600" dirty="0" err="1">
                <a:solidFill>
                  <a:srgbClr val="000000"/>
                </a:solidFill>
              </a:rPr>
              <a:t>cosθ+</a:t>
            </a:r>
            <a:r>
              <a:rPr lang="en-US" sz="3600" i="1" dirty="0" err="1">
                <a:solidFill>
                  <a:srgbClr val="000000"/>
                </a:solidFill>
              </a:rPr>
              <a:t>B</a:t>
            </a:r>
            <a:r>
              <a:rPr lang="en-US" sz="3600" i="1" baseline="-25000" dirty="0" err="1">
                <a:solidFill>
                  <a:srgbClr val="000000"/>
                </a:solidFill>
              </a:rPr>
              <a:t>y</a:t>
            </a:r>
            <a:r>
              <a:rPr lang="en-US" sz="3600" dirty="0" err="1">
                <a:solidFill>
                  <a:srgbClr val="000000"/>
                </a:solidFill>
              </a:rPr>
              <a:t>sinθ</a:t>
            </a:r>
            <a:r>
              <a:rPr lang="en-US" sz="3600" dirty="0">
                <a:solidFill>
                  <a:srgbClr val="000000"/>
                </a:solidFill>
              </a:rPr>
              <a:t>,-</a:t>
            </a:r>
            <a:r>
              <a:rPr lang="en-US" sz="3600" i="1" dirty="0" err="1">
                <a:solidFill>
                  <a:srgbClr val="000000"/>
                </a:solidFill>
              </a:rPr>
              <a:t>B</a:t>
            </a:r>
            <a:r>
              <a:rPr lang="en-US" sz="3600" i="1" baseline="-25000" dirty="0" err="1">
                <a:solidFill>
                  <a:srgbClr val="000000"/>
                </a:solidFill>
              </a:rPr>
              <a:t>x</a:t>
            </a:r>
            <a:r>
              <a:rPr lang="en-US" sz="3600" dirty="0" err="1">
                <a:solidFill>
                  <a:srgbClr val="000000"/>
                </a:solidFill>
              </a:rPr>
              <a:t>sinθ+</a:t>
            </a:r>
            <a:r>
              <a:rPr lang="en-US" sz="3600" i="1" dirty="0" err="1">
                <a:solidFill>
                  <a:srgbClr val="000000"/>
                </a:solidFill>
              </a:rPr>
              <a:t>B</a:t>
            </a:r>
            <a:r>
              <a:rPr lang="en-US" sz="3600" i="1" baseline="-25000" dirty="0" err="1">
                <a:solidFill>
                  <a:srgbClr val="000000"/>
                </a:solidFill>
              </a:rPr>
              <a:t>y</a:t>
            </a:r>
            <a:r>
              <a:rPr lang="en-US" sz="3600" dirty="0" err="1">
                <a:solidFill>
                  <a:srgbClr val="000000"/>
                </a:solidFill>
              </a:rPr>
              <a:t>cosθ,B</a:t>
            </a:r>
            <a:r>
              <a:rPr lang="en-US" sz="3600" baseline="-25000" dirty="0" err="1">
                <a:solidFill>
                  <a:srgbClr val="000000"/>
                </a:solidFill>
              </a:rPr>
              <a:t>z</a:t>
            </a:r>
            <a:r>
              <a:rPr lang="en-US" sz="3600" dirty="0">
                <a:solidFill>
                  <a:srgbClr val="000000"/>
                </a:solidFill>
              </a:rPr>
              <a:t>)</a:t>
            </a:r>
          </a:p>
          <a:p>
            <a:endParaRPr lang="en-US" sz="3600" dirty="0">
              <a:solidFill>
                <a:srgbClr val="000000"/>
              </a:solidFill>
            </a:endParaRPr>
          </a:p>
          <a:p>
            <a:r>
              <a:rPr lang="en-US" sz="3600" dirty="0">
                <a:solidFill>
                  <a:srgbClr val="000000"/>
                </a:solidFill>
              </a:rPr>
              <a:t>= </a:t>
            </a:r>
            <a:r>
              <a:rPr lang="en-US" sz="3600" i="1" dirty="0">
                <a:solidFill>
                  <a:srgbClr val="000000"/>
                </a:solidFill>
              </a:rPr>
              <a:t>A</a:t>
            </a:r>
            <a:r>
              <a:rPr lang="en-US" sz="3600" i="1" baseline="-25000" dirty="0">
                <a:solidFill>
                  <a:srgbClr val="000000"/>
                </a:solidFill>
              </a:rPr>
              <a:t>x</a:t>
            </a:r>
            <a:r>
              <a:rPr lang="en-US" sz="3600" i="1" dirty="0">
                <a:solidFill>
                  <a:srgbClr val="000000"/>
                </a:solidFill>
              </a:rPr>
              <a:t>B</a:t>
            </a:r>
            <a:r>
              <a:rPr lang="en-US" sz="3600" i="1" baseline="-25000" dirty="0">
                <a:solidFill>
                  <a:srgbClr val="000000"/>
                </a:solidFill>
              </a:rPr>
              <a:t>x</a:t>
            </a:r>
            <a:r>
              <a:rPr lang="en-US" sz="3600" dirty="0">
                <a:solidFill>
                  <a:srgbClr val="000000"/>
                </a:solidFill>
              </a:rPr>
              <a:t>cos</a:t>
            </a:r>
            <a:r>
              <a:rPr lang="en-US" sz="3600" baseline="30000" dirty="0">
                <a:solidFill>
                  <a:srgbClr val="000000"/>
                </a:solidFill>
              </a:rPr>
              <a:t>2</a:t>
            </a:r>
            <a:r>
              <a:rPr lang="en-US" sz="3600" dirty="0">
                <a:solidFill>
                  <a:srgbClr val="000000"/>
                </a:solidFill>
              </a:rPr>
              <a:t>θ+</a:t>
            </a:r>
            <a:r>
              <a:rPr lang="en-US" sz="3600" i="1" dirty="0">
                <a:solidFill>
                  <a:srgbClr val="000000"/>
                </a:solidFill>
              </a:rPr>
              <a:t>A</a:t>
            </a:r>
            <a:r>
              <a:rPr lang="en-US" sz="3600" i="1" baseline="-25000" dirty="0">
                <a:solidFill>
                  <a:srgbClr val="000000"/>
                </a:solidFill>
              </a:rPr>
              <a:t>y</a:t>
            </a:r>
            <a:r>
              <a:rPr lang="en-US" sz="3600" i="1" dirty="0">
                <a:solidFill>
                  <a:srgbClr val="000000"/>
                </a:solidFill>
              </a:rPr>
              <a:t>B</a:t>
            </a:r>
            <a:r>
              <a:rPr lang="en-US" sz="3600" i="1" baseline="-25000" dirty="0">
                <a:solidFill>
                  <a:srgbClr val="000000"/>
                </a:solidFill>
              </a:rPr>
              <a:t>y</a:t>
            </a:r>
            <a:r>
              <a:rPr lang="en-US" sz="3600" dirty="0">
                <a:solidFill>
                  <a:srgbClr val="000000"/>
                </a:solidFill>
              </a:rPr>
              <a:t>sin</a:t>
            </a:r>
            <a:r>
              <a:rPr lang="en-US" sz="3600" baseline="30000" dirty="0">
                <a:solidFill>
                  <a:srgbClr val="000000"/>
                </a:solidFill>
              </a:rPr>
              <a:t>2</a:t>
            </a:r>
            <a:r>
              <a:rPr lang="en-US" sz="3600" dirty="0">
                <a:solidFill>
                  <a:srgbClr val="000000"/>
                </a:solidFill>
              </a:rPr>
              <a:t>θ+</a:t>
            </a:r>
            <a:r>
              <a:rPr lang="en-US" sz="3600" i="1" dirty="0">
                <a:solidFill>
                  <a:srgbClr val="000000"/>
                </a:solidFill>
              </a:rPr>
              <a:t>A</a:t>
            </a:r>
            <a:r>
              <a:rPr lang="en-US" sz="3600" i="1" baseline="-25000" dirty="0">
                <a:solidFill>
                  <a:srgbClr val="000000"/>
                </a:solidFill>
              </a:rPr>
              <a:t>x</a:t>
            </a:r>
            <a:r>
              <a:rPr lang="en-US" sz="3600" i="1" dirty="0">
                <a:solidFill>
                  <a:srgbClr val="000000"/>
                </a:solidFill>
              </a:rPr>
              <a:t>B</a:t>
            </a:r>
            <a:r>
              <a:rPr lang="en-US" sz="3600" i="1" baseline="-25000" dirty="0">
                <a:solidFill>
                  <a:srgbClr val="000000"/>
                </a:solidFill>
              </a:rPr>
              <a:t>X</a:t>
            </a:r>
            <a:r>
              <a:rPr lang="en-US" sz="3600" dirty="0">
                <a:solidFill>
                  <a:srgbClr val="000000"/>
                </a:solidFill>
              </a:rPr>
              <a:t>sin</a:t>
            </a:r>
            <a:r>
              <a:rPr lang="en-US" sz="3600" baseline="30000" dirty="0">
                <a:solidFill>
                  <a:srgbClr val="000000"/>
                </a:solidFill>
              </a:rPr>
              <a:t>2</a:t>
            </a:r>
            <a:r>
              <a:rPr lang="en-US" sz="3600" dirty="0">
                <a:solidFill>
                  <a:srgbClr val="000000"/>
                </a:solidFill>
              </a:rPr>
              <a:t>θ+</a:t>
            </a:r>
            <a:r>
              <a:rPr lang="en-US" sz="3600" i="1" dirty="0">
                <a:solidFill>
                  <a:srgbClr val="000000"/>
                </a:solidFill>
              </a:rPr>
              <a:t>A</a:t>
            </a:r>
            <a:r>
              <a:rPr lang="en-US" sz="3600" i="1" baseline="-25000" dirty="0">
                <a:solidFill>
                  <a:srgbClr val="000000"/>
                </a:solidFill>
              </a:rPr>
              <a:t>y</a:t>
            </a:r>
            <a:r>
              <a:rPr lang="en-US" sz="3600" i="1" dirty="0">
                <a:solidFill>
                  <a:srgbClr val="000000"/>
                </a:solidFill>
              </a:rPr>
              <a:t>B</a:t>
            </a:r>
            <a:r>
              <a:rPr lang="en-US" sz="3600" i="1" baseline="-25000" dirty="0">
                <a:solidFill>
                  <a:srgbClr val="000000"/>
                </a:solidFill>
              </a:rPr>
              <a:t>y</a:t>
            </a:r>
            <a:r>
              <a:rPr lang="en-US" sz="3600" dirty="0">
                <a:solidFill>
                  <a:srgbClr val="000000"/>
                </a:solidFill>
              </a:rPr>
              <a:t>cos</a:t>
            </a:r>
            <a:r>
              <a:rPr lang="en-US" sz="3600" baseline="30000" dirty="0">
                <a:solidFill>
                  <a:srgbClr val="000000"/>
                </a:solidFill>
              </a:rPr>
              <a:t>2</a:t>
            </a:r>
            <a:r>
              <a:rPr lang="en-US" sz="3600" dirty="0">
                <a:solidFill>
                  <a:srgbClr val="000000"/>
                </a:solidFill>
              </a:rPr>
              <a:t>θ+A</a:t>
            </a:r>
            <a:r>
              <a:rPr lang="en-US" sz="3600" baseline="-25000" dirty="0">
                <a:solidFill>
                  <a:srgbClr val="000000"/>
                </a:solidFill>
              </a:rPr>
              <a:t>z</a:t>
            </a:r>
            <a:r>
              <a:rPr lang="en-US" sz="3600" dirty="0">
                <a:solidFill>
                  <a:srgbClr val="000000"/>
                </a:solidFill>
              </a:rPr>
              <a:t>B</a:t>
            </a:r>
            <a:r>
              <a:rPr lang="en-US" sz="3600" baseline="-25000" dirty="0">
                <a:solidFill>
                  <a:srgbClr val="000000"/>
                </a:solidFill>
              </a:rPr>
              <a:t>Z</a:t>
            </a:r>
          </a:p>
          <a:p>
            <a:endParaRPr lang="en-US" sz="3600" baseline="-25000" dirty="0">
              <a:solidFill>
                <a:srgbClr val="000000"/>
              </a:solidFill>
            </a:endParaRPr>
          </a:p>
          <a:p>
            <a:r>
              <a:rPr lang="en-US" sz="3600" dirty="0">
                <a:solidFill>
                  <a:srgbClr val="000000"/>
                </a:solidFill>
              </a:rPr>
              <a:t>= </a:t>
            </a:r>
            <a:r>
              <a:rPr lang="en-US" sz="3600" i="1" dirty="0" err="1">
                <a:solidFill>
                  <a:srgbClr val="000000"/>
                </a:solidFill>
              </a:rPr>
              <a:t>A</a:t>
            </a:r>
            <a:r>
              <a:rPr lang="en-US" sz="3600" i="1" baseline="-25000" dirty="0" err="1">
                <a:solidFill>
                  <a:srgbClr val="000000"/>
                </a:solidFill>
              </a:rPr>
              <a:t>x</a:t>
            </a:r>
            <a:r>
              <a:rPr lang="en-US" sz="3600" i="1" dirty="0" err="1">
                <a:solidFill>
                  <a:srgbClr val="000000"/>
                </a:solidFill>
              </a:rPr>
              <a:t>B</a:t>
            </a:r>
            <a:r>
              <a:rPr lang="en-US" sz="3600" i="1" baseline="-25000" dirty="0" err="1">
                <a:solidFill>
                  <a:srgbClr val="000000"/>
                </a:solidFill>
              </a:rPr>
              <a:t>x</a:t>
            </a:r>
            <a:r>
              <a:rPr lang="en-US" sz="3600" i="1" dirty="0" err="1">
                <a:solidFill>
                  <a:srgbClr val="000000"/>
                </a:solidFill>
              </a:rPr>
              <a:t>+A</a:t>
            </a:r>
            <a:r>
              <a:rPr lang="en-US" sz="3600" i="1" baseline="-25000" dirty="0" err="1">
                <a:solidFill>
                  <a:srgbClr val="000000"/>
                </a:solidFill>
              </a:rPr>
              <a:t>y</a:t>
            </a:r>
            <a:r>
              <a:rPr lang="en-US" sz="3600" i="1" dirty="0" err="1">
                <a:solidFill>
                  <a:srgbClr val="000000"/>
                </a:solidFill>
              </a:rPr>
              <a:t>B</a:t>
            </a:r>
            <a:r>
              <a:rPr lang="en-US" sz="3600" i="1" baseline="-25000" dirty="0" err="1">
                <a:solidFill>
                  <a:srgbClr val="000000"/>
                </a:solidFill>
              </a:rPr>
              <a:t>y</a:t>
            </a:r>
            <a:r>
              <a:rPr lang="en-US" sz="3600" i="1" dirty="0" err="1">
                <a:solidFill>
                  <a:srgbClr val="000000"/>
                </a:solidFill>
              </a:rPr>
              <a:t>+A</a:t>
            </a:r>
            <a:r>
              <a:rPr lang="en-US" sz="3600" i="1" baseline="-25000" dirty="0" err="1">
                <a:solidFill>
                  <a:srgbClr val="000000"/>
                </a:solidFill>
              </a:rPr>
              <a:t>z</a:t>
            </a:r>
            <a:r>
              <a:rPr lang="en-US" sz="3600" i="1" dirty="0" err="1">
                <a:solidFill>
                  <a:srgbClr val="000000"/>
                </a:solidFill>
              </a:rPr>
              <a:t>B</a:t>
            </a:r>
            <a:r>
              <a:rPr lang="en-US" sz="3600" i="1" baseline="-25000" dirty="0" err="1">
                <a:solidFill>
                  <a:srgbClr val="000000"/>
                </a:solidFill>
              </a:rPr>
              <a:t>z</a:t>
            </a:r>
            <a:endParaRPr lang="en-US" sz="3600" i="1" baseline="-25000" dirty="0">
              <a:solidFill>
                <a:srgbClr val="000000"/>
              </a:solidFill>
            </a:endParaRPr>
          </a:p>
          <a:p>
            <a:endParaRPr lang="en-US" sz="3600" i="1" baseline="-25000" dirty="0">
              <a:solidFill>
                <a:srgbClr val="000000"/>
              </a:solidFill>
            </a:endParaRPr>
          </a:p>
          <a:p>
            <a:r>
              <a:rPr lang="en-US" sz="3600" i="1" dirty="0">
                <a:solidFill>
                  <a:srgbClr val="000000"/>
                </a:solidFill>
              </a:rPr>
              <a:t>= </a:t>
            </a:r>
            <a:r>
              <a:rPr lang="en-US" sz="3600" b="1" dirty="0">
                <a:solidFill>
                  <a:srgbClr val="000000"/>
                </a:solidFill>
              </a:rPr>
              <a:t>A</a:t>
            </a:r>
            <a:r>
              <a:rPr lang="en-US" sz="3600" b="1" dirty="0">
                <a:solidFill>
                  <a:srgbClr val="000000"/>
                </a:solidFill>
                <a:latin typeface="Wingdings"/>
                <a:ea typeface="Wingdings"/>
                <a:cs typeface="Wingdings"/>
                <a:sym typeface="Wingdings"/>
              </a:rPr>
              <a:t></a:t>
            </a:r>
            <a:r>
              <a:rPr lang="en-US" sz="3600" b="1" dirty="0">
                <a:solidFill>
                  <a:srgbClr val="000000"/>
                </a:solidFill>
              </a:rPr>
              <a:t>B</a:t>
            </a:r>
            <a:endParaRPr lang="en-US" sz="3600" b="1" i="1" dirty="0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596047694"/>
      </p:ext>
    </p:extLst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/>
          <p:cNvSpPr txBox="1"/>
          <p:nvPr/>
        </p:nvSpPr>
        <p:spPr>
          <a:xfrm>
            <a:off x="216788" y="973679"/>
            <a:ext cx="8927212" cy="175432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600" dirty="0"/>
              <a:t>More general form for the transformation. We have the matrix form, can we express this in a different way?</a:t>
            </a:r>
            <a:endParaRPr lang="en-US" sz="3600" dirty="0">
              <a:solidFill>
                <a:srgbClr val="FF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491424898"/>
      </p:ext>
    </p:extLst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Double Bracket 5"/>
          <p:cNvSpPr/>
          <p:nvPr/>
        </p:nvSpPr>
        <p:spPr>
          <a:xfrm>
            <a:off x="1502830" y="1354667"/>
            <a:ext cx="745067" cy="1715987"/>
          </a:xfrm>
          <a:prstGeom prst="bracketPair">
            <a:avLst/>
          </a:prstGeom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8" name="Double Bracket 7"/>
          <p:cNvSpPr/>
          <p:nvPr/>
        </p:nvSpPr>
        <p:spPr>
          <a:xfrm>
            <a:off x="3132664" y="1312333"/>
            <a:ext cx="3365510" cy="1866900"/>
          </a:xfrm>
          <a:prstGeom prst="bracketPair">
            <a:avLst/>
          </a:prstGeom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9" name="Double Bracket 8"/>
          <p:cNvSpPr/>
          <p:nvPr/>
        </p:nvSpPr>
        <p:spPr>
          <a:xfrm>
            <a:off x="6646343" y="1312333"/>
            <a:ext cx="709665" cy="1866900"/>
          </a:xfrm>
          <a:prstGeom prst="bracketPair">
            <a:avLst/>
          </a:prstGeom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0" name="Rectangle 9"/>
          <p:cNvSpPr/>
          <p:nvPr/>
        </p:nvSpPr>
        <p:spPr>
          <a:xfrm>
            <a:off x="1651000" y="1316327"/>
            <a:ext cx="6223000" cy="175432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3600" dirty="0"/>
              <a:t>x’              </a:t>
            </a:r>
            <a:r>
              <a:rPr lang="en-US" sz="3600" dirty="0" err="1"/>
              <a:t>cos</a:t>
            </a:r>
            <a:r>
              <a:rPr lang="en-US" sz="3600" dirty="0"/>
              <a:t> </a:t>
            </a:r>
            <a:r>
              <a:rPr lang="en-US" sz="3600" dirty="0" err="1"/>
              <a:t>θ</a:t>
            </a:r>
            <a:r>
              <a:rPr lang="en-US" sz="3600" dirty="0"/>
              <a:t>    sin </a:t>
            </a:r>
            <a:r>
              <a:rPr lang="en-US" sz="3600" dirty="0" err="1"/>
              <a:t>θ</a:t>
            </a:r>
            <a:r>
              <a:rPr lang="en-US" sz="3600" dirty="0"/>
              <a:t>    0     x</a:t>
            </a:r>
          </a:p>
          <a:p>
            <a:r>
              <a:rPr lang="en-US" sz="3600" dirty="0"/>
              <a:t>y’      =     -sin </a:t>
            </a:r>
            <a:r>
              <a:rPr lang="en-US" sz="3600" dirty="0" err="1"/>
              <a:t>θ</a:t>
            </a:r>
            <a:r>
              <a:rPr lang="en-US" sz="3600" dirty="0"/>
              <a:t>    </a:t>
            </a:r>
            <a:r>
              <a:rPr lang="en-US" sz="3600" dirty="0" err="1"/>
              <a:t>cos</a:t>
            </a:r>
            <a:r>
              <a:rPr lang="en-US" sz="3600" dirty="0"/>
              <a:t> </a:t>
            </a:r>
            <a:r>
              <a:rPr lang="en-US" sz="3600" dirty="0" err="1"/>
              <a:t>θ</a:t>
            </a:r>
            <a:r>
              <a:rPr lang="en-US" sz="3600" dirty="0"/>
              <a:t>   0     y</a:t>
            </a:r>
          </a:p>
          <a:p>
            <a:r>
              <a:rPr lang="en-US" sz="3600" dirty="0"/>
              <a:t>z’                  0           0      1     z</a:t>
            </a:r>
          </a:p>
        </p:txBody>
      </p:sp>
      <p:sp>
        <p:nvSpPr>
          <p:cNvPr id="11" name="Double Bracket 10"/>
          <p:cNvSpPr/>
          <p:nvPr/>
        </p:nvSpPr>
        <p:spPr>
          <a:xfrm>
            <a:off x="1507060" y="4152901"/>
            <a:ext cx="745067" cy="1715987"/>
          </a:xfrm>
          <a:prstGeom prst="bracketPair">
            <a:avLst/>
          </a:prstGeom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2" name="Double Bracket 11"/>
          <p:cNvSpPr/>
          <p:nvPr/>
        </p:nvSpPr>
        <p:spPr>
          <a:xfrm>
            <a:off x="3136894" y="4110567"/>
            <a:ext cx="3365510" cy="1866900"/>
          </a:xfrm>
          <a:prstGeom prst="bracketPair">
            <a:avLst/>
          </a:prstGeom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3" name="Double Bracket 12"/>
          <p:cNvSpPr/>
          <p:nvPr/>
        </p:nvSpPr>
        <p:spPr>
          <a:xfrm>
            <a:off x="6650573" y="4110567"/>
            <a:ext cx="709665" cy="1866900"/>
          </a:xfrm>
          <a:prstGeom prst="bracketPair">
            <a:avLst/>
          </a:prstGeom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4" name="Rectangle 13"/>
          <p:cNvSpPr/>
          <p:nvPr/>
        </p:nvSpPr>
        <p:spPr>
          <a:xfrm>
            <a:off x="1655230" y="4114561"/>
            <a:ext cx="6223000" cy="175432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3600" dirty="0"/>
              <a:t>X              </a:t>
            </a:r>
            <a:r>
              <a:rPr lang="en-US" sz="3600" dirty="0" err="1"/>
              <a:t>cos</a:t>
            </a:r>
            <a:r>
              <a:rPr lang="en-US" sz="3600" dirty="0"/>
              <a:t> </a:t>
            </a:r>
            <a:r>
              <a:rPr lang="en-US" sz="3600" dirty="0" err="1"/>
              <a:t>θ</a:t>
            </a:r>
            <a:r>
              <a:rPr lang="en-US" sz="3600" dirty="0"/>
              <a:t>  -sin </a:t>
            </a:r>
            <a:r>
              <a:rPr lang="en-US" sz="3600" dirty="0" err="1"/>
              <a:t>θ</a:t>
            </a:r>
            <a:r>
              <a:rPr lang="en-US" sz="3600" dirty="0"/>
              <a:t>    0     x</a:t>
            </a:r>
          </a:p>
          <a:p>
            <a:r>
              <a:rPr lang="en-US" sz="3600" dirty="0"/>
              <a:t>Y      =      sin </a:t>
            </a:r>
            <a:r>
              <a:rPr lang="en-US" sz="3600" dirty="0" err="1"/>
              <a:t>θ</a:t>
            </a:r>
            <a:r>
              <a:rPr lang="en-US" sz="3600" dirty="0"/>
              <a:t>    </a:t>
            </a:r>
            <a:r>
              <a:rPr lang="en-US" sz="3600" dirty="0" err="1"/>
              <a:t>cos</a:t>
            </a:r>
            <a:r>
              <a:rPr lang="en-US" sz="3600" dirty="0"/>
              <a:t> </a:t>
            </a:r>
            <a:r>
              <a:rPr lang="en-US" sz="3600" dirty="0" err="1"/>
              <a:t>θ</a:t>
            </a:r>
            <a:r>
              <a:rPr lang="en-US" sz="3600" dirty="0"/>
              <a:t>   0     y</a:t>
            </a:r>
          </a:p>
          <a:p>
            <a:r>
              <a:rPr lang="en-US" sz="3600" dirty="0"/>
              <a:t>Z                  0           0      1     z</a:t>
            </a:r>
          </a:p>
        </p:txBody>
      </p:sp>
      <p:sp>
        <p:nvSpPr>
          <p:cNvPr id="15" name="TextBox 14"/>
          <p:cNvSpPr txBox="1"/>
          <p:nvPr/>
        </p:nvSpPr>
        <p:spPr>
          <a:xfrm>
            <a:off x="2546101" y="444503"/>
            <a:ext cx="3952073" cy="347787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4400" dirty="0">
                <a:solidFill>
                  <a:srgbClr val="FF0000"/>
                </a:solidFill>
              </a:rPr>
              <a:t>Passive Rotation</a:t>
            </a:r>
          </a:p>
          <a:p>
            <a:endParaRPr lang="en-US" sz="4400" dirty="0"/>
          </a:p>
          <a:p>
            <a:endParaRPr lang="en-US" sz="4400" dirty="0"/>
          </a:p>
          <a:p>
            <a:endParaRPr lang="en-US" sz="4400" dirty="0"/>
          </a:p>
          <a:p>
            <a:r>
              <a:rPr lang="en-US" sz="4400" dirty="0">
                <a:solidFill>
                  <a:srgbClr val="FF0000"/>
                </a:solidFill>
              </a:rPr>
              <a:t>Active Rotation</a:t>
            </a:r>
          </a:p>
        </p:txBody>
      </p:sp>
    </p:spTree>
    <p:extLst>
      <p:ext uri="{BB962C8B-B14F-4D97-AF65-F5344CB8AC3E}">
        <p14:creationId xmlns:p14="http://schemas.microsoft.com/office/powerpoint/2010/main" val="2468381400"/>
      </p:ext>
    </p:extLst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extBox 3"/>
          <p:cNvSpPr txBox="1"/>
          <p:nvPr/>
        </p:nvSpPr>
        <p:spPr>
          <a:xfrm>
            <a:off x="550333" y="296329"/>
            <a:ext cx="8043334" cy="107721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200" dirty="0"/>
              <a:t>The components of the rotation matrix  are direction cosines. Recall</a:t>
            </a:r>
          </a:p>
        </p:txBody>
      </p:sp>
      <p:pic>
        <p:nvPicPr>
          <p:cNvPr id="5" name="Picture 4" descr="Screen Shot 2020-10-05 at 12.05.21 AM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360241" y="1408610"/>
            <a:ext cx="4243758" cy="3194065"/>
          </a:xfrm>
          <a:prstGeom prst="rect">
            <a:avLst/>
          </a:prstGeom>
        </p:spPr>
      </p:pic>
      <p:sp>
        <p:nvSpPr>
          <p:cNvPr id="6" name="TextBox 5"/>
          <p:cNvSpPr txBox="1"/>
          <p:nvPr/>
        </p:nvSpPr>
        <p:spPr>
          <a:xfrm>
            <a:off x="550333" y="4520298"/>
            <a:ext cx="8233834" cy="206210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200" dirty="0"/>
              <a:t>so that </a:t>
            </a:r>
            <a:r>
              <a:rPr lang="en-US" sz="3200" dirty="0">
                <a:solidFill>
                  <a:srgbClr val="FF0000"/>
                </a:solidFill>
              </a:rPr>
              <a:t>R</a:t>
            </a:r>
            <a:r>
              <a:rPr lang="en-US" sz="3200" baseline="-25000" dirty="0">
                <a:solidFill>
                  <a:srgbClr val="FF0000"/>
                </a:solidFill>
              </a:rPr>
              <a:t>11</a:t>
            </a:r>
            <a:r>
              <a:rPr lang="en-US" sz="3200" dirty="0">
                <a:solidFill>
                  <a:srgbClr val="FF0000"/>
                </a:solidFill>
              </a:rPr>
              <a:t> = </a:t>
            </a:r>
            <a:r>
              <a:rPr lang="en-US" sz="3200" dirty="0" err="1">
                <a:solidFill>
                  <a:srgbClr val="FF0000"/>
                </a:solidFill>
              </a:rPr>
              <a:t>cos</a:t>
            </a:r>
            <a:r>
              <a:rPr lang="en-US" sz="3200" dirty="0">
                <a:solidFill>
                  <a:srgbClr val="FF0000"/>
                </a:solidFill>
              </a:rPr>
              <a:t> </a:t>
            </a:r>
            <a:r>
              <a:rPr lang="en-US" sz="3200" dirty="0" err="1">
                <a:solidFill>
                  <a:srgbClr val="FF0000"/>
                </a:solidFill>
              </a:rPr>
              <a:t>θ</a:t>
            </a:r>
            <a:r>
              <a:rPr lang="en-US" sz="3200" dirty="0">
                <a:solidFill>
                  <a:srgbClr val="FF0000"/>
                </a:solidFill>
              </a:rPr>
              <a:t> </a:t>
            </a:r>
            <a:r>
              <a:rPr lang="en-US" sz="3200" dirty="0"/>
              <a:t>is the cosine of the angle formed by x</a:t>
            </a:r>
            <a:r>
              <a:rPr lang="en-US" sz="3200" baseline="-25000" dirty="0"/>
              <a:t>1</a:t>
            </a:r>
            <a:r>
              <a:rPr lang="en-US" sz="3200" dirty="0"/>
              <a:t>’ ad x</a:t>
            </a:r>
            <a:r>
              <a:rPr lang="en-US" sz="3200" baseline="-25000" dirty="0"/>
              <a:t>1</a:t>
            </a:r>
            <a:r>
              <a:rPr lang="en-US" sz="3200" dirty="0"/>
              <a:t>, </a:t>
            </a:r>
            <a:r>
              <a:rPr lang="en-US" sz="3200" dirty="0">
                <a:solidFill>
                  <a:srgbClr val="FF0000"/>
                </a:solidFill>
              </a:rPr>
              <a:t>R</a:t>
            </a:r>
            <a:r>
              <a:rPr lang="en-US" sz="3200" baseline="-25000" dirty="0">
                <a:solidFill>
                  <a:srgbClr val="FF0000"/>
                </a:solidFill>
              </a:rPr>
              <a:t>12</a:t>
            </a:r>
            <a:r>
              <a:rPr lang="en-US" sz="3200" dirty="0">
                <a:solidFill>
                  <a:srgbClr val="FF0000"/>
                </a:solidFill>
              </a:rPr>
              <a:t> = sin </a:t>
            </a:r>
            <a:r>
              <a:rPr lang="en-US" sz="3200" dirty="0" err="1">
                <a:solidFill>
                  <a:srgbClr val="FF0000"/>
                </a:solidFill>
              </a:rPr>
              <a:t>θ</a:t>
            </a:r>
            <a:r>
              <a:rPr lang="en-US" sz="3200" dirty="0">
                <a:solidFill>
                  <a:srgbClr val="FF0000"/>
                </a:solidFill>
              </a:rPr>
              <a:t> </a:t>
            </a:r>
            <a:r>
              <a:rPr lang="en-US" sz="3200" dirty="0"/>
              <a:t>is the cosine of the angle between x</a:t>
            </a:r>
            <a:r>
              <a:rPr lang="en-US" sz="3200" baseline="-25000" dirty="0"/>
              <a:t>1</a:t>
            </a:r>
            <a:r>
              <a:rPr lang="en-US" sz="3200" dirty="0"/>
              <a:t>’ and x</a:t>
            </a:r>
            <a:r>
              <a:rPr lang="en-US" sz="3200" baseline="-25000" dirty="0"/>
              <a:t>2</a:t>
            </a:r>
            <a:r>
              <a:rPr lang="en-US" sz="3200" dirty="0"/>
              <a:t>, and </a:t>
            </a:r>
            <a:r>
              <a:rPr lang="en-US" sz="3200" dirty="0">
                <a:solidFill>
                  <a:srgbClr val="FF0000"/>
                </a:solidFill>
              </a:rPr>
              <a:t>R</a:t>
            </a:r>
            <a:r>
              <a:rPr lang="en-US" sz="3200" baseline="-25000" dirty="0">
                <a:solidFill>
                  <a:srgbClr val="FF0000"/>
                </a:solidFill>
              </a:rPr>
              <a:t>13</a:t>
            </a:r>
            <a:r>
              <a:rPr lang="en-US" sz="3200" dirty="0">
                <a:solidFill>
                  <a:srgbClr val="FF0000"/>
                </a:solidFill>
              </a:rPr>
              <a:t> = 0 </a:t>
            </a:r>
            <a:r>
              <a:rPr lang="en-US" sz="3200" dirty="0"/>
              <a:t>is the cosine of the angle between x</a:t>
            </a:r>
            <a:r>
              <a:rPr lang="en-US" sz="3200" baseline="-25000" dirty="0"/>
              <a:t>1</a:t>
            </a:r>
            <a:r>
              <a:rPr lang="en-US" sz="3200" dirty="0"/>
              <a:t>’ and x</a:t>
            </a:r>
            <a:r>
              <a:rPr lang="en-US" sz="3200" baseline="-25000" dirty="0"/>
              <a:t>3</a:t>
            </a:r>
            <a:r>
              <a:rPr lang="en-US" sz="3200" dirty="0"/>
              <a:t>, … . </a:t>
            </a:r>
          </a:p>
        </p:txBody>
      </p:sp>
    </p:spTree>
    <p:extLst>
      <p:ext uri="{BB962C8B-B14F-4D97-AF65-F5344CB8AC3E}">
        <p14:creationId xmlns:p14="http://schemas.microsoft.com/office/powerpoint/2010/main" val="3377752599"/>
      </p:ext>
    </p:extLst>
  </p:cSld>
  <p:clrMapOvr>
    <a:masterClrMapping/>
  </p:clrMapOvr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4" descr="Screen Shot 2020-10-05 at 12.05.21 AM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360241" y="170834"/>
            <a:ext cx="4243758" cy="3194065"/>
          </a:xfrm>
          <a:prstGeom prst="rect">
            <a:avLst/>
          </a:prstGeom>
        </p:spPr>
      </p:pic>
      <p:sp>
        <p:nvSpPr>
          <p:cNvPr id="2" name="TextBox 1"/>
          <p:cNvSpPr txBox="1"/>
          <p:nvPr/>
        </p:nvSpPr>
        <p:spPr>
          <a:xfrm>
            <a:off x="1061106" y="3488277"/>
            <a:ext cx="6848956" cy="286232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600" dirty="0"/>
              <a:t>All components,</a:t>
            </a:r>
          </a:p>
          <a:p>
            <a:endParaRPr lang="en-US" sz="3600" dirty="0"/>
          </a:p>
          <a:p>
            <a:r>
              <a:rPr lang="en-US" sz="3600" dirty="0"/>
              <a:t>R</a:t>
            </a:r>
            <a:r>
              <a:rPr lang="en-US" sz="3600" baseline="-25000" dirty="0"/>
              <a:t>11</a:t>
            </a:r>
            <a:r>
              <a:rPr lang="en-US" sz="3600" dirty="0"/>
              <a:t> = </a:t>
            </a:r>
            <a:r>
              <a:rPr lang="en-US" sz="3600" dirty="0" err="1"/>
              <a:t>cos</a:t>
            </a:r>
            <a:r>
              <a:rPr lang="en-US" sz="3600" dirty="0"/>
              <a:t> </a:t>
            </a:r>
            <a:r>
              <a:rPr lang="en-US" sz="3600" dirty="0" err="1"/>
              <a:t>θ</a:t>
            </a:r>
            <a:r>
              <a:rPr lang="en-US" sz="3600" dirty="0"/>
              <a:t>  , R</a:t>
            </a:r>
            <a:r>
              <a:rPr lang="en-US" sz="3600" baseline="-25000" dirty="0"/>
              <a:t>12</a:t>
            </a:r>
            <a:r>
              <a:rPr lang="en-US" sz="3600" dirty="0"/>
              <a:t> = sin </a:t>
            </a:r>
            <a:r>
              <a:rPr lang="en-US" sz="3600" dirty="0" err="1"/>
              <a:t>θ</a:t>
            </a:r>
            <a:r>
              <a:rPr lang="en-US" sz="3600" dirty="0"/>
              <a:t>   , R</a:t>
            </a:r>
            <a:r>
              <a:rPr lang="en-US" sz="3600" baseline="-25000" dirty="0"/>
              <a:t>13</a:t>
            </a:r>
            <a:r>
              <a:rPr lang="en-US" sz="3600" dirty="0"/>
              <a:t> = 0</a:t>
            </a:r>
          </a:p>
          <a:p>
            <a:r>
              <a:rPr lang="en-US" sz="3600" dirty="0"/>
              <a:t>R</a:t>
            </a:r>
            <a:r>
              <a:rPr lang="en-US" sz="3600" baseline="-25000" dirty="0"/>
              <a:t>21</a:t>
            </a:r>
            <a:r>
              <a:rPr lang="en-US" sz="3600" dirty="0"/>
              <a:t> = -sin </a:t>
            </a:r>
            <a:r>
              <a:rPr lang="en-US" sz="3600" dirty="0" err="1"/>
              <a:t>θ</a:t>
            </a:r>
            <a:r>
              <a:rPr lang="en-US" sz="3600" dirty="0"/>
              <a:t>  , R</a:t>
            </a:r>
            <a:r>
              <a:rPr lang="en-US" sz="3600" baseline="-25000" dirty="0"/>
              <a:t>22</a:t>
            </a:r>
            <a:r>
              <a:rPr lang="en-US" sz="3600" dirty="0"/>
              <a:t> = </a:t>
            </a:r>
            <a:r>
              <a:rPr lang="en-US" sz="3600" dirty="0" err="1"/>
              <a:t>cos</a:t>
            </a:r>
            <a:r>
              <a:rPr lang="en-US" sz="3600" dirty="0"/>
              <a:t> </a:t>
            </a:r>
            <a:r>
              <a:rPr lang="en-US" sz="3600" dirty="0" err="1"/>
              <a:t>θ</a:t>
            </a:r>
            <a:r>
              <a:rPr lang="en-US" sz="3600" dirty="0"/>
              <a:t>  , R</a:t>
            </a:r>
            <a:r>
              <a:rPr lang="en-US" sz="3600" baseline="-25000" dirty="0"/>
              <a:t>12</a:t>
            </a:r>
            <a:r>
              <a:rPr lang="en-US" sz="3600" dirty="0"/>
              <a:t> = 0</a:t>
            </a:r>
          </a:p>
          <a:p>
            <a:r>
              <a:rPr lang="en-US" sz="3600" dirty="0"/>
              <a:t>R</a:t>
            </a:r>
            <a:r>
              <a:rPr lang="en-US" sz="3600" baseline="-25000" dirty="0"/>
              <a:t>31</a:t>
            </a:r>
            <a:r>
              <a:rPr lang="en-US" sz="3600" dirty="0"/>
              <a:t> =    0       , R</a:t>
            </a:r>
            <a:r>
              <a:rPr lang="en-US" sz="3600" baseline="-25000" dirty="0"/>
              <a:t>32</a:t>
            </a:r>
            <a:r>
              <a:rPr lang="en-US" sz="3600" dirty="0"/>
              <a:t>  =   0      , R</a:t>
            </a:r>
            <a:r>
              <a:rPr lang="en-US" sz="3600" baseline="-25000" dirty="0"/>
              <a:t>33</a:t>
            </a:r>
            <a:r>
              <a:rPr lang="en-US" sz="3600" dirty="0"/>
              <a:t> = 1</a:t>
            </a:r>
          </a:p>
        </p:txBody>
      </p:sp>
    </p:spTree>
    <p:extLst>
      <p:ext uri="{BB962C8B-B14F-4D97-AF65-F5344CB8AC3E}">
        <p14:creationId xmlns:p14="http://schemas.microsoft.com/office/powerpoint/2010/main" val="1232904967"/>
      </p:ext>
    </p:extLst>
  </p:cSld>
  <p:clrMapOvr>
    <a:masterClrMapping/>
  </p:clrMapOvr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4" descr="Screen Shot 2020-10-05 at 12.05.21 AM.pn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514978" y="32755"/>
            <a:ext cx="4243758" cy="3194065"/>
          </a:xfrm>
          <a:prstGeom prst="rect">
            <a:avLst/>
          </a:prstGeom>
        </p:spPr>
      </p:pic>
      <p:graphicFrame>
        <p:nvGraphicFramePr>
          <p:cNvPr id="3" name="Object 2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2168775178"/>
              </p:ext>
            </p:extLst>
          </p:nvPr>
        </p:nvGraphicFramePr>
        <p:xfrm>
          <a:off x="4514850" y="3346450"/>
          <a:ext cx="114300" cy="1651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223" name="Equation" r:id="rId4" imgW="114300" imgH="165100" progId="Equation.3">
                  <p:embed/>
                </p:oleObj>
              </mc:Choice>
              <mc:Fallback>
                <p:oleObj name="Equation" r:id="rId4" imgW="114300" imgH="165100" progId="Equation.3">
                  <p:embed/>
                  <p:pic>
                    <p:nvPicPr>
                      <p:cNvPr id="0" name=""/>
                      <p:cNvPicPr/>
                      <p:nvPr/>
                    </p:nvPicPr>
                    <p:blipFill>
                      <a:blip r:embed="rId5"/>
                      <a:stretch>
                        <a:fillRect/>
                      </a:stretch>
                    </p:blipFill>
                    <p:spPr>
                      <a:xfrm>
                        <a:off x="4514850" y="3346450"/>
                        <a:ext cx="114300" cy="165100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7" name="Object 6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762948688"/>
              </p:ext>
            </p:extLst>
          </p:nvPr>
        </p:nvGraphicFramePr>
        <p:xfrm>
          <a:off x="4667250" y="3498850"/>
          <a:ext cx="114300" cy="1651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224" name="Equation" r:id="rId6" imgW="114300" imgH="165100" progId="Equation.3">
                  <p:embed/>
                </p:oleObj>
              </mc:Choice>
              <mc:Fallback>
                <p:oleObj name="Equation" r:id="rId6" imgW="114300" imgH="165100" progId="Equation.3">
                  <p:embed/>
                  <p:pic>
                    <p:nvPicPr>
                      <p:cNvPr id="0" name=""/>
                      <p:cNvPicPr/>
                      <p:nvPr/>
                    </p:nvPicPr>
                    <p:blipFill>
                      <a:blip r:embed="rId7"/>
                      <a:stretch>
                        <a:fillRect/>
                      </a:stretch>
                    </p:blipFill>
                    <p:spPr>
                      <a:xfrm>
                        <a:off x="4667250" y="3498850"/>
                        <a:ext cx="114300" cy="165100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12" name="Object 11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540427752"/>
              </p:ext>
            </p:extLst>
          </p:nvPr>
        </p:nvGraphicFramePr>
        <p:xfrm>
          <a:off x="699177" y="3020199"/>
          <a:ext cx="5386561" cy="127182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225" name="Equation" r:id="rId8" imgW="1828800" imgH="431800" progId="Equation.3">
                  <p:embed/>
                </p:oleObj>
              </mc:Choice>
              <mc:Fallback>
                <p:oleObj name="Equation" r:id="rId8" imgW="1828800" imgH="431800" progId="Equation.3">
                  <p:embed/>
                  <p:pic>
                    <p:nvPicPr>
                      <p:cNvPr id="0" name=""/>
                      <p:cNvPicPr/>
                      <p:nvPr/>
                    </p:nvPicPr>
                    <p:blipFill>
                      <a:blip r:embed="rId9"/>
                      <a:stretch>
                        <a:fillRect/>
                      </a:stretch>
                    </p:blipFill>
                    <p:spPr>
                      <a:xfrm>
                        <a:off x="699177" y="3020199"/>
                        <a:ext cx="5386561" cy="1271827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16" name="Object 15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3640969662"/>
              </p:ext>
            </p:extLst>
          </p:nvPr>
        </p:nvGraphicFramePr>
        <p:xfrm>
          <a:off x="782547" y="5478351"/>
          <a:ext cx="3937126" cy="1251049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226" name="Equation" r:id="rId10" imgW="1358900" imgH="431800" progId="Equation.3">
                  <p:embed/>
                </p:oleObj>
              </mc:Choice>
              <mc:Fallback>
                <p:oleObj name="Equation" r:id="rId10" imgW="1358900" imgH="431800" progId="Equation.3">
                  <p:embed/>
                  <p:pic>
                    <p:nvPicPr>
                      <p:cNvPr id="0" name=""/>
                      <p:cNvPicPr/>
                      <p:nvPr/>
                    </p:nvPicPr>
                    <p:blipFill>
                      <a:blip r:embed="rId11"/>
                      <a:stretch>
                        <a:fillRect/>
                      </a:stretch>
                    </p:blipFill>
                    <p:spPr>
                      <a:xfrm>
                        <a:off x="782547" y="5478351"/>
                        <a:ext cx="3937126" cy="1251049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pic>
        <p:nvPicPr>
          <p:cNvPr id="17" name="Picture 16"/>
          <p:cNvPicPr/>
          <p:nvPr/>
        </p:nvPicPr>
        <p:blipFill>
          <a:blip r:embed="rId12"/>
          <a:stretch>
            <a:fillRect/>
          </a:stretch>
        </p:blipFill>
        <p:spPr>
          <a:xfrm>
            <a:off x="6352943" y="4141324"/>
            <a:ext cx="2708281" cy="1494224"/>
          </a:xfrm>
          <a:prstGeom prst="rect">
            <a:avLst/>
          </a:prstGeom>
        </p:spPr>
      </p:pic>
      <p:sp>
        <p:nvSpPr>
          <p:cNvPr id="18" name="Right Brace 17"/>
          <p:cNvSpPr/>
          <p:nvPr/>
        </p:nvSpPr>
        <p:spPr>
          <a:xfrm>
            <a:off x="6085738" y="3052349"/>
            <a:ext cx="313052" cy="3570554"/>
          </a:xfrm>
          <a:prstGeom prst="rightBrace">
            <a:avLst/>
          </a:prstGeom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graphicFrame>
        <p:nvGraphicFramePr>
          <p:cNvPr id="2" name="Object 1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2446577725"/>
              </p:ext>
            </p:extLst>
          </p:nvPr>
        </p:nvGraphicFramePr>
        <p:xfrm>
          <a:off x="4514850" y="3346450"/>
          <a:ext cx="114300" cy="1651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227" name="Equation" r:id="rId13" imgW="114300" imgH="165100" progId="Equation.3">
                  <p:embed/>
                </p:oleObj>
              </mc:Choice>
              <mc:Fallback>
                <p:oleObj name="Equation" r:id="rId13" imgW="114300" imgH="165100" progId="Equation.3">
                  <p:embed/>
                  <p:pic>
                    <p:nvPicPr>
                      <p:cNvPr id="0" name=""/>
                      <p:cNvPicPr/>
                      <p:nvPr/>
                    </p:nvPicPr>
                    <p:blipFill>
                      <a:blip r:embed="rId14"/>
                      <a:stretch>
                        <a:fillRect/>
                      </a:stretch>
                    </p:blipFill>
                    <p:spPr>
                      <a:xfrm>
                        <a:off x="4514850" y="3346450"/>
                        <a:ext cx="114300" cy="165100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4" name="Object 3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3434985038"/>
              </p:ext>
            </p:extLst>
          </p:nvPr>
        </p:nvGraphicFramePr>
        <p:xfrm>
          <a:off x="756636" y="4287569"/>
          <a:ext cx="5329102" cy="119993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228" name="Equation" r:id="rId15" imgW="1917700" imgH="431800" progId="Equation.3">
                  <p:embed/>
                </p:oleObj>
              </mc:Choice>
              <mc:Fallback>
                <p:oleObj name="Equation" r:id="rId15" imgW="1917700" imgH="431800" progId="Equation.3">
                  <p:embed/>
                  <p:pic>
                    <p:nvPicPr>
                      <p:cNvPr id="0" name=""/>
                      <p:cNvPicPr/>
                      <p:nvPr/>
                    </p:nvPicPr>
                    <p:blipFill>
                      <a:blip r:embed="rId16"/>
                      <a:stretch>
                        <a:fillRect/>
                      </a:stretch>
                    </p:blipFill>
                    <p:spPr>
                      <a:xfrm>
                        <a:off x="756636" y="4287569"/>
                        <a:ext cx="5329102" cy="1199930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</p:spTree>
    <p:extLst>
      <p:ext uri="{BB962C8B-B14F-4D97-AF65-F5344CB8AC3E}">
        <p14:creationId xmlns:p14="http://schemas.microsoft.com/office/powerpoint/2010/main" val="1258571850"/>
      </p:ext>
    </p:extLst>
  </p:cSld>
  <p:clrMapOvr>
    <a:masterClrMapping/>
  </p:clrMapOvr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3" name="Object 2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2633130220"/>
              </p:ext>
            </p:extLst>
          </p:nvPr>
        </p:nvGraphicFramePr>
        <p:xfrm>
          <a:off x="4514850" y="3346450"/>
          <a:ext cx="114300" cy="1651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3206" name="Equation" r:id="rId3" imgW="114300" imgH="165100" progId="Equation.3">
                  <p:embed/>
                </p:oleObj>
              </mc:Choice>
              <mc:Fallback>
                <p:oleObj name="Equation" r:id="rId3" imgW="114300" imgH="165100" progId="Equation.3">
                  <p:embed/>
                  <p:pic>
                    <p:nvPicPr>
                      <p:cNvPr id="0" name=""/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4514850" y="3346450"/>
                        <a:ext cx="114300" cy="165100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7" name="Object 6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1912518201"/>
              </p:ext>
            </p:extLst>
          </p:nvPr>
        </p:nvGraphicFramePr>
        <p:xfrm>
          <a:off x="4667250" y="3498850"/>
          <a:ext cx="114300" cy="1651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3207" name="Equation" r:id="rId5" imgW="114300" imgH="165100" progId="Equation.3">
                  <p:embed/>
                </p:oleObj>
              </mc:Choice>
              <mc:Fallback>
                <p:oleObj name="Equation" r:id="rId5" imgW="114300" imgH="165100" progId="Equation.3">
                  <p:embed/>
                  <p:pic>
                    <p:nvPicPr>
                      <p:cNvPr id="0" name=""/>
                      <p:cNvPicPr/>
                      <p:nvPr/>
                    </p:nvPicPr>
                    <p:blipFill>
                      <a:blip r:embed="rId6"/>
                      <a:stretch>
                        <a:fillRect/>
                      </a:stretch>
                    </p:blipFill>
                    <p:spPr>
                      <a:xfrm>
                        <a:off x="4667250" y="3498850"/>
                        <a:ext cx="114300" cy="165100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4" name="Object 3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2849873845"/>
              </p:ext>
            </p:extLst>
          </p:nvPr>
        </p:nvGraphicFramePr>
        <p:xfrm>
          <a:off x="1569174" y="1767851"/>
          <a:ext cx="2236885" cy="1590674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3208" name="Equation" r:id="rId7" imgW="571500" imgH="406400" progId="Equation.3">
                  <p:embed/>
                </p:oleObj>
              </mc:Choice>
              <mc:Fallback>
                <p:oleObj name="Equation" r:id="rId7" imgW="571500" imgH="406400" progId="Equation.3">
                  <p:embed/>
                  <p:pic>
                    <p:nvPicPr>
                      <p:cNvPr id="0" name=""/>
                      <p:cNvPicPr/>
                      <p:nvPr/>
                    </p:nvPicPr>
                    <p:blipFill>
                      <a:blip r:embed="rId8"/>
                      <a:stretch>
                        <a:fillRect/>
                      </a:stretch>
                    </p:blipFill>
                    <p:spPr>
                      <a:xfrm>
                        <a:off x="1569174" y="1767851"/>
                        <a:ext cx="2236885" cy="1590674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8" name="TextBox 7"/>
          <p:cNvSpPr txBox="1"/>
          <p:nvPr/>
        </p:nvSpPr>
        <p:spPr>
          <a:xfrm>
            <a:off x="665074" y="458334"/>
            <a:ext cx="7823830" cy="61863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600" dirty="0"/>
              <a:t>So, we can write  </a:t>
            </a:r>
            <a:r>
              <a:rPr lang="en-US" sz="3600" dirty="0">
                <a:solidFill>
                  <a:srgbClr val="FF0000"/>
                </a:solidFill>
              </a:rPr>
              <a:t>x</a:t>
            </a:r>
            <a:r>
              <a:rPr lang="en-US" sz="3600" baseline="-25000" dirty="0">
                <a:solidFill>
                  <a:srgbClr val="FF0000"/>
                </a:solidFill>
              </a:rPr>
              <a:t>i</a:t>
            </a:r>
            <a:r>
              <a:rPr lang="en-US" sz="3600" dirty="0">
                <a:solidFill>
                  <a:srgbClr val="FF0000"/>
                </a:solidFill>
              </a:rPr>
              <a:t>’ = </a:t>
            </a:r>
            <a:r>
              <a:rPr lang="en-US" sz="3600" dirty="0" err="1">
                <a:solidFill>
                  <a:srgbClr val="FF0000"/>
                </a:solidFill>
              </a:rPr>
              <a:t>R</a:t>
            </a:r>
            <a:r>
              <a:rPr lang="en-US" sz="3600" baseline="-25000" dirty="0" err="1">
                <a:solidFill>
                  <a:srgbClr val="FF0000"/>
                </a:solidFill>
              </a:rPr>
              <a:t>ij</a:t>
            </a:r>
            <a:r>
              <a:rPr lang="en-US" sz="3600" dirty="0" err="1">
                <a:solidFill>
                  <a:srgbClr val="FF0000"/>
                </a:solidFill>
              </a:rPr>
              <a:t>x</a:t>
            </a:r>
            <a:r>
              <a:rPr lang="en-US" sz="3600" baseline="-25000" dirty="0" err="1">
                <a:solidFill>
                  <a:srgbClr val="FF0000"/>
                </a:solidFill>
              </a:rPr>
              <a:t>j</a:t>
            </a:r>
            <a:r>
              <a:rPr lang="en-US" sz="3600" dirty="0">
                <a:solidFill>
                  <a:srgbClr val="FF0000"/>
                </a:solidFill>
              </a:rPr>
              <a:t> </a:t>
            </a:r>
            <a:r>
              <a:rPr lang="en-US" sz="3600" dirty="0"/>
              <a:t>and </a:t>
            </a:r>
            <a:r>
              <a:rPr lang="en-US" sz="3600" dirty="0" err="1">
                <a:solidFill>
                  <a:srgbClr val="FF0000"/>
                </a:solidFill>
              </a:rPr>
              <a:t>R</a:t>
            </a:r>
            <a:r>
              <a:rPr lang="en-US" sz="3600" baseline="-25000" dirty="0" err="1">
                <a:solidFill>
                  <a:srgbClr val="FF0000"/>
                </a:solidFill>
              </a:rPr>
              <a:t>ji</a:t>
            </a:r>
            <a:r>
              <a:rPr lang="en-US" sz="3600" dirty="0" err="1">
                <a:solidFill>
                  <a:srgbClr val="FF0000"/>
                </a:solidFill>
              </a:rPr>
              <a:t>x</a:t>
            </a:r>
            <a:r>
              <a:rPr lang="en-US" sz="3600" baseline="-25000" dirty="0" err="1">
                <a:solidFill>
                  <a:srgbClr val="FF0000"/>
                </a:solidFill>
              </a:rPr>
              <a:t>i</a:t>
            </a:r>
            <a:r>
              <a:rPr lang="en-US" sz="3600" dirty="0">
                <a:solidFill>
                  <a:srgbClr val="FF0000"/>
                </a:solidFill>
              </a:rPr>
              <a:t>’ = </a:t>
            </a:r>
            <a:r>
              <a:rPr lang="en-US" sz="3600" dirty="0" err="1">
                <a:solidFill>
                  <a:srgbClr val="FF0000"/>
                </a:solidFill>
              </a:rPr>
              <a:t>x</a:t>
            </a:r>
            <a:r>
              <a:rPr lang="en-US" sz="3600" baseline="-25000" dirty="0" err="1">
                <a:solidFill>
                  <a:srgbClr val="FF0000"/>
                </a:solidFill>
              </a:rPr>
              <a:t>j</a:t>
            </a:r>
            <a:endParaRPr lang="en-US" sz="3600" baseline="-25000" dirty="0">
              <a:solidFill>
                <a:srgbClr val="FF0000"/>
              </a:solidFill>
            </a:endParaRPr>
          </a:p>
          <a:p>
            <a:r>
              <a:rPr lang="en-US" sz="3600" dirty="0"/>
              <a:t>and</a:t>
            </a:r>
            <a:r>
              <a:rPr lang="en-US" sz="3600" dirty="0">
                <a:solidFill>
                  <a:srgbClr val="FF0000"/>
                </a:solidFill>
              </a:rPr>
              <a:t> </a:t>
            </a:r>
          </a:p>
          <a:p>
            <a:endParaRPr lang="en-US" sz="3600" dirty="0">
              <a:solidFill>
                <a:srgbClr val="FF0000"/>
              </a:solidFill>
            </a:endParaRPr>
          </a:p>
          <a:p>
            <a:endParaRPr lang="en-US" sz="3600" dirty="0">
              <a:solidFill>
                <a:srgbClr val="FF0000"/>
              </a:solidFill>
            </a:endParaRPr>
          </a:p>
          <a:p>
            <a:endParaRPr lang="en-US" sz="3600" dirty="0">
              <a:solidFill>
                <a:srgbClr val="FF0000"/>
              </a:solidFill>
            </a:endParaRPr>
          </a:p>
          <a:p>
            <a:endParaRPr lang="en-US" sz="3600" dirty="0">
              <a:solidFill>
                <a:srgbClr val="FF0000"/>
              </a:solidFill>
            </a:endParaRPr>
          </a:p>
          <a:p>
            <a:endParaRPr lang="en-US" sz="3600" dirty="0">
              <a:solidFill>
                <a:srgbClr val="FF0000"/>
              </a:solidFill>
            </a:endParaRPr>
          </a:p>
          <a:p>
            <a:endParaRPr lang="en-US" sz="3600" dirty="0">
              <a:solidFill>
                <a:srgbClr val="FF0000"/>
              </a:solidFill>
            </a:endParaRPr>
          </a:p>
          <a:p>
            <a:endParaRPr lang="en-US" sz="3600" dirty="0">
              <a:solidFill>
                <a:srgbClr val="FF0000"/>
              </a:solidFill>
            </a:endParaRPr>
          </a:p>
          <a:p>
            <a:r>
              <a:rPr lang="en-US" sz="3600" dirty="0">
                <a:solidFill>
                  <a:srgbClr val="000000"/>
                </a:solidFill>
              </a:rPr>
              <a:t>In Cartesian coordinates, </a:t>
            </a:r>
            <a:r>
              <a:rPr lang="en-US" sz="3600" dirty="0" err="1">
                <a:solidFill>
                  <a:srgbClr val="000000"/>
                </a:solidFill>
              </a:rPr>
              <a:t>R</a:t>
            </a:r>
            <a:r>
              <a:rPr lang="en-US" sz="3600" baseline="-25000" dirty="0" err="1">
                <a:solidFill>
                  <a:srgbClr val="000000"/>
                </a:solidFill>
              </a:rPr>
              <a:t>ij</a:t>
            </a:r>
            <a:r>
              <a:rPr lang="en-US" sz="3600" dirty="0">
                <a:solidFill>
                  <a:srgbClr val="000000"/>
                </a:solidFill>
              </a:rPr>
              <a:t> = </a:t>
            </a:r>
            <a:r>
              <a:rPr lang="en-US" sz="3600" dirty="0" err="1">
                <a:solidFill>
                  <a:srgbClr val="000000"/>
                </a:solidFill>
              </a:rPr>
              <a:t>R</a:t>
            </a:r>
            <a:r>
              <a:rPr lang="en-US" sz="3600" baseline="-25000" dirty="0" err="1">
                <a:solidFill>
                  <a:srgbClr val="000000"/>
                </a:solidFill>
              </a:rPr>
              <a:t>ji</a:t>
            </a:r>
            <a:r>
              <a:rPr lang="en-US" sz="3600" dirty="0">
                <a:solidFill>
                  <a:srgbClr val="000000"/>
                </a:solidFill>
              </a:rPr>
              <a:t>, but this is not always true.</a:t>
            </a:r>
          </a:p>
        </p:txBody>
      </p:sp>
      <p:graphicFrame>
        <p:nvGraphicFramePr>
          <p:cNvPr id="9" name="Object 8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369839141"/>
              </p:ext>
            </p:extLst>
          </p:nvPr>
        </p:nvGraphicFramePr>
        <p:xfrm>
          <a:off x="1569174" y="3537586"/>
          <a:ext cx="2236885" cy="1540965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3209" name="Equation" r:id="rId9" imgW="571500" imgH="393700" progId="Equation.3">
                  <p:embed/>
                </p:oleObj>
              </mc:Choice>
              <mc:Fallback>
                <p:oleObj name="Equation" r:id="rId9" imgW="571500" imgH="393700" progId="Equation.3">
                  <p:embed/>
                  <p:pic>
                    <p:nvPicPr>
                      <p:cNvPr id="0" name=""/>
                      <p:cNvPicPr/>
                      <p:nvPr/>
                    </p:nvPicPr>
                    <p:blipFill>
                      <a:blip r:embed="rId10"/>
                      <a:stretch>
                        <a:fillRect/>
                      </a:stretch>
                    </p:blipFill>
                    <p:spPr>
                      <a:xfrm>
                        <a:off x="1569174" y="3537586"/>
                        <a:ext cx="2236885" cy="1540965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</p:spTree>
    <p:extLst>
      <p:ext uri="{BB962C8B-B14F-4D97-AF65-F5344CB8AC3E}">
        <p14:creationId xmlns:p14="http://schemas.microsoft.com/office/powerpoint/2010/main" val="596302297"/>
      </p:ext>
    </p:extLst>
  </p:cSld>
  <p:clrMapOvr>
    <a:masterClrMapping/>
  </p:clrMapOvr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3" name="Object 2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615424645"/>
              </p:ext>
            </p:extLst>
          </p:nvPr>
        </p:nvGraphicFramePr>
        <p:xfrm>
          <a:off x="4514850" y="3346450"/>
          <a:ext cx="114300" cy="1651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4150" name="Equation" r:id="rId3" imgW="114300" imgH="165100" progId="Equation.3">
                  <p:embed/>
                </p:oleObj>
              </mc:Choice>
              <mc:Fallback>
                <p:oleObj name="Equation" r:id="rId3" imgW="114300" imgH="165100" progId="Equation.3">
                  <p:embed/>
                  <p:pic>
                    <p:nvPicPr>
                      <p:cNvPr id="0" name=""/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4514850" y="3346450"/>
                        <a:ext cx="114300" cy="165100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7" name="Object 6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4078755432"/>
              </p:ext>
            </p:extLst>
          </p:nvPr>
        </p:nvGraphicFramePr>
        <p:xfrm>
          <a:off x="4667250" y="3498850"/>
          <a:ext cx="114300" cy="1651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4151" name="Equation" r:id="rId5" imgW="114300" imgH="165100" progId="Equation.3">
                  <p:embed/>
                </p:oleObj>
              </mc:Choice>
              <mc:Fallback>
                <p:oleObj name="Equation" r:id="rId5" imgW="114300" imgH="165100" progId="Equation.3">
                  <p:embed/>
                  <p:pic>
                    <p:nvPicPr>
                      <p:cNvPr id="0" name=""/>
                      <p:cNvPicPr/>
                      <p:nvPr/>
                    </p:nvPicPr>
                    <p:blipFill>
                      <a:blip r:embed="rId6"/>
                      <a:stretch>
                        <a:fillRect/>
                      </a:stretch>
                    </p:blipFill>
                    <p:spPr>
                      <a:xfrm>
                        <a:off x="4667250" y="3498850"/>
                        <a:ext cx="114300" cy="165100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8" name="TextBox 7"/>
          <p:cNvSpPr txBox="1"/>
          <p:nvPr/>
        </p:nvSpPr>
        <p:spPr>
          <a:xfrm>
            <a:off x="665074" y="458334"/>
            <a:ext cx="7823830" cy="612475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600" dirty="0"/>
              <a:t>Vector Analysis (Chapter 6)</a:t>
            </a:r>
          </a:p>
          <a:p>
            <a:pPr>
              <a:tabLst>
                <a:tab pos="1720850" algn="l"/>
              </a:tabLst>
            </a:pPr>
            <a:endParaRPr lang="en-US" sz="3600" dirty="0"/>
          </a:p>
          <a:p>
            <a:pPr>
              <a:tabLst>
                <a:tab pos="1720850" algn="l"/>
              </a:tabLst>
            </a:pPr>
            <a:r>
              <a:rPr lang="en-US" sz="3200" dirty="0"/>
              <a:t>Given a vector, </a:t>
            </a:r>
            <a:r>
              <a:rPr lang="en-US" sz="3200" b="1" dirty="0"/>
              <a:t>A</a:t>
            </a:r>
            <a:r>
              <a:rPr lang="en-US" sz="3200" dirty="0">
                <a:solidFill>
                  <a:srgbClr val="000000"/>
                </a:solidFill>
              </a:rPr>
              <a:t>, take derivative with respect to parameter, </a:t>
            </a:r>
            <a:r>
              <a:rPr lang="en-US" sz="3200" i="1" dirty="0">
                <a:solidFill>
                  <a:srgbClr val="000000"/>
                </a:solidFill>
              </a:rPr>
              <a:t>t</a:t>
            </a:r>
            <a:r>
              <a:rPr lang="en-US" sz="3200" dirty="0">
                <a:solidFill>
                  <a:srgbClr val="000000"/>
                </a:solidFill>
              </a:rPr>
              <a:t>,</a:t>
            </a:r>
          </a:p>
          <a:p>
            <a:pPr>
              <a:tabLst>
                <a:tab pos="1720850" algn="l"/>
              </a:tabLst>
            </a:pPr>
            <a:endParaRPr lang="en-US" sz="3200" dirty="0">
              <a:solidFill>
                <a:srgbClr val="000000"/>
              </a:solidFill>
            </a:endParaRPr>
          </a:p>
          <a:p>
            <a:pPr>
              <a:tabLst>
                <a:tab pos="1720850" algn="l"/>
              </a:tabLst>
            </a:pPr>
            <a:endParaRPr lang="en-US" sz="3200" dirty="0">
              <a:solidFill>
                <a:srgbClr val="000000"/>
              </a:solidFill>
            </a:endParaRPr>
          </a:p>
          <a:p>
            <a:pPr>
              <a:tabLst>
                <a:tab pos="1720850" algn="l"/>
              </a:tabLst>
            </a:pPr>
            <a:endParaRPr lang="en-US" sz="3200" dirty="0">
              <a:solidFill>
                <a:srgbClr val="000000"/>
              </a:solidFill>
            </a:endParaRPr>
          </a:p>
          <a:p>
            <a:pPr>
              <a:tabLst>
                <a:tab pos="1720850" algn="l"/>
              </a:tabLst>
            </a:pPr>
            <a:endParaRPr lang="en-US" sz="3200" dirty="0">
              <a:solidFill>
                <a:srgbClr val="000000"/>
              </a:solidFill>
            </a:endParaRPr>
          </a:p>
          <a:p>
            <a:pPr>
              <a:tabLst>
                <a:tab pos="1720850" algn="l"/>
              </a:tabLst>
            </a:pPr>
            <a:r>
              <a:rPr lang="en-US" sz="3200" dirty="0">
                <a:solidFill>
                  <a:srgbClr val="000000"/>
                </a:solidFill>
              </a:rPr>
              <a:t>Here, we work in Cartesian coordinates.</a:t>
            </a:r>
            <a:r>
              <a:rPr lang="en-US" sz="3200" dirty="0">
                <a:solidFill>
                  <a:srgbClr val="FF0000"/>
                </a:solidFill>
              </a:rPr>
              <a:t> </a:t>
            </a:r>
            <a:r>
              <a:rPr lang="en-US" sz="3200" dirty="0">
                <a:solidFill>
                  <a:srgbClr val="000000"/>
                </a:solidFill>
              </a:rPr>
              <a:t>Because the unit vectors are fixed in direction, the vector derivative is simply the derivatives of each component of </a:t>
            </a:r>
            <a:r>
              <a:rPr lang="en-US" sz="3200" b="1" dirty="0">
                <a:solidFill>
                  <a:srgbClr val="000000"/>
                </a:solidFill>
              </a:rPr>
              <a:t>A</a:t>
            </a:r>
            <a:r>
              <a:rPr lang="en-US" sz="3200" dirty="0">
                <a:solidFill>
                  <a:srgbClr val="FF0000"/>
                </a:solidFill>
              </a:rPr>
              <a:t>.</a:t>
            </a:r>
            <a:endParaRPr lang="en-US" sz="3200" dirty="0">
              <a:solidFill>
                <a:srgbClr val="000000"/>
              </a:solidFill>
            </a:endParaRPr>
          </a:p>
        </p:txBody>
      </p:sp>
      <p:pic>
        <p:nvPicPr>
          <p:cNvPr id="2" name="Picture 1" descr="Screen Shot 2020-10-05 at 6.20.18 AM.png"/>
          <p:cNvPicPr>
            <a:picLocks noChangeAspect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79250" y="2828850"/>
            <a:ext cx="7760723" cy="112560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353058794"/>
      </p:ext>
    </p:extLst>
  </p:cSld>
  <p:clrMapOvr>
    <a:masterClrMapping/>
  </p:clrMapOvr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3" name="Object 2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4292056428"/>
              </p:ext>
            </p:extLst>
          </p:nvPr>
        </p:nvGraphicFramePr>
        <p:xfrm>
          <a:off x="4514850" y="3346450"/>
          <a:ext cx="114300" cy="1651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6200" name="Equation" r:id="rId3" imgW="114300" imgH="165100" progId="Equation.3">
                  <p:embed/>
                </p:oleObj>
              </mc:Choice>
              <mc:Fallback>
                <p:oleObj name="Equation" r:id="rId3" imgW="114300" imgH="165100" progId="Equation.3">
                  <p:embed/>
                  <p:pic>
                    <p:nvPicPr>
                      <p:cNvPr id="0" name=""/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4514850" y="3346450"/>
                        <a:ext cx="114300" cy="165100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7" name="Object 6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2099939248"/>
              </p:ext>
            </p:extLst>
          </p:nvPr>
        </p:nvGraphicFramePr>
        <p:xfrm>
          <a:off x="4667250" y="3498850"/>
          <a:ext cx="114300" cy="1651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6201" name="Equation" r:id="rId5" imgW="114300" imgH="165100" progId="Equation.3">
                  <p:embed/>
                </p:oleObj>
              </mc:Choice>
              <mc:Fallback>
                <p:oleObj name="Equation" r:id="rId5" imgW="114300" imgH="165100" progId="Equation.3">
                  <p:embed/>
                  <p:pic>
                    <p:nvPicPr>
                      <p:cNvPr id="0" name=""/>
                      <p:cNvPicPr/>
                      <p:nvPr/>
                    </p:nvPicPr>
                    <p:blipFill>
                      <a:blip r:embed="rId6"/>
                      <a:stretch>
                        <a:fillRect/>
                      </a:stretch>
                    </p:blipFill>
                    <p:spPr>
                      <a:xfrm>
                        <a:off x="4667250" y="3498850"/>
                        <a:ext cx="114300" cy="165100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8" name="TextBox 7"/>
          <p:cNvSpPr txBox="1"/>
          <p:nvPr/>
        </p:nvSpPr>
        <p:spPr>
          <a:xfrm>
            <a:off x="665074" y="458334"/>
            <a:ext cx="7823830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600" dirty="0"/>
              <a:t>Vector Analysis (Chapter 6)</a:t>
            </a:r>
          </a:p>
        </p:txBody>
      </p:sp>
      <p:cxnSp>
        <p:nvCxnSpPr>
          <p:cNvPr id="5" name="Straight Arrow Connector 4"/>
          <p:cNvCxnSpPr/>
          <p:nvPr/>
        </p:nvCxnSpPr>
        <p:spPr>
          <a:xfrm flipV="1">
            <a:off x="2524146" y="4935027"/>
            <a:ext cx="4099727" cy="48225"/>
          </a:xfrm>
          <a:prstGeom prst="straightConnector1">
            <a:avLst/>
          </a:prstGeom>
          <a:ln>
            <a:tailEnd type="arrow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9" name="Straight Arrow Connector 8"/>
          <p:cNvCxnSpPr/>
          <p:nvPr/>
        </p:nvCxnSpPr>
        <p:spPr>
          <a:xfrm flipH="1">
            <a:off x="1221880" y="4983252"/>
            <a:ext cx="1302266" cy="1205626"/>
          </a:xfrm>
          <a:prstGeom prst="straightConnector1">
            <a:avLst/>
          </a:prstGeom>
          <a:ln>
            <a:tailEnd type="arrow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11" name="Straight Arrow Connector 10"/>
          <p:cNvCxnSpPr/>
          <p:nvPr/>
        </p:nvCxnSpPr>
        <p:spPr>
          <a:xfrm flipV="1">
            <a:off x="2524146" y="2025451"/>
            <a:ext cx="0" cy="2909576"/>
          </a:xfrm>
          <a:prstGeom prst="straightConnector1">
            <a:avLst/>
          </a:prstGeom>
          <a:ln>
            <a:tailEnd type="arrow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12" name="TextBox 11"/>
          <p:cNvSpPr txBox="1"/>
          <p:nvPr/>
        </p:nvSpPr>
        <p:spPr>
          <a:xfrm>
            <a:off x="665074" y="1864701"/>
            <a:ext cx="5519460" cy="4093428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000" dirty="0"/>
              <a:t>                        z</a:t>
            </a:r>
          </a:p>
          <a:p>
            <a:endParaRPr lang="en-US" sz="2000" dirty="0"/>
          </a:p>
          <a:p>
            <a:endParaRPr lang="en-US" sz="2000" dirty="0"/>
          </a:p>
          <a:p>
            <a:endParaRPr lang="en-US" sz="2000" dirty="0"/>
          </a:p>
          <a:p>
            <a:endParaRPr lang="en-US" sz="2000" dirty="0"/>
          </a:p>
          <a:p>
            <a:endParaRPr lang="en-US" sz="2000" dirty="0"/>
          </a:p>
          <a:p>
            <a:endParaRPr lang="en-US" sz="2000" dirty="0"/>
          </a:p>
          <a:p>
            <a:endParaRPr lang="en-US" sz="2000" dirty="0"/>
          </a:p>
          <a:p>
            <a:endParaRPr lang="en-US" sz="2000" dirty="0"/>
          </a:p>
          <a:p>
            <a:endParaRPr lang="en-US" sz="2000" dirty="0"/>
          </a:p>
          <a:p>
            <a:r>
              <a:rPr lang="en-US" sz="2000" dirty="0"/>
              <a:t>                                                                                          y</a:t>
            </a:r>
          </a:p>
          <a:p>
            <a:endParaRPr lang="en-US" sz="2000" dirty="0"/>
          </a:p>
          <a:p>
            <a:r>
              <a:rPr lang="en-US" sz="2000" dirty="0"/>
              <a:t>      x</a:t>
            </a:r>
          </a:p>
        </p:txBody>
      </p:sp>
      <p:cxnSp>
        <p:nvCxnSpPr>
          <p:cNvPr id="14" name="Curved Connector 13"/>
          <p:cNvCxnSpPr/>
          <p:nvPr/>
        </p:nvCxnSpPr>
        <p:spPr>
          <a:xfrm rot="5400000" flipH="1" flipV="1">
            <a:off x="2620821" y="3279167"/>
            <a:ext cx="2877427" cy="1848896"/>
          </a:xfrm>
          <a:prstGeom prst="curvedConnector3">
            <a:avLst/>
          </a:prstGeom>
          <a:ln>
            <a:tailEnd type="arrow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16" name="Straight Arrow Connector 15"/>
          <p:cNvCxnSpPr/>
          <p:nvPr/>
        </p:nvCxnSpPr>
        <p:spPr>
          <a:xfrm flipV="1">
            <a:off x="2524146" y="3247152"/>
            <a:ext cx="2363375" cy="1736100"/>
          </a:xfrm>
          <a:prstGeom prst="straightConnector1">
            <a:avLst/>
          </a:prstGeom>
          <a:ln>
            <a:tailEnd type="arrow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19" name="TextBox 18"/>
          <p:cNvSpPr txBox="1"/>
          <p:nvPr/>
        </p:nvSpPr>
        <p:spPr>
          <a:xfrm>
            <a:off x="3537020" y="3166777"/>
            <a:ext cx="660507" cy="52322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800" b="1" dirty="0">
                <a:solidFill>
                  <a:srgbClr val="000000"/>
                </a:solidFill>
              </a:rPr>
              <a:t>r</a:t>
            </a:r>
            <a:r>
              <a:rPr lang="en-US" sz="2800" dirty="0">
                <a:solidFill>
                  <a:srgbClr val="000000"/>
                </a:solidFill>
              </a:rPr>
              <a:t>(t)</a:t>
            </a:r>
            <a:endParaRPr lang="en-US" dirty="0">
              <a:solidFill>
                <a:srgbClr val="000000"/>
              </a:solidFill>
            </a:endParaRPr>
          </a:p>
        </p:txBody>
      </p:sp>
      <p:sp>
        <p:nvSpPr>
          <p:cNvPr id="21" name="TextBox 20"/>
          <p:cNvSpPr txBox="1"/>
          <p:nvPr/>
        </p:nvSpPr>
        <p:spPr>
          <a:xfrm>
            <a:off x="6656027" y="1667198"/>
            <a:ext cx="2234754" cy="304698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3200" dirty="0"/>
              <a:t>Consider an object of mass</a:t>
            </a:r>
            <a:r>
              <a:rPr lang="en-US" sz="3200" i="1" dirty="0"/>
              <a:t> m </a:t>
            </a:r>
            <a:r>
              <a:rPr lang="en-US" sz="3200" dirty="0"/>
              <a:t>that through space as shown.</a:t>
            </a:r>
          </a:p>
        </p:txBody>
      </p:sp>
    </p:spTree>
    <p:extLst>
      <p:ext uri="{BB962C8B-B14F-4D97-AF65-F5344CB8AC3E}">
        <p14:creationId xmlns:p14="http://schemas.microsoft.com/office/powerpoint/2010/main" val="3022105827"/>
      </p:ext>
    </p:extLst>
  </p:cSld>
  <p:clrMapOvr>
    <a:masterClrMapping/>
  </p:clrMapOvr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3" name="Object 2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3681232801"/>
              </p:ext>
            </p:extLst>
          </p:nvPr>
        </p:nvGraphicFramePr>
        <p:xfrm>
          <a:off x="4514850" y="3346450"/>
          <a:ext cx="114300" cy="1651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5172" name="Equation" r:id="rId3" imgW="114300" imgH="165100" progId="Equation.3">
                  <p:embed/>
                </p:oleObj>
              </mc:Choice>
              <mc:Fallback>
                <p:oleObj name="Equation" r:id="rId3" imgW="114300" imgH="165100" progId="Equation.3">
                  <p:embed/>
                  <p:pic>
                    <p:nvPicPr>
                      <p:cNvPr id="0" name=""/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4514850" y="3346450"/>
                        <a:ext cx="114300" cy="165100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7" name="Object 6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2132131994"/>
              </p:ext>
            </p:extLst>
          </p:nvPr>
        </p:nvGraphicFramePr>
        <p:xfrm>
          <a:off x="4667250" y="3498850"/>
          <a:ext cx="114300" cy="1651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5173" name="Equation" r:id="rId5" imgW="114300" imgH="165100" progId="Equation.3">
                  <p:embed/>
                </p:oleObj>
              </mc:Choice>
              <mc:Fallback>
                <p:oleObj name="Equation" r:id="rId5" imgW="114300" imgH="165100" progId="Equation.3">
                  <p:embed/>
                  <p:pic>
                    <p:nvPicPr>
                      <p:cNvPr id="0" name=""/>
                      <p:cNvPicPr/>
                      <p:nvPr/>
                    </p:nvPicPr>
                    <p:blipFill>
                      <a:blip r:embed="rId6"/>
                      <a:stretch>
                        <a:fillRect/>
                      </a:stretch>
                    </p:blipFill>
                    <p:spPr>
                      <a:xfrm>
                        <a:off x="4667250" y="3498850"/>
                        <a:ext cx="114300" cy="165100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8" name="TextBox 7"/>
          <p:cNvSpPr txBox="1"/>
          <p:nvPr/>
        </p:nvSpPr>
        <p:spPr>
          <a:xfrm>
            <a:off x="665074" y="458334"/>
            <a:ext cx="7823830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600" dirty="0"/>
              <a:t>Vector Analysis (Chapter 6)</a:t>
            </a:r>
          </a:p>
        </p:txBody>
      </p:sp>
      <p:pic>
        <p:nvPicPr>
          <p:cNvPr id="4" name="Picture 3" descr="Screen Shot 2020-10-05 at 6.25.54 AM.png"/>
          <p:cNvPicPr>
            <a:picLocks noChangeAspect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44500" y="1416627"/>
            <a:ext cx="8369300" cy="49149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159349207"/>
      </p:ext>
    </p:extLst>
  </p:cSld>
  <p:clrMapOvr>
    <a:masterClrMapping/>
  </p:clrMapOvr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3" name="Object 2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3443499814"/>
              </p:ext>
            </p:extLst>
          </p:nvPr>
        </p:nvGraphicFramePr>
        <p:xfrm>
          <a:off x="4514850" y="3346450"/>
          <a:ext cx="114300" cy="1651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7258" name="Equation" r:id="rId3" imgW="114300" imgH="165100" progId="Equation.3">
                  <p:embed/>
                </p:oleObj>
              </mc:Choice>
              <mc:Fallback>
                <p:oleObj name="Equation" r:id="rId3" imgW="114300" imgH="165100" progId="Equation.3">
                  <p:embed/>
                  <p:pic>
                    <p:nvPicPr>
                      <p:cNvPr id="0" name=""/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4514850" y="3346450"/>
                        <a:ext cx="114300" cy="165100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7" name="Object 6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1574670042"/>
              </p:ext>
            </p:extLst>
          </p:nvPr>
        </p:nvGraphicFramePr>
        <p:xfrm>
          <a:off x="4667250" y="3498850"/>
          <a:ext cx="114300" cy="1651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7259" name="Equation" r:id="rId5" imgW="114300" imgH="165100" progId="Equation.3">
                  <p:embed/>
                </p:oleObj>
              </mc:Choice>
              <mc:Fallback>
                <p:oleObj name="Equation" r:id="rId5" imgW="114300" imgH="165100" progId="Equation.3">
                  <p:embed/>
                  <p:pic>
                    <p:nvPicPr>
                      <p:cNvPr id="0" name=""/>
                      <p:cNvPicPr/>
                      <p:nvPr/>
                    </p:nvPicPr>
                    <p:blipFill>
                      <a:blip r:embed="rId6"/>
                      <a:stretch>
                        <a:fillRect/>
                      </a:stretch>
                    </p:blipFill>
                    <p:spPr>
                      <a:xfrm>
                        <a:off x="4667250" y="3498850"/>
                        <a:ext cx="114300" cy="165100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11" name="Object 10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858023910"/>
              </p:ext>
            </p:extLst>
          </p:nvPr>
        </p:nvGraphicFramePr>
        <p:xfrm>
          <a:off x="4470400" y="3232150"/>
          <a:ext cx="45719" cy="3937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7260" name="Equation" r:id="rId7" imgW="203200" imgH="393700" progId="Equation.3">
                  <p:embed/>
                </p:oleObj>
              </mc:Choice>
              <mc:Fallback>
                <p:oleObj name="Equation" r:id="rId7" imgW="203200" imgH="393700" progId="Equation.3">
                  <p:embed/>
                  <p:pic>
                    <p:nvPicPr>
                      <p:cNvPr id="0" name=""/>
                      <p:cNvPicPr/>
                      <p:nvPr/>
                    </p:nvPicPr>
                    <p:blipFill>
                      <a:blip r:embed="rId8"/>
                      <a:stretch>
                        <a:fillRect/>
                      </a:stretch>
                    </p:blipFill>
                    <p:spPr>
                      <a:xfrm>
                        <a:off x="4470400" y="3232150"/>
                        <a:ext cx="45719" cy="393700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16" name="Frame 15"/>
          <p:cNvSpPr/>
          <p:nvPr/>
        </p:nvSpPr>
        <p:spPr>
          <a:xfrm>
            <a:off x="687724" y="192900"/>
            <a:ext cx="7817257" cy="2395177"/>
          </a:xfrm>
          <a:prstGeom prst="frame">
            <a:avLst/>
          </a:prstGeom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schemeClr val="tx1"/>
              </a:solidFill>
            </a:endParaRPr>
          </a:p>
        </p:txBody>
      </p:sp>
      <p:sp>
        <p:nvSpPr>
          <p:cNvPr id="17" name="TextBox 16"/>
          <p:cNvSpPr txBox="1"/>
          <p:nvPr/>
        </p:nvSpPr>
        <p:spPr>
          <a:xfrm>
            <a:off x="1061106" y="430695"/>
            <a:ext cx="7122272" cy="193899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dirty="0"/>
              <a:t>Consider a particle in circular motion moving with constant speed. Show that the acceleration is perpendicular to the velocity, and the velocity is perpendicular to the position velocity. Find the centripetal acceleration.</a:t>
            </a:r>
          </a:p>
        </p:txBody>
      </p:sp>
      <p:sp>
        <p:nvSpPr>
          <p:cNvPr id="18" name="TextBox 17"/>
          <p:cNvSpPr txBox="1"/>
          <p:nvPr/>
        </p:nvSpPr>
        <p:spPr>
          <a:xfrm>
            <a:off x="719879" y="2684527"/>
            <a:ext cx="7624272" cy="403187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457200" indent="-457200">
              <a:buFont typeface="Arial"/>
              <a:buChar char="•"/>
            </a:pPr>
            <a:r>
              <a:rPr lang="en-US" sz="3200" b="1" dirty="0" err="1">
                <a:solidFill>
                  <a:srgbClr val="FF0000"/>
                </a:solidFill>
              </a:rPr>
              <a:t>r</a:t>
            </a:r>
            <a:r>
              <a:rPr lang="en-US" sz="3200" b="1" dirty="0" err="1">
                <a:solidFill>
                  <a:srgbClr val="FF0000"/>
                </a:solidFill>
                <a:latin typeface="Wingdings"/>
                <a:ea typeface="Wingdings"/>
                <a:cs typeface="Wingdings"/>
                <a:sym typeface="Wingdings"/>
              </a:rPr>
              <a:t></a:t>
            </a:r>
            <a:r>
              <a:rPr lang="en-US" sz="3200" b="1" dirty="0" err="1">
                <a:solidFill>
                  <a:srgbClr val="FF0000"/>
                </a:solidFill>
              </a:rPr>
              <a:t>r</a:t>
            </a:r>
            <a:r>
              <a:rPr lang="en-US" sz="3200" b="1" dirty="0">
                <a:solidFill>
                  <a:srgbClr val="FF0000"/>
                </a:solidFill>
              </a:rPr>
              <a:t> = constant </a:t>
            </a:r>
            <a:r>
              <a:rPr lang="en-US" sz="3200" dirty="0">
                <a:latin typeface="Wingdings"/>
                <a:ea typeface="Wingdings"/>
                <a:cs typeface="Wingdings"/>
                <a:sym typeface="Wingdings"/>
              </a:rPr>
              <a:t></a:t>
            </a:r>
            <a:r>
              <a:rPr lang="en-US" sz="3200" dirty="0"/>
              <a:t>d/</a:t>
            </a:r>
            <a:r>
              <a:rPr lang="en-US" sz="3200" dirty="0" err="1"/>
              <a:t>dt</a:t>
            </a:r>
            <a:r>
              <a:rPr lang="en-US" sz="3200" b="1" dirty="0"/>
              <a:t>(</a:t>
            </a:r>
            <a:r>
              <a:rPr lang="en-US" sz="3200" b="1" dirty="0" err="1"/>
              <a:t>r</a:t>
            </a:r>
            <a:r>
              <a:rPr lang="en-US" sz="3200" b="1" dirty="0" err="1">
                <a:latin typeface="Wingdings"/>
                <a:ea typeface="Wingdings"/>
                <a:cs typeface="Wingdings"/>
                <a:sym typeface="Wingdings"/>
              </a:rPr>
              <a:t></a:t>
            </a:r>
            <a:r>
              <a:rPr lang="en-US" sz="3200" b="1" dirty="0" err="1"/>
              <a:t>r</a:t>
            </a:r>
            <a:r>
              <a:rPr lang="en-US" sz="3200" b="1" dirty="0"/>
              <a:t>) =</a:t>
            </a:r>
            <a:r>
              <a:rPr lang="en-US" sz="3200" b="1" dirty="0" err="1"/>
              <a:t>r</a:t>
            </a:r>
            <a:r>
              <a:rPr lang="en-US" sz="3200" b="1" dirty="0" err="1">
                <a:latin typeface="Wingdings"/>
                <a:ea typeface="Wingdings"/>
                <a:cs typeface="Wingdings"/>
                <a:sym typeface="Wingdings"/>
              </a:rPr>
              <a:t></a:t>
            </a:r>
            <a:r>
              <a:rPr lang="en-US" sz="3200" dirty="0" err="1"/>
              <a:t>d</a:t>
            </a:r>
            <a:r>
              <a:rPr lang="en-US" sz="3200" b="1" dirty="0" err="1"/>
              <a:t>r</a:t>
            </a:r>
            <a:r>
              <a:rPr lang="en-US" sz="3200" b="1" dirty="0"/>
              <a:t>/</a:t>
            </a:r>
            <a:r>
              <a:rPr lang="en-US" sz="3200" dirty="0" err="1"/>
              <a:t>dt</a:t>
            </a:r>
            <a:r>
              <a:rPr lang="en-US" sz="3200" b="1" dirty="0"/>
              <a:t>+ </a:t>
            </a:r>
            <a:r>
              <a:rPr lang="en-US" sz="3200" b="1" dirty="0" err="1"/>
              <a:t>r</a:t>
            </a:r>
            <a:r>
              <a:rPr lang="en-US" sz="3200" b="1" dirty="0" err="1">
                <a:latin typeface="Wingdings"/>
                <a:ea typeface="Wingdings"/>
                <a:cs typeface="Wingdings"/>
                <a:sym typeface="Wingdings"/>
              </a:rPr>
              <a:t></a:t>
            </a:r>
            <a:r>
              <a:rPr lang="en-US" sz="3200" dirty="0" err="1"/>
              <a:t>d</a:t>
            </a:r>
            <a:r>
              <a:rPr lang="en-US" sz="3200" b="1" dirty="0" err="1"/>
              <a:t>r</a:t>
            </a:r>
            <a:r>
              <a:rPr lang="en-US" sz="3200" dirty="0"/>
              <a:t>/</a:t>
            </a:r>
            <a:r>
              <a:rPr lang="en-US" sz="3200" dirty="0" err="1"/>
              <a:t>dt</a:t>
            </a:r>
            <a:r>
              <a:rPr lang="en-US" sz="3200" dirty="0"/>
              <a:t> = 0 </a:t>
            </a:r>
            <a:r>
              <a:rPr lang="en-US" sz="3200" b="1" dirty="0"/>
              <a:t>r</a:t>
            </a:r>
            <a:r>
              <a:rPr lang="en-US" sz="3200" dirty="0"/>
              <a:t> is </a:t>
            </a:r>
            <a:r>
              <a:rPr lang="en-US" sz="3200" dirty="0" err="1"/>
              <a:t>perperpendicular</a:t>
            </a:r>
            <a:r>
              <a:rPr lang="en-US" sz="3200" dirty="0"/>
              <a:t> to </a:t>
            </a:r>
            <a:r>
              <a:rPr lang="en-US" sz="3200" dirty="0" err="1"/>
              <a:t>d</a:t>
            </a:r>
            <a:r>
              <a:rPr lang="en-US" sz="3200" b="1" dirty="0" err="1"/>
              <a:t>r</a:t>
            </a:r>
            <a:r>
              <a:rPr lang="en-US" sz="3200" dirty="0"/>
              <a:t>/</a:t>
            </a:r>
            <a:r>
              <a:rPr lang="en-US" sz="3200" dirty="0" err="1"/>
              <a:t>dt.</a:t>
            </a:r>
            <a:endParaRPr lang="en-US" sz="3200" dirty="0"/>
          </a:p>
          <a:p>
            <a:pPr marL="457200" indent="-457200">
              <a:buFont typeface="Arial"/>
              <a:buChar char="•"/>
            </a:pPr>
            <a:endParaRPr lang="en-US" sz="3200" dirty="0"/>
          </a:p>
          <a:p>
            <a:pPr marL="457200" indent="-457200">
              <a:buFont typeface="Arial"/>
              <a:buChar char="•"/>
            </a:pPr>
            <a:r>
              <a:rPr lang="en-US" sz="3200" b="1" dirty="0" err="1">
                <a:solidFill>
                  <a:srgbClr val="FF0000"/>
                </a:solidFill>
              </a:rPr>
              <a:t>r</a:t>
            </a:r>
            <a:r>
              <a:rPr lang="en-US" sz="3200" b="1" dirty="0" err="1">
                <a:solidFill>
                  <a:srgbClr val="FF0000"/>
                </a:solidFill>
                <a:latin typeface="Wingdings"/>
                <a:ea typeface="Wingdings"/>
                <a:cs typeface="Wingdings"/>
                <a:sym typeface="Wingdings"/>
              </a:rPr>
              <a:t></a:t>
            </a:r>
            <a:r>
              <a:rPr lang="en-US" sz="3200" b="1" dirty="0" err="1">
                <a:solidFill>
                  <a:srgbClr val="FF0000"/>
                </a:solidFill>
              </a:rPr>
              <a:t>v</a:t>
            </a:r>
            <a:r>
              <a:rPr lang="en-US" sz="3200" b="1" dirty="0">
                <a:solidFill>
                  <a:srgbClr val="FF0000"/>
                </a:solidFill>
              </a:rPr>
              <a:t> = 0</a:t>
            </a:r>
            <a:r>
              <a:rPr lang="en-US" sz="3200" dirty="0">
                <a:latin typeface="Wingdings"/>
                <a:ea typeface="Wingdings"/>
                <a:cs typeface="Wingdings"/>
                <a:sym typeface="Wingdings"/>
              </a:rPr>
              <a:t></a:t>
            </a:r>
            <a:r>
              <a:rPr lang="en-US" sz="3200" dirty="0"/>
              <a:t> d(</a:t>
            </a:r>
            <a:r>
              <a:rPr lang="en-US" sz="3200" b="1" dirty="0" err="1"/>
              <a:t>r</a:t>
            </a:r>
            <a:r>
              <a:rPr lang="en-US" sz="3200" b="1" dirty="0" err="1">
                <a:latin typeface="Wingdings"/>
                <a:ea typeface="Wingdings"/>
                <a:cs typeface="Wingdings"/>
                <a:sym typeface="Wingdings"/>
              </a:rPr>
              <a:t></a:t>
            </a:r>
            <a:r>
              <a:rPr lang="en-US" sz="3200" b="1" dirty="0" err="1"/>
              <a:t>v</a:t>
            </a:r>
            <a:r>
              <a:rPr lang="en-US" sz="3200" b="1" dirty="0"/>
              <a:t>)</a:t>
            </a:r>
            <a:r>
              <a:rPr lang="en-US" sz="3200" dirty="0"/>
              <a:t>/</a:t>
            </a:r>
            <a:r>
              <a:rPr lang="en-US" sz="3200" dirty="0" err="1"/>
              <a:t>dt</a:t>
            </a:r>
            <a:r>
              <a:rPr lang="en-US" sz="3200" dirty="0"/>
              <a:t>=</a:t>
            </a:r>
            <a:r>
              <a:rPr lang="en-US" sz="3200" b="1" dirty="0" err="1"/>
              <a:t>r</a:t>
            </a:r>
            <a:r>
              <a:rPr lang="en-US" sz="3200" b="1" dirty="0" err="1">
                <a:latin typeface="Wingdings"/>
                <a:ea typeface="Wingdings"/>
                <a:cs typeface="Wingdings"/>
                <a:sym typeface="Wingdings"/>
              </a:rPr>
              <a:t></a:t>
            </a:r>
            <a:r>
              <a:rPr lang="en-US" sz="3200" dirty="0" err="1"/>
              <a:t>d</a:t>
            </a:r>
            <a:r>
              <a:rPr lang="en-US" sz="3200" b="1" dirty="0" err="1"/>
              <a:t>v</a:t>
            </a:r>
            <a:r>
              <a:rPr lang="en-US" sz="3200" dirty="0"/>
              <a:t>/</a:t>
            </a:r>
            <a:r>
              <a:rPr lang="en-US" sz="3200" dirty="0" err="1"/>
              <a:t>dt+</a:t>
            </a:r>
            <a:r>
              <a:rPr lang="en-US" sz="3200" b="1" dirty="0" err="1"/>
              <a:t>v</a:t>
            </a:r>
            <a:r>
              <a:rPr lang="en-US" sz="3200" b="1" dirty="0" err="1">
                <a:latin typeface="Wingdings"/>
                <a:ea typeface="Wingdings"/>
                <a:cs typeface="Wingdings"/>
                <a:sym typeface="Wingdings"/>
              </a:rPr>
              <a:t></a:t>
            </a:r>
            <a:r>
              <a:rPr lang="en-US" sz="3200" dirty="0" err="1"/>
              <a:t>d</a:t>
            </a:r>
            <a:r>
              <a:rPr lang="en-US" sz="3200" b="1" dirty="0" err="1"/>
              <a:t>r</a:t>
            </a:r>
            <a:r>
              <a:rPr lang="en-US" sz="3200" dirty="0"/>
              <a:t>/</a:t>
            </a:r>
            <a:r>
              <a:rPr lang="en-US" sz="3200" dirty="0" err="1"/>
              <a:t>dt</a:t>
            </a:r>
            <a:r>
              <a:rPr lang="en-US" sz="3200" dirty="0"/>
              <a:t>=</a:t>
            </a:r>
            <a:r>
              <a:rPr lang="en-US" sz="3200" b="1" dirty="0" err="1"/>
              <a:t>r</a:t>
            </a:r>
            <a:r>
              <a:rPr lang="en-US" sz="3200" b="1" dirty="0" err="1">
                <a:latin typeface="Wingdings"/>
                <a:ea typeface="Wingdings"/>
                <a:cs typeface="Wingdings"/>
                <a:sym typeface="Wingdings"/>
              </a:rPr>
              <a:t></a:t>
            </a:r>
            <a:r>
              <a:rPr lang="en-US" sz="3200" dirty="0" err="1"/>
              <a:t>d</a:t>
            </a:r>
            <a:r>
              <a:rPr lang="en-US" sz="3200" b="1" dirty="0" err="1"/>
              <a:t>v</a:t>
            </a:r>
            <a:r>
              <a:rPr lang="en-US" sz="3200" dirty="0"/>
              <a:t>/</a:t>
            </a:r>
            <a:r>
              <a:rPr lang="en-US" sz="3200" dirty="0" err="1"/>
              <a:t>dt+</a:t>
            </a:r>
            <a:r>
              <a:rPr lang="en-US" sz="3200" b="1" dirty="0" err="1"/>
              <a:t>v</a:t>
            </a:r>
            <a:r>
              <a:rPr lang="en-US" sz="3200" b="1" dirty="0" err="1">
                <a:latin typeface="Wingdings"/>
                <a:ea typeface="Wingdings"/>
                <a:cs typeface="Wingdings"/>
                <a:sym typeface="Wingdings"/>
              </a:rPr>
              <a:t></a:t>
            </a:r>
            <a:r>
              <a:rPr lang="en-US" sz="3200" b="1" dirty="0" err="1"/>
              <a:t>v</a:t>
            </a:r>
            <a:r>
              <a:rPr lang="en-US" sz="3200" dirty="0"/>
              <a:t>=0 </a:t>
            </a:r>
            <a:r>
              <a:rPr lang="en-US" sz="3200" dirty="0">
                <a:latin typeface="Wingdings"/>
                <a:ea typeface="Wingdings"/>
                <a:cs typeface="Wingdings"/>
                <a:sym typeface="Wingdings"/>
              </a:rPr>
              <a:t></a:t>
            </a:r>
            <a:r>
              <a:rPr lang="en-US" sz="3200" dirty="0"/>
              <a:t> a = -v</a:t>
            </a:r>
            <a:r>
              <a:rPr lang="en-US" sz="3200" baseline="30000" dirty="0"/>
              <a:t>2</a:t>
            </a:r>
            <a:r>
              <a:rPr lang="en-US" sz="3200" dirty="0"/>
              <a:t>/|r|</a:t>
            </a:r>
          </a:p>
          <a:p>
            <a:pPr marL="457200" indent="-457200">
              <a:buFont typeface="Arial"/>
              <a:buChar char="•"/>
            </a:pPr>
            <a:endParaRPr lang="en-US" sz="3200" dirty="0"/>
          </a:p>
          <a:p>
            <a:pPr marL="457200" indent="-457200">
              <a:buFont typeface="Arial"/>
              <a:buChar char="•"/>
            </a:pPr>
            <a:r>
              <a:rPr lang="en-US" sz="3200" b="1" dirty="0" err="1">
                <a:solidFill>
                  <a:srgbClr val="FF0000"/>
                </a:solidFill>
              </a:rPr>
              <a:t>v</a:t>
            </a:r>
            <a:r>
              <a:rPr lang="en-US" sz="3200" b="1" dirty="0" err="1">
                <a:solidFill>
                  <a:srgbClr val="FF0000"/>
                </a:solidFill>
                <a:latin typeface="Wingdings"/>
                <a:ea typeface="Wingdings"/>
                <a:cs typeface="Wingdings"/>
                <a:sym typeface="Wingdings"/>
              </a:rPr>
              <a:t></a:t>
            </a:r>
            <a:r>
              <a:rPr lang="en-US" sz="3200" b="1" dirty="0" err="1">
                <a:solidFill>
                  <a:srgbClr val="FF0000"/>
                </a:solidFill>
              </a:rPr>
              <a:t>v</a:t>
            </a:r>
            <a:r>
              <a:rPr lang="en-US" sz="3200" b="1" dirty="0">
                <a:solidFill>
                  <a:srgbClr val="FF0000"/>
                </a:solidFill>
              </a:rPr>
              <a:t> = constant </a:t>
            </a:r>
            <a:r>
              <a:rPr lang="en-US" sz="3200" dirty="0">
                <a:latin typeface="Wingdings"/>
                <a:ea typeface="Wingdings"/>
                <a:cs typeface="Wingdings"/>
                <a:sym typeface="Wingdings"/>
              </a:rPr>
              <a:t></a:t>
            </a:r>
            <a:r>
              <a:rPr lang="en-US" sz="3200" dirty="0"/>
              <a:t>dv</a:t>
            </a:r>
            <a:r>
              <a:rPr lang="en-US" sz="3200" baseline="30000" dirty="0"/>
              <a:t>2</a:t>
            </a:r>
            <a:r>
              <a:rPr lang="en-US" sz="3200" dirty="0"/>
              <a:t>/</a:t>
            </a:r>
            <a:r>
              <a:rPr lang="en-US" sz="3200" dirty="0" err="1"/>
              <a:t>dt</a:t>
            </a:r>
            <a:r>
              <a:rPr lang="en-US" sz="3200" dirty="0"/>
              <a:t> = 2</a:t>
            </a:r>
            <a:r>
              <a:rPr lang="en-US" sz="3200" b="1" dirty="0"/>
              <a:t>v</a:t>
            </a:r>
            <a:r>
              <a:rPr lang="en-US" sz="3200" b="1" dirty="0">
                <a:latin typeface="Wingdings"/>
                <a:ea typeface="Wingdings"/>
                <a:cs typeface="Wingdings"/>
                <a:sym typeface="Wingdings"/>
              </a:rPr>
              <a:t></a:t>
            </a:r>
            <a:r>
              <a:rPr lang="en-US" sz="3200" dirty="0"/>
              <a:t>d</a:t>
            </a:r>
            <a:r>
              <a:rPr lang="en-US" sz="3200" b="1" dirty="0"/>
              <a:t>v</a:t>
            </a:r>
            <a:r>
              <a:rPr lang="en-US" sz="3200" dirty="0"/>
              <a:t>/</a:t>
            </a:r>
            <a:r>
              <a:rPr lang="en-US" sz="3200" dirty="0" err="1"/>
              <a:t>dt</a:t>
            </a:r>
            <a:r>
              <a:rPr lang="en-US" sz="3200" dirty="0"/>
              <a:t> =0</a:t>
            </a:r>
          </a:p>
          <a:p>
            <a:pPr marL="514350" indent="-514350">
              <a:buAutoNum type="alphaLcPeriod"/>
            </a:pPr>
            <a:endParaRPr lang="en-US" sz="3200" dirty="0"/>
          </a:p>
        </p:txBody>
      </p:sp>
    </p:spTree>
    <p:extLst>
      <p:ext uri="{BB962C8B-B14F-4D97-AF65-F5344CB8AC3E}">
        <p14:creationId xmlns:p14="http://schemas.microsoft.com/office/powerpoint/2010/main" val="558865392"/>
      </p:ext>
    </p:extLst>
  </p:cSld>
  <p:clrMapOvr>
    <a:masterClrMapping/>
  </p:clrMapOvr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3" name="Object 2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206599507"/>
              </p:ext>
            </p:extLst>
          </p:nvPr>
        </p:nvGraphicFramePr>
        <p:xfrm>
          <a:off x="4514850" y="3346450"/>
          <a:ext cx="114300" cy="1651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9280" name="Equation" r:id="rId3" imgW="114300" imgH="165100" progId="Equation.3">
                  <p:embed/>
                </p:oleObj>
              </mc:Choice>
              <mc:Fallback>
                <p:oleObj name="Equation" r:id="rId3" imgW="114300" imgH="165100" progId="Equation.3">
                  <p:embed/>
                  <p:pic>
                    <p:nvPicPr>
                      <p:cNvPr id="0" name=""/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4514850" y="3346450"/>
                        <a:ext cx="114300" cy="165100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7" name="Object 6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3949736826"/>
              </p:ext>
            </p:extLst>
          </p:nvPr>
        </p:nvGraphicFramePr>
        <p:xfrm>
          <a:off x="4667250" y="3498850"/>
          <a:ext cx="114300" cy="1651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9281" name="Equation" r:id="rId5" imgW="114300" imgH="165100" progId="Equation.3">
                  <p:embed/>
                </p:oleObj>
              </mc:Choice>
              <mc:Fallback>
                <p:oleObj name="Equation" r:id="rId5" imgW="114300" imgH="165100" progId="Equation.3">
                  <p:embed/>
                  <p:pic>
                    <p:nvPicPr>
                      <p:cNvPr id="0" name=""/>
                      <p:cNvPicPr/>
                      <p:nvPr/>
                    </p:nvPicPr>
                    <p:blipFill>
                      <a:blip r:embed="rId6"/>
                      <a:stretch>
                        <a:fillRect/>
                      </a:stretch>
                    </p:blipFill>
                    <p:spPr>
                      <a:xfrm>
                        <a:off x="4667250" y="3498850"/>
                        <a:ext cx="114300" cy="165100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pic>
        <p:nvPicPr>
          <p:cNvPr id="6" name="Picture 5" descr="Screen Shot 2020-10-05 at 7.41.19 AM.png"/>
          <p:cNvPicPr>
            <a:picLocks noChangeAspect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0385" y="433951"/>
            <a:ext cx="8813800" cy="2540000"/>
          </a:xfrm>
          <a:prstGeom prst="rect">
            <a:avLst/>
          </a:prstGeom>
        </p:spPr>
      </p:pic>
      <p:sp>
        <p:nvSpPr>
          <p:cNvPr id="9" name="TextBox 8"/>
          <p:cNvSpPr txBox="1"/>
          <p:nvPr/>
        </p:nvSpPr>
        <p:spPr>
          <a:xfrm>
            <a:off x="418011" y="3526590"/>
            <a:ext cx="8476174" cy="310854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800" dirty="0"/>
              <a:t>Part (a): x = 4 when t = 2, y = -4 when t = 2, and z = 8  when t = 2 as stated.</a:t>
            </a:r>
          </a:p>
          <a:p>
            <a:r>
              <a:rPr lang="en-US" sz="2800" dirty="0"/>
              <a:t>Part(b):  </a:t>
            </a:r>
            <a:r>
              <a:rPr lang="en-US" sz="2800" b="1" dirty="0"/>
              <a:t>v</a:t>
            </a:r>
            <a:r>
              <a:rPr lang="en-US" sz="2800" dirty="0"/>
              <a:t>(t) = (2t,-2,2t+2) and, </a:t>
            </a:r>
            <a:r>
              <a:rPr lang="en-US" sz="2800" b="1" dirty="0"/>
              <a:t>v </a:t>
            </a:r>
            <a:r>
              <a:rPr lang="en-US" sz="2800" dirty="0"/>
              <a:t>= (4,-2,6) and  </a:t>
            </a:r>
            <a:r>
              <a:rPr lang="en-US" sz="2800" b="1" dirty="0"/>
              <a:t>|v| </a:t>
            </a:r>
            <a:r>
              <a:rPr lang="en-US" sz="2800" dirty="0"/>
              <a:t>= 6 at </a:t>
            </a:r>
            <a:r>
              <a:rPr lang="en-US" sz="2800" b="1" dirty="0"/>
              <a:t>r</a:t>
            </a:r>
            <a:r>
              <a:rPr lang="en-US" sz="2800" dirty="0"/>
              <a:t>(2) = (4,-4,8)</a:t>
            </a:r>
          </a:p>
          <a:p>
            <a:r>
              <a:rPr lang="en-US" sz="2800" dirty="0"/>
              <a:t>Part(c):  tangent line, </a:t>
            </a:r>
            <a:r>
              <a:rPr lang="en-US" sz="2800" b="1" dirty="0"/>
              <a:t>T</a:t>
            </a:r>
            <a:r>
              <a:rPr lang="en-US" sz="2800" dirty="0"/>
              <a:t>(t) = (4,-4,8)+</a:t>
            </a:r>
            <a:r>
              <a:rPr lang="en-US" sz="2800" b="1" dirty="0"/>
              <a:t>v</a:t>
            </a:r>
            <a:r>
              <a:rPr lang="en-US" sz="2800" dirty="0"/>
              <a:t>(t)t</a:t>
            </a:r>
            <a:r>
              <a:rPr lang="en-US" sz="2800" dirty="0">
                <a:latin typeface="Wingdings"/>
                <a:ea typeface="Wingdings"/>
                <a:cs typeface="Wingdings"/>
                <a:sym typeface="Wingdings"/>
              </a:rPr>
              <a:t></a:t>
            </a:r>
            <a:r>
              <a:rPr lang="en-US" sz="2800" dirty="0"/>
              <a:t> (x-4)/4 = -(y+4)/2 = (z-8)/6; plane normal to curve at (4,-4,8) has normal </a:t>
            </a:r>
            <a:r>
              <a:rPr lang="en-US" sz="2800" b="1" dirty="0" err="1"/>
              <a:t>n</a:t>
            </a:r>
            <a:r>
              <a:rPr lang="en-US" sz="2800" b="1" dirty="0" err="1">
                <a:latin typeface="Wingdings"/>
                <a:ea typeface="Wingdings"/>
                <a:cs typeface="Wingdings"/>
                <a:sym typeface="Wingdings"/>
              </a:rPr>
              <a:t></a:t>
            </a:r>
            <a:r>
              <a:rPr lang="en-US" sz="2800" b="1" dirty="0" err="1"/>
              <a:t>A</a:t>
            </a:r>
            <a:r>
              <a:rPr lang="en-US" sz="2800" dirty="0"/>
              <a:t>=0 and 2x-y+3x=36    </a:t>
            </a:r>
          </a:p>
        </p:txBody>
      </p:sp>
      <p:sp>
        <p:nvSpPr>
          <p:cNvPr id="4" name="Frame 3"/>
          <p:cNvSpPr/>
          <p:nvPr/>
        </p:nvSpPr>
        <p:spPr>
          <a:xfrm>
            <a:off x="0" y="-32150"/>
            <a:ext cx="9144000" cy="3346450"/>
          </a:xfrm>
          <a:prstGeom prst="frame">
            <a:avLst/>
          </a:prstGeom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schemeClr val="tx1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136895304"/>
      </p:ext>
    </p:extLst>
  </p:cSld>
  <p:clrMapOvr>
    <a:masterClrMapping/>
  </p:clrMapOvr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3" name="Object 2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3661698629"/>
              </p:ext>
            </p:extLst>
          </p:nvPr>
        </p:nvGraphicFramePr>
        <p:xfrm>
          <a:off x="4514850" y="3346450"/>
          <a:ext cx="114300" cy="1651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0283" name="Equation" r:id="rId3" imgW="114300" imgH="165100" progId="Equation.3">
                  <p:embed/>
                </p:oleObj>
              </mc:Choice>
              <mc:Fallback>
                <p:oleObj name="Equation" r:id="rId3" imgW="114300" imgH="165100" progId="Equation.3">
                  <p:embed/>
                  <p:pic>
                    <p:nvPicPr>
                      <p:cNvPr id="0" name=""/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4514850" y="3346450"/>
                        <a:ext cx="114300" cy="165100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7" name="Object 6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1692981296"/>
              </p:ext>
            </p:extLst>
          </p:nvPr>
        </p:nvGraphicFramePr>
        <p:xfrm>
          <a:off x="4667250" y="3498850"/>
          <a:ext cx="114300" cy="1651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0284" name="Equation" r:id="rId5" imgW="114300" imgH="165100" progId="Equation.3">
                  <p:embed/>
                </p:oleObj>
              </mc:Choice>
              <mc:Fallback>
                <p:oleObj name="Equation" r:id="rId5" imgW="114300" imgH="165100" progId="Equation.3">
                  <p:embed/>
                  <p:pic>
                    <p:nvPicPr>
                      <p:cNvPr id="0" name=""/>
                      <p:cNvPicPr/>
                      <p:nvPr/>
                    </p:nvPicPr>
                    <p:blipFill>
                      <a:blip r:embed="rId6"/>
                      <a:stretch>
                        <a:fillRect/>
                      </a:stretch>
                    </p:blipFill>
                    <p:spPr>
                      <a:xfrm>
                        <a:off x="4667250" y="3498850"/>
                        <a:ext cx="114300" cy="165100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2" name="TextBox 1"/>
          <p:cNvSpPr txBox="1"/>
          <p:nvPr/>
        </p:nvSpPr>
        <p:spPr>
          <a:xfrm>
            <a:off x="257238" y="179670"/>
            <a:ext cx="8649621" cy="156966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200" dirty="0"/>
              <a:t>Up until now, we have dealt only with Cartesian coordinates. To start on curvilinear coordinates, we look at polar coordinates.</a:t>
            </a:r>
          </a:p>
        </p:txBody>
      </p:sp>
      <p:pic>
        <p:nvPicPr>
          <p:cNvPr id="5" name="Picture 4" descr="Screen Shot 2020-10-05 at 12.11.29 PM.png"/>
          <p:cNvPicPr>
            <a:picLocks noChangeAspect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99964" y="1749330"/>
            <a:ext cx="4829183" cy="3321122"/>
          </a:xfrm>
          <a:prstGeom prst="rect">
            <a:avLst/>
          </a:prstGeom>
        </p:spPr>
      </p:pic>
      <p:sp>
        <p:nvSpPr>
          <p:cNvPr id="8" name="TextBox 7"/>
          <p:cNvSpPr txBox="1"/>
          <p:nvPr/>
        </p:nvSpPr>
        <p:spPr>
          <a:xfrm>
            <a:off x="4228345" y="1880776"/>
            <a:ext cx="4678513" cy="353943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200" dirty="0"/>
              <a:t>define the unit vectors. </a:t>
            </a:r>
          </a:p>
          <a:p>
            <a:endParaRPr lang="en-US" sz="3200" dirty="0"/>
          </a:p>
          <a:p>
            <a:endParaRPr lang="en-US" sz="3200" dirty="0"/>
          </a:p>
          <a:p>
            <a:endParaRPr lang="en-US" sz="3200" dirty="0"/>
          </a:p>
          <a:p>
            <a:endParaRPr lang="en-US" sz="3200" dirty="0"/>
          </a:p>
          <a:p>
            <a:r>
              <a:rPr lang="en-US" sz="3200" dirty="0"/>
              <a:t>Note that they depend on the values of </a:t>
            </a:r>
            <a:r>
              <a:rPr lang="en-US" sz="3200" dirty="0">
                <a:solidFill>
                  <a:srgbClr val="FF0000"/>
                </a:solidFill>
              </a:rPr>
              <a:t>r </a:t>
            </a:r>
            <a:r>
              <a:rPr lang="en-US" sz="3200" dirty="0"/>
              <a:t>and </a:t>
            </a:r>
            <a:r>
              <a:rPr lang="en-US" sz="3200" dirty="0" err="1">
                <a:solidFill>
                  <a:srgbClr val="FF0000"/>
                </a:solidFill>
              </a:rPr>
              <a:t>θ</a:t>
            </a:r>
            <a:r>
              <a:rPr lang="en-US" sz="3200" dirty="0"/>
              <a:t>.</a:t>
            </a:r>
          </a:p>
        </p:txBody>
      </p:sp>
      <p:pic>
        <p:nvPicPr>
          <p:cNvPr id="10" name="Picture 9" descr="Screen Shot 2020-10-05 at 12.13.56 PM.png"/>
          <p:cNvPicPr>
            <a:picLocks noChangeAspect="1"/>
          </p:cNvPicPr>
          <p:nvPr/>
        </p:nvPicPr>
        <p:blipFill>
          <a:blip r:embed="rId8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404968" y="2494680"/>
            <a:ext cx="4775200" cy="774700"/>
          </a:xfrm>
          <a:prstGeom prst="rect">
            <a:avLst/>
          </a:prstGeom>
        </p:spPr>
      </p:pic>
      <p:pic>
        <p:nvPicPr>
          <p:cNvPr id="11" name="Picture 10" descr="Screen Shot 2020-10-05 at 12.14.05 PM.png"/>
          <p:cNvPicPr>
            <a:picLocks noChangeAspect="1"/>
          </p:cNvPicPr>
          <p:nvPr/>
        </p:nvPicPr>
        <p:blipFill>
          <a:blip r:embed="rId9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429586" y="3396092"/>
            <a:ext cx="5003800" cy="723900"/>
          </a:xfrm>
          <a:prstGeom prst="rect">
            <a:avLst/>
          </a:prstGeom>
        </p:spPr>
      </p:pic>
      <p:sp>
        <p:nvSpPr>
          <p:cNvPr id="12" name="TextBox 11"/>
          <p:cNvSpPr txBox="1"/>
          <p:nvPr/>
        </p:nvSpPr>
        <p:spPr>
          <a:xfrm>
            <a:off x="434089" y="5256527"/>
            <a:ext cx="8472770" cy="107721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200" dirty="0"/>
              <a:t>Derivatives of vectors in polar coordinates must take account of the directions in which they point.</a:t>
            </a:r>
          </a:p>
        </p:txBody>
      </p:sp>
    </p:spTree>
    <p:extLst>
      <p:ext uri="{BB962C8B-B14F-4D97-AF65-F5344CB8AC3E}">
        <p14:creationId xmlns:p14="http://schemas.microsoft.com/office/powerpoint/2010/main" val="207780904"/>
      </p:ext>
    </p:extLst>
  </p:cSld>
  <p:clrMapOvr>
    <a:masterClrMapping/>
  </p:clrMapOvr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3" name="Object 2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3756192579"/>
              </p:ext>
            </p:extLst>
          </p:nvPr>
        </p:nvGraphicFramePr>
        <p:xfrm>
          <a:off x="4514850" y="3346450"/>
          <a:ext cx="114300" cy="1651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1300" name="Equation" r:id="rId3" imgW="114300" imgH="165100" progId="Equation.3">
                  <p:embed/>
                </p:oleObj>
              </mc:Choice>
              <mc:Fallback>
                <p:oleObj name="Equation" r:id="rId3" imgW="114300" imgH="165100" progId="Equation.3">
                  <p:embed/>
                  <p:pic>
                    <p:nvPicPr>
                      <p:cNvPr id="0" name=""/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4514850" y="3346450"/>
                        <a:ext cx="114300" cy="165100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7" name="Object 6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2567225775"/>
              </p:ext>
            </p:extLst>
          </p:nvPr>
        </p:nvGraphicFramePr>
        <p:xfrm>
          <a:off x="4667250" y="3498850"/>
          <a:ext cx="114300" cy="1651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1301" name="Equation" r:id="rId5" imgW="114300" imgH="165100" progId="Equation.3">
                  <p:embed/>
                </p:oleObj>
              </mc:Choice>
              <mc:Fallback>
                <p:oleObj name="Equation" r:id="rId5" imgW="114300" imgH="165100" progId="Equation.3">
                  <p:embed/>
                  <p:pic>
                    <p:nvPicPr>
                      <p:cNvPr id="0" name=""/>
                      <p:cNvPicPr/>
                      <p:nvPr/>
                    </p:nvPicPr>
                    <p:blipFill>
                      <a:blip r:embed="rId6"/>
                      <a:stretch>
                        <a:fillRect/>
                      </a:stretch>
                    </p:blipFill>
                    <p:spPr>
                      <a:xfrm>
                        <a:off x="4667250" y="3498850"/>
                        <a:ext cx="114300" cy="165100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pic>
        <p:nvPicPr>
          <p:cNvPr id="4" name="Picture 3" descr="Screen Shot 2020-10-05 at 12.23.27 PM.png"/>
          <p:cNvPicPr>
            <a:picLocks noChangeAspect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91653" y="326894"/>
            <a:ext cx="8246393" cy="1702237"/>
          </a:xfrm>
          <a:prstGeom prst="rect">
            <a:avLst/>
          </a:prstGeom>
        </p:spPr>
      </p:pic>
      <p:pic>
        <p:nvPicPr>
          <p:cNvPr id="6" name="Picture 5" descr="Screen Shot 2020-10-05 at 12.24.57 PM.png"/>
          <p:cNvPicPr>
            <a:picLocks noChangeAspect="1"/>
          </p:cNvPicPr>
          <p:nvPr/>
        </p:nvPicPr>
        <p:blipFill>
          <a:blip r:embed="rId8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82680" y="2726487"/>
            <a:ext cx="8696353" cy="326796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069787952"/>
      </p:ext>
    </p:extLst>
  </p:cSld>
  <p:clrMapOvr>
    <a:masterClrMapping/>
  </p:clrMapOvr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3" name="Object 2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530097009"/>
              </p:ext>
            </p:extLst>
          </p:nvPr>
        </p:nvGraphicFramePr>
        <p:xfrm>
          <a:off x="4514850" y="3346450"/>
          <a:ext cx="114300" cy="1651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2326" name="Equation" r:id="rId3" imgW="114300" imgH="165100" progId="Equation.3">
                  <p:embed/>
                </p:oleObj>
              </mc:Choice>
              <mc:Fallback>
                <p:oleObj name="Equation" r:id="rId3" imgW="114300" imgH="165100" progId="Equation.3">
                  <p:embed/>
                  <p:pic>
                    <p:nvPicPr>
                      <p:cNvPr id="0" name=""/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4514850" y="3346450"/>
                        <a:ext cx="114300" cy="165100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7" name="Object 6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1951427879"/>
              </p:ext>
            </p:extLst>
          </p:nvPr>
        </p:nvGraphicFramePr>
        <p:xfrm>
          <a:off x="4667250" y="3498850"/>
          <a:ext cx="114300" cy="1651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2327" name="Equation" r:id="rId5" imgW="114300" imgH="165100" progId="Equation.3">
                  <p:embed/>
                </p:oleObj>
              </mc:Choice>
              <mc:Fallback>
                <p:oleObj name="Equation" r:id="rId5" imgW="114300" imgH="165100" progId="Equation.3">
                  <p:embed/>
                  <p:pic>
                    <p:nvPicPr>
                      <p:cNvPr id="0" name=""/>
                      <p:cNvPicPr/>
                      <p:nvPr/>
                    </p:nvPicPr>
                    <p:blipFill>
                      <a:blip r:embed="rId6"/>
                      <a:stretch>
                        <a:fillRect/>
                      </a:stretch>
                    </p:blipFill>
                    <p:spPr>
                      <a:xfrm>
                        <a:off x="4667250" y="3498850"/>
                        <a:ext cx="114300" cy="165100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2" name="TextBox 1"/>
          <p:cNvSpPr txBox="1"/>
          <p:nvPr/>
        </p:nvSpPr>
        <p:spPr>
          <a:xfrm rot="10800000" flipV="1">
            <a:off x="590224" y="589559"/>
            <a:ext cx="8120051" cy="600164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200" dirty="0"/>
              <a:t>The position vector for a particle is especially simple in polar coordinates. In Cartesian coordinates</a:t>
            </a:r>
            <a:r>
              <a:rPr lang="en-US" sz="3200" b="1" dirty="0"/>
              <a:t> </a:t>
            </a:r>
            <a:r>
              <a:rPr lang="en-US" sz="3200" b="1" dirty="0">
                <a:solidFill>
                  <a:srgbClr val="3366FF"/>
                </a:solidFill>
              </a:rPr>
              <a:t>r </a:t>
            </a:r>
            <a:r>
              <a:rPr lang="en-US" sz="3200" dirty="0">
                <a:solidFill>
                  <a:srgbClr val="3366FF"/>
                </a:solidFill>
              </a:rPr>
              <a:t>= (</a:t>
            </a:r>
            <a:r>
              <a:rPr lang="en-US" sz="3200" dirty="0" err="1">
                <a:solidFill>
                  <a:srgbClr val="3366FF"/>
                </a:solidFill>
              </a:rPr>
              <a:t>x,y</a:t>
            </a:r>
            <a:r>
              <a:rPr lang="en-US" sz="3200" dirty="0">
                <a:solidFill>
                  <a:srgbClr val="3366FF"/>
                </a:solidFill>
              </a:rPr>
              <a:t>) </a:t>
            </a:r>
            <a:r>
              <a:rPr lang="en-US" sz="3200" dirty="0"/>
              <a:t>while in polar coordinates, the position vector is </a:t>
            </a:r>
            <a:r>
              <a:rPr lang="en-US" sz="3200" b="1" dirty="0">
                <a:solidFill>
                  <a:srgbClr val="3366FF"/>
                </a:solidFill>
              </a:rPr>
              <a:t>r</a:t>
            </a:r>
            <a:r>
              <a:rPr lang="en-US" sz="3200" dirty="0">
                <a:solidFill>
                  <a:srgbClr val="3366FF"/>
                </a:solidFill>
              </a:rPr>
              <a:t> = </a:t>
            </a:r>
            <a:r>
              <a:rPr lang="en-US" sz="3200" b="1" dirty="0">
                <a:solidFill>
                  <a:srgbClr val="3366FF"/>
                </a:solidFill>
              </a:rPr>
              <a:t>e</a:t>
            </a:r>
            <a:r>
              <a:rPr lang="en-US" sz="3200" b="1" baseline="-25000" dirty="0">
                <a:solidFill>
                  <a:srgbClr val="3366FF"/>
                </a:solidFill>
              </a:rPr>
              <a:t>r</a:t>
            </a:r>
            <a:r>
              <a:rPr lang="en-US" sz="3200" dirty="0">
                <a:solidFill>
                  <a:srgbClr val="3366FF"/>
                </a:solidFill>
              </a:rPr>
              <a:t>r</a:t>
            </a:r>
            <a:r>
              <a:rPr lang="en-US" sz="3200" dirty="0"/>
              <a:t>, where the r is the radial distance from the origin.</a:t>
            </a:r>
          </a:p>
          <a:p>
            <a:endParaRPr lang="en-US" sz="3200" dirty="0"/>
          </a:p>
          <a:p>
            <a:r>
              <a:rPr lang="en-US" sz="3200" dirty="0"/>
              <a:t>The velocity is then </a:t>
            </a:r>
          </a:p>
          <a:p>
            <a:endParaRPr lang="en-US" sz="3200" dirty="0"/>
          </a:p>
          <a:p>
            <a:pPr algn="ctr"/>
            <a:r>
              <a:rPr lang="en-US" sz="3200" dirty="0" err="1">
                <a:solidFill>
                  <a:srgbClr val="3366FF"/>
                </a:solidFill>
              </a:rPr>
              <a:t>d</a:t>
            </a:r>
            <a:r>
              <a:rPr lang="en-US" sz="3200" b="1" dirty="0" err="1">
                <a:solidFill>
                  <a:srgbClr val="3366FF"/>
                </a:solidFill>
              </a:rPr>
              <a:t>r</a:t>
            </a:r>
            <a:r>
              <a:rPr lang="en-US" sz="3200" dirty="0">
                <a:solidFill>
                  <a:srgbClr val="3366FF"/>
                </a:solidFill>
              </a:rPr>
              <a:t>/</a:t>
            </a:r>
            <a:r>
              <a:rPr lang="en-US" sz="3200" dirty="0" err="1">
                <a:solidFill>
                  <a:srgbClr val="3366FF"/>
                </a:solidFill>
              </a:rPr>
              <a:t>dt</a:t>
            </a:r>
            <a:r>
              <a:rPr lang="en-US" sz="3200" dirty="0">
                <a:solidFill>
                  <a:srgbClr val="3366FF"/>
                </a:solidFill>
              </a:rPr>
              <a:t> </a:t>
            </a:r>
            <a:r>
              <a:rPr lang="en-US" sz="3200" b="1" dirty="0">
                <a:solidFill>
                  <a:srgbClr val="3366FF"/>
                </a:solidFill>
              </a:rPr>
              <a:t>= </a:t>
            </a:r>
            <a:r>
              <a:rPr lang="en-US" sz="3200" b="1" dirty="0" err="1">
                <a:solidFill>
                  <a:srgbClr val="3366FF"/>
                </a:solidFill>
              </a:rPr>
              <a:t>e</a:t>
            </a:r>
            <a:r>
              <a:rPr lang="en-US" sz="3200" b="1" baseline="-25000" dirty="0" err="1">
                <a:solidFill>
                  <a:srgbClr val="3366FF"/>
                </a:solidFill>
              </a:rPr>
              <a:t>r</a:t>
            </a:r>
            <a:r>
              <a:rPr lang="en-US" sz="3200" dirty="0">
                <a:solidFill>
                  <a:srgbClr val="3366FF"/>
                </a:solidFill>
              </a:rPr>
              <a:t>(</a:t>
            </a:r>
            <a:r>
              <a:rPr lang="en-US" sz="3200" dirty="0" err="1">
                <a:solidFill>
                  <a:srgbClr val="3366FF"/>
                </a:solidFill>
              </a:rPr>
              <a:t>dr</a:t>
            </a:r>
            <a:r>
              <a:rPr lang="en-US" sz="3200" dirty="0">
                <a:solidFill>
                  <a:srgbClr val="3366FF"/>
                </a:solidFill>
              </a:rPr>
              <a:t>/</a:t>
            </a:r>
            <a:r>
              <a:rPr lang="en-US" sz="3200" dirty="0" err="1">
                <a:solidFill>
                  <a:srgbClr val="3366FF"/>
                </a:solidFill>
              </a:rPr>
              <a:t>dt</a:t>
            </a:r>
            <a:r>
              <a:rPr lang="en-US" sz="3200" dirty="0">
                <a:solidFill>
                  <a:srgbClr val="3366FF"/>
                </a:solidFill>
              </a:rPr>
              <a:t>)+ r(d</a:t>
            </a:r>
            <a:r>
              <a:rPr lang="en-US" sz="3200" b="1" dirty="0">
                <a:solidFill>
                  <a:srgbClr val="3366FF"/>
                </a:solidFill>
              </a:rPr>
              <a:t>e</a:t>
            </a:r>
            <a:r>
              <a:rPr lang="en-US" sz="3200" b="1" baseline="-25000" dirty="0">
                <a:solidFill>
                  <a:srgbClr val="3366FF"/>
                </a:solidFill>
              </a:rPr>
              <a:t>r</a:t>
            </a:r>
            <a:r>
              <a:rPr lang="en-US" sz="3200" dirty="0">
                <a:solidFill>
                  <a:srgbClr val="3366FF"/>
                </a:solidFill>
              </a:rPr>
              <a:t>/</a:t>
            </a:r>
            <a:r>
              <a:rPr lang="en-US" sz="3200" dirty="0" err="1">
                <a:solidFill>
                  <a:srgbClr val="3366FF"/>
                </a:solidFill>
              </a:rPr>
              <a:t>dt</a:t>
            </a:r>
            <a:r>
              <a:rPr lang="en-US" sz="3200" dirty="0">
                <a:solidFill>
                  <a:srgbClr val="3366FF"/>
                </a:solidFill>
              </a:rPr>
              <a:t>) </a:t>
            </a:r>
          </a:p>
          <a:p>
            <a:pPr algn="ctr"/>
            <a:endParaRPr lang="en-US" sz="3200" dirty="0">
              <a:solidFill>
                <a:srgbClr val="3366FF"/>
              </a:solidFill>
            </a:endParaRPr>
          </a:p>
          <a:p>
            <a:pPr algn="ctr"/>
            <a:r>
              <a:rPr lang="en-US" sz="3200" b="1" dirty="0">
                <a:solidFill>
                  <a:srgbClr val="3366FF"/>
                </a:solidFill>
              </a:rPr>
              <a:t>              = </a:t>
            </a:r>
            <a:r>
              <a:rPr lang="en-US" sz="3200" b="1" dirty="0" err="1">
                <a:solidFill>
                  <a:srgbClr val="3366FF"/>
                </a:solidFill>
              </a:rPr>
              <a:t>e</a:t>
            </a:r>
            <a:r>
              <a:rPr lang="en-US" sz="3200" b="1" baseline="-25000" dirty="0" err="1">
                <a:solidFill>
                  <a:srgbClr val="3366FF"/>
                </a:solidFill>
              </a:rPr>
              <a:t>r</a:t>
            </a:r>
            <a:r>
              <a:rPr lang="en-US" sz="3200" dirty="0">
                <a:solidFill>
                  <a:srgbClr val="3366FF"/>
                </a:solidFill>
              </a:rPr>
              <a:t>(</a:t>
            </a:r>
            <a:r>
              <a:rPr lang="en-US" sz="3200" dirty="0" err="1">
                <a:solidFill>
                  <a:srgbClr val="3366FF"/>
                </a:solidFill>
              </a:rPr>
              <a:t>dr</a:t>
            </a:r>
            <a:r>
              <a:rPr lang="en-US" sz="3200" dirty="0">
                <a:solidFill>
                  <a:srgbClr val="3366FF"/>
                </a:solidFill>
              </a:rPr>
              <a:t>/</a:t>
            </a:r>
            <a:r>
              <a:rPr lang="en-US" sz="3200" dirty="0" err="1">
                <a:solidFill>
                  <a:srgbClr val="3366FF"/>
                </a:solidFill>
              </a:rPr>
              <a:t>dt</a:t>
            </a:r>
            <a:r>
              <a:rPr lang="en-US" sz="3200" dirty="0">
                <a:solidFill>
                  <a:srgbClr val="3366FF"/>
                </a:solidFill>
              </a:rPr>
              <a:t>)+ r(</a:t>
            </a:r>
            <a:r>
              <a:rPr lang="en-US" sz="3200" dirty="0" err="1">
                <a:solidFill>
                  <a:srgbClr val="3366FF"/>
                </a:solidFill>
              </a:rPr>
              <a:t>dθ</a:t>
            </a:r>
            <a:r>
              <a:rPr lang="en-US" sz="3200" dirty="0">
                <a:solidFill>
                  <a:srgbClr val="3366FF"/>
                </a:solidFill>
              </a:rPr>
              <a:t>/</a:t>
            </a:r>
            <a:r>
              <a:rPr lang="en-US" sz="3200" dirty="0" err="1">
                <a:solidFill>
                  <a:srgbClr val="3366FF"/>
                </a:solidFill>
              </a:rPr>
              <a:t>dt</a:t>
            </a:r>
            <a:r>
              <a:rPr lang="en-US" sz="3200" b="1" dirty="0">
                <a:solidFill>
                  <a:srgbClr val="3366FF"/>
                </a:solidFill>
              </a:rPr>
              <a:t>) </a:t>
            </a:r>
            <a:r>
              <a:rPr lang="en-US" sz="3200" b="1" dirty="0" err="1">
                <a:solidFill>
                  <a:srgbClr val="3366FF"/>
                </a:solidFill>
              </a:rPr>
              <a:t>e</a:t>
            </a:r>
            <a:r>
              <a:rPr lang="en-US" sz="3200" b="1" baseline="-25000" dirty="0" err="1">
                <a:solidFill>
                  <a:srgbClr val="3366FF"/>
                </a:solidFill>
              </a:rPr>
              <a:t>θ</a:t>
            </a:r>
            <a:endParaRPr lang="en-US" sz="3200" b="1" baseline="-25000" dirty="0">
              <a:solidFill>
                <a:srgbClr val="3366FF"/>
              </a:solidFill>
            </a:endParaRPr>
          </a:p>
          <a:p>
            <a:endParaRPr lang="en-US" sz="3200" dirty="0"/>
          </a:p>
        </p:txBody>
      </p:sp>
    </p:spTree>
    <p:extLst>
      <p:ext uri="{BB962C8B-B14F-4D97-AF65-F5344CB8AC3E}">
        <p14:creationId xmlns:p14="http://schemas.microsoft.com/office/powerpoint/2010/main" val="3351811495"/>
      </p:ext>
    </p:extLst>
  </p:cSld>
  <p:clrMapOvr>
    <a:masterClrMapping/>
  </p:clrMapOvr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3" name="Object 2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1758652218"/>
              </p:ext>
            </p:extLst>
          </p:nvPr>
        </p:nvGraphicFramePr>
        <p:xfrm>
          <a:off x="4514850" y="3346450"/>
          <a:ext cx="114300" cy="1651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3342" name="Equation" r:id="rId3" imgW="114300" imgH="165100" progId="Equation.3">
                  <p:embed/>
                </p:oleObj>
              </mc:Choice>
              <mc:Fallback>
                <p:oleObj name="Equation" r:id="rId3" imgW="114300" imgH="165100" progId="Equation.3">
                  <p:embed/>
                  <p:pic>
                    <p:nvPicPr>
                      <p:cNvPr id="0" name=""/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4514850" y="3346450"/>
                        <a:ext cx="114300" cy="165100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7" name="Object 6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1717037733"/>
              </p:ext>
            </p:extLst>
          </p:nvPr>
        </p:nvGraphicFramePr>
        <p:xfrm>
          <a:off x="4667250" y="3498850"/>
          <a:ext cx="114300" cy="1651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3343" name="Equation" r:id="rId5" imgW="114300" imgH="165100" progId="Equation.3">
                  <p:embed/>
                </p:oleObj>
              </mc:Choice>
              <mc:Fallback>
                <p:oleObj name="Equation" r:id="rId5" imgW="114300" imgH="165100" progId="Equation.3">
                  <p:embed/>
                  <p:pic>
                    <p:nvPicPr>
                      <p:cNvPr id="0" name=""/>
                      <p:cNvPicPr/>
                      <p:nvPr/>
                    </p:nvPicPr>
                    <p:blipFill>
                      <a:blip r:embed="rId6"/>
                      <a:stretch>
                        <a:fillRect/>
                      </a:stretch>
                    </p:blipFill>
                    <p:spPr>
                      <a:xfrm>
                        <a:off x="4667250" y="3498850"/>
                        <a:ext cx="114300" cy="165100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2" name="TextBox 1"/>
          <p:cNvSpPr txBox="1"/>
          <p:nvPr/>
        </p:nvSpPr>
        <p:spPr>
          <a:xfrm rot="10800000" flipV="1">
            <a:off x="569124" y="1937459"/>
            <a:ext cx="8120051" cy="255454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200" dirty="0"/>
              <a:t>The acceleration is more complicated</a:t>
            </a:r>
          </a:p>
          <a:p>
            <a:endParaRPr lang="en-US" sz="3200" dirty="0">
              <a:solidFill>
                <a:srgbClr val="3366FF"/>
              </a:solidFill>
            </a:endParaRPr>
          </a:p>
          <a:p>
            <a:pPr algn="ctr"/>
            <a:r>
              <a:rPr lang="en-US" sz="3200" dirty="0">
                <a:solidFill>
                  <a:srgbClr val="3366FF"/>
                </a:solidFill>
              </a:rPr>
              <a:t>d</a:t>
            </a:r>
            <a:r>
              <a:rPr lang="en-US" sz="3200" baseline="30000" dirty="0">
                <a:solidFill>
                  <a:srgbClr val="3366FF"/>
                </a:solidFill>
              </a:rPr>
              <a:t>2</a:t>
            </a:r>
            <a:r>
              <a:rPr lang="en-US" sz="3200" b="1" dirty="0">
                <a:solidFill>
                  <a:srgbClr val="3366FF"/>
                </a:solidFill>
              </a:rPr>
              <a:t>r</a:t>
            </a:r>
            <a:r>
              <a:rPr lang="en-US" sz="3200" dirty="0">
                <a:solidFill>
                  <a:srgbClr val="3366FF"/>
                </a:solidFill>
              </a:rPr>
              <a:t>/dt</a:t>
            </a:r>
            <a:r>
              <a:rPr lang="en-US" sz="3200" baseline="30000" dirty="0">
                <a:solidFill>
                  <a:srgbClr val="3366FF"/>
                </a:solidFill>
              </a:rPr>
              <a:t>2</a:t>
            </a:r>
            <a:r>
              <a:rPr lang="en-US" sz="3200" dirty="0">
                <a:solidFill>
                  <a:srgbClr val="3366FF"/>
                </a:solidFill>
              </a:rPr>
              <a:t> </a:t>
            </a:r>
            <a:r>
              <a:rPr lang="en-US" sz="3200" b="1" dirty="0">
                <a:solidFill>
                  <a:srgbClr val="3366FF"/>
                </a:solidFill>
              </a:rPr>
              <a:t>= </a:t>
            </a:r>
            <a:r>
              <a:rPr lang="en-US" sz="3200" b="1" dirty="0" err="1">
                <a:solidFill>
                  <a:srgbClr val="3366FF"/>
                </a:solidFill>
              </a:rPr>
              <a:t>e</a:t>
            </a:r>
            <a:r>
              <a:rPr lang="en-US" sz="3200" b="1" baseline="-25000" dirty="0" err="1">
                <a:solidFill>
                  <a:srgbClr val="3366FF"/>
                </a:solidFill>
              </a:rPr>
              <a:t>r</a:t>
            </a:r>
            <a:r>
              <a:rPr lang="en-US" sz="3200" dirty="0">
                <a:solidFill>
                  <a:srgbClr val="3366FF"/>
                </a:solidFill>
              </a:rPr>
              <a:t>([d</a:t>
            </a:r>
            <a:r>
              <a:rPr lang="en-US" sz="3200" baseline="30000" dirty="0">
                <a:solidFill>
                  <a:srgbClr val="3366FF"/>
                </a:solidFill>
              </a:rPr>
              <a:t>2</a:t>
            </a:r>
            <a:r>
              <a:rPr lang="en-US" sz="3200" dirty="0">
                <a:solidFill>
                  <a:srgbClr val="3366FF"/>
                </a:solidFill>
              </a:rPr>
              <a:t>r/dt</a:t>
            </a:r>
            <a:r>
              <a:rPr lang="en-US" sz="3200" baseline="30000" dirty="0">
                <a:solidFill>
                  <a:srgbClr val="3366FF"/>
                </a:solidFill>
              </a:rPr>
              <a:t>2</a:t>
            </a:r>
            <a:r>
              <a:rPr lang="en-US" sz="3200" dirty="0">
                <a:solidFill>
                  <a:srgbClr val="3366FF"/>
                </a:solidFill>
              </a:rPr>
              <a:t>]-e[d/</a:t>
            </a:r>
            <a:r>
              <a:rPr lang="en-US" sz="3200" dirty="0" err="1">
                <a:solidFill>
                  <a:srgbClr val="3366FF"/>
                </a:solidFill>
              </a:rPr>
              <a:t>dt</a:t>
            </a:r>
            <a:r>
              <a:rPr lang="en-US" sz="3200" dirty="0">
                <a:solidFill>
                  <a:srgbClr val="3366FF"/>
                </a:solidFill>
              </a:rPr>
              <a:t>]</a:t>
            </a:r>
            <a:r>
              <a:rPr lang="en-US" sz="3200" baseline="30000" dirty="0">
                <a:solidFill>
                  <a:srgbClr val="3366FF"/>
                </a:solidFill>
              </a:rPr>
              <a:t>2</a:t>
            </a:r>
            <a:r>
              <a:rPr lang="en-US" sz="3200" dirty="0">
                <a:solidFill>
                  <a:srgbClr val="3366FF"/>
                </a:solidFill>
              </a:rPr>
              <a:t>)</a:t>
            </a:r>
          </a:p>
          <a:p>
            <a:pPr algn="ctr"/>
            <a:endParaRPr lang="en-US" sz="3200" dirty="0">
              <a:solidFill>
                <a:srgbClr val="3366FF"/>
              </a:solidFill>
            </a:endParaRPr>
          </a:p>
          <a:p>
            <a:pPr algn="ctr"/>
            <a:r>
              <a:rPr lang="en-US" sz="3200" b="1" dirty="0">
                <a:solidFill>
                  <a:srgbClr val="3366FF"/>
                </a:solidFill>
              </a:rPr>
              <a:t>              </a:t>
            </a:r>
            <a:r>
              <a:rPr lang="en-US" sz="3200" dirty="0">
                <a:solidFill>
                  <a:srgbClr val="3366FF"/>
                </a:solidFill>
              </a:rPr>
              <a:t>+</a:t>
            </a:r>
            <a:r>
              <a:rPr lang="en-US" sz="3200" b="1" dirty="0">
                <a:solidFill>
                  <a:srgbClr val="3366FF"/>
                </a:solidFill>
              </a:rPr>
              <a:t> </a:t>
            </a:r>
            <a:r>
              <a:rPr lang="en-US" sz="3200" b="1" dirty="0" err="1">
                <a:solidFill>
                  <a:srgbClr val="3366FF"/>
                </a:solidFill>
              </a:rPr>
              <a:t>e</a:t>
            </a:r>
            <a:r>
              <a:rPr lang="en-US" sz="3200" b="1" baseline="-25000" dirty="0" err="1">
                <a:solidFill>
                  <a:srgbClr val="3366FF"/>
                </a:solidFill>
              </a:rPr>
              <a:t>θ</a:t>
            </a:r>
            <a:r>
              <a:rPr lang="en-US" sz="3200" dirty="0">
                <a:solidFill>
                  <a:srgbClr val="3366FF"/>
                </a:solidFill>
              </a:rPr>
              <a:t>(2[</a:t>
            </a:r>
            <a:r>
              <a:rPr lang="en-US" sz="3200" dirty="0" err="1">
                <a:solidFill>
                  <a:srgbClr val="3366FF"/>
                </a:solidFill>
              </a:rPr>
              <a:t>dr</a:t>
            </a:r>
            <a:r>
              <a:rPr lang="en-US" sz="3200" dirty="0">
                <a:solidFill>
                  <a:srgbClr val="3366FF"/>
                </a:solidFill>
              </a:rPr>
              <a:t>/</a:t>
            </a:r>
            <a:r>
              <a:rPr lang="en-US" sz="3200" dirty="0" err="1">
                <a:solidFill>
                  <a:srgbClr val="3366FF"/>
                </a:solidFill>
              </a:rPr>
              <a:t>dt</a:t>
            </a:r>
            <a:r>
              <a:rPr lang="en-US" sz="3200" dirty="0">
                <a:solidFill>
                  <a:srgbClr val="3366FF"/>
                </a:solidFill>
              </a:rPr>
              <a:t>][</a:t>
            </a:r>
            <a:r>
              <a:rPr lang="en-US" sz="3200" dirty="0" err="1">
                <a:solidFill>
                  <a:srgbClr val="3366FF"/>
                </a:solidFill>
              </a:rPr>
              <a:t>dθ</a:t>
            </a:r>
            <a:r>
              <a:rPr lang="en-US" sz="3200" dirty="0">
                <a:solidFill>
                  <a:srgbClr val="3366FF"/>
                </a:solidFill>
              </a:rPr>
              <a:t>/</a:t>
            </a:r>
            <a:r>
              <a:rPr lang="en-US" sz="3200" dirty="0" err="1">
                <a:solidFill>
                  <a:srgbClr val="3366FF"/>
                </a:solidFill>
              </a:rPr>
              <a:t>dt</a:t>
            </a:r>
            <a:r>
              <a:rPr lang="en-US" sz="3200" dirty="0">
                <a:solidFill>
                  <a:srgbClr val="3366FF"/>
                </a:solidFill>
              </a:rPr>
              <a:t>]</a:t>
            </a:r>
            <a:r>
              <a:rPr lang="en-US" sz="3200" b="1" dirty="0">
                <a:solidFill>
                  <a:srgbClr val="3366FF"/>
                </a:solidFill>
              </a:rPr>
              <a:t>+</a:t>
            </a:r>
            <a:r>
              <a:rPr lang="en-US" sz="3200" dirty="0">
                <a:solidFill>
                  <a:srgbClr val="3366FF"/>
                </a:solidFill>
              </a:rPr>
              <a:t>rd</a:t>
            </a:r>
            <a:r>
              <a:rPr lang="en-US" sz="3200" baseline="30000" dirty="0">
                <a:solidFill>
                  <a:srgbClr val="3366FF"/>
                </a:solidFill>
              </a:rPr>
              <a:t>2</a:t>
            </a:r>
            <a:r>
              <a:rPr lang="en-US" sz="3200" dirty="0">
                <a:solidFill>
                  <a:srgbClr val="3366FF"/>
                </a:solidFill>
              </a:rPr>
              <a:t>θ/dt</a:t>
            </a:r>
            <a:r>
              <a:rPr lang="en-US" sz="3200" baseline="30000" dirty="0">
                <a:solidFill>
                  <a:srgbClr val="3366FF"/>
                </a:solidFill>
              </a:rPr>
              <a:t>2</a:t>
            </a:r>
            <a:r>
              <a:rPr lang="en-US" sz="3200" dirty="0">
                <a:solidFill>
                  <a:srgbClr val="3366FF"/>
                </a:solidFill>
              </a:rPr>
              <a:t>)</a:t>
            </a:r>
            <a:endParaRPr lang="en-US" sz="3200" baseline="-25000" dirty="0">
              <a:solidFill>
                <a:srgbClr val="3366FF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345481747"/>
      </p:ext>
    </p:extLst>
  </p:cSld>
  <p:clrMapOvr>
    <a:masterClrMapping/>
  </p:clrMapOvr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3" name="Object 2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685919549"/>
              </p:ext>
            </p:extLst>
          </p:nvPr>
        </p:nvGraphicFramePr>
        <p:xfrm>
          <a:off x="4514850" y="3346450"/>
          <a:ext cx="114300" cy="1651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5390" name="Equation" r:id="rId3" imgW="114300" imgH="165100" progId="Equation.3">
                  <p:embed/>
                </p:oleObj>
              </mc:Choice>
              <mc:Fallback>
                <p:oleObj name="Equation" r:id="rId3" imgW="114300" imgH="165100" progId="Equation.3">
                  <p:embed/>
                  <p:pic>
                    <p:nvPicPr>
                      <p:cNvPr id="0" name=""/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4514850" y="3346450"/>
                        <a:ext cx="114300" cy="165100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7" name="Object 6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4294206247"/>
              </p:ext>
            </p:extLst>
          </p:nvPr>
        </p:nvGraphicFramePr>
        <p:xfrm>
          <a:off x="4667250" y="3498850"/>
          <a:ext cx="114300" cy="1651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5391" name="Equation" r:id="rId5" imgW="114300" imgH="165100" progId="Equation.3">
                  <p:embed/>
                </p:oleObj>
              </mc:Choice>
              <mc:Fallback>
                <p:oleObj name="Equation" r:id="rId5" imgW="114300" imgH="165100" progId="Equation.3">
                  <p:embed/>
                  <p:pic>
                    <p:nvPicPr>
                      <p:cNvPr id="0" name=""/>
                      <p:cNvPicPr/>
                      <p:nvPr/>
                    </p:nvPicPr>
                    <p:blipFill>
                      <a:blip r:embed="rId6"/>
                      <a:stretch>
                        <a:fillRect/>
                      </a:stretch>
                    </p:blipFill>
                    <p:spPr>
                      <a:xfrm>
                        <a:off x="4667250" y="3498850"/>
                        <a:ext cx="114300" cy="165100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2" name="TextBox 1"/>
          <p:cNvSpPr txBox="1"/>
          <p:nvPr/>
        </p:nvSpPr>
        <p:spPr>
          <a:xfrm rot="10800000" flipV="1">
            <a:off x="590224" y="357015"/>
            <a:ext cx="8120051" cy="600164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200" dirty="0"/>
              <a:t>The velocity is </a:t>
            </a:r>
          </a:p>
          <a:p>
            <a:endParaRPr lang="en-US" sz="3200" dirty="0"/>
          </a:p>
          <a:p>
            <a:pPr algn="ctr"/>
            <a:r>
              <a:rPr lang="en-US" sz="3200" dirty="0" err="1">
                <a:solidFill>
                  <a:srgbClr val="3366FF"/>
                </a:solidFill>
              </a:rPr>
              <a:t>dr</a:t>
            </a:r>
            <a:r>
              <a:rPr lang="en-US" sz="3200" dirty="0">
                <a:solidFill>
                  <a:srgbClr val="3366FF"/>
                </a:solidFill>
              </a:rPr>
              <a:t>/</a:t>
            </a:r>
            <a:r>
              <a:rPr lang="en-US" sz="3200" dirty="0" err="1">
                <a:solidFill>
                  <a:srgbClr val="3366FF"/>
                </a:solidFill>
              </a:rPr>
              <a:t>dt</a:t>
            </a:r>
            <a:r>
              <a:rPr lang="en-US" sz="3200" dirty="0">
                <a:solidFill>
                  <a:srgbClr val="3366FF"/>
                </a:solidFill>
              </a:rPr>
              <a:t> </a:t>
            </a:r>
            <a:r>
              <a:rPr lang="en-US" sz="3200" b="1" dirty="0">
                <a:solidFill>
                  <a:srgbClr val="3366FF"/>
                </a:solidFill>
              </a:rPr>
              <a:t>=</a:t>
            </a:r>
            <a:r>
              <a:rPr lang="en-US" sz="3200" dirty="0">
                <a:solidFill>
                  <a:srgbClr val="3366FF"/>
                </a:solidFill>
              </a:rPr>
              <a:t> r(</a:t>
            </a:r>
            <a:r>
              <a:rPr lang="en-US" sz="3200" dirty="0" err="1">
                <a:solidFill>
                  <a:srgbClr val="3366FF"/>
                </a:solidFill>
              </a:rPr>
              <a:t>dθ</a:t>
            </a:r>
            <a:r>
              <a:rPr lang="en-US" sz="3200" dirty="0">
                <a:solidFill>
                  <a:srgbClr val="3366FF"/>
                </a:solidFill>
              </a:rPr>
              <a:t>/</a:t>
            </a:r>
            <a:r>
              <a:rPr lang="en-US" sz="3200" dirty="0" err="1">
                <a:solidFill>
                  <a:srgbClr val="3366FF"/>
                </a:solidFill>
              </a:rPr>
              <a:t>dt</a:t>
            </a:r>
            <a:r>
              <a:rPr lang="en-US" sz="3200" b="1" dirty="0">
                <a:solidFill>
                  <a:srgbClr val="3366FF"/>
                </a:solidFill>
              </a:rPr>
              <a:t>) </a:t>
            </a:r>
            <a:r>
              <a:rPr lang="en-US" sz="3200" b="1" dirty="0" err="1">
                <a:solidFill>
                  <a:srgbClr val="3366FF"/>
                </a:solidFill>
              </a:rPr>
              <a:t>e</a:t>
            </a:r>
            <a:r>
              <a:rPr lang="en-US" sz="3200" b="1" baseline="-25000" dirty="0" err="1">
                <a:solidFill>
                  <a:srgbClr val="3366FF"/>
                </a:solidFill>
              </a:rPr>
              <a:t>θ</a:t>
            </a:r>
            <a:endParaRPr lang="en-US" sz="3200" b="1" baseline="-25000" dirty="0">
              <a:solidFill>
                <a:srgbClr val="3366FF"/>
              </a:solidFill>
            </a:endParaRPr>
          </a:p>
          <a:p>
            <a:endParaRPr lang="en-US" sz="3200" dirty="0"/>
          </a:p>
          <a:p>
            <a:r>
              <a:rPr lang="en-US" sz="3200" dirty="0"/>
              <a:t>for motion in a circular orbit. The acceleration is</a:t>
            </a:r>
          </a:p>
          <a:p>
            <a:endParaRPr lang="en-US" sz="3200" dirty="0">
              <a:solidFill>
                <a:srgbClr val="3366FF"/>
              </a:solidFill>
            </a:endParaRPr>
          </a:p>
          <a:p>
            <a:pPr algn="ctr"/>
            <a:r>
              <a:rPr lang="en-US" sz="3200" dirty="0">
                <a:solidFill>
                  <a:srgbClr val="3366FF"/>
                </a:solidFill>
              </a:rPr>
              <a:t>d</a:t>
            </a:r>
            <a:r>
              <a:rPr lang="en-US" sz="3200" baseline="30000" dirty="0">
                <a:solidFill>
                  <a:srgbClr val="3366FF"/>
                </a:solidFill>
              </a:rPr>
              <a:t>2</a:t>
            </a:r>
            <a:r>
              <a:rPr lang="en-US" sz="3200" b="1" dirty="0">
                <a:solidFill>
                  <a:srgbClr val="3366FF"/>
                </a:solidFill>
              </a:rPr>
              <a:t>r</a:t>
            </a:r>
            <a:r>
              <a:rPr lang="en-US" sz="3200" dirty="0">
                <a:solidFill>
                  <a:srgbClr val="3366FF"/>
                </a:solidFill>
              </a:rPr>
              <a:t>/dt</a:t>
            </a:r>
            <a:r>
              <a:rPr lang="en-US" sz="3200" baseline="30000" dirty="0">
                <a:solidFill>
                  <a:srgbClr val="3366FF"/>
                </a:solidFill>
              </a:rPr>
              <a:t>2</a:t>
            </a:r>
            <a:r>
              <a:rPr lang="en-US" sz="3200" dirty="0">
                <a:solidFill>
                  <a:srgbClr val="3366FF"/>
                </a:solidFill>
              </a:rPr>
              <a:t> </a:t>
            </a:r>
            <a:r>
              <a:rPr lang="en-US" sz="3200" b="1" dirty="0">
                <a:solidFill>
                  <a:srgbClr val="3366FF"/>
                </a:solidFill>
              </a:rPr>
              <a:t>= - e</a:t>
            </a:r>
            <a:r>
              <a:rPr lang="en-US" sz="3200" b="1" baseline="-25000" dirty="0">
                <a:solidFill>
                  <a:srgbClr val="3366FF"/>
                </a:solidFill>
              </a:rPr>
              <a:t>r</a:t>
            </a:r>
            <a:r>
              <a:rPr lang="en-US" sz="3200" dirty="0">
                <a:solidFill>
                  <a:srgbClr val="3366FF"/>
                </a:solidFill>
              </a:rPr>
              <a:t>r[</a:t>
            </a:r>
            <a:r>
              <a:rPr lang="en-US" sz="3200" dirty="0" err="1">
                <a:solidFill>
                  <a:srgbClr val="3366FF"/>
                </a:solidFill>
              </a:rPr>
              <a:t>dθ</a:t>
            </a:r>
            <a:r>
              <a:rPr lang="en-US" sz="3200" dirty="0">
                <a:solidFill>
                  <a:srgbClr val="3366FF"/>
                </a:solidFill>
              </a:rPr>
              <a:t>/</a:t>
            </a:r>
            <a:r>
              <a:rPr lang="en-US" sz="3200" dirty="0" err="1">
                <a:solidFill>
                  <a:srgbClr val="3366FF"/>
                </a:solidFill>
              </a:rPr>
              <a:t>dt</a:t>
            </a:r>
            <a:r>
              <a:rPr lang="en-US" sz="3200" dirty="0">
                <a:solidFill>
                  <a:srgbClr val="3366FF"/>
                </a:solidFill>
              </a:rPr>
              <a:t>]</a:t>
            </a:r>
            <a:r>
              <a:rPr lang="en-US" sz="3200" baseline="30000" dirty="0">
                <a:solidFill>
                  <a:srgbClr val="3366FF"/>
                </a:solidFill>
              </a:rPr>
              <a:t>2</a:t>
            </a:r>
            <a:r>
              <a:rPr lang="en-US" sz="3200" dirty="0">
                <a:solidFill>
                  <a:srgbClr val="3366FF"/>
                </a:solidFill>
              </a:rPr>
              <a:t>)</a:t>
            </a:r>
          </a:p>
          <a:p>
            <a:endParaRPr lang="en-US" sz="3200" dirty="0"/>
          </a:p>
          <a:p>
            <a:r>
              <a:rPr lang="en-US" sz="3200" dirty="0"/>
              <a:t>and the velocity is perpendicular to the position vector, the acceleration is perpendicular to the velocity, and the acceleration is anti-parallel to the position vector.</a:t>
            </a:r>
          </a:p>
        </p:txBody>
      </p:sp>
    </p:spTree>
    <p:extLst>
      <p:ext uri="{BB962C8B-B14F-4D97-AF65-F5344CB8AC3E}">
        <p14:creationId xmlns:p14="http://schemas.microsoft.com/office/powerpoint/2010/main" val="3529178226"/>
      </p:ext>
    </p:extLst>
  </p:cSld>
  <p:clrMapOvr>
    <a:masterClrMapping/>
  </p:clrMapOvr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3" name="Object 2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755724019"/>
              </p:ext>
            </p:extLst>
          </p:nvPr>
        </p:nvGraphicFramePr>
        <p:xfrm>
          <a:off x="4514850" y="3346450"/>
          <a:ext cx="114300" cy="1651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4366" name="Equation" r:id="rId3" imgW="114300" imgH="165100" progId="Equation.3">
                  <p:embed/>
                </p:oleObj>
              </mc:Choice>
              <mc:Fallback>
                <p:oleObj name="Equation" r:id="rId3" imgW="114300" imgH="165100" progId="Equation.3">
                  <p:embed/>
                  <p:pic>
                    <p:nvPicPr>
                      <p:cNvPr id="0" name=""/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4514850" y="3346450"/>
                        <a:ext cx="114300" cy="165100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7" name="Object 6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2456587776"/>
              </p:ext>
            </p:extLst>
          </p:nvPr>
        </p:nvGraphicFramePr>
        <p:xfrm>
          <a:off x="4667250" y="3498850"/>
          <a:ext cx="114300" cy="1651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4367" name="Equation" r:id="rId5" imgW="114300" imgH="165100" progId="Equation.3">
                  <p:embed/>
                </p:oleObj>
              </mc:Choice>
              <mc:Fallback>
                <p:oleObj name="Equation" r:id="rId5" imgW="114300" imgH="165100" progId="Equation.3">
                  <p:embed/>
                  <p:pic>
                    <p:nvPicPr>
                      <p:cNvPr id="0" name=""/>
                      <p:cNvPicPr/>
                      <p:nvPr/>
                    </p:nvPicPr>
                    <p:blipFill>
                      <a:blip r:embed="rId6"/>
                      <a:stretch>
                        <a:fillRect/>
                      </a:stretch>
                    </p:blipFill>
                    <p:spPr>
                      <a:xfrm>
                        <a:off x="4667250" y="3498850"/>
                        <a:ext cx="114300" cy="165100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2" name="TextBox 1"/>
          <p:cNvSpPr txBox="1"/>
          <p:nvPr/>
        </p:nvSpPr>
        <p:spPr>
          <a:xfrm rot="10800000" flipV="1">
            <a:off x="569124" y="1937459"/>
            <a:ext cx="8120051" cy="255454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200" dirty="0"/>
              <a:t>The acceleration is more complicated</a:t>
            </a:r>
          </a:p>
          <a:p>
            <a:endParaRPr lang="en-US" sz="3200" dirty="0">
              <a:solidFill>
                <a:srgbClr val="3366FF"/>
              </a:solidFill>
            </a:endParaRPr>
          </a:p>
          <a:p>
            <a:pPr algn="ctr"/>
            <a:r>
              <a:rPr lang="en-US" sz="3200" dirty="0">
                <a:solidFill>
                  <a:srgbClr val="3366FF"/>
                </a:solidFill>
              </a:rPr>
              <a:t>d</a:t>
            </a:r>
            <a:r>
              <a:rPr lang="en-US" sz="3200" baseline="30000" dirty="0">
                <a:solidFill>
                  <a:srgbClr val="3366FF"/>
                </a:solidFill>
              </a:rPr>
              <a:t>2</a:t>
            </a:r>
            <a:r>
              <a:rPr lang="en-US" sz="3200" b="1" dirty="0">
                <a:solidFill>
                  <a:srgbClr val="3366FF"/>
                </a:solidFill>
              </a:rPr>
              <a:t>r</a:t>
            </a:r>
            <a:r>
              <a:rPr lang="en-US" sz="3200" dirty="0">
                <a:solidFill>
                  <a:srgbClr val="3366FF"/>
                </a:solidFill>
              </a:rPr>
              <a:t>/dt</a:t>
            </a:r>
            <a:r>
              <a:rPr lang="en-US" sz="3200" baseline="30000" dirty="0">
                <a:solidFill>
                  <a:srgbClr val="3366FF"/>
                </a:solidFill>
              </a:rPr>
              <a:t>2</a:t>
            </a:r>
            <a:r>
              <a:rPr lang="en-US" sz="3200" dirty="0">
                <a:solidFill>
                  <a:srgbClr val="3366FF"/>
                </a:solidFill>
              </a:rPr>
              <a:t> </a:t>
            </a:r>
            <a:r>
              <a:rPr lang="en-US" sz="3200" b="1" dirty="0">
                <a:solidFill>
                  <a:srgbClr val="3366FF"/>
                </a:solidFill>
              </a:rPr>
              <a:t>= </a:t>
            </a:r>
            <a:r>
              <a:rPr lang="en-US" sz="3200" b="1" dirty="0" err="1">
                <a:solidFill>
                  <a:srgbClr val="3366FF"/>
                </a:solidFill>
              </a:rPr>
              <a:t>e</a:t>
            </a:r>
            <a:r>
              <a:rPr lang="en-US" sz="3200" b="1" baseline="-25000" dirty="0" err="1">
                <a:solidFill>
                  <a:srgbClr val="3366FF"/>
                </a:solidFill>
              </a:rPr>
              <a:t>r</a:t>
            </a:r>
            <a:r>
              <a:rPr lang="en-US" sz="3200" dirty="0">
                <a:solidFill>
                  <a:srgbClr val="3366FF"/>
                </a:solidFill>
              </a:rPr>
              <a:t>([d</a:t>
            </a:r>
            <a:r>
              <a:rPr lang="en-US" sz="3200" baseline="30000" dirty="0">
                <a:solidFill>
                  <a:srgbClr val="3366FF"/>
                </a:solidFill>
              </a:rPr>
              <a:t>2</a:t>
            </a:r>
            <a:r>
              <a:rPr lang="en-US" sz="3200" dirty="0">
                <a:solidFill>
                  <a:srgbClr val="3366FF"/>
                </a:solidFill>
              </a:rPr>
              <a:t>r/dt</a:t>
            </a:r>
            <a:r>
              <a:rPr lang="en-US" sz="3200" baseline="30000" dirty="0">
                <a:solidFill>
                  <a:srgbClr val="3366FF"/>
                </a:solidFill>
              </a:rPr>
              <a:t>2</a:t>
            </a:r>
            <a:r>
              <a:rPr lang="en-US" sz="3200" dirty="0">
                <a:solidFill>
                  <a:srgbClr val="3366FF"/>
                </a:solidFill>
              </a:rPr>
              <a:t>]-e[d/</a:t>
            </a:r>
            <a:r>
              <a:rPr lang="en-US" sz="3200" dirty="0" err="1">
                <a:solidFill>
                  <a:srgbClr val="3366FF"/>
                </a:solidFill>
              </a:rPr>
              <a:t>dt</a:t>
            </a:r>
            <a:r>
              <a:rPr lang="en-US" sz="3200" dirty="0">
                <a:solidFill>
                  <a:srgbClr val="3366FF"/>
                </a:solidFill>
              </a:rPr>
              <a:t>]</a:t>
            </a:r>
            <a:r>
              <a:rPr lang="en-US" sz="3200" baseline="30000" dirty="0">
                <a:solidFill>
                  <a:srgbClr val="3366FF"/>
                </a:solidFill>
              </a:rPr>
              <a:t>2</a:t>
            </a:r>
            <a:r>
              <a:rPr lang="en-US" sz="3200" dirty="0">
                <a:solidFill>
                  <a:srgbClr val="3366FF"/>
                </a:solidFill>
              </a:rPr>
              <a:t>)</a:t>
            </a:r>
          </a:p>
          <a:p>
            <a:pPr algn="ctr"/>
            <a:endParaRPr lang="en-US" sz="3200" dirty="0">
              <a:solidFill>
                <a:srgbClr val="3366FF"/>
              </a:solidFill>
            </a:endParaRPr>
          </a:p>
          <a:p>
            <a:pPr algn="ctr"/>
            <a:r>
              <a:rPr lang="en-US" sz="3200" b="1" dirty="0">
                <a:solidFill>
                  <a:srgbClr val="3366FF"/>
                </a:solidFill>
              </a:rPr>
              <a:t>              </a:t>
            </a:r>
            <a:r>
              <a:rPr lang="en-US" sz="3200" dirty="0">
                <a:solidFill>
                  <a:srgbClr val="3366FF"/>
                </a:solidFill>
              </a:rPr>
              <a:t>+</a:t>
            </a:r>
            <a:r>
              <a:rPr lang="en-US" sz="3200" b="1" dirty="0">
                <a:solidFill>
                  <a:srgbClr val="3366FF"/>
                </a:solidFill>
              </a:rPr>
              <a:t> </a:t>
            </a:r>
            <a:r>
              <a:rPr lang="en-US" sz="3200" b="1" dirty="0" err="1">
                <a:solidFill>
                  <a:srgbClr val="3366FF"/>
                </a:solidFill>
              </a:rPr>
              <a:t>e</a:t>
            </a:r>
            <a:r>
              <a:rPr lang="en-US" sz="3200" b="1" baseline="-25000" dirty="0" err="1">
                <a:solidFill>
                  <a:srgbClr val="3366FF"/>
                </a:solidFill>
              </a:rPr>
              <a:t>θ</a:t>
            </a:r>
            <a:r>
              <a:rPr lang="en-US" sz="3200" dirty="0">
                <a:solidFill>
                  <a:srgbClr val="3366FF"/>
                </a:solidFill>
              </a:rPr>
              <a:t>(2[</a:t>
            </a:r>
            <a:r>
              <a:rPr lang="en-US" sz="3200" dirty="0" err="1">
                <a:solidFill>
                  <a:srgbClr val="3366FF"/>
                </a:solidFill>
              </a:rPr>
              <a:t>dr</a:t>
            </a:r>
            <a:r>
              <a:rPr lang="en-US" sz="3200" dirty="0">
                <a:solidFill>
                  <a:srgbClr val="3366FF"/>
                </a:solidFill>
              </a:rPr>
              <a:t>/</a:t>
            </a:r>
            <a:r>
              <a:rPr lang="en-US" sz="3200" dirty="0" err="1">
                <a:solidFill>
                  <a:srgbClr val="3366FF"/>
                </a:solidFill>
              </a:rPr>
              <a:t>dt</a:t>
            </a:r>
            <a:r>
              <a:rPr lang="en-US" sz="3200" dirty="0">
                <a:solidFill>
                  <a:srgbClr val="3366FF"/>
                </a:solidFill>
              </a:rPr>
              <a:t>][</a:t>
            </a:r>
            <a:r>
              <a:rPr lang="en-US" sz="3200" dirty="0" err="1">
                <a:solidFill>
                  <a:srgbClr val="3366FF"/>
                </a:solidFill>
              </a:rPr>
              <a:t>dθ</a:t>
            </a:r>
            <a:r>
              <a:rPr lang="en-US" sz="3200" dirty="0">
                <a:solidFill>
                  <a:srgbClr val="3366FF"/>
                </a:solidFill>
              </a:rPr>
              <a:t>/</a:t>
            </a:r>
            <a:r>
              <a:rPr lang="en-US" sz="3200" dirty="0" err="1">
                <a:solidFill>
                  <a:srgbClr val="3366FF"/>
                </a:solidFill>
              </a:rPr>
              <a:t>dt</a:t>
            </a:r>
            <a:r>
              <a:rPr lang="en-US" sz="3200" dirty="0">
                <a:solidFill>
                  <a:srgbClr val="3366FF"/>
                </a:solidFill>
              </a:rPr>
              <a:t>]</a:t>
            </a:r>
            <a:r>
              <a:rPr lang="en-US" sz="3200" b="1" dirty="0">
                <a:solidFill>
                  <a:srgbClr val="3366FF"/>
                </a:solidFill>
              </a:rPr>
              <a:t>+</a:t>
            </a:r>
            <a:r>
              <a:rPr lang="en-US" sz="3200" dirty="0">
                <a:solidFill>
                  <a:srgbClr val="3366FF"/>
                </a:solidFill>
              </a:rPr>
              <a:t>rd</a:t>
            </a:r>
            <a:r>
              <a:rPr lang="en-US" sz="3200" baseline="30000" dirty="0">
                <a:solidFill>
                  <a:srgbClr val="3366FF"/>
                </a:solidFill>
              </a:rPr>
              <a:t>2</a:t>
            </a:r>
            <a:r>
              <a:rPr lang="en-US" sz="3200" dirty="0">
                <a:solidFill>
                  <a:srgbClr val="3366FF"/>
                </a:solidFill>
              </a:rPr>
              <a:t>θ/dt</a:t>
            </a:r>
            <a:r>
              <a:rPr lang="en-US" sz="3200" baseline="30000" dirty="0">
                <a:solidFill>
                  <a:srgbClr val="3366FF"/>
                </a:solidFill>
              </a:rPr>
              <a:t>2</a:t>
            </a:r>
            <a:r>
              <a:rPr lang="en-US" sz="3200" dirty="0">
                <a:solidFill>
                  <a:srgbClr val="3366FF"/>
                </a:solidFill>
              </a:rPr>
              <a:t>)</a:t>
            </a:r>
            <a:endParaRPr lang="en-US" sz="3200" baseline="-25000" dirty="0">
              <a:solidFill>
                <a:srgbClr val="3366FF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49310901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528</TotalTime>
  <Words>1556</Words>
  <Application>Microsoft Macintosh PowerPoint</Application>
  <PresentationFormat>On-screen Show (4:3)</PresentationFormat>
  <Paragraphs>189</Paragraphs>
  <Slides>31</Slides>
  <Notes>0</Notes>
  <HiddenSlides>0</HiddenSlides>
  <MMClips>0</MMClips>
  <ScaleCrop>false</ScaleCrop>
  <HeadingPairs>
    <vt:vector size="8" baseType="variant">
      <vt:variant>
        <vt:lpstr>Fonts Used</vt:lpstr>
      </vt:variant>
      <vt:variant>
        <vt:i4>3</vt:i4>
      </vt:variant>
      <vt:variant>
        <vt:lpstr>Theme</vt:lpstr>
      </vt:variant>
      <vt:variant>
        <vt:i4>1</vt:i4>
      </vt:variant>
      <vt:variant>
        <vt:lpstr>Embedded OLE Servers</vt:lpstr>
      </vt:variant>
      <vt:variant>
        <vt:i4>1</vt:i4>
      </vt:variant>
      <vt:variant>
        <vt:lpstr>Slide Titles</vt:lpstr>
      </vt:variant>
      <vt:variant>
        <vt:i4>31</vt:i4>
      </vt:variant>
    </vt:vector>
  </HeadingPairs>
  <TitlesOfParts>
    <vt:vector size="36" baseType="lpstr">
      <vt:lpstr>Arial</vt:lpstr>
      <vt:lpstr>Calibri</vt:lpstr>
      <vt:lpstr>Wingdings</vt:lpstr>
      <vt:lpstr>Office Theme</vt:lpstr>
      <vt:lpstr>Equation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CASIT</dc:creator>
  <cp:lastModifiedBy>Microsoft Office User</cp:lastModifiedBy>
  <cp:revision>58</cp:revision>
  <dcterms:created xsi:type="dcterms:W3CDTF">2020-10-05T06:38:53Z</dcterms:created>
  <dcterms:modified xsi:type="dcterms:W3CDTF">2020-10-06T14:44:05Z</dcterms:modified>
</cp:coreProperties>
</file>