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8"/>
  </p:notesMasterIdLst>
  <p:handoutMasterIdLst>
    <p:handoutMasterId r:id="rId99"/>
  </p:handoutMasterIdLst>
  <p:sldIdLst>
    <p:sldId id="257" r:id="rId5"/>
    <p:sldId id="258" r:id="rId6"/>
    <p:sldId id="425" r:id="rId7"/>
    <p:sldId id="259" r:id="rId8"/>
    <p:sldId id="260" r:id="rId9"/>
    <p:sldId id="261" r:id="rId10"/>
    <p:sldId id="262" r:id="rId11"/>
    <p:sldId id="307" r:id="rId12"/>
    <p:sldId id="354" r:id="rId13"/>
    <p:sldId id="356" r:id="rId14"/>
    <p:sldId id="308" r:id="rId15"/>
    <p:sldId id="309" r:id="rId16"/>
    <p:sldId id="396" r:id="rId17"/>
    <p:sldId id="357" r:id="rId18"/>
    <p:sldId id="406" r:id="rId19"/>
    <p:sldId id="374" r:id="rId20"/>
    <p:sldId id="379" r:id="rId21"/>
    <p:sldId id="380" r:id="rId22"/>
    <p:sldId id="381" r:id="rId23"/>
    <p:sldId id="317" r:id="rId24"/>
    <p:sldId id="382" r:id="rId25"/>
    <p:sldId id="319" r:id="rId26"/>
    <p:sldId id="407" r:id="rId27"/>
    <p:sldId id="320" r:id="rId28"/>
    <p:sldId id="321" r:id="rId29"/>
    <p:sldId id="388" r:id="rId30"/>
    <p:sldId id="394" r:id="rId31"/>
    <p:sldId id="393" r:id="rId32"/>
    <p:sldId id="378" r:id="rId33"/>
    <p:sldId id="311" r:id="rId34"/>
    <p:sldId id="313" r:id="rId35"/>
    <p:sldId id="355" r:id="rId36"/>
    <p:sldId id="395" r:id="rId37"/>
    <p:sldId id="310" r:id="rId38"/>
    <p:sldId id="312" r:id="rId39"/>
    <p:sldId id="314" r:id="rId40"/>
    <p:sldId id="364" r:id="rId41"/>
    <p:sldId id="363" r:id="rId42"/>
    <p:sldId id="315" r:id="rId43"/>
    <p:sldId id="358" r:id="rId44"/>
    <p:sldId id="316" r:id="rId45"/>
    <p:sldId id="369" r:id="rId46"/>
    <p:sldId id="318" r:id="rId47"/>
    <p:sldId id="359" r:id="rId48"/>
    <p:sldId id="370" r:id="rId49"/>
    <p:sldId id="383" r:id="rId50"/>
    <p:sldId id="386" r:id="rId51"/>
    <p:sldId id="385" r:id="rId52"/>
    <p:sldId id="384" r:id="rId53"/>
    <p:sldId id="346" r:id="rId54"/>
    <p:sldId id="322" r:id="rId55"/>
    <p:sldId id="365" r:id="rId56"/>
    <p:sldId id="403" r:id="rId57"/>
    <p:sldId id="405" r:id="rId58"/>
    <p:sldId id="429" r:id="rId59"/>
    <p:sldId id="366" r:id="rId60"/>
    <p:sldId id="387" r:id="rId61"/>
    <p:sldId id="367" r:id="rId62"/>
    <p:sldId id="404" r:id="rId63"/>
    <p:sldId id="368" r:id="rId64"/>
    <p:sldId id="323" r:id="rId65"/>
    <p:sldId id="324" r:id="rId66"/>
    <p:sldId id="325" r:id="rId67"/>
    <p:sldId id="361" r:id="rId68"/>
    <p:sldId id="326" r:id="rId69"/>
    <p:sldId id="360" r:id="rId70"/>
    <p:sldId id="345" r:id="rId71"/>
    <p:sldId id="376" r:id="rId72"/>
    <p:sldId id="375" r:id="rId73"/>
    <p:sldId id="377" r:id="rId74"/>
    <p:sldId id="347" r:id="rId75"/>
    <p:sldId id="327" r:id="rId76"/>
    <p:sldId id="328" r:id="rId77"/>
    <p:sldId id="329" r:id="rId78"/>
    <p:sldId id="330" r:id="rId79"/>
    <p:sldId id="331" r:id="rId80"/>
    <p:sldId id="332" r:id="rId81"/>
    <p:sldId id="333" r:id="rId82"/>
    <p:sldId id="334" r:id="rId83"/>
    <p:sldId id="335" r:id="rId84"/>
    <p:sldId id="372" r:id="rId85"/>
    <p:sldId id="373" r:id="rId86"/>
    <p:sldId id="348" r:id="rId87"/>
    <p:sldId id="389" r:id="rId88"/>
    <p:sldId id="427" r:id="rId89"/>
    <p:sldId id="430" r:id="rId90"/>
    <p:sldId id="426" r:id="rId91"/>
    <p:sldId id="341" r:id="rId92"/>
    <p:sldId id="342" r:id="rId93"/>
    <p:sldId id="343" r:id="rId94"/>
    <p:sldId id="428" r:id="rId95"/>
    <p:sldId id="344" r:id="rId96"/>
    <p:sldId id="392" r:id="rId97"/>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0590" autoAdjust="0"/>
  </p:normalViewPr>
  <p:slideViewPr>
    <p:cSldViewPr>
      <p:cViewPr varScale="1">
        <p:scale>
          <a:sx n="89" d="100"/>
          <a:sy n="89" d="100"/>
        </p:scale>
        <p:origin x="1656" y="96"/>
      </p:cViewPr>
      <p:guideLst>
        <p:guide orient="horz" pos="2160"/>
        <p:guide pos="2880"/>
      </p:guideLst>
    </p:cSldViewPr>
  </p:slideViewPr>
  <p:outlineViewPr>
    <p:cViewPr>
      <p:scale>
        <a:sx n="33" d="100"/>
        <a:sy n="33" d="100"/>
      </p:scale>
      <p:origin x="0" y="-138774"/>
    </p:cViewPr>
  </p:outlineViewPr>
  <p:notesTextViewPr>
    <p:cViewPr>
      <p:scale>
        <a:sx n="100" d="100"/>
        <a:sy n="100" d="100"/>
      </p:scale>
      <p:origin x="0" y="0"/>
    </p:cViewPr>
  </p:notesTextViewPr>
  <p:sorterViewPr>
    <p:cViewPr>
      <p:scale>
        <a:sx n="66" d="100"/>
        <a:sy n="66" d="100"/>
      </p:scale>
      <p:origin x="0" y="-157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3550"/>
          </a:xfrm>
          <a:prstGeom prst="rect">
            <a:avLst/>
          </a:prstGeom>
        </p:spPr>
        <p:txBody>
          <a:bodyPr vert="horz" lIns="92879" tIns="46440" rIns="92879" bIns="46440" rtlCol="0"/>
          <a:lstStyle>
            <a:lvl1pPr algn="r">
              <a:defRPr sz="1200"/>
            </a:lvl1pPr>
          </a:lstStyle>
          <a:p>
            <a:fld id="{A75B0231-BA80-4B8C-85A7-15BAE683707D}" type="datetimeFigureOut">
              <a:rPr lang="en-US" smtClean="0"/>
              <a:pPr/>
              <a:t>5/10/2018</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79" tIns="46440" rIns="92879" bIns="46440"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05841"/>
            <a:ext cx="3026833" cy="463550"/>
          </a:xfrm>
          <a:prstGeom prst="rect">
            <a:avLst/>
          </a:prstGeom>
        </p:spPr>
        <p:txBody>
          <a:bodyPr vert="horz" lIns="92879" tIns="46440" rIns="92879" bIns="46440" rtlCol="0" anchor="b"/>
          <a:lstStyle>
            <a:lvl1pPr algn="r">
              <a:defRPr sz="1200"/>
            </a:lvl1pPr>
          </a:lstStyle>
          <a:p>
            <a:fld id="{2875BC4B-1A61-4E43-B4C8-9F01188E29AD}" type="slidenum">
              <a:rPr lang="en-US" smtClean="0"/>
              <a:pPr/>
              <a:t>‹#›</a:t>
            </a:fld>
            <a:endParaRPr lang="en-US"/>
          </a:p>
        </p:txBody>
      </p:sp>
    </p:spTree>
    <p:extLst>
      <p:ext uri="{BB962C8B-B14F-4D97-AF65-F5344CB8AC3E}">
        <p14:creationId xmlns:p14="http://schemas.microsoft.com/office/powerpoint/2010/main" val="344415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9" tIns="46440" rIns="92879" bIns="46440" rtlCol="0"/>
          <a:lstStyle>
            <a:lvl1pPr algn="l">
              <a:defRPr sz="1200"/>
            </a:lvl1pPr>
          </a:lstStyle>
          <a:p>
            <a:endParaRPr lang="en-US"/>
          </a:p>
        </p:txBody>
      </p:sp>
      <p:sp>
        <p:nvSpPr>
          <p:cNvPr id="3" name="Date Placeholder 2"/>
          <p:cNvSpPr>
            <a:spLocks noGrp="1"/>
          </p:cNvSpPr>
          <p:nvPr>
            <p:ph type="dt" idx="1"/>
          </p:nvPr>
        </p:nvSpPr>
        <p:spPr>
          <a:xfrm>
            <a:off x="3956551" y="0"/>
            <a:ext cx="3026833" cy="463550"/>
          </a:xfrm>
          <a:prstGeom prst="rect">
            <a:avLst/>
          </a:prstGeom>
        </p:spPr>
        <p:txBody>
          <a:bodyPr vert="horz" lIns="92879" tIns="46440" rIns="92879" bIns="46440" rtlCol="0"/>
          <a:lstStyle>
            <a:lvl1pPr algn="r">
              <a:defRPr sz="1200"/>
            </a:lvl1pPr>
          </a:lstStyle>
          <a:p>
            <a:fld id="{64DC3D62-98FA-4D82-82C8-6ABCC17180D7}" type="datetimeFigureOut">
              <a:rPr lang="en-US" smtClean="0"/>
              <a:pPr/>
              <a:t>5/10/2018</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9" tIns="46440" rIns="92879" bIns="46440"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79" tIns="46440" rIns="92879" bIns="464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79" tIns="46440" rIns="92879" bIns="4644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05841"/>
            <a:ext cx="3026833" cy="463550"/>
          </a:xfrm>
          <a:prstGeom prst="rect">
            <a:avLst/>
          </a:prstGeom>
        </p:spPr>
        <p:txBody>
          <a:bodyPr vert="horz" lIns="92879" tIns="46440" rIns="92879" bIns="46440" rtlCol="0" anchor="b"/>
          <a:lstStyle>
            <a:lvl1pPr algn="r">
              <a:defRPr sz="1200"/>
            </a:lvl1pPr>
          </a:lstStyle>
          <a:p>
            <a:fld id="{58A41078-2BC1-4603-91F8-E76E455B8C70}" type="slidenum">
              <a:rPr lang="en-US" smtClean="0"/>
              <a:pPr/>
              <a:t>‹#›</a:t>
            </a:fld>
            <a:endParaRPr lang="en-US"/>
          </a:p>
        </p:txBody>
      </p:sp>
    </p:spTree>
    <p:extLst>
      <p:ext uri="{BB962C8B-B14F-4D97-AF65-F5344CB8AC3E}">
        <p14:creationId xmlns:p14="http://schemas.microsoft.com/office/powerpoint/2010/main" val="85607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Computer_hardware" TargetMode="External"/><Relationship Id="rId3" Type="http://schemas.openxmlformats.org/officeDocument/2006/relationships/hyperlink" Target="https://en.wikipedia.org/wiki/Two-dimensional" TargetMode="External"/><Relationship Id="rId7" Type="http://schemas.openxmlformats.org/officeDocument/2006/relationships/hyperlink" Target="https://en.wikipedia.org/wiki/Three-dimensiona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Accommodation_(eye)" TargetMode="External"/><Relationship Id="rId5" Type="http://schemas.openxmlformats.org/officeDocument/2006/relationships/hyperlink" Target="https://en.wikipedia.org/wiki/3d_display" TargetMode="External"/><Relationship Id="rId4" Type="http://schemas.openxmlformats.org/officeDocument/2006/relationships/hyperlink" Target="https://en.wikipedia.org/wiki/Three-dimensional_space"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en.wikipedia.org/wiki/Emulsion"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a:t>
            </a:fld>
            <a:endParaRPr lang="en-US"/>
          </a:p>
        </p:txBody>
      </p:sp>
    </p:spTree>
    <p:extLst>
      <p:ext uri="{BB962C8B-B14F-4D97-AF65-F5344CB8AC3E}">
        <p14:creationId xmlns:p14="http://schemas.microsoft.com/office/powerpoint/2010/main" val="47120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10</a:t>
            </a:fld>
            <a:endParaRPr lang="en-US"/>
          </a:p>
        </p:txBody>
      </p:sp>
    </p:spTree>
    <p:extLst>
      <p:ext uri="{BB962C8B-B14F-4D97-AF65-F5344CB8AC3E}">
        <p14:creationId xmlns:p14="http://schemas.microsoft.com/office/powerpoint/2010/main" val="99367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11</a:t>
            </a:fld>
            <a:endParaRPr lang="en-US"/>
          </a:p>
        </p:txBody>
      </p:sp>
    </p:spTree>
    <p:extLst>
      <p:ext uri="{BB962C8B-B14F-4D97-AF65-F5344CB8AC3E}">
        <p14:creationId xmlns:p14="http://schemas.microsoft.com/office/powerpoint/2010/main" val="8485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 type is related to carrier</a:t>
            </a:r>
            <a:r>
              <a:rPr lang="en-US" baseline="0" dirty="0" smtClean="0"/>
              <a:t> not content</a:t>
            </a:r>
            <a:r>
              <a:rPr lang="en-US" dirty="0" smtClean="0"/>
              <a:t>; no</a:t>
            </a:r>
            <a:r>
              <a:rPr lang="en-US" baseline="0" dirty="0" smtClean="0"/>
              <a:t> appropriate carrier type under video intermediation; adding video media type is not appropriate</a:t>
            </a:r>
          </a:p>
          <a:p>
            <a:r>
              <a:rPr lang="en-US" dirty="0" smtClean="0"/>
              <a:t>A media type used to store moving or still images, designed for use with </a:t>
            </a:r>
            <a:r>
              <a:rPr lang="en-US" b="1" dirty="0" smtClean="0"/>
              <a:t>a playback device </a:t>
            </a:r>
            <a:r>
              <a:rPr lang="en-US" dirty="0" smtClean="0"/>
              <a:t>such as a videocassette player or DVD player. Media used to store digitally encoded as well as analog images are included. </a:t>
            </a:r>
          </a:p>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12</a:t>
            </a:fld>
            <a:endParaRPr lang="en-US"/>
          </a:p>
        </p:txBody>
      </p:sp>
    </p:spTree>
    <p:extLst>
      <p:ext uri="{BB962C8B-B14F-4D97-AF65-F5344CB8AC3E}">
        <p14:creationId xmlns:p14="http://schemas.microsoft.com/office/powerpoint/2010/main" val="841314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portal to collection of streaming videos; don’t use type</a:t>
            </a:r>
            <a:r>
              <a:rPr lang="en-US" baseline="0" dirty="0" smtClean="0"/>
              <a:t> a record; correct way to bring out continuing resource aspects for non-textual resources is to use 006</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13</a:t>
            </a:fld>
            <a:endParaRPr lang="en-US"/>
          </a:p>
        </p:txBody>
      </p:sp>
    </p:spTree>
    <p:extLst>
      <p:ext uri="{BB962C8B-B14F-4D97-AF65-F5344CB8AC3E}">
        <p14:creationId xmlns:p14="http://schemas.microsoft.com/office/powerpoint/2010/main" val="841314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RDA treats optical discs exemplifies the conflation of content with the strictly physical characteristics</a:t>
            </a:r>
            <a:r>
              <a:rPr lang="en-US" baseline="0" dirty="0" smtClean="0"/>
              <a:t> of a carrier. The three types of optical discs shown here are usually same size and look similar. However, there are physical differences in the construction and materials used which are important to the user because the user needs a device with the right kind of drive to play a given disc.</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14</a:t>
            </a:fld>
            <a:endParaRPr lang="en-US"/>
          </a:p>
        </p:txBody>
      </p:sp>
    </p:spTree>
    <p:extLst>
      <p:ext uri="{BB962C8B-B14F-4D97-AF65-F5344CB8AC3E}">
        <p14:creationId xmlns:p14="http://schemas.microsoft.com/office/powerpoint/2010/main" val="393872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15</a:t>
            </a:fld>
            <a:endParaRPr lang="en-US"/>
          </a:p>
        </p:txBody>
      </p:sp>
    </p:spTree>
    <p:extLst>
      <p:ext uri="{BB962C8B-B14F-4D97-AF65-F5344CB8AC3E}">
        <p14:creationId xmlns:p14="http://schemas.microsoft.com/office/powerpoint/2010/main" val="187485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same physical disc in terms of system requirements, but not same RDA media and carrier</a:t>
            </a:r>
            <a:r>
              <a:rPr lang="en-US" baseline="0" dirty="0" smtClean="0"/>
              <a:t> type</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16</a:t>
            </a:fld>
            <a:endParaRPr lang="en-US"/>
          </a:p>
        </p:txBody>
      </p:sp>
    </p:spTree>
    <p:extLst>
      <p:ext uri="{BB962C8B-B14F-4D97-AF65-F5344CB8AC3E}">
        <p14:creationId xmlns:p14="http://schemas.microsoft.com/office/powerpoint/2010/main" val="3938721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17</a:t>
            </a:fld>
            <a:endParaRPr lang="en-US"/>
          </a:p>
        </p:txBody>
      </p:sp>
    </p:spTree>
    <p:extLst>
      <p:ext uri="{BB962C8B-B14F-4D97-AF65-F5344CB8AC3E}">
        <p14:creationId xmlns:p14="http://schemas.microsoft.com/office/powerpoint/2010/main" val="3938721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18</a:t>
            </a:fld>
            <a:endParaRPr lang="en-US"/>
          </a:p>
        </p:txBody>
      </p:sp>
    </p:spTree>
    <p:extLst>
      <p:ext uri="{BB962C8B-B14F-4D97-AF65-F5344CB8AC3E}">
        <p14:creationId xmlns:p14="http://schemas.microsoft.com/office/powerpoint/2010/main" val="393872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19</a:t>
            </a:fld>
            <a:endParaRPr lang="en-US"/>
          </a:p>
        </p:txBody>
      </p:sp>
    </p:spTree>
    <p:extLst>
      <p:ext uri="{BB962C8B-B14F-4D97-AF65-F5344CB8AC3E}">
        <p14:creationId xmlns:p14="http://schemas.microsoft.com/office/powerpoint/2010/main" val="3938721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newsletter,</a:t>
            </a:r>
            <a:r>
              <a:rPr lang="en-US" baseline="0" dirty="0" smtClean="0"/>
              <a:t> best practices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a:t>
            </a:fld>
            <a:endParaRPr lang="en-US"/>
          </a:p>
        </p:txBody>
      </p:sp>
    </p:spTree>
    <p:extLst>
      <p:ext uri="{BB962C8B-B14F-4D97-AF65-F5344CB8AC3E}">
        <p14:creationId xmlns:p14="http://schemas.microsoft.com/office/powerpoint/2010/main" val="2070820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From Kathy </a:t>
            </a:r>
            <a:r>
              <a:rPr lang="en-US" dirty="0" err="1" smtClean="0"/>
              <a:t>Glennan</a:t>
            </a:r>
            <a:r>
              <a:rPr lang="en-US" dirty="0" smtClean="0"/>
              <a:t>, ALA representative</a:t>
            </a:r>
            <a:r>
              <a:rPr lang="en-US" baseline="0" dirty="0" smtClean="0"/>
              <a:t> to the RDA Steering Committee, on OLAC-L</a:t>
            </a:r>
            <a:r>
              <a:rPr lang="en-US" dirty="0" smtClean="0"/>
              <a:t>:</a:t>
            </a:r>
          </a:p>
          <a:p>
            <a:pPr defTabSz="897301">
              <a:defRPr/>
            </a:pPr>
            <a:r>
              <a:rPr lang="en-US" dirty="0" smtClean="0"/>
              <a:t>The RSC has found this vocabulary problematic for some time. The problems included: long-standing issues such as overlap in category groupings, the ad hoc mix of terms based on file formats, abbreviations, and trademarks, the complete lack of definitions, and issues in the maintenance of currency. This is potentially a huge list, with many synonyms. The RSC determined that there was no easy way to determine and maintain a “most useful” list. </a:t>
            </a:r>
          </a:p>
          <a:p>
            <a:pPr defTabSz="897301">
              <a:defRPr/>
            </a:pPr>
            <a:endParaRPr lang="en-US" dirty="0" smtClean="0"/>
          </a:p>
          <a:p>
            <a:pPr defTabSz="897301">
              <a:defRPr/>
            </a:pPr>
            <a:r>
              <a:rPr lang="en-US" dirty="0" smtClean="0"/>
              <a:t>The fast track plus proposal noted: "The lack of definitions [in the RDA Glossary] does not appear to have impaired the utility of the RDA instructions for this element, and we think examples are sufficient to maintain such utility."</a:t>
            </a:r>
          </a:p>
          <a:p>
            <a:pPr defTabSz="897301">
              <a:defRPr/>
            </a:pPr>
            <a:endParaRPr lang="en-US" dirty="0" smtClean="0"/>
          </a:p>
          <a:p>
            <a:pPr defTabSz="897301">
              <a:defRPr/>
            </a:pPr>
            <a:r>
              <a:rPr lang="en-US" dirty="0" smtClean="0"/>
              <a:t>I think that there is no reason not to use the previous "standard" terminology if it is applicable. However, encoding such terms as $2 </a:t>
            </a:r>
            <a:r>
              <a:rPr lang="en-US" dirty="0" err="1" smtClean="0"/>
              <a:t>rda</a:t>
            </a:r>
            <a:r>
              <a:rPr lang="en-US" dirty="0" smtClean="0"/>
              <a:t> in a 347 would now be inappropriate.</a:t>
            </a:r>
          </a:p>
        </p:txBody>
      </p:sp>
      <p:sp>
        <p:nvSpPr>
          <p:cNvPr id="4" name="Slide Number Placeholder 3"/>
          <p:cNvSpPr>
            <a:spLocks noGrp="1"/>
          </p:cNvSpPr>
          <p:nvPr>
            <p:ph type="sldNum" sz="quarter" idx="10"/>
          </p:nvPr>
        </p:nvSpPr>
        <p:spPr/>
        <p:txBody>
          <a:bodyPr/>
          <a:lstStyle/>
          <a:p>
            <a:fld id="{6E8F6F01-026E-4D2F-9B3E-EBF3FBBE24E6}" type="slidenum">
              <a:rPr lang="en-US" smtClean="0"/>
              <a:pPr/>
              <a:t>20</a:t>
            </a:fld>
            <a:endParaRPr lang="en-US"/>
          </a:p>
        </p:txBody>
      </p:sp>
    </p:spTree>
    <p:extLst>
      <p:ext uri="{BB962C8B-B14F-4D97-AF65-F5344CB8AC3E}">
        <p14:creationId xmlns:p14="http://schemas.microsoft.com/office/powerpoint/2010/main" val="436137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What does it mean for a</a:t>
            </a:r>
            <a:r>
              <a:rPr lang="en-US" baseline="0" dirty="0" smtClean="0"/>
              <a:t> resource to use </a:t>
            </a:r>
            <a:r>
              <a:rPr lang="en-US" dirty="0" smtClean="0"/>
              <a:t>DVD video or</a:t>
            </a:r>
            <a:r>
              <a:rPr lang="en-US" baseline="0" dirty="0" smtClean="0"/>
              <a:t> Blu-ray video as an encoding format? Has to do with structure of files that are arranged in a way that is expected by a DVD or Blu-ray player.</a:t>
            </a:r>
            <a:endParaRPr lang="en-US" dirty="0" smtClean="0"/>
          </a:p>
          <a:p>
            <a:pPr defTabSz="897301">
              <a:defRPr/>
            </a:pPr>
            <a:r>
              <a:rPr lang="en-US" dirty="0" smtClean="0"/>
              <a:t>http://www.slideshare.net/Schoonts/blurayfinal2</a:t>
            </a:r>
          </a:p>
          <a:p>
            <a:pPr defTabSz="897301">
              <a:defRPr/>
            </a:pPr>
            <a:r>
              <a:rPr lang="en-US" dirty="0" smtClean="0"/>
              <a:t>http://www.slideshare.net/achalsingh143/blu-ray-disc-5077091</a:t>
            </a:r>
          </a:p>
          <a:p>
            <a:pPr defTabSz="897301">
              <a:defRPr/>
            </a:pPr>
            <a:endParaRPr lang="en-US" dirty="0" smtClean="0"/>
          </a:p>
        </p:txBody>
      </p:sp>
      <p:sp>
        <p:nvSpPr>
          <p:cNvPr id="4" name="Slide Number Placeholder 3"/>
          <p:cNvSpPr>
            <a:spLocks noGrp="1"/>
          </p:cNvSpPr>
          <p:nvPr>
            <p:ph type="sldNum" sz="quarter" idx="10"/>
          </p:nvPr>
        </p:nvSpPr>
        <p:spPr/>
        <p:txBody>
          <a:bodyPr/>
          <a:lstStyle/>
          <a:p>
            <a:fld id="{6E8F6F01-026E-4D2F-9B3E-EBF3FBBE24E6}" type="slidenum">
              <a:rPr lang="en-US" smtClean="0"/>
              <a:pPr/>
              <a:t>21</a:t>
            </a:fld>
            <a:endParaRPr lang="en-US"/>
          </a:p>
        </p:txBody>
      </p:sp>
    </p:spTree>
    <p:extLst>
      <p:ext uri="{BB962C8B-B14F-4D97-AF65-F5344CB8AC3E}">
        <p14:creationId xmlns:p14="http://schemas.microsoft.com/office/powerpoint/2010/main" val="43613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22</a:t>
            </a:fld>
            <a:endParaRPr lang="en-US"/>
          </a:p>
        </p:txBody>
      </p:sp>
    </p:spTree>
    <p:extLst>
      <p:ext uri="{BB962C8B-B14F-4D97-AF65-F5344CB8AC3E}">
        <p14:creationId xmlns:p14="http://schemas.microsoft.com/office/powerpoint/2010/main" val="95338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OLAC BP </a:t>
            </a:r>
            <a:r>
              <a:rPr lang="en-US" dirty="0" smtClean="0"/>
              <a:t>says </a:t>
            </a:r>
            <a:r>
              <a:rPr lang="en-US" dirty="0" smtClean="0"/>
              <a:t>to generally omit</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23</a:t>
            </a:fld>
            <a:endParaRPr lang="en-US"/>
          </a:p>
        </p:txBody>
      </p:sp>
    </p:spTree>
    <p:extLst>
      <p:ext uri="{BB962C8B-B14F-4D97-AF65-F5344CB8AC3E}">
        <p14:creationId xmlns:p14="http://schemas.microsoft.com/office/powerpoint/2010/main" val="3666643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 or purple tint;</a:t>
            </a:r>
            <a:r>
              <a:rPr lang="en-US" baseline="0" dirty="0" smtClean="0"/>
              <a:t> can see are where data was written</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24</a:t>
            </a:fld>
            <a:endParaRPr lang="en-US"/>
          </a:p>
        </p:txBody>
      </p:sp>
    </p:spTree>
    <p:extLst>
      <p:ext uri="{BB962C8B-B14F-4D97-AF65-F5344CB8AC3E}">
        <p14:creationId xmlns:p14="http://schemas.microsoft.com/office/powerpoint/2010/main" val="3691420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25</a:t>
            </a:fld>
            <a:endParaRPr lang="en-US"/>
          </a:p>
        </p:txBody>
      </p:sp>
    </p:spTree>
    <p:extLst>
      <p:ext uri="{BB962C8B-B14F-4D97-AF65-F5344CB8AC3E}">
        <p14:creationId xmlns:p14="http://schemas.microsoft.com/office/powerpoint/2010/main" val="3226859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software that you can use to identify the characteristics of an optical disc and its contents if necessary</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26</a:t>
            </a:fld>
            <a:endParaRPr lang="en-US"/>
          </a:p>
        </p:txBody>
      </p:sp>
    </p:spTree>
    <p:extLst>
      <p:ext uri="{BB962C8B-B14F-4D97-AF65-F5344CB8AC3E}">
        <p14:creationId xmlns:p14="http://schemas.microsoft.com/office/powerpoint/2010/main" val="3226859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27</a:t>
            </a:fld>
            <a:endParaRPr lang="en-US"/>
          </a:p>
        </p:txBody>
      </p:sp>
    </p:spTree>
    <p:extLst>
      <p:ext uri="{BB962C8B-B14F-4D97-AF65-F5344CB8AC3E}">
        <p14:creationId xmlns:p14="http://schemas.microsoft.com/office/powerpoint/2010/main" val="3226859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 free software programs that identify disc characteristics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28</a:t>
            </a:fld>
            <a:endParaRPr lang="en-US"/>
          </a:p>
        </p:txBody>
      </p:sp>
    </p:spTree>
    <p:extLst>
      <p:ext uri="{BB962C8B-B14F-4D97-AF65-F5344CB8AC3E}">
        <p14:creationId xmlns:p14="http://schemas.microsoft.com/office/powerpoint/2010/main" val="3226859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29</a:t>
            </a:fld>
            <a:endParaRPr lang="en-US"/>
          </a:p>
        </p:txBody>
      </p:sp>
    </p:spTree>
    <p:extLst>
      <p:ext uri="{BB962C8B-B14F-4D97-AF65-F5344CB8AC3E}">
        <p14:creationId xmlns:p14="http://schemas.microsoft.com/office/powerpoint/2010/main" val="31054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3</a:t>
            </a:fld>
            <a:endParaRPr lang="en-US"/>
          </a:p>
        </p:txBody>
      </p:sp>
    </p:spTree>
    <p:extLst>
      <p:ext uri="{BB962C8B-B14F-4D97-AF65-F5344CB8AC3E}">
        <p14:creationId xmlns:p14="http://schemas.microsoft.com/office/powerpoint/2010/main" val="96190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disc; need computer with software</a:t>
            </a:r>
            <a:r>
              <a:rPr lang="en-US" baseline="0" dirty="0" smtClean="0"/>
              <a:t> not stand-alone playback device</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30</a:t>
            </a:fld>
            <a:endParaRPr lang="en-US"/>
          </a:p>
        </p:txBody>
      </p:sp>
    </p:spTree>
    <p:extLst>
      <p:ext uri="{BB962C8B-B14F-4D97-AF65-F5344CB8AC3E}">
        <p14:creationId xmlns:p14="http://schemas.microsoft.com/office/powerpoint/2010/main" val="1998495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31</a:t>
            </a:fld>
            <a:endParaRPr lang="en-US"/>
          </a:p>
        </p:txBody>
      </p:sp>
    </p:spTree>
    <p:extLst>
      <p:ext uri="{BB962C8B-B14F-4D97-AF65-F5344CB8AC3E}">
        <p14:creationId xmlns:p14="http://schemas.microsoft.com/office/powerpoint/2010/main" val="1132078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32</a:t>
            </a:fld>
            <a:endParaRPr lang="en-US"/>
          </a:p>
        </p:txBody>
      </p:sp>
    </p:spTree>
    <p:extLst>
      <p:ext uri="{BB962C8B-B14F-4D97-AF65-F5344CB8AC3E}">
        <p14:creationId xmlns:p14="http://schemas.microsoft.com/office/powerpoint/2010/main" val="1360771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33</a:t>
            </a:fld>
            <a:endParaRPr lang="en-US"/>
          </a:p>
        </p:txBody>
      </p:sp>
    </p:spTree>
    <p:extLst>
      <p:ext uri="{BB962C8B-B14F-4D97-AF65-F5344CB8AC3E}">
        <p14:creationId xmlns:p14="http://schemas.microsoft.com/office/powerpoint/2010/main" val="1360771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34</a:t>
            </a:fld>
            <a:endParaRPr lang="en-US"/>
          </a:p>
        </p:txBody>
      </p:sp>
    </p:spTree>
    <p:extLst>
      <p:ext uri="{BB962C8B-B14F-4D97-AF65-F5344CB8AC3E}">
        <p14:creationId xmlns:p14="http://schemas.microsoft.com/office/powerpoint/2010/main" val="803112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35</a:t>
            </a:fld>
            <a:endParaRPr lang="en-US"/>
          </a:p>
        </p:txBody>
      </p:sp>
    </p:spTree>
    <p:extLst>
      <p:ext uri="{BB962C8B-B14F-4D97-AF65-F5344CB8AC3E}">
        <p14:creationId xmlns:p14="http://schemas.microsoft.com/office/powerpoint/2010/main" val="1526071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36</a:t>
            </a:fld>
            <a:endParaRPr lang="en-US"/>
          </a:p>
        </p:txBody>
      </p:sp>
    </p:spTree>
    <p:extLst>
      <p:ext uri="{BB962C8B-B14F-4D97-AF65-F5344CB8AC3E}">
        <p14:creationId xmlns:p14="http://schemas.microsoft.com/office/powerpoint/2010/main" val="1154648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37</a:t>
            </a:fld>
            <a:endParaRPr lang="en-US"/>
          </a:p>
        </p:txBody>
      </p:sp>
    </p:spTree>
    <p:extLst>
      <p:ext uri="{BB962C8B-B14F-4D97-AF65-F5344CB8AC3E}">
        <p14:creationId xmlns:p14="http://schemas.microsoft.com/office/powerpoint/2010/main" val="1154648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38</a:t>
            </a:fld>
            <a:endParaRPr lang="en-US"/>
          </a:p>
        </p:txBody>
      </p:sp>
    </p:spTree>
    <p:extLst>
      <p:ext uri="{BB962C8B-B14F-4D97-AF65-F5344CB8AC3E}">
        <p14:creationId xmlns:p14="http://schemas.microsoft.com/office/powerpoint/2010/main" val="1154648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39</a:t>
            </a:fld>
            <a:endParaRPr lang="en-US"/>
          </a:p>
        </p:txBody>
      </p:sp>
    </p:spTree>
    <p:extLst>
      <p:ext uri="{BB962C8B-B14F-4D97-AF65-F5344CB8AC3E}">
        <p14:creationId xmlns:p14="http://schemas.microsoft.com/office/powerpoint/2010/main" val="367233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be accompanied</a:t>
            </a:r>
            <a:r>
              <a:rPr lang="en-US" baseline="0" dirty="0" smtClean="0"/>
              <a:t> by sound or not</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a:t>
            </a:fld>
            <a:endParaRPr lang="en-US"/>
          </a:p>
        </p:txBody>
      </p:sp>
    </p:spTree>
    <p:extLst>
      <p:ext uri="{BB962C8B-B14F-4D97-AF65-F5344CB8AC3E}">
        <p14:creationId xmlns:p14="http://schemas.microsoft.com/office/powerpoint/2010/main" val="26110631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VLC media</a:t>
            </a:r>
            <a:r>
              <a:rPr lang="en-US" baseline="0" dirty="0" smtClean="0"/>
              <a:t> player: select tools, codec information</a:t>
            </a:r>
            <a:endParaRPr lang="en-US" dirty="0" smtClean="0"/>
          </a:p>
          <a:p>
            <a:r>
              <a:rPr lang="en-US" dirty="0" smtClean="0"/>
              <a:t>Windows media player: Display menu bar (go to library, organize</a:t>
            </a:r>
            <a:r>
              <a:rPr lang="en-US" baseline="0" dirty="0" smtClean="0"/>
              <a:t> (dropdown list), layout, check “show menu bar”</a:t>
            </a:r>
            <a:r>
              <a:rPr lang="en-US" dirty="0" smtClean="0"/>
              <a:t>; go to library and select file, properties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40</a:t>
            </a:fld>
            <a:endParaRPr lang="en-US"/>
          </a:p>
        </p:txBody>
      </p:sp>
    </p:spTree>
    <p:extLst>
      <p:ext uri="{BB962C8B-B14F-4D97-AF65-F5344CB8AC3E}">
        <p14:creationId xmlns:p14="http://schemas.microsoft.com/office/powerpoint/2010/main" val="3672332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41</a:t>
            </a:fld>
            <a:endParaRPr lang="en-US"/>
          </a:p>
        </p:txBody>
      </p:sp>
    </p:spTree>
    <p:extLst>
      <p:ext uri="{BB962C8B-B14F-4D97-AF65-F5344CB8AC3E}">
        <p14:creationId xmlns:p14="http://schemas.microsoft.com/office/powerpoint/2010/main" val="2596545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42</a:t>
            </a:fld>
            <a:endParaRPr lang="en-US"/>
          </a:p>
        </p:txBody>
      </p:sp>
    </p:spTree>
    <p:extLst>
      <p:ext uri="{BB962C8B-B14F-4D97-AF65-F5344CB8AC3E}">
        <p14:creationId xmlns:p14="http://schemas.microsoft.com/office/powerpoint/2010/main" val="3539504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disc info programs</a:t>
            </a:r>
          </a:p>
          <a:p>
            <a:r>
              <a:rPr lang="en-US" dirty="0" smtClean="0"/>
              <a:t>to</a:t>
            </a:r>
            <a:r>
              <a:rPr lang="en-US" baseline="0" dirty="0" smtClean="0"/>
              <a:t> view DVDs from other regions, purchase region-free player or use region-free software player (VLC is free: http://www.videolan.org/) </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43</a:t>
            </a:fld>
            <a:endParaRPr lang="en-US"/>
          </a:p>
        </p:txBody>
      </p:sp>
    </p:spTree>
    <p:extLst>
      <p:ext uri="{BB962C8B-B14F-4D97-AF65-F5344CB8AC3E}">
        <p14:creationId xmlns:p14="http://schemas.microsoft.com/office/powerpoint/2010/main" val="3539504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Vocabulary will</a:t>
            </a:r>
            <a:r>
              <a:rPr lang="en-US" baseline="0" dirty="0" smtClean="0"/>
              <a:t> be added in April </a:t>
            </a:r>
            <a:r>
              <a:rPr lang="en-US" baseline="0" dirty="0" smtClean="0"/>
              <a:t>2017 Toolkit </a:t>
            </a:r>
            <a:r>
              <a:rPr lang="en-US" baseline="0" dirty="0" smtClean="0"/>
              <a:t>update</a:t>
            </a:r>
          </a:p>
          <a:p>
            <a:r>
              <a:rPr lang="en-US" baseline="0" dirty="0" smtClean="0"/>
              <a:t>Use all regions for variations, such as region 0, region free</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44</a:t>
            </a:fld>
            <a:endParaRPr lang="en-US"/>
          </a:p>
        </p:txBody>
      </p:sp>
    </p:spTree>
    <p:extLst>
      <p:ext uri="{BB962C8B-B14F-4D97-AF65-F5344CB8AC3E}">
        <p14:creationId xmlns:p14="http://schemas.microsoft.com/office/powerpoint/2010/main" val="35395044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 don’t know this unless you are provider</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45</a:t>
            </a:fld>
            <a:endParaRPr lang="en-US"/>
          </a:p>
        </p:txBody>
      </p:sp>
    </p:spTree>
    <p:extLst>
      <p:ext uri="{BB962C8B-B14F-4D97-AF65-F5344CB8AC3E}">
        <p14:creationId xmlns:p14="http://schemas.microsoft.com/office/powerpoint/2010/main" val="35395044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MARC can repeat elements</a:t>
            </a:r>
            <a:r>
              <a:rPr lang="en-US" baseline="0" dirty="0" smtClean="0"/>
              <a:t> that have their own fields in 538; some catalogs only display 538</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46</a:t>
            </a:fld>
            <a:endParaRPr lang="en-US"/>
          </a:p>
        </p:txBody>
      </p:sp>
    </p:spTree>
    <p:extLst>
      <p:ext uri="{BB962C8B-B14F-4D97-AF65-F5344CB8AC3E}">
        <p14:creationId xmlns:p14="http://schemas.microsoft.com/office/powerpoint/2010/main" val="35395044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47</a:t>
            </a:fld>
            <a:endParaRPr lang="en-US"/>
          </a:p>
        </p:txBody>
      </p:sp>
    </p:spTree>
    <p:extLst>
      <p:ext uri="{BB962C8B-B14F-4D97-AF65-F5344CB8AC3E}">
        <p14:creationId xmlns:p14="http://schemas.microsoft.com/office/powerpoint/2010/main" val="35395044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48</a:t>
            </a:fld>
            <a:endParaRPr lang="en-US"/>
          </a:p>
        </p:txBody>
      </p:sp>
    </p:spTree>
    <p:extLst>
      <p:ext uri="{BB962C8B-B14F-4D97-AF65-F5344CB8AC3E}">
        <p14:creationId xmlns:p14="http://schemas.microsoft.com/office/powerpoint/2010/main" val="3539504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49</a:t>
            </a:fld>
            <a:endParaRPr lang="en-US"/>
          </a:p>
        </p:txBody>
      </p:sp>
    </p:spTree>
    <p:extLst>
      <p:ext uri="{BB962C8B-B14F-4D97-AF65-F5344CB8AC3E}">
        <p14:creationId xmlns:p14="http://schemas.microsoft.com/office/powerpoint/2010/main" val="353950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or may not be accompanied by sound</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a:t>
            </a:fld>
            <a:endParaRPr lang="en-US"/>
          </a:p>
        </p:txBody>
      </p:sp>
    </p:spTree>
    <p:extLst>
      <p:ext uri="{BB962C8B-B14F-4D97-AF65-F5344CB8AC3E}">
        <p14:creationId xmlns:p14="http://schemas.microsoft.com/office/powerpoint/2010/main" val="36560856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50</a:t>
            </a:fld>
            <a:endParaRPr lang="en-US"/>
          </a:p>
        </p:txBody>
      </p:sp>
    </p:spTree>
    <p:extLst>
      <p:ext uri="{BB962C8B-B14F-4D97-AF65-F5344CB8AC3E}">
        <p14:creationId xmlns:p14="http://schemas.microsoft.com/office/powerpoint/2010/main" val="28417084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51</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52</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 mono = mono; same mono info is sent to two channels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53</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54</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 mono = mono; same mono info is sent to two channels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55</a:t>
            </a:fld>
            <a:endParaRPr lang="en-US"/>
          </a:p>
        </p:txBody>
      </p:sp>
    </p:spTree>
    <p:extLst>
      <p:ext uri="{BB962C8B-B14F-4D97-AF65-F5344CB8AC3E}">
        <p14:creationId xmlns:p14="http://schemas.microsoft.com/office/powerpoint/2010/main" val="1364934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LPCM in RDA </a:t>
            </a:r>
            <a:r>
              <a:rPr lang="en-US" dirty="0" err="1" smtClean="0"/>
              <a:t>vocab</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56</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57</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58</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59</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https://en.wikipedia.org/wiki/Stereoscopy</a:t>
            </a:r>
          </a:p>
          <a:p>
            <a:r>
              <a:rPr lang="en-US" dirty="0" smtClean="0"/>
              <a:t>Separate image to each eye</a:t>
            </a:r>
          </a:p>
          <a:p>
            <a:r>
              <a:rPr lang="en-US" dirty="0" smtClean="0"/>
              <a:t>Most stereoscopic methods present two offset images separately to the left and right eye of the viewer. These </a:t>
            </a:r>
            <a:r>
              <a:rPr lang="en-US" dirty="0" smtClean="0">
                <a:hlinkClick r:id="rId3" tooltip="Two-dimensional"/>
              </a:rPr>
              <a:t>two-dimensional</a:t>
            </a:r>
            <a:r>
              <a:rPr lang="en-US" dirty="0" smtClean="0"/>
              <a:t> images are then combined in the brain to give the perception of </a:t>
            </a:r>
            <a:r>
              <a:rPr lang="en-US" dirty="0" smtClean="0">
                <a:hlinkClick r:id="rId4" tooltip="Three-dimensional space"/>
              </a:rPr>
              <a:t>3D</a:t>
            </a:r>
            <a:r>
              <a:rPr lang="en-US" dirty="0" smtClean="0"/>
              <a:t> depth. This technique is distinguished from </a:t>
            </a:r>
            <a:r>
              <a:rPr lang="en-US" dirty="0" smtClean="0">
                <a:hlinkClick r:id="rId5" tooltip="3d display"/>
              </a:rPr>
              <a:t>3D displays</a:t>
            </a:r>
            <a:r>
              <a:rPr lang="en-US" dirty="0" smtClean="0"/>
              <a:t> that display an image in </a:t>
            </a:r>
            <a:r>
              <a:rPr lang="en-US" dirty="0" smtClean="0">
                <a:hlinkClick r:id="rId4" tooltip="Three-dimensional space"/>
              </a:rPr>
              <a:t>three full dimensions</a:t>
            </a:r>
            <a:r>
              <a:rPr lang="en-US" dirty="0" smtClean="0"/>
              <a:t>, allowing the observer to increase information about the 3-dimensional objects being displayed by head and </a:t>
            </a:r>
            <a:r>
              <a:rPr lang="en-US" dirty="0" smtClean="0">
                <a:hlinkClick r:id="rId6" tooltip="Accommodation (eye)"/>
              </a:rPr>
              <a:t>eye movements</a:t>
            </a:r>
            <a:r>
              <a:rPr lang="en-US" dirty="0" smtClean="0"/>
              <a:t>.</a:t>
            </a:r>
          </a:p>
          <a:p>
            <a:endParaRPr lang="en-US" dirty="0" smtClean="0"/>
          </a:p>
          <a:p>
            <a:r>
              <a:rPr lang="en-US" dirty="0" smtClean="0"/>
              <a:t>.a realistic and immersive simulation of a </a:t>
            </a:r>
            <a:r>
              <a:rPr lang="en-US" dirty="0" smtClean="0">
                <a:hlinkClick r:id="rId7" tooltip="Three-dimensional"/>
              </a:rPr>
              <a:t>three-dimensional</a:t>
            </a:r>
            <a:r>
              <a:rPr lang="en-US" dirty="0" smtClean="0"/>
              <a:t> environment, created using interactive software and </a:t>
            </a:r>
            <a:r>
              <a:rPr lang="en-US" dirty="0" smtClean="0">
                <a:hlinkClick r:id="rId8" tooltip="Computer hardware"/>
              </a:rPr>
              <a:t>hardware</a:t>
            </a:r>
            <a:r>
              <a:rPr lang="en-US" dirty="0" smtClean="0"/>
              <a:t>, and experienced or controlled by movement of the body</a:t>
            </a:r>
            <a:endParaRPr lang="en-US" dirty="0"/>
          </a:p>
        </p:txBody>
      </p:sp>
      <p:sp>
        <p:nvSpPr>
          <p:cNvPr id="4" name="Slide Number Placeholder 3"/>
          <p:cNvSpPr>
            <a:spLocks noGrp="1"/>
          </p:cNvSpPr>
          <p:nvPr>
            <p:ph type="sldNum" sz="quarter" idx="10"/>
          </p:nvPr>
        </p:nvSpPr>
        <p:spPr/>
        <p:txBody>
          <a:bodyPr/>
          <a:lstStyle/>
          <a:p>
            <a:fld id="{58A41078-2BC1-4603-91F8-E76E455B8C70}" type="slidenum">
              <a:rPr lang="en-US" smtClean="0"/>
              <a:pPr/>
              <a:t>6</a:t>
            </a:fld>
            <a:endParaRPr lang="en-US"/>
          </a:p>
        </p:txBody>
      </p:sp>
    </p:spTree>
    <p:extLst>
      <p:ext uri="{BB962C8B-B14F-4D97-AF65-F5344CB8AC3E}">
        <p14:creationId xmlns:p14="http://schemas.microsoft.com/office/powerpoint/2010/main" val="1728936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60</a:t>
            </a:fld>
            <a:endParaRPr lang="en-US"/>
          </a:p>
        </p:txBody>
      </p:sp>
    </p:spTree>
    <p:extLst>
      <p:ext uri="{BB962C8B-B14F-4D97-AF65-F5344CB8AC3E}">
        <p14:creationId xmlns:p14="http://schemas.microsoft.com/office/powerpoint/2010/main" val="16423687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designations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61</a:t>
            </a:fld>
            <a:endParaRPr lang="en-US"/>
          </a:p>
        </p:txBody>
      </p:sp>
    </p:spTree>
    <p:extLst>
      <p:ext uri="{BB962C8B-B14F-4D97-AF65-F5344CB8AC3E}">
        <p14:creationId xmlns:p14="http://schemas.microsoft.com/office/powerpoint/2010/main" val="910041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62</a:t>
            </a:fld>
            <a:endParaRPr lang="en-US"/>
          </a:p>
        </p:txBody>
      </p:sp>
    </p:spTree>
    <p:extLst>
      <p:ext uri="{BB962C8B-B14F-4D97-AF65-F5344CB8AC3E}">
        <p14:creationId xmlns:p14="http://schemas.microsoft.com/office/powerpoint/2010/main" val="1398908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16:9 almost</a:t>
            </a:r>
            <a:r>
              <a:rPr lang="en-US" baseline="0" dirty="0" smtClean="0"/>
              <a:t> never aspect ratio of file; for widescreen, look for denominator of 1</a:t>
            </a:r>
            <a:endParaRPr lang="en-US" dirty="0" smtClean="0"/>
          </a:p>
          <a:p>
            <a:r>
              <a:rPr lang="en-US" dirty="0" smtClean="0"/>
              <a:t>picture adjust to differently-</a:t>
            </a:r>
            <a:r>
              <a:rPr lang="en-US" baseline="0" dirty="0" smtClean="0"/>
              <a:t>sized screens better</a:t>
            </a:r>
          </a:p>
          <a:p>
            <a:r>
              <a:rPr lang="en-US" baseline="0" dirty="0" err="1" smtClean="0"/>
              <a:t>wikipedia</a:t>
            </a:r>
            <a:r>
              <a:rPr lang="en-US" baseline="0" dirty="0" smtClean="0"/>
              <a:t> link lists various ways that this appears on packaging</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63</a:t>
            </a:fld>
            <a:endParaRPr lang="en-US"/>
          </a:p>
        </p:txBody>
      </p:sp>
    </p:spTree>
    <p:extLst>
      <p:ext uri="{BB962C8B-B14F-4D97-AF65-F5344CB8AC3E}">
        <p14:creationId xmlns:p14="http://schemas.microsoft.com/office/powerpoint/2010/main" val="2489791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http://hometheaterhifi.com/volume_6_4/feature-article-enhanced-widescreen-november-99.html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http://arstechnica.com/civis/viewtopic.php?f=2&amp;t=1243481&amp;start=40</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64</a:t>
            </a:fld>
            <a:endParaRPr lang="en-US"/>
          </a:p>
        </p:txBody>
      </p:sp>
    </p:spTree>
    <p:extLst>
      <p:ext uri="{BB962C8B-B14F-4D97-AF65-F5344CB8AC3E}">
        <p14:creationId xmlns:p14="http://schemas.microsoft.com/office/powerpoint/2010/main" val="24897918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65</a:t>
            </a:fld>
            <a:endParaRPr lang="en-US"/>
          </a:p>
        </p:txBody>
      </p:sp>
    </p:spTree>
    <p:extLst>
      <p:ext uri="{BB962C8B-B14F-4D97-AF65-F5344CB8AC3E}">
        <p14:creationId xmlns:p14="http://schemas.microsoft.com/office/powerpoint/2010/main" val="15876558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http://www.hifi-writer.com/he/panscan/panscan.htm</a:t>
            </a:r>
          </a:p>
        </p:txBody>
      </p:sp>
      <p:sp>
        <p:nvSpPr>
          <p:cNvPr id="4" name="Slide Number Placeholder 3"/>
          <p:cNvSpPr>
            <a:spLocks noGrp="1"/>
          </p:cNvSpPr>
          <p:nvPr>
            <p:ph type="sldNum" sz="quarter" idx="10"/>
          </p:nvPr>
        </p:nvSpPr>
        <p:spPr/>
        <p:txBody>
          <a:bodyPr/>
          <a:lstStyle/>
          <a:p>
            <a:fld id="{6E8F6F01-026E-4D2F-9B3E-EBF3FBBE24E6}" type="slidenum">
              <a:rPr lang="en-US" smtClean="0"/>
              <a:pPr/>
              <a:t>66</a:t>
            </a:fld>
            <a:endParaRPr lang="en-US"/>
          </a:p>
        </p:txBody>
      </p:sp>
    </p:spTree>
    <p:extLst>
      <p:ext uri="{BB962C8B-B14F-4D97-AF65-F5344CB8AC3E}">
        <p14:creationId xmlns:p14="http://schemas.microsoft.com/office/powerpoint/2010/main" val="24897918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Monochrome = A </a:t>
            </a:r>
            <a:r>
              <a:rPr lang="en-US" dirty="0" err="1" smtClean="0"/>
              <a:t>colour</a:t>
            </a:r>
            <a:r>
              <a:rPr lang="en-US" dirty="0" smtClean="0"/>
              <a:t> content consisting of tones of one </a:t>
            </a:r>
            <a:r>
              <a:rPr lang="en-US" dirty="0" err="1" smtClean="0"/>
              <a:t>colour</a:t>
            </a:r>
            <a:r>
              <a:rPr lang="en-US" dirty="0" smtClean="0"/>
              <a:t>, or black and white, or black or white and another </a:t>
            </a:r>
            <a:r>
              <a:rPr lang="en-US" dirty="0" err="1" smtClean="0"/>
              <a:t>colour</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Polychrome</a:t>
            </a:r>
            <a:r>
              <a:rPr lang="en-US" sz="1200" baseline="0" dirty="0" smtClean="0"/>
              <a:t> = </a:t>
            </a:r>
            <a:r>
              <a:rPr lang="en-US" dirty="0" smtClean="0"/>
              <a:t>A </a:t>
            </a:r>
            <a:r>
              <a:rPr lang="en-US" dirty="0" err="1" smtClean="0"/>
              <a:t>colour</a:t>
            </a:r>
            <a:r>
              <a:rPr lang="en-US" dirty="0" smtClean="0"/>
              <a:t> content consisting of two </a:t>
            </a:r>
            <a:r>
              <a:rPr lang="en-US" dirty="0" err="1" smtClean="0"/>
              <a:t>colours</a:t>
            </a:r>
            <a:r>
              <a:rPr lang="en-US" dirty="0" smtClean="0"/>
              <a:t>, neither of which is black or white, or more than two </a:t>
            </a:r>
            <a:r>
              <a:rPr lang="en-US" dirty="0" err="1" smtClean="0"/>
              <a:t>colours</a:t>
            </a:r>
            <a:r>
              <a:rPr lang="en-US" dirty="0" smtClean="0"/>
              <a:t>.</a:t>
            </a:r>
          </a:p>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67</a:t>
            </a:fld>
            <a:endParaRPr lang="en-US"/>
          </a:p>
        </p:txBody>
      </p:sp>
    </p:spTree>
    <p:extLst>
      <p:ext uri="{BB962C8B-B14F-4D97-AF65-F5344CB8AC3E}">
        <p14:creationId xmlns:p14="http://schemas.microsoft.com/office/powerpoint/2010/main" val="9633775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Sepia is example of toning (see slide</a:t>
            </a:r>
            <a:r>
              <a:rPr lang="en-US" baseline="0" dirty="0" smtClean="0"/>
              <a:t> 69)</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68</a:t>
            </a:fld>
            <a:endParaRPr lang="en-US"/>
          </a:p>
        </p:txBody>
      </p:sp>
    </p:spTree>
    <p:extLst>
      <p:ext uri="{BB962C8B-B14F-4D97-AF65-F5344CB8AC3E}">
        <p14:creationId xmlns:p14="http://schemas.microsoft.com/office/powerpoint/2010/main" val="9633775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69</a:t>
            </a:fld>
            <a:endParaRPr lang="en-US"/>
          </a:p>
        </p:txBody>
      </p:sp>
    </p:spTree>
    <p:extLst>
      <p:ext uri="{BB962C8B-B14F-4D97-AF65-F5344CB8AC3E}">
        <p14:creationId xmlns:p14="http://schemas.microsoft.com/office/powerpoint/2010/main" val="96337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7</a:t>
            </a:fld>
            <a:endParaRPr lang="en-US"/>
          </a:p>
        </p:txBody>
      </p:sp>
    </p:spTree>
    <p:extLst>
      <p:ext uri="{BB962C8B-B14F-4D97-AF65-F5344CB8AC3E}">
        <p14:creationId xmlns:p14="http://schemas.microsoft.com/office/powerpoint/2010/main" val="3233669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https://en.wikipedia.org/wiki/Film_tinting</a:t>
            </a:r>
          </a:p>
          <a:p>
            <a:r>
              <a:rPr lang="en-US" b="1" dirty="0" smtClean="0"/>
              <a:t>Film tinting</a:t>
            </a:r>
            <a:r>
              <a:rPr lang="en-US" dirty="0" smtClean="0"/>
              <a:t> is the process of adding color to black-and-white film, usually by means of soaking the film in dye and staining the film </a:t>
            </a:r>
            <a:r>
              <a:rPr lang="en-US" dirty="0" smtClean="0">
                <a:hlinkClick r:id="rId3" tooltip="Emulsion"/>
              </a:rPr>
              <a:t>emulsion</a:t>
            </a:r>
            <a:r>
              <a:rPr lang="en-US" dirty="0" smtClean="0"/>
              <a:t>. The effect is that all of the light shining through is filtered, so that what would be white light becomes light of some color.</a:t>
            </a:r>
          </a:p>
          <a:p>
            <a:r>
              <a:rPr lang="en-US" b="1" dirty="0" smtClean="0"/>
              <a:t>Film toning</a:t>
            </a:r>
            <a:r>
              <a:rPr lang="en-US" dirty="0" smtClean="0"/>
              <a:t> is the process of replacing the silver particles in the emulsion with colored, silver salts, by means of chemicals. Unlike tinting, toning colored the darkest areas, leaving the white areas largely untouched.</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70</a:t>
            </a:fld>
            <a:endParaRPr lang="en-US"/>
          </a:p>
        </p:txBody>
      </p:sp>
    </p:spTree>
    <p:extLst>
      <p:ext uri="{BB962C8B-B14F-4D97-AF65-F5344CB8AC3E}">
        <p14:creationId xmlns:p14="http://schemas.microsoft.com/office/powerpoint/2010/main" val="9633775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a:t>
            </a:r>
            <a:r>
              <a:rPr lang="en-US" baseline="0" dirty="0" smtClean="0"/>
              <a:t> out for </a:t>
            </a:r>
            <a:r>
              <a:rPr lang="en-US" dirty="0" smtClean="0"/>
              <a:t>black frames</a:t>
            </a:r>
            <a:r>
              <a:rPr lang="en-US" baseline="0" dirty="0" smtClean="0"/>
              <a:t> at end of film</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71</a:t>
            </a:fld>
            <a:endParaRPr lang="en-US"/>
          </a:p>
        </p:txBody>
      </p:sp>
    </p:spTree>
    <p:extLst>
      <p:ext uri="{BB962C8B-B14F-4D97-AF65-F5344CB8AC3E}">
        <p14:creationId xmlns:p14="http://schemas.microsoft.com/office/powerpoint/2010/main" val="14759192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Mocked-up</a:t>
            </a:r>
            <a:r>
              <a:rPr lang="en-US" baseline="0" dirty="0" smtClean="0"/>
              <a:t> example for demonstration</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72</a:t>
            </a:fld>
            <a:endParaRPr lang="en-US"/>
          </a:p>
        </p:txBody>
      </p:sp>
    </p:spTree>
    <p:extLst>
      <p:ext uri="{BB962C8B-B14F-4D97-AF65-F5344CB8AC3E}">
        <p14:creationId xmlns:p14="http://schemas.microsoft.com/office/powerpoint/2010/main" val="38944370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way of recording same data as previous slide</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73</a:t>
            </a:fld>
            <a:endParaRPr lang="en-US"/>
          </a:p>
        </p:txBody>
      </p:sp>
    </p:spTree>
    <p:extLst>
      <p:ext uri="{BB962C8B-B14F-4D97-AF65-F5344CB8AC3E}">
        <p14:creationId xmlns:p14="http://schemas.microsoft.com/office/powerpoint/2010/main" val="9401500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74</a:t>
            </a:fld>
            <a:endParaRPr lang="en-US"/>
          </a:p>
        </p:txBody>
      </p:sp>
    </p:spTree>
    <p:extLst>
      <p:ext uri="{BB962C8B-B14F-4D97-AF65-F5344CB8AC3E}">
        <p14:creationId xmlns:p14="http://schemas.microsoft.com/office/powerpoint/2010/main" val="5773524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75</a:t>
            </a:fld>
            <a:endParaRPr lang="en-US"/>
          </a:p>
        </p:txBody>
      </p:sp>
    </p:spTree>
    <p:extLst>
      <p:ext uri="{BB962C8B-B14F-4D97-AF65-F5344CB8AC3E}">
        <p14:creationId xmlns:p14="http://schemas.microsoft.com/office/powerpoint/2010/main" val="28837158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76</a:t>
            </a:fld>
            <a:endParaRPr lang="en-US"/>
          </a:p>
        </p:txBody>
      </p:sp>
    </p:spTree>
    <p:extLst>
      <p:ext uri="{BB962C8B-B14F-4D97-AF65-F5344CB8AC3E}">
        <p14:creationId xmlns:p14="http://schemas.microsoft.com/office/powerpoint/2010/main" val="21139015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77</a:t>
            </a:fld>
            <a:endParaRPr lang="en-US"/>
          </a:p>
        </p:txBody>
      </p:sp>
    </p:spTree>
    <p:extLst>
      <p:ext uri="{BB962C8B-B14F-4D97-AF65-F5344CB8AC3E}">
        <p14:creationId xmlns:p14="http://schemas.microsoft.com/office/powerpoint/2010/main" val="24698541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78</a:t>
            </a:fld>
            <a:endParaRPr lang="en-US"/>
          </a:p>
        </p:txBody>
      </p:sp>
    </p:spTree>
    <p:extLst>
      <p:ext uri="{BB962C8B-B14F-4D97-AF65-F5344CB8AC3E}">
        <p14:creationId xmlns:p14="http://schemas.microsoft.com/office/powerpoint/2010/main" val="18241400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753?</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79</a:t>
            </a:fld>
            <a:endParaRPr lang="en-US"/>
          </a:p>
        </p:txBody>
      </p:sp>
    </p:spTree>
    <p:extLst>
      <p:ext uri="{BB962C8B-B14F-4D97-AF65-F5344CB8AC3E}">
        <p14:creationId xmlns:p14="http://schemas.microsoft.com/office/powerpoint/2010/main" val="354012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8</a:t>
            </a:fld>
            <a:endParaRPr lang="en-US"/>
          </a:p>
        </p:txBody>
      </p:sp>
    </p:spTree>
    <p:extLst>
      <p:ext uri="{BB962C8B-B14F-4D97-AF65-F5344CB8AC3E}">
        <p14:creationId xmlns:p14="http://schemas.microsoft.com/office/powerpoint/2010/main" val="25859242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80</a:t>
            </a:fld>
            <a:endParaRPr lang="en-US"/>
          </a:p>
        </p:txBody>
      </p:sp>
    </p:spTree>
    <p:extLst>
      <p:ext uri="{BB962C8B-B14F-4D97-AF65-F5344CB8AC3E}">
        <p14:creationId xmlns:p14="http://schemas.microsoft.com/office/powerpoint/2010/main" val="20971552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number of players for video games</a:t>
            </a:r>
          </a:p>
          <a:p>
            <a:r>
              <a:rPr lang="en-US" dirty="0" smtClean="0"/>
              <a:t>385 is newer field for</a:t>
            </a:r>
            <a:r>
              <a:rPr lang="en-US" baseline="0" dirty="0" smtClean="0"/>
              <a:t> audience characteristics that uses controlled vocabulary: http://www.loc.gov/marc/bibliographic/bd385.html</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81</a:t>
            </a:fld>
            <a:endParaRPr lang="en-US"/>
          </a:p>
        </p:txBody>
      </p:sp>
    </p:spTree>
    <p:extLst>
      <p:ext uri="{BB962C8B-B14F-4D97-AF65-F5344CB8AC3E}">
        <p14:creationId xmlns:p14="http://schemas.microsoft.com/office/powerpoint/2010/main" val="40495135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OLAC</a:t>
            </a:r>
            <a:r>
              <a:rPr lang="en-US" baseline="0" dirty="0" smtClean="0"/>
              <a:t> recommendations for more details</a:t>
            </a:r>
            <a:endParaRPr lang="en-US" dirty="0" smtClean="0"/>
          </a:p>
          <a:p>
            <a:r>
              <a:rPr lang="en-US" dirty="0" smtClean="0"/>
              <a:t>may wish to edit</a:t>
            </a:r>
            <a:r>
              <a:rPr lang="en-US" baseline="0" dirty="0" smtClean="0"/>
              <a:t> publishers’ blurbs or use ellipses to make more neutral</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82</a:t>
            </a:fld>
            <a:endParaRPr lang="en-US"/>
          </a:p>
        </p:txBody>
      </p:sp>
    </p:spTree>
    <p:extLst>
      <p:ext uri="{BB962C8B-B14F-4D97-AF65-F5344CB8AC3E}">
        <p14:creationId xmlns:p14="http://schemas.microsoft.com/office/powerpoint/2010/main" val="40495135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83</a:t>
            </a:fld>
            <a:endParaRPr lang="en-US"/>
          </a:p>
        </p:txBody>
      </p:sp>
    </p:spTree>
    <p:extLst>
      <p:ext uri="{BB962C8B-B14F-4D97-AF65-F5344CB8AC3E}">
        <p14:creationId xmlns:p14="http://schemas.microsoft.com/office/powerpoint/2010/main" val="40495135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period at end of MARC field</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84</a:t>
            </a:fld>
            <a:endParaRPr lang="en-US"/>
          </a:p>
        </p:txBody>
      </p:sp>
    </p:spTree>
    <p:extLst>
      <p:ext uri="{BB962C8B-B14F-4D97-AF65-F5344CB8AC3E}">
        <p14:creationId xmlns:p14="http://schemas.microsoft.com/office/powerpoint/2010/main" val="40495135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videos: because connected to language info, usually recorded in 546</a:t>
            </a:r>
          </a:p>
        </p:txBody>
      </p:sp>
      <p:sp>
        <p:nvSpPr>
          <p:cNvPr id="4" name="Slide Number Placeholder 3"/>
          <p:cNvSpPr>
            <a:spLocks noGrp="1"/>
          </p:cNvSpPr>
          <p:nvPr>
            <p:ph type="sldNum" sz="quarter" idx="10"/>
          </p:nvPr>
        </p:nvSpPr>
        <p:spPr/>
        <p:txBody>
          <a:bodyPr/>
          <a:lstStyle/>
          <a:p>
            <a:fld id="{6E8F6F01-026E-4D2F-9B3E-EBF3FBBE24E6}" type="slidenum">
              <a:rPr lang="en-US" smtClean="0"/>
              <a:pPr/>
              <a:t>85</a:t>
            </a:fld>
            <a:endParaRPr lang="en-US"/>
          </a:p>
        </p:txBody>
      </p:sp>
    </p:spTree>
    <p:extLst>
      <p:ext uri="{BB962C8B-B14F-4D97-AF65-F5344CB8AC3E}">
        <p14:creationId xmlns:p14="http://schemas.microsoft.com/office/powerpoint/2010/main" val="13802648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E8F6F01-026E-4D2F-9B3E-EBF3FBBE24E6}" type="slidenum">
              <a:rPr lang="en-US" smtClean="0"/>
              <a:pPr/>
              <a:t>86</a:t>
            </a:fld>
            <a:endParaRPr lang="en-US"/>
          </a:p>
        </p:txBody>
      </p:sp>
    </p:spTree>
    <p:extLst>
      <p:ext uri="{BB962C8B-B14F-4D97-AF65-F5344CB8AC3E}">
        <p14:creationId xmlns:p14="http://schemas.microsoft.com/office/powerpoint/2010/main" val="30188621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technologies</a:t>
            </a:r>
          </a:p>
          <a:p>
            <a:r>
              <a:rPr lang="en-US" dirty="0" smtClean="0"/>
              <a:t>Subtitles based</a:t>
            </a:r>
            <a:r>
              <a:rPr lang="en-US" baseline="0" dirty="0" smtClean="0"/>
              <a:t> only on spoken words</a:t>
            </a:r>
          </a:p>
          <a:p>
            <a:r>
              <a:rPr lang="en-US" baseline="0" dirty="0" smtClean="0"/>
              <a:t>Captions include contextual info that people who can’t hear need, such as sound effects and indications of who is speaking if it’s ambiguous</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87</a:t>
            </a:fld>
            <a:endParaRPr lang="en-US"/>
          </a:p>
        </p:txBody>
      </p:sp>
    </p:spTree>
    <p:extLst>
      <p:ext uri="{BB962C8B-B14F-4D97-AF65-F5344CB8AC3E}">
        <p14:creationId xmlns:p14="http://schemas.microsoft.com/office/powerpoint/2010/main" val="13802648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88</a:t>
            </a:fld>
            <a:endParaRPr lang="en-US"/>
          </a:p>
        </p:txBody>
      </p:sp>
    </p:spTree>
    <p:extLst>
      <p:ext uri="{BB962C8B-B14F-4D97-AF65-F5344CB8AC3E}">
        <p14:creationId xmlns:p14="http://schemas.microsoft.com/office/powerpoint/2010/main" val="13802648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89</a:t>
            </a:fld>
            <a:endParaRPr lang="en-US"/>
          </a:p>
        </p:txBody>
      </p:sp>
    </p:spTree>
    <p:extLst>
      <p:ext uri="{BB962C8B-B14F-4D97-AF65-F5344CB8AC3E}">
        <p14:creationId xmlns:p14="http://schemas.microsoft.com/office/powerpoint/2010/main" val="384384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Post-GMD </a:t>
            </a:r>
            <a:r>
              <a:rPr lang="en-US" dirty="0" smtClean="0"/>
              <a:t>supposed to get clean separation of content and carrier, but didn’t quite happen; these things aren’t all the same—audio and video</a:t>
            </a:r>
            <a:r>
              <a:rPr lang="en-US" baseline="0" dirty="0" smtClean="0"/>
              <a:t> types mix in content</a:t>
            </a:r>
            <a:r>
              <a:rPr lang="en-US" dirty="0" smtClean="0"/>
              <a:t>; no principled distinction</a:t>
            </a:r>
            <a:r>
              <a:rPr lang="en-US" baseline="0" dirty="0" smtClean="0"/>
              <a:t> between video and computer for digital video; might be better to split between digital and analog (magnetic, etc.) intermediation. The dividing line between a stand-alone playback device and a computer is blurry. MP3 files originally required a computer, but then someone started manufacturing stand-alone CD players that will play MP3 CDs. In the other direction, my stand-alone DVD player at home will play </a:t>
            </a:r>
            <a:r>
              <a:rPr lang="en-US" baseline="0" dirty="0" err="1" smtClean="0"/>
              <a:t>Youtube</a:t>
            </a:r>
            <a:r>
              <a:rPr lang="en-US" baseline="0" dirty="0" smtClean="0"/>
              <a:t> videos and other online video content, which has traditionally been considered computer content.</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9</a:t>
            </a:fld>
            <a:endParaRPr lang="en-US"/>
          </a:p>
        </p:txBody>
      </p:sp>
    </p:spTree>
    <p:extLst>
      <p:ext uri="{BB962C8B-B14F-4D97-AF65-F5344CB8AC3E}">
        <p14:creationId xmlns:p14="http://schemas.microsoft.com/office/powerpoint/2010/main" val="24893801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a:t>
            </a:r>
            <a:r>
              <a:rPr lang="en-US" baseline="0" dirty="0" smtClean="0"/>
              <a:t> for moving images is complex</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90</a:t>
            </a:fld>
            <a:endParaRPr lang="en-US"/>
          </a:p>
        </p:txBody>
      </p:sp>
    </p:spTree>
    <p:extLst>
      <p:ext uri="{BB962C8B-B14F-4D97-AF65-F5344CB8AC3E}">
        <p14:creationId xmlns:p14="http://schemas.microsoft.com/office/powerpoint/2010/main" val="5560449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use 041$h for original language even when no translation is involved.</a:t>
            </a:r>
          </a:p>
          <a:p>
            <a:r>
              <a:rPr lang="en-US" dirty="0" smtClean="0"/>
              <a:t>https://www.loc.gov/marc/bibliographic/bd041.html see </a:t>
            </a:r>
            <a:r>
              <a:rPr lang="pt-BR" dirty="0" smtClean="0"/>
              <a:t>$h - Language code of original (R)</a:t>
            </a:r>
          </a:p>
          <a:p>
            <a:r>
              <a:rPr lang="en-US" dirty="0" smtClean="0"/>
              <a:t>https://www.oclc.org/bibformats/en/0xx/041.html</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91</a:t>
            </a:fld>
            <a:endParaRPr lang="en-US"/>
          </a:p>
        </p:txBody>
      </p:sp>
    </p:spTree>
    <p:extLst>
      <p:ext uri="{BB962C8B-B14F-4D97-AF65-F5344CB8AC3E}">
        <p14:creationId xmlns:p14="http://schemas.microsoft.com/office/powerpoint/2010/main" val="5560449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041$h</a:t>
            </a:r>
            <a:r>
              <a:rPr lang="en-US" baseline="0" dirty="0" smtClean="0"/>
              <a:t> definition has been expanded to include original language whether or not a translation is involved.</a:t>
            </a:r>
            <a:endParaRPr lang="en-US" dirty="0"/>
          </a:p>
        </p:txBody>
      </p:sp>
      <p:sp>
        <p:nvSpPr>
          <p:cNvPr id="4" name="Slide Number Placeholder 3"/>
          <p:cNvSpPr>
            <a:spLocks noGrp="1"/>
          </p:cNvSpPr>
          <p:nvPr>
            <p:ph type="sldNum" sz="quarter" idx="10"/>
          </p:nvPr>
        </p:nvSpPr>
        <p:spPr/>
        <p:txBody>
          <a:bodyPr/>
          <a:lstStyle/>
          <a:p>
            <a:fld id="{6E8F6F01-026E-4D2F-9B3E-EBF3FBBE24E6}" type="slidenum">
              <a:rPr lang="en-US" smtClean="0"/>
              <a:pPr/>
              <a:t>92</a:t>
            </a:fld>
            <a:endParaRPr lang="en-US"/>
          </a:p>
        </p:txBody>
      </p:sp>
    </p:spTree>
    <p:extLst>
      <p:ext uri="{BB962C8B-B14F-4D97-AF65-F5344CB8AC3E}">
        <p14:creationId xmlns:p14="http://schemas.microsoft.com/office/powerpoint/2010/main" val="32152149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8F6F01-026E-4D2F-9B3E-EBF3FBBE24E6}" type="slidenum">
              <a:rPr lang="en-US" smtClean="0"/>
              <a:pPr/>
              <a:t>93</a:t>
            </a:fld>
            <a:endParaRPr lang="en-US"/>
          </a:p>
        </p:txBody>
      </p:sp>
    </p:spTree>
    <p:extLst>
      <p:ext uri="{BB962C8B-B14F-4D97-AF65-F5344CB8AC3E}">
        <p14:creationId xmlns:p14="http://schemas.microsoft.com/office/powerpoint/2010/main" val="1132707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DDFB4F-9602-4827-807B-7765122FCDC4}" type="datetime1">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E61645-B4FA-4CA4-B0DE-D317AF301EDD}" type="datetime1">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94588-1A87-4418-834E-1C06B05212CD}" type="datetime1">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B8CAE6B-732C-460A-9E79-5A5E14A0C778}" type="datetime1">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D6F8660-CAC8-48FB-9E28-61ED15296F0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AB83E-60F8-4C46-AD07-40355556CB99}" type="datetime1">
              <a:rPr lang="en-US" smtClean="0"/>
              <a:pPr/>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D3D01-46FE-4AE2-8395-41366C8D71C8}" type="datetime1">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1B8897-EE62-40DB-B843-65D5A5A5FA76}" type="datetime1">
              <a:rPr lang="en-US" smtClean="0"/>
              <a:pPr/>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879ED8-5448-44F5-8A31-E160A5A412D3}" type="datetime1">
              <a:rPr lang="en-US" smtClean="0"/>
              <a:pPr/>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F134A-C4F8-42CC-A85F-26834CCBD06F}" type="datetime1">
              <a:rPr lang="en-US" smtClean="0"/>
              <a:pPr/>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80FD5-7707-4A7E-9E43-CE2197A46E82}" type="datetime1">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AC3476-2558-467D-9B1E-3FDAFEE0B67D}" type="datetime1">
              <a:rPr lang="en-US" smtClean="0"/>
              <a:pPr/>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F8660-CAC8-48FB-9E28-61ED15296F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2B1F5-565D-4C3C-B0CE-5655454B9FC2}" type="datetime1">
              <a:rPr lang="en-US" smtClean="0"/>
              <a:pPr/>
              <a:t>5/10/2018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F8660-CAC8-48FB-9E28-61ED15296F0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9.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olacin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hyperlink" Target="https://www.loc.gov/marc/relators/tn170310src.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hyperlink" Target="http://www.videohelp.com/software/IfoEdi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k-probe.com/" TargetMode="External"/><Relationship Id="rId5" Type="http://schemas.openxmlformats.org/officeDocument/2006/relationships/hyperlink" Target="http://pc.blog.zemows.org/2012/07/15/region-code/" TargetMode="External"/><Relationship Id="rId4" Type="http://schemas.openxmlformats.org/officeDocument/2006/relationships/hyperlink" Target="http://www.vso-software.fr/products/inspector/inspector.ph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metadataregistry.org/vocabulary/show/id/354.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Video_game_graph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en.wikipedia.org/wiki/Virtual_reality" TargetMode="External"/><Relationship Id="rId4" Type="http://schemas.openxmlformats.org/officeDocument/2006/relationships/hyperlink" Target="https://en.wikipedia.org/wiki/Stereoscopic_video_game"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Anamorphic_widescree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tvshowsondvd.com/n/3997" TargetMode="External"/><Relationship Id="rId4" Type="http://schemas.openxmlformats.org/officeDocument/2006/relationships/hyperlink" Target="http://www.wisegeek.org/what-is-anamorphic-widescreen.htm"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olacinc.org/sites/capc_files/summnotes.pdf"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8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895600"/>
            <a:ext cx="6629400" cy="1470025"/>
          </a:xfrm>
        </p:spPr>
        <p:txBody>
          <a:bodyPr>
            <a:normAutofit fontScale="90000"/>
          </a:bodyPr>
          <a:lstStyle/>
          <a:p>
            <a:r>
              <a:rPr lang="en-US" b="1" dirty="0" smtClean="0"/>
              <a:t>Cataloging Video</a:t>
            </a:r>
            <a:br>
              <a:rPr lang="en-US" b="1" dirty="0" smtClean="0"/>
            </a:br>
            <a:r>
              <a:rPr lang="en-US" b="1" dirty="0" smtClean="0"/>
              <a:t>Resources with RDA </a:t>
            </a:r>
            <a:br>
              <a:rPr lang="en-US" b="1" dirty="0" smtClean="0"/>
            </a:br>
            <a:r>
              <a:rPr lang="en-US" b="1" dirty="0" smtClean="0"/>
              <a:t>Part 1: Technological Aspects</a:t>
            </a:r>
            <a:endParaRPr lang="en-US" b="1" dirty="0"/>
          </a:p>
        </p:txBody>
      </p:sp>
      <p:sp>
        <p:nvSpPr>
          <p:cNvPr id="3" name="Subtitle 2"/>
          <p:cNvSpPr>
            <a:spLocks noGrp="1"/>
          </p:cNvSpPr>
          <p:nvPr>
            <p:ph type="subTitle" idx="1"/>
          </p:nvPr>
        </p:nvSpPr>
        <p:spPr>
          <a:xfrm>
            <a:off x="304800" y="4953000"/>
            <a:ext cx="8458200" cy="1295400"/>
          </a:xfrm>
        </p:spPr>
        <p:txBody>
          <a:bodyPr numCol="2" spcCol="457200">
            <a:normAutofit/>
          </a:bodyPr>
          <a:lstStyle/>
          <a:p>
            <a:r>
              <a:rPr lang="en-US" sz="2800" b="1" dirty="0" smtClean="0">
                <a:solidFill>
                  <a:schemeClr val="tx1"/>
                </a:solidFill>
              </a:rPr>
              <a:t>ALA Editions Workshop</a:t>
            </a:r>
          </a:p>
          <a:p>
            <a:r>
              <a:rPr lang="en-US" sz="2800" b="1" dirty="0" smtClean="0">
                <a:solidFill>
                  <a:schemeClr val="tx1"/>
                </a:solidFill>
              </a:rPr>
              <a:t>May 10, 2018</a:t>
            </a:r>
          </a:p>
          <a:p>
            <a:endParaRPr lang="en-US" sz="1300" b="1" dirty="0" smtClean="0">
              <a:solidFill>
                <a:schemeClr val="tx1"/>
              </a:solidFill>
            </a:endParaRPr>
          </a:p>
          <a:p>
            <a:r>
              <a:rPr lang="en-US" sz="2800" b="1" dirty="0" smtClean="0">
                <a:solidFill>
                  <a:schemeClr val="tx1"/>
                </a:solidFill>
              </a:rPr>
              <a:t>Kelley McGrath</a:t>
            </a:r>
          </a:p>
          <a:p>
            <a:r>
              <a:rPr lang="en-US" sz="2800" b="1" dirty="0" smtClean="0">
                <a:solidFill>
                  <a:schemeClr val="tx1"/>
                </a:solidFill>
              </a:rPr>
              <a:t>University of Oregon</a:t>
            </a:r>
          </a:p>
          <a:p>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1</a:t>
            </a:fld>
            <a:endParaRPr lang="en-US"/>
          </a:p>
        </p:txBody>
      </p:sp>
    </p:spTree>
    <p:extLst>
      <p:ext uri="{BB962C8B-B14F-4D97-AF65-F5344CB8AC3E}">
        <p14:creationId xmlns:p14="http://schemas.microsoft.com/office/powerpoint/2010/main" val="30815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57200" y="1931053"/>
            <a:ext cx="7543800" cy="4572000"/>
          </a:xfrm>
        </p:spPr>
        <p:txBody>
          <a:bodyPr>
            <a:normAutofit/>
          </a:bodyPr>
          <a:lstStyle/>
          <a:p>
            <a:pPr marL="0" indent="0">
              <a:buNone/>
            </a:pPr>
            <a:endParaRPr lang="en-US" b="1" dirty="0" smtClean="0"/>
          </a:p>
          <a:p>
            <a:pPr marL="0" indent="0">
              <a:buNone/>
            </a:pPr>
            <a:r>
              <a:rPr lang="en-US" b="1" dirty="0" smtClean="0"/>
              <a:t>16 mm. film</a:t>
            </a:r>
          </a:p>
          <a:p>
            <a:endParaRPr lang="en-US" sz="1200" dirty="0" smtClean="0"/>
          </a:p>
          <a:p>
            <a:pPr marL="914400" indent="-347472">
              <a:buNone/>
            </a:pPr>
            <a:r>
              <a:rPr lang="en-US" sz="3300" dirty="0"/>
              <a:t>336 ǂa two-dimensional moving image </a:t>
            </a:r>
            <a:r>
              <a:rPr lang="en-US" sz="3300" dirty="0" err="1" smtClean="0"/>
              <a:t>ǂb</a:t>
            </a:r>
            <a:r>
              <a:rPr lang="en-US" sz="3300" dirty="0" smtClean="0"/>
              <a:t> </a:t>
            </a:r>
            <a:r>
              <a:rPr lang="en-US" sz="3600" dirty="0" err="1" smtClean="0"/>
              <a:t>tdi</a:t>
            </a:r>
            <a:r>
              <a:rPr lang="en-US" sz="3600" dirty="0" smtClean="0"/>
              <a:t> </a:t>
            </a:r>
            <a:r>
              <a:rPr lang="en-US" sz="3300" dirty="0" smtClean="0"/>
              <a:t>ǂ2 </a:t>
            </a:r>
            <a:r>
              <a:rPr lang="en-US" sz="3300" dirty="0" err="1" smtClean="0"/>
              <a:t>rdacontent</a:t>
            </a:r>
            <a:endParaRPr lang="en-US" sz="3300" dirty="0" smtClean="0"/>
          </a:p>
          <a:p>
            <a:pPr marL="914400" indent="-347472">
              <a:spcBef>
                <a:spcPts val="0"/>
              </a:spcBef>
              <a:buNone/>
            </a:pPr>
            <a:endParaRPr lang="en-US" sz="1200" dirty="0" smtClean="0"/>
          </a:p>
          <a:p>
            <a:pPr marL="914400" indent="-347472">
              <a:buNone/>
            </a:pPr>
            <a:r>
              <a:rPr lang="en-US" sz="3300" dirty="0" smtClean="0"/>
              <a:t>337 </a:t>
            </a:r>
            <a:r>
              <a:rPr lang="en-US" sz="3300" dirty="0" err="1"/>
              <a:t>ǂa</a:t>
            </a:r>
            <a:r>
              <a:rPr lang="en-US" sz="3300" dirty="0"/>
              <a:t> </a:t>
            </a:r>
            <a:r>
              <a:rPr lang="en-US" sz="3300" dirty="0" smtClean="0"/>
              <a:t>projected </a:t>
            </a:r>
            <a:r>
              <a:rPr lang="en-US" dirty="0" err="1"/>
              <a:t>ǂb</a:t>
            </a:r>
            <a:r>
              <a:rPr lang="en-US" dirty="0"/>
              <a:t> g</a:t>
            </a:r>
            <a:r>
              <a:rPr lang="en-US" dirty="0" smtClean="0"/>
              <a:t> </a:t>
            </a:r>
            <a:r>
              <a:rPr lang="en-US" sz="3300" dirty="0" smtClean="0"/>
              <a:t>ǂ2 rdamedia</a:t>
            </a:r>
          </a:p>
          <a:p>
            <a:pPr marL="914400" indent="-347472">
              <a:buNone/>
            </a:pPr>
            <a:endParaRPr lang="en-US" sz="1200" dirty="0"/>
          </a:p>
          <a:p>
            <a:pPr marL="914400" indent="-347472">
              <a:buNone/>
            </a:pPr>
            <a:r>
              <a:rPr lang="en-US" sz="3300" dirty="0" smtClean="0"/>
              <a:t>338 </a:t>
            </a:r>
            <a:r>
              <a:rPr lang="en-US" sz="3300" dirty="0" err="1"/>
              <a:t>ǂa</a:t>
            </a:r>
            <a:r>
              <a:rPr lang="en-US" sz="3300" dirty="0"/>
              <a:t> </a:t>
            </a:r>
            <a:r>
              <a:rPr lang="en-US" sz="3300" dirty="0" smtClean="0"/>
              <a:t>film reel </a:t>
            </a:r>
            <a:r>
              <a:rPr lang="en-US" sz="3300" dirty="0" err="1" smtClean="0"/>
              <a:t>ǂb</a:t>
            </a:r>
            <a:r>
              <a:rPr lang="en-US" sz="3300" dirty="0" smtClean="0"/>
              <a:t> </a:t>
            </a:r>
            <a:r>
              <a:rPr lang="en-US" sz="3300" dirty="0" err="1" smtClean="0"/>
              <a:t>mr</a:t>
            </a:r>
            <a:r>
              <a:rPr lang="en-US" sz="3300" dirty="0" smtClean="0"/>
              <a:t> </a:t>
            </a:r>
            <a:r>
              <a:rPr lang="en-US" sz="3300" dirty="0"/>
              <a:t>ǂ2 </a:t>
            </a:r>
            <a:r>
              <a:rPr lang="en-US" sz="3300" dirty="0" err="1" smtClean="0"/>
              <a:t>rdacarrier</a:t>
            </a:r>
            <a:endParaRPr lang="en-US" sz="3300" dirty="0" smtClean="0"/>
          </a:p>
          <a:p>
            <a:pPr marL="0" indent="0">
              <a:buNone/>
            </a:pPr>
            <a:endParaRPr lang="en-US" sz="3600" dirty="0"/>
          </a:p>
          <a:p>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10</a:t>
            </a:fld>
            <a:endParaRPr lang="en-US"/>
          </a:p>
        </p:txBody>
      </p:sp>
      <p:pic>
        <p:nvPicPr>
          <p:cNvPr id="7" name="Picture 6" descr="16mm film.jpg"/>
          <p:cNvPicPr>
            <a:picLocks noChangeAspect="1"/>
          </p:cNvPicPr>
          <p:nvPr/>
        </p:nvPicPr>
        <p:blipFill>
          <a:blip r:embed="rId3" cstate="print"/>
          <a:stretch>
            <a:fillRect/>
          </a:stretch>
        </p:blipFill>
        <p:spPr>
          <a:xfrm>
            <a:off x="4267200" y="1600200"/>
            <a:ext cx="2438400" cy="1624584"/>
          </a:xfrm>
          <a:prstGeom prst="rect">
            <a:avLst/>
          </a:prstGeom>
        </p:spPr>
      </p:pic>
    </p:spTree>
    <p:extLst>
      <p:ext uri="{BB962C8B-B14F-4D97-AF65-F5344CB8AC3E}">
        <p14:creationId xmlns:p14="http://schemas.microsoft.com/office/powerpoint/2010/main" val="209881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57200" y="2209800"/>
            <a:ext cx="8229600" cy="3962400"/>
          </a:xfrm>
        </p:spPr>
        <p:txBody>
          <a:bodyPr>
            <a:normAutofit lnSpcReduction="10000"/>
          </a:bodyPr>
          <a:lstStyle/>
          <a:p>
            <a:pPr marL="0" indent="0" algn="ctr">
              <a:buNone/>
            </a:pPr>
            <a:r>
              <a:rPr lang="en-US" b="1" dirty="0" smtClean="0">
                <a:solidFill>
                  <a:schemeClr val="bg1"/>
                </a:solidFill>
              </a:rPr>
              <a:t>VHS </a:t>
            </a:r>
            <a:r>
              <a:rPr lang="en-US" b="1" dirty="0">
                <a:solidFill>
                  <a:schemeClr val="bg1"/>
                </a:solidFill>
              </a:rPr>
              <a:t>Video</a:t>
            </a:r>
          </a:p>
          <a:p>
            <a:endParaRPr lang="en-US" dirty="0" smtClean="0">
              <a:solidFill>
                <a:schemeClr val="bg1"/>
              </a:solidFill>
            </a:endParaRPr>
          </a:p>
          <a:p>
            <a:pPr marL="914400" indent="-347472">
              <a:buNone/>
            </a:pPr>
            <a:r>
              <a:rPr lang="en-US" sz="3600" dirty="0" smtClean="0"/>
              <a:t>336 </a:t>
            </a:r>
            <a:r>
              <a:rPr lang="en-US" sz="3600" dirty="0"/>
              <a:t>ǂa two-dimensional moving </a:t>
            </a:r>
            <a:r>
              <a:rPr lang="en-US" sz="3600" dirty="0" smtClean="0"/>
              <a:t>          image </a:t>
            </a:r>
            <a:r>
              <a:rPr lang="en-US" sz="3600" dirty="0" err="1"/>
              <a:t>ǂb</a:t>
            </a:r>
            <a:r>
              <a:rPr lang="en-US" sz="3600" dirty="0"/>
              <a:t> </a:t>
            </a:r>
            <a:r>
              <a:rPr lang="en-US" sz="3600" dirty="0" err="1" smtClean="0"/>
              <a:t>tdi</a:t>
            </a:r>
            <a:r>
              <a:rPr lang="en-US" sz="3600" dirty="0" smtClean="0"/>
              <a:t> ǂ2 </a:t>
            </a:r>
            <a:r>
              <a:rPr lang="en-US" sz="3600" dirty="0"/>
              <a:t>rdacontent</a:t>
            </a:r>
          </a:p>
          <a:p>
            <a:pPr marL="914400" indent="-347472">
              <a:buNone/>
            </a:pPr>
            <a:r>
              <a:rPr lang="en-US" sz="3600" dirty="0"/>
              <a:t>337 ǂa video </a:t>
            </a:r>
            <a:r>
              <a:rPr lang="en-US" sz="3600" dirty="0" err="1"/>
              <a:t>ǂb</a:t>
            </a:r>
            <a:r>
              <a:rPr lang="en-US" sz="3600" dirty="0"/>
              <a:t> v</a:t>
            </a:r>
            <a:r>
              <a:rPr lang="en-US" sz="3600" dirty="0" smtClean="0"/>
              <a:t> ǂ2 </a:t>
            </a:r>
            <a:r>
              <a:rPr lang="en-US" sz="3600" dirty="0"/>
              <a:t>rdamedia</a:t>
            </a:r>
          </a:p>
          <a:p>
            <a:pPr marL="914400" indent="-347472">
              <a:buNone/>
            </a:pPr>
            <a:r>
              <a:rPr lang="en-US" sz="3600" dirty="0"/>
              <a:t>338 ǂa videocassette </a:t>
            </a:r>
            <a:r>
              <a:rPr lang="en-US" sz="3600" dirty="0" err="1"/>
              <a:t>ǂb</a:t>
            </a:r>
            <a:r>
              <a:rPr lang="en-US" sz="3600" dirty="0"/>
              <a:t> </a:t>
            </a:r>
            <a:r>
              <a:rPr lang="en-US" sz="3600" dirty="0" err="1" smtClean="0"/>
              <a:t>vf</a:t>
            </a:r>
            <a:r>
              <a:rPr lang="en-US" sz="3600" dirty="0" smtClean="0"/>
              <a:t>                    ǂ2 </a:t>
            </a:r>
            <a:r>
              <a:rPr lang="en-US" sz="3600" dirty="0" err="1" smtClean="0"/>
              <a:t>rdacarrier</a:t>
            </a:r>
            <a:endParaRPr lang="en-US" sz="36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11</a:t>
            </a:fld>
            <a:endParaRPr lang="en-US"/>
          </a:p>
        </p:txBody>
      </p:sp>
      <p:pic>
        <p:nvPicPr>
          <p:cNvPr id="9" name="Picture 8" descr="290px-VHS_diagonal.svg.png"/>
          <p:cNvPicPr>
            <a:picLocks noChangeAspect="1"/>
          </p:cNvPicPr>
          <p:nvPr/>
        </p:nvPicPr>
        <p:blipFill>
          <a:blip r:embed="rId3" cstate="print"/>
          <a:stretch>
            <a:fillRect/>
          </a:stretch>
        </p:blipFill>
        <p:spPr>
          <a:xfrm>
            <a:off x="6629400" y="1981200"/>
            <a:ext cx="2196550" cy="2052638"/>
          </a:xfrm>
          <a:prstGeom prst="rect">
            <a:avLst/>
          </a:prstGeom>
        </p:spPr>
      </p:pic>
    </p:spTree>
    <p:extLst>
      <p:ext uri="{BB962C8B-B14F-4D97-AF65-F5344CB8AC3E}">
        <p14:creationId xmlns:p14="http://schemas.microsoft.com/office/powerpoint/2010/main" val="292028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57200" y="2209799"/>
            <a:ext cx="4666129" cy="4511675"/>
          </a:xfrm>
        </p:spPr>
        <p:txBody>
          <a:bodyPr>
            <a:normAutofit fontScale="92500" lnSpcReduction="10000"/>
          </a:bodyPr>
          <a:lstStyle/>
          <a:p>
            <a:pPr marL="0" indent="0" algn="ctr">
              <a:buNone/>
            </a:pPr>
            <a:r>
              <a:rPr lang="en-US" b="1" dirty="0" smtClean="0">
                <a:solidFill>
                  <a:schemeClr val="bg1"/>
                </a:solidFill>
              </a:rPr>
              <a:t>Streaming Video</a:t>
            </a:r>
            <a:endParaRPr lang="en-US" b="1" dirty="0">
              <a:solidFill>
                <a:schemeClr val="bg1"/>
              </a:solidFill>
            </a:endParaRPr>
          </a:p>
          <a:p>
            <a:endParaRPr lang="en-US" sz="1800" dirty="0" smtClean="0">
              <a:solidFill>
                <a:schemeClr val="bg1"/>
              </a:solidFill>
            </a:endParaRPr>
          </a:p>
          <a:p>
            <a:pPr marL="347472" indent="-347472">
              <a:buNone/>
            </a:pPr>
            <a:r>
              <a:rPr lang="en-US" sz="3700" dirty="0"/>
              <a:t>336 ǂa two-dimensional moving image </a:t>
            </a:r>
            <a:r>
              <a:rPr lang="en-US" sz="3700" dirty="0" err="1"/>
              <a:t>ǂb</a:t>
            </a:r>
            <a:r>
              <a:rPr lang="en-US" sz="3700" dirty="0"/>
              <a:t> </a:t>
            </a:r>
            <a:r>
              <a:rPr lang="en-US" sz="3700" dirty="0" err="1"/>
              <a:t>tdi</a:t>
            </a:r>
            <a:r>
              <a:rPr lang="en-US" sz="3700" dirty="0"/>
              <a:t> </a:t>
            </a:r>
            <a:r>
              <a:rPr lang="en-US" sz="3700" dirty="0" smtClean="0"/>
              <a:t>  ǂ2 </a:t>
            </a:r>
            <a:r>
              <a:rPr lang="en-US" sz="3700" dirty="0"/>
              <a:t>rdacontent</a:t>
            </a:r>
          </a:p>
          <a:p>
            <a:pPr marL="347472" indent="-347472">
              <a:buNone/>
            </a:pPr>
            <a:r>
              <a:rPr lang="en-US" sz="3700" dirty="0"/>
              <a:t>337 ǂa </a:t>
            </a:r>
            <a:r>
              <a:rPr lang="en-US" sz="3700" b="1" i="1" dirty="0">
                <a:solidFill>
                  <a:srgbClr val="FF0000"/>
                </a:solidFill>
              </a:rPr>
              <a:t>computer</a:t>
            </a:r>
            <a:r>
              <a:rPr lang="en-US" sz="3700" dirty="0"/>
              <a:t> </a:t>
            </a:r>
            <a:r>
              <a:rPr lang="en-US" sz="3700" dirty="0" err="1"/>
              <a:t>ǂb</a:t>
            </a:r>
            <a:r>
              <a:rPr lang="en-US" sz="3700" dirty="0"/>
              <a:t> </a:t>
            </a:r>
            <a:r>
              <a:rPr lang="en-US" sz="3700" dirty="0" smtClean="0"/>
              <a:t>c   ǂ2 </a:t>
            </a:r>
            <a:r>
              <a:rPr lang="en-US" sz="3700" dirty="0"/>
              <a:t>rdamedia</a:t>
            </a:r>
          </a:p>
          <a:p>
            <a:pPr>
              <a:buNone/>
            </a:pPr>
            <a:r>
              <a:rPr lang="en-US" sz="3700" dirty="0"/>
              <a:t>338 ǂa online </a:t>
            </a:r>
            <a:r>
              <a:rPr lang="en-US" sz="3700" dirty="0" smtClean="0"/>
              <a:t>resource</a:t>
            </a:r>
            <a:r>
              <a:rPr lang="en-US" sz="3700" dirty="0"/>
              <a:t> </a:t>
            </a:r>
            <a:r>
              <a:rPr lang="en-US" sz="3700" dirty="0" smtClean="0"/>
              <a:t>  </a:t>
            </a:r>
            <a:r>
              <a:rPr lang="en-US" sz="3700" dirty="0" err="1" smtClean="0"/>
              <a:t>ǂb</a:t>
            </a:r>
            <a:r>
              <a:rPr lang="en-US" sz="3700" dirty="0" smtClean="0"/>
              <a:t> </a:t>
            </a:r>
            <a:r>
              <a:rPr lang="en-US" sz="3700" dirty="0" err="1" smtClean="0"/>
              <a:t>cr</a:t>
            </a:r>
            <a:r>
              <a:rPr lang="en-US" sz="3700" dirty="0" smtClean="0"/>
              <a:t> </a:t>
            </a:r>
            <a:r>
              <a:rPr lang="en-US" sz="3700" dirty="0"/>
              <a:t>ǂ2 </a:t>
            </a:r>
            <a:r>
              <a:rPr lang="en-US" sz="3700" dirty="0" err="1" smtClean="0"/>
              <a:t>rdacarrier</a:t>
            </a:r>
            <a:endParaRPr lang="en-US" sz="37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286000"/>
            <a:ext cx="3581400" cy="3581400"/>
          </a:xfrm>
          <a:prstGeom prst="rect">
            <a:avLst/>
          </a:prstGeom>
        </p:spPr>
      </p:pic>
    </p:spTree>
    <p:extLst>
      <p:ext uri="{BB962C8B-B14F-4D97-AF65-F5344CB8AC3E}">
        <p14:creationId xmlns:p14="http://schemas.microsoft.com/office/powerpoint/2010/main" val="234430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57200" y="2209800"/>
            <a:ext cx="7924800" cy="4343400"/>
          </a:xfrm>
        </p:spPr>
        <p:txBody>
          <a:bodyPr>
            <a:normAutofit lnSpcReduction="10000"/>
          </a:bodyPr>
          <a:lstStyle/>
          <a:p>
            <a:pPr marL="0" indent="0" algn="ctr">
              <a:buNone/>
            </a:pPr>
            <a:r>
              <a:rPr lang="en-US" b="1" dirty="0" smtClean="0">
                <a:solidFill>
                  <a:schemeClr val="bg1"/>
                </a:solidFill>
              </a:rPr>
              <a:t>Database of streaming videos</a:t>
            </a:r>
            <a:endParaRPr lang="en-US" b="1" dirty="0">
              <a:solidFill>
                <a:schemeClr val="bg1"/>
              </a:solidFill>
            </a:endParaRPr>
          </a:p>
          <a:p>
            <a:endParaRPr lang="en-US" sz="1800" dirty="0" smtClean="0">
              <a:solidFill>
                <a:schemeClr val="bg1"/>
              </a:solidFill>
            </a:endParaRPr>
          </a:p>
          <a:p>
            <a:pPr marL="914400">
              <a:lnSpc>
                <a:spcPct val="90000"/>
              </a:lnSpc>
              <a:buNone/>
            </a:pPr>
            <a:r>
              <a:rPr lang="en-US" dirty="0"/>
              <a:t>336 ǂa two-dimensional moving image </a:t>
            </a:r>
            <a:r>
              <a:rPr lang="en-US" dirty="0" smtClean="0"/>
              <a:t>   </a:t>
            </a:r>
            <a:r>
              <a:rPr lang="en-US" dirty="0" err="1" smtClean="0"/>
              <a:t>ǂb</a:t>
            </a:r>
            <a:r>
              <a:rPr lang="en-US" dirty="0" smtClean="0"/>
              <a:t> </a:t>
            </a:r>
            <a:r>
              <a:rPr lang="en-US" dirty="0" err="1"/>
              <a:t>tdi</a:t>
            </a:r>
            <a:r>
              <a:rPr lang="en-US" dirty="0"/>
              <a:t> </a:t>
            </a:r>
            <a:r>
              <a:rPr lang="en-US" dirty="0" smtClean="0"/>
              <a:t>ǂ2 </a:t>
            </a:r>
            <a:r>
              <a:rPr lang="en-US" dirty="0"/>
              <a:t>rdacontent</a:t>
            </a:r>
          </a:p>
          <a:p>
            <a:pPr marL="914400">
              <a:lnSpc>
                <a:spcPct val="90000"/>
              </a:lnSpc>
              <a:buNone/>
            </a:pPr>
            <a:r>
              <a:rPr lang="en-US" dirty="0"/>
              <a:t>337 ǂa computer </a:t>
            </a:r>
            <a:r>
              <a:rPr lang="en-US" dirty="0" err="1"/>
              <a:t>ǂb</a:t>
            </a:r>
            <a:r>
              <a:rPr lang="en-US" dirty="0"/>
              <a:t> </a:t>
            </a:r>
            <a:r>
              <a:rPr lang="en-US" dirty="0" smtClean="0"/>
              <a:t>c ǂ2 </a:t>
            </a:r>
            <a:r>
              <a:rPr lang="en-US" dirty="0"/>
              <a:t>rdamedia</a:t>
            </a:r>
          </a:p>
          <a:p>
            <a:pPr marL="914400">
              <a:lnSpc>
                <a:spcPct val="90000"/>
              </a:lnSpc>
              <a:buNone/>
            </a:pPr>
            <a:r>
              <a:rPr lang="en-US" dirty="0"/>
              <a:t>338 ǂa online resource </a:t>
            </a:r>
            <a:r>
              <a:rPr lang="en-US" dirty="0" err="1"/>
              <a:t>ǂb</a:t>
            </a:r>
            <a:r>
              <a:rPr lang="en-US" dirty="0"/>
              <a:t> </a:t>
            </a:r>
            <a:r>
              <a:rPr lang="en-US" dirty="0" err="1" smtClean="0"/>
              <a:t>cr</a:t>
            </a:r>
            <a:r>
              <a:rPr lang="en-US" dirty="0" smtClean="0"/>
              <a:t> ǂ2 </a:t>
            </a:r>
            <a:r>
              <a:rPr lang="en-US" dirty="0" err="1" smtClean="0"/>
              <a:t>rdacarrier</a:t>
            </a:r>
            <a:endParaRPr lang="en-US" dirty="0" smtClean="0"/>
          </a:p>
          <a:p>
            <a:endParaRPr lang="en-US" sz="3000" dirty="0" smtClean="0"/>
          </a:p>
          <a:p>
            <a:pPr>
              <a:buNone/>
            </a:pPr>
            <a:r>
              <a:rPr lang="en-US" sz="2800" i="1" dirty="0" smtClean="0">
                <a:solidFill>
                  <a:schemeClr val="bg1"/>
                </a:solidFill>
              </a:rPr>
              <a:t>* In MARC, use type g record for content with 006 to reflect integratin</a:t>
            </a:r>
            <a:r>
              <a:rPr lang="en-US" sz="2800" i="1" dirty="0" smtClean="0"/>
              <a:t>g resource aspect</a:t>
            </a:r>
            <a:endParaRPr lang="en-US" sz="2800" i="1" dirty="0">
              <a:solidFill>
                <a:schemeClr val="bg1"/>
              </a:solidFill>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13</a:t>
            </a:fld>
            <a:endParaRPr lang="en-US"/>
          </a:p>
        </p:txBody>
      </p:sp>
    </p:spTree>
    <p:extLst>
      <p:ext uri="{BB962C8B-B14F-4D97-AF65-F5344CB8AC3E}">
        <p14:creationId xmlns:p14="http://schemas.microsoft.com/office/powerpoint/2010/main" val="234430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Optical discs</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14</a:t>
            </a:fld>
            <a:endParaRPr lang="en-US"/>
          </a:p>
        </p:txBody>
      </p:sp>
      <p:pic>
        <p:nvPicPr>
          <p:cNvPr id="1030" name="Picture 6" descr="https://kintronics.com/wp-content/uploads/2016/03/blu-ray-compare-writing-of-.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09800"/>
            <a:ext cx="4319777" cy="43197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perior Disk Storage Capac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724400"/>
            <a:ext cx="3579607" cy="19759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d-r disc.jpg"/>
          <p:cNvPicPr>
            <a:picLocks noChangeAspect="1"/>
          </p:cNvPicPr>
          <p:nvPr/>
        </p:nvPicPr>
        <p:blipFill>
          <a:blip r:embed="rId5" cstate="print"/>
          <a:stretch>
            <a:fillRect/>
          </a:stretch>
        </p:blipFill>
        <p:spPr>
          <a:xfrm>
            <a:off x="4648200" y="2971800"/>
            <a:ext cx="1693050" cy="1698030"/>
          </a:xfrm>
          <a:prstGeom prst="rect">
            <a:avLst/>
          </a:prstGeom>
        </p:spPr>
      </p:pic>
      <p:pic>
        <p:nvPicPr>
          <p:cNvPr id="11" name="Picture 10" descr="bd-r disc.jpg"/>
          <p:cNvPicPr>
            <a:picLocks noChangeAspect="1"/>
          </p:cNvPicPr>
          <p:nvPr/>
        </p:nvPicPr>
        <p:blipFill>
          <a:blip r:embed="rId6" cstate="print"/>
          <a:stretch>
            <a:fillRect/>
          </a:stretch>
        </p:blipFill>
        <p:spPr>
          <a:xfrm>
            <a:off x="7362651" y="2895600"/>
            <a:ext cx="1781349" cy="1781349"/>
          </a:xfrm>
          <a:prstGeom prst="rect">
            <a:avLst/>
          </a:prstGeom>
        </p:spPr>
      </p:pic>
      <p:pic>
        <p:nvPicPr>
          <p:cNvPr id="9" name="Picture 8" descr="dvd-r disc.jpg"/>
          <p:cNvPicPr>
            <a:picLocks noChangeAspect="1"/>
          </p:cNvPicPr>
          <p:nvPr/>
        </p:nvPicPr>
        <p:blipFill>
          <a:blip r:embed="rId7" cstate="print"/>
          <a:stretch>
            <a:fillRect/>
          </a:stretch>
        </p:blipFill>
        <p:spPr>
          <a:xfrm>
            <a:off x="6019800" y="1447800"/>
            <a:ext cx="1689919" cy="1676400"/>
          </a:xfrm>
          <a:prstGeom prst="rect">
            <a:avLst/>
          </a:prstGeom>
        </p:spPr>
      </p:pic>
    </p:spTree>
    <p:extLst>
      <p:ext uri="{BB962C8B-B14F-4D97-AF65-F5344CB8AC3E}">
        <p14:creationId xmlns:p14="http://schemas.microsoft.com/office/powerpoint/2010/main" val="9829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Optical discs</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15</a:t>
            </a:fld>
            <a:endParaRPr lang="en-US"/>
          </a:p>
        </p:txBody>
      </p:sp>
      <p:pic>
        <p:nvPicPr>
          <p:cNvPr id="9" name="Picture 8" descr="dvd-r disc.jpg"/>
          <p:cNvPicPr>
            <a:picLocks noChangeAspect="1"/>
          </p:cNvPicPr>
          <p:nvPr/>
        </p:nvPicPr>
        <p:blipFill>
          <a:blip r:embed="rId3" cstate="print"/>
          <a:stretch>
            <a:fillRect/>
          </a:stretch>
        </p:blipFill>
        <p:spPr>
          <a:xfrm>
            <a:off x="381000" y="2590800"/>
            <a:ext cx="2583838" cy="2563168"/>
          </a:xfrm>
          <a:prstGeom prst="rect">
            <a:avLst/>
          </a:prstGeom>
        </p:spPr>
      </p:pic>
      <p:sp>
        <p:nvSpPr>
          <p:cNvPr id="3" name="Content Placeholder 2"/>
          <p:cNvSpPr>
            <a:spLocks noGrp="1"/>
          </p:cNvSpPr>
          <p:nvPr>
            <p:ph idx="1"/>
          </p:nvPr>
        </p:nvSpPr>
        <p:spPr>
          <a:xfrm>
            <a:off x="4076700" y="3020368"/>
            <a:ext cx="4305300" cy="3200400"/>
          </a:xfrm>
        </p:spPr>
        <p:txBody>
          <a:bodyPr/>
          <a:lstStyle/>
          <a:p>
            <a:pPr marL="514350" indent="-514350">
              <a:buFont typeface="+mj-lt"/>
              <a:buAutoNum type="alphaUcPeriod"/>
            </a:pPr>
            <a:r>
              <a:rPr lang="en-US" dirty="0" smtClean="0"/>
              <a:t>audio/audio disc</a:t>
            </a:r>
          </a:p>
          <a:p>
            <a:pPr marL="514350" indent="-514350">
              <a:buFont typeface="+mj-lt"/>
              <a:buAutoNum type="alphaUcPeriod"/>
            </a:pPr>
            <a:r>
              <a:rPr lang="en-US" dirty="0"/>
              <a:t>c</a:t>
            </a:r>
            <a:r>
              <a:rPr lang="en-US" dirty="0" smtClean="0"/>
              <a:t>omputer/computer disc</a:t>
            </a:r>
          </a:p>
          <a:p>
            <a:pPr marL="514350" indent="-514350">
              <a:buFont typeface="+mj-lt"/>
              <a:buAutoNum type="alphaUcPeriod"/>
            </a:pPr>
            <a:r>
              <a:rPr lang="en-US" dirty="0"/>
              <a:t>v</a:t>
            </a:r>
            <a:r>
              <a:rPr lang="en-US" dirty="0" smtClean="0"/>
              <a:t>ideo/video disc</a:t>
            </a:r>
          </a:p>
          <a:p>
            <a:pPr marL="514350" indent="-514350">
              <a:buFont typeface="+mj-lt"/>
              <a:buAutoNum type="alphaUcPeriod"/>
            </a:pPr>
            <a:r>
              <a:rPr lang="en-US" dirty="0" smtClean="0"/>
              <a:t>I don’t know</a:t>
            </a:r>
            <a:endParaRPr lang="en-US" dirty="0"/>
          </a:p>
        </p:txBody>
      </p:sp>
      <p:sp>
        <p:nvSpPr>
          <p:cNvPr id="5" name="TextBox 4"/>
          <p:cNvSpPr txBox="1"/>
          <p:nvPr/>
        </p:nvSpPr>
        <p:spPr>
          <a:xfrm>
            <a:off x="2667000" y="1912670"/>
            <a:ext cx="6096000" cy="1077218"/>
          </a:xfrm>
          <a:prstGeom prst="rect">
            <a:avLst/>
          </a:prstGeom>
          <a:noFill/>
        </p:spPr>
        <p:txBody>
          <a:bodyPr wrap="square" rtlCol="0">
            <a:spAutoFit/>
          </a:bodyPr>
          <a:lstStyle/>
          <a:p>
            <a:r>
              <a:rPr lang="en-US" sz="3200" dirty="0" smtClean="0">
                <a:solidFill>
                  <a:schemeClr val="bg1"/>
                </a:solidFill>
              </a:rPr>
              <a:t>What is the correct media and carrier type for this disc?</a:t>
            </a:r>
            <a:endParaRPr lang="en-US" sz="3200" dirty="0">
              <a:solidFill>
                <a:schemeClr val="bg1"/>
              </a:solidFill>
            </a:endParaRPr>
          </a:p>
        </p:txBody>
      </p:sp>
    </p:spTree>
    <p:extLst>
      <p:ext uri="{BB962C8B-B14F-4D97-AF65-F5344CB8AC3E}">
        <p14:creationId xmlns:p14="http://schemas.microsoft.com/office/powerpoint/2010/main" val="107873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Optical discs</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16</a:t>
            </a:fld>
            <a:endParaRPr lang="en-US"/>
          </a:p>
        </p:txBody>
      </p:sp>
      <p:pic>
        <p:nvPicPr>
          <p:cNvPr id="10" name="Content Placeholder 9" descr="dvd audio.jpg"/>
          <p:cNvPicPr>
            <a:picLocks noGrp="1" noChangeAspect="1"/>
          </p:cNvPicPr>
          <p:nvPr>
            <p:ph idx="1"/>
          </p:nvPr>
        </p:nvPicPr>
        <p:blipFill>
          <a:blip r:embed="rId3" cstate="print"/>
          <a:stretch>
            <a:fillRect/>
          </a:stretch>
        </p:blipFill>
        <p:spPr>
          <a:xfrm>
            <a:off x="3581400" y="1752600"/>
            <a:ext cx="2133600" cy="2133600"/>
          </a:xfrm>
        </p:spPr>
      </p:pic>
      <p:pic>
        <p:nvPicPr>
          <p:cNvPr id="11" name="Picture 10" descr="dvd video.jpg"/>
          <p:cNvPicPr>
            <a:picLocks noChangeAspect="1"/>
          </p:cNvPicPr>
          <p:nvPr/>
        </p:nvPicPr>
        <p:blipFill>
          <a:blip r:embed="rId4" cstate="print"/>
          <a:stretch>
            <a:fillRect/>
          </a:stretch>
        </p:blipFill>
        <p:spPr>
          <a:xfrm>
            <a:off x="6477000" y="1600200"/>
            <a:ext cx="2077635" cy="2116950"/>
          </a:xfrm>
          <a:prstGeom prst="rect">
            <a:avLst/>
          </a:prstGeom>
        </p:spPr>
      </p:pic>
      <p:pic>
        <p:nvPicPr>
          <p:cNvPr id="12" name="Picture 11" descr="pc dvd game.jpg"/>
          <p:cNvPicPr>
            <a:picLocks noChangeAspect="1"/>
          </p:cNvPicPr>
          <p:nvPr/>
        </p:nvPicPr>
        <p:blipFill>
          <a:blip r:embed="rId5" cstate="print"/>
          <a:stretch>
            <a:fillRect/>
          </a:stretch>
        </p:blipFill>
        <p:spPr>
          <a:xfrm>
            <a:off x="1143000" y="4572000"/>
            <a:ext cx="2159784" cy="2138400"/>
          </a:xfrm>
          <a:prstGeom prst="rect">
            <a:avLst/>
          </a:prstGeom>
        </p:spPr>
      </p:pic>
      <p:pic>
        <p:nvPicPr>
          <p:cNvPr id="13" name="Picture 12" descr="pc dvd video.jpg"/>
          <p:cNvPicPr>
            <a:picLocks noChangeAspect="1"/>
          </p:cNvPicPr>
          <p:nvPr/>
        </p:nvPicPr>
        <p:blipFill>
          <a:blip r:embed="rId6" cstate="print"/>
          <a:stretch>
            <a:fillRect/>
          </a:stretch>
        </p:blipFill>
        <p:spPr>
          <a:xfrm>
            <a:off x="6553200" y="4267200"/>
            <a:ext cx="2058406" cy="2064600"/>
          </a:xfrm>
          <a:prstGeom prst="rect">
            <a:avLst/>
          </a:prstGeom>
        </p:spPr>
      </p:pic>
      <p:pic>
        <p:nvPicPr>
          <p:cNvPr id="14" name="Picture 13" descr="dvd-r.jpg"/>
          <p:cNvPicPr>
            <a:picLocks noChangeAspect="1"/>
          </p:cNvPicPr>
          <p:nvPr/>
        </p:nvPicPr>
        <p:blipFill>
          <a:blip r:embed="rId7" cstate="print"/>
          <a:stretch>
            <a:fillRect/>
          </a:stretch>
        </p:blipFill>
        <p:spPr>
          <a:xfrm>
            <a:off x="838200" y="2362200"/>
            <a:ext cx="2067000" cy="2067000"/>
          </a:xfrm>
          <a:prstGeom prst="rect">
            <a:avLst/>
          </a:prstGeom>
        </p:spPr>
      </p:pic>
      <p:pic>
        <p:nvPicPr>
          <p:cNvPr id="15" name="Picture 14" descr="pc dvd video logo.jpg"/>
          <p:cNvPicPr>
            <a:picLocks noChangeAspect="1"/>
          </p:cNvPicPr>
          <p:nvPr/>
        </p:nvPicPr>
        <p:blipFill>
          <a:blip r:embed="rId8" cstate="print"/>
          <a:stretch>
            <a:fillRect/>
          </a:stretch>
        </p:blipFill>
        <p:spPr>
          <a:xfrm>
            <a:off x="7467600" y="3962400"/>
            <a:ext cx="1470240" cy="611620"/>
          </a:xfrm>
          <a:prstGeom prst="rect">
            <a:avLst/>
          </a:prstGeom>
        </p:spPr>
      </p:pic>
      <p:pic>
        <p:nvPicPr>
          <p:cNvPr id="16" name="Picture 15" descr="pc dvd game logo.jpg"/>
          <p:cNvPicPr>
            <a:picLocks noChangeAspect="1"/>
          </p:cNvPicPr>
          <p:nvPr/>
        </p:nvPicPr>
        <p:blipFill>
          <a:blip r:embed="rId9" cstate="print"/>
          <a:stretch>
            <a:fillRect/>
          </a:stretch>
        </p:blipFill>
        <p:spPr>
          <a:xfrm>
            <a:off x="228600" y="5029200"/>
            <a:ext cx="1249134" cy="1016737"/>
          </a:xfrm>
          <a:prstGeom prst="rect">
            <a:avLst/>
          </a:prstGeom>
        </p:spPr>
      </p:pic>
      <p:pic>
        <p:nvPicPr>
          <p:cNvPr id="17" name="Picture 16" descr="dvd video logo.jpg"/>
          <p:cNvPicPr>
            <a:picLocks noChangeAspect="1"/>
          </p:cNvPicPr>
          <p:nvPr/>
        </p:nvPicPr>
        <p:blipFill>
          <a:blip r:embed="rId10" cstate="print"/>
          <a:stretch>
            <a:fillRect/>
          </a:stretch>
        </p:blipFill>
        <p:spPr>
          <a:xfrm>
            <a:off x="7996844" y="1676400"/>
            <a:ext cx="1147156" cy="685800"/>
          </a:xfrm>
          <a:prstGeom prst="rect">
            <a:avLst/>
          </a:prstGeom>
        </p:spPr>
      </p:pic>
      <p:pic>
        <p:nvPicPr>
          <p:cNvPr id="18" name="Picture 17" descr="dvd audio logo.jpg"/>
          <p:cNvPicPr>
            <a:picLocks noChangeAspect="1"/>
          </p:cNvPicPr>
          <p:nvPr/>
        </p:nvPicPr>
        <p:blipFill>
          <a:blip r:embed="rId11" cstate="print"/>
          <a:stretch>
            <a:fillRect/>
          </a:stretch>
        </p:blipFill>
        <p:spPr>
          <a:xfrm>
            <a:off x="5029200" y="1676400"/>
            <a:ext cx="937846" cy="914400"/>
          </a:xfrm>
          <a:prstGeom prst="rect">
            <a:avLst/>
          </a:prstGeom>
        </p:spPr>
      </p:pic>
      <p:pic>
        <p:nvPicPr>
          <p:cNvPr id="19" name="Picture 18" descr="dvd-r logo.jpg"/>
          <p:cNvPicPr>
            <a:picLocks noChangeAspect="1"/>
          </p:cNvPicPr>
          <p:nvPr/>
        </p:nvPicPr>
        <p:blipFill>
          <a:blip r:embed="rId12" cstate="print"/>
          <a:stretch>
            <a:fillRect/>
          </a:stretch>
        </p:blipFill>
        <p:spPr>
          <a:xfrm>
            <a:off x="228600" y="2209800"/>
            <a:ext cx="1253524" cy="838200"/>
          </a:xfrm>
          <a:prstGeom prst="rect">
            <a:avLst/>
          </a:prstGeom>
        </p:spPr>
      </p:pic>
      <p:pic>
        <p:nvPicPr>
          <p:cNvPr id="21" name="Picture 20" descr="pc dvd video logo2.jpg"/>
          <p:cNvPicPr>
            <a:picLocks noChangeAspect="1"/>
          </p:cNvPicPr>
          <p:nvPr/>
        </p:nvPicPr>
        <p:blipFill>
          <a:blip r:embed="rId13" cstate="print"/>
          <a:stretch>
            <a:fillRect/>
          </a:stretch>
        </p:blipFill>
        <p:spPr>
          <a:xfrm>
            <a:off x="3962400" y="5029200"/>
            <a:ext cx="2843212" cy="1679889"/>
          </a:xfrm>
          <a:prstGeom prst="rect">
            <a:avLst/>
          </a:prstGeom>
        </p:spPr>
      </p:pic>
    </p:spTree>
    <p:extLst>
      <p:ext uri="{BB962C8B-B14F-4D97-AF65-F5344CB8AC3E}">
        <p14:creationId xmlns:p14="http://schemas.microsoft.com/office/powerpoint/2010/main" val="9829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Optical discs</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17</a:t>
            </a:fld>
            <a:endParaRPr lang="en-US"/>
          </a:p>
        </p:txBody>
      </p:sp>
      <p:pic>
        <p:nvPicPr>
          <p:cNvPr id="10" name="Content Placeholder 9" descr="dvd audio.jpg"/>
          <p:cNvPicPr>
            <a:picLocks noGrp="1" noChangeAspect="1"/>
          </p:cNvPicPr>
          <p:nvPr>
            <p:ph idx="1"/>
          </p:nvPr>
        </p:nvPicPr>
        <p:blipFill>
          <a:blip r:embed="rId3" cstate="print"/>
          <a:stretch>
            <a:fillRect/>
          </a:stretch>
        </p:blipFill>
        <p:spPr>
          <a:xfrm>
            <a:off x="3581400" y="1752600"/>
            <a:ext cx="2133600" cy="2133600"/>
          </a:xfrm>
        </p:spPr>
      </p:pic>
      <p:pic>
        <p:nvPicPr>
          <p:cNvPr id="11" name="Picture 10" descr="dvd video.jpg"/>
          <p:cNvPicPr>
            <a:picLocks noChangeAspect="1"/>
          </p:cNvPicPr>
          <p:nvPr/>
        </p:nvPicPr>
        <p:blipFill>
          <a:blip r:embed="rId4" cstate="print"/>
          <a:stretch>
            <a:fillRect/>
          </a:stretch>
        </p:blipFill>
        <p:spPr>
          <a:xfrm>
            <a:off x="6477000" y="1600200"/>
            <a:ext cx="2077635" cy="2116950"/>
          </a:xfrm>
          <a:prstGeom prst="rect">
            <a:avLst/>
          </a:prstGeom>
        </p:spPr>
      </p:pic>
      <p:pic>
        <p:nvPicPr>
          <p:cNvPr id="12" name="Picture 11" descr="pc dvd game.jpg"/>
          <p:cNvPicPr>
            <a:picLocks noChangeAspect="1"/>
          </p:cNvPicPr>
          <p:nvPr/>
        </p:nvPicPr>
        <p:blipFill>
          <a:blip r:embed="rId5" cstate="print"/>
          <a:stretch>
            <a:fillRect/>
          </a:stretch>
        </p:blipFill>
        <p:spPr>
          <a:xfrm>
            <a:off x="1143000" y="4572000"/>
            <a:ext cx="2159784" cy="2138400"/>
          </a:xfrm>
          <a:prstGeom prst="rect">
            <a:avLst/>
          </a:prstGeom>
        </p:spPr>
      </p:pic>
      <p:pic>
        <p:nvPicPr>
          <p:cNvPr id="13" name="Picture 12" descr="pc dvd video.jpg"/>
          <p:cNvPicPr>
            <a:picLocks noChangeAspect="1"/>
          </p:cNvPicPr>
          <p:nvPr/>
        </p:nvPicPr>
        <p:blipFill>
          <a:blip r:embed="rId6" cstate="print"/>
          <a:stretch>
            <a:fillRect/>
          </a:stretch>
        </p:blipFill>
        <p:spPr>
          <a:xfrm>
            <a:off x="6553200" y="4267200"/>
            <a:ext cx="2058406" cy="2064600"/>
          </a:xfrm>
          <a:prstGeom prst="rect">
            <a:avLst/>
          </a:prstGeom>
        </p:spPr>
      </p:pic>
      <p:pic>
        <p:nvPicPr>
          <p:cNvPr id="14" name="Picture 13" descr="dvd-r.jpg"/>
          <p:cNvPicPr>
            <a:picLocks noChangeAspect="1"/>
          </p:cNvPicPr>
          <p:nvPr/>
        </p:nvPicPr>
        <p:blipFill>
          <a:blip r:embed="rId7" cstate="print"/>
          <a:stretch>
            <a:fillRect/>
          </a:stretch>
        </p:blipFill>
        <p:spPr>
          <a:xfrm>
            <a:off x="838200" y="2362200"/>
            <a:ext cx="2067000" cy="2067000"/>
          </a:xfrm>
          <a:prstGeom prst="rect">
            <a:avLst/>
          </a:prstGeom>
        </p:spPr>
      </p:pic>
      <p:pic>
        <p:nvPicPr>
          <p:cNvPr id="15" name="Picture 14" descr="pc dvd video logo.jpg"/>
          <p:cNvPicPr>
            <a:picLocks noChangeAspect="1"/>
          </p:cNvPicPr>
          <p:nvPr/>
        </p:nvPicPr>
        <p:blipFill>
          <a:blip r:embed="rId8" cstate="print"/>
          <a:stretch>
            <a:fillRect/>
          </a:stretch>
        </p:blipFill>
        <p:spPr>
          <a:xfrm>
            <a:off x="7467600" y="3962400"/>
            <a:ext cx="1470240" cy="611620"/>
          </a:xfrm>
          <a:prstGeom prst="rect">
            <a:avLst/>
          </a:prstGeom>
        </p:spPr>
      </p:pic>
      <p:pic>
        <p:nvPicPr>
          <p:cNvPr id="16" name="Picture 15" descr="pc dvd game logo.jpg"/>
          <p:cNvPicPr>
            <a:picLocks noChangeAspect="1"/>
          </p:cNvPicPr>
          <p:nvPr/>
        </p:nvPicPr>
        <p:blipFill>
          <a:blip r:embed="rId9" cstate="print"/>
          <a:stretch>
            <a:fillRect/>
          </a:stretch>
        </p:blipFill>
        <p:spPr>
          <a:xfrm>
            <a:off x="228600" y="5029200"/>
            <a:ext cx="1249134" cy="1016737"/>
          </a:xfrm>
          <a:prstGeom prst="rect">
            <a:avLst/>
          </a:prstGeom>
        </p:spPr>
      </p:pic>
      <p:pic>
        <p:nvPicPr>
          <p:cNvPr id="17" name="Picture 16" descr="dvd video logo.jpg"/>
          <p:cNvPicPr>
            <a:picLocks noChangeAspect="1"/>
          </p:cNvPicPr>
          <p:nvPr/>
        </p:nvPicPr>
        <p:blipFill>
          <a:blip r:embed="rId10" cstate="print"/>
          <a:stretch>
            <a:fillRect/>
          </a:stretch>
        </p:blipFill>
        <p:spPr>
          <a:xfrm>
            <a:off x="7996844" y="1676400"/>
            <a:ext cx="1147156" cy="685800"/>
          </a:xfrm>
          <a:prstGeom prst="rect">
            <a:avLst/>
          </a:prstGeom>
        </p:spPr>
      </p:pic>
      <p:pic>
        <p:nvPicPr>
          <p:cNvPr id="18" name="Picture 17" descr="dvd audio logo.jpg"/>
          <p:cNvPicPr>
            <a:picLocks noChangeAspect="1"/>
          </p:cNvPicPr>
          <p:nvPr/>
        </p:nvPicPr>
        <p:blipFill>
          <a:blip r:embed="rId11" cstate="print"/>
          <a:stretch>
            <a:fillRect/>
          </a:stretch>
        </p:blipFill>
        <p:spPr>
          <a:xfrm>
            <a:off x="5029200" y="1676400"/>
            <a:ext cx="937846" cy="914400"/>
          </a:xfrm>
          <a:prstGeom prst="rect">
            <a:avLst/>
          </a:prstGeom>
        </p:spPr>
      </p:pic>
      <p:pic>
        <p:nvPicPr>
          <p:cNvPr id="19" name="Picture 18" descr="dvd-r logo.jpg"/>
          <p:cNvPicPr>
            <a:picLocks noChangeAspect="1"/>
          </p:cNvPicPr>
          <p:nvPr/>
        </p:nvPicPr>
        <p:blipFill>
          <a:blip r:embed="rId12" cstate="print"/>
          <a:stretch>
            <a:fillRect/>
          </a:stretch>
        </p:blipFill>
        <p:spPr>
          <a:xfrm>
            <a:off x="228600" y="2209800"/>
            <a:ext cx="1253524" cy="838200"/>
          </a:xfrm>
          <a:prstGeom prst="rect">
            <a:avLst/>
          </a:prstGeom>
        </p:spPr>
      </p:pic>
      <p:pic>
        <p:nvPicPr>
          <p:cNvPr id="21" name="Picture 20" descr="pc dvd video logo2.jpg"/>
          <p:cNvPicPr>
            <a:picLocks noChangeAspect="1"/>
          </p:cNvPicPr>
          <p:nvPr/>
        </p:nvPicPr>
        <p:blipFill>
          <a:blip r:embed="rId13" cstate="print"/>
          <a:stretch>
            <a:fillRect/>
          </a:stretch>
        </p:blipFill>
        <p:spPr>
          <a:xfrm>
            <a:off x="3962400" y="5029200"/>
            <a:ext cx="2843212" cy="1679889"/>
          </a:xfrm>
          <a:prstGeom prst="rect">
            <a:avLst/>
          </a:prstGeom>
        </p:spPr>
      </p:pic>
      <p:sp>
        <p:nvSpPr>
          <p:cNvPr id="20" name="TextBox 19"/>
          <p:cNvSpPr txBox="1"/>
          <p:nvPr/>
        </p:nvSpPr>
        <p:spPr>
          <a:xfrm>
            <a:off x="6172200" y="1295400"/>
            <a:ext cx="1295400" cy="646331"/>
          </a:xfrm>
          <a:prstGeom prst="rect">
            <a:avLst/>
          </a:prstGeom>
          <a:noFill/>
        </p:spPr>
        <p:txBody>
          <a:bodyPr wrap="square" rtlCol="0">
            <a:spAutoFit/>
          </a:bodyPr>
          <a:lstStyle/>
          <a:p>
            <a:r>
              <a:rPr lang="en-US" b="1" dirty="0" smtClean="0">
                <a:solidFill>
                  <a:srgbClr val="FF0000"/>
                </a:solidFill>
              </a:rPr>
              <a:t>video</a:t>
            </a:r>
          </a:p>
          <a:p>
            <a:r>
              <a:rPr lang="en-US" b="1" dirty="0" smtClean="0">
                <a:solidFill>
                  <a:srgbClr val="FF0000"/>
                </a:solidFill>
              </a:rPr>
              <a:t>videodisc</a:t>
            </a:r>
            <a:endParaRPr lang="en-US" b="1" dirty="0">
              <a:solidFill>
                <a:srgbClr val="FF0000"/>
              </a:solidFill>
            </a:endParaRPr>
          </a:p>
        </p:txBody>
      </p:sp>
      <p:sp>
        <p:nvSpPr>
          <p:cNvPr id="22" name="TextBox 21"/>
          <p:cNvSpPr txBox="1"/>
          <p:nvPr/>
        </p:nvSpPr>
        <p:spPr>
          <a:xfrm>
            <a:off x="2971800" y="1676400"/>
            <a:ext cx="1295400" cy="646331"/>
          </a:xfrm>
          <a:prstGeom prst="rect">
            <a:avLst/>
          </a:prstGeom>
          <a:noFill/>
        </p:spPr>
        <p:txBody>
          <a:bodyPr wrap="square" rtlCol="0">
            <a:spAutoFit/>
          </a:bodyPr>
          <a:lstStyle/>
          <a:p>
            <a:r>
              <a:rPr lang="en-US" b="1" dirty="0" smtClean="0">
                <a:solidFill>
                  <a:srgbClr val="FF0000"/>
                </a:solidFill>
              </a:rPr>
              <a:t>audio</a:t>
            </a:r>
          </a:p>
          <a:p>
            <a:r>
              <a:rPr lang="en-US" b="1" dirty="0" smtClean="0">
                <a:solidFill>
                  <a:srgbClr val="FF0000"/>
                </a:solidFill>
              </a:rPr>
              <a:t>audio disc</a:t>
            </a:r>
            <a:endParaRPr lang="en-US" b="1" dirty="0">
              <a:solidFill>
                <a:srgbClr val="FF0000"/>
              </a:solidFill>
            </a:endParaRPr>
          </a:p>
        </p:txBody>
      </p:sp>
      <p:sp>
        <p:nvSpPr>
          <p:cNvPr id="23" name="TextBox 22"/>
          <p:cNvSpPr txBox="1"/>
          <p:nvPr/>
        </p:nvSpPr>
        <p:spPr>
          <a:xfrm>
            <a:off x="228600" y="4419600"/>
            <a:ext cx="1828800" cy="646331"/>
          </a:xfrm>
          <a:prstGeom prst="rect">
            <a:avLst/>
          </a:prstGeom>
          <a:noFill/>
        </p:spPr>
        <p:txBody>
          <a:bodyPr wrap="square" rtlCol="0">
            <a:spAutoFit/>
          </a:bodyPr>
          <a:lstStyle/>
          <a:p>
            <a:r>
              <a:rPr lang="en-US" b="1" dirty="0" smtClean="0">
                <a:solidFill>
                  <a:srgbClr val="FF0000"/>
                </a:solidFill>
              </a:rPr>
              <a:t>computer</a:t>
            </a:r>
          </a:p>
          <a:p>
            <a:r>
              <a:rPr lang="en-US" b="1" dirty="0" smtClean="0">
                <a:solidFill>
                  <a:srgbClr val="FF0000"/>
                </a:solidFill>
              </a:rPr>
              <a:t>computer disc</a:t>
            </a:r>
            <a:endParaRPr lang="en-US" b="1" dirty="0">
              <a:solidFill>
                <a:srgbClr val="FF0000"/>
              </a:solidFill>
            </a:endParaRPr>
          </a:p>
        </p:txBody>
      </p:sp>
    </p:spTree>
    <p:extLst>
      <p:ext uri="{BB962C8B-B14F-4D97-AF65-F5344CB8AC3E}">
        <p14:creationId xmlns:p14="http://schemas.microsoft.com/office/powerpoint/2010/main" val="9829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Optical discs</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18</a:t>
            </a:fld>
            <a:endParaRPr lang="en-US"/>
          </a:p>
        </p:txBody>
      </p:sp>
      <p:pic>
        <p:nvPicPr>
          <p:cNvPr id="10" name="Content Placeholder 9" descr="dvd audio.jpg"/>
          <p:cNvPicPr>
            <a:picLocks noGrp="1" noChangeAspect="1"/>
          </p:cNvPicPr>
          <p:nvPr>
            <p:ph idx="1"/>
          </p:nvPr>
        </p:nvPicPr>
        <p:blipFill>
          <a:blip r:embed="rId3" cstate="print"/>
          <a:stretch>
            <a:fillRect/>
          </a:stretch>
        </p:blipFill>
        <p:spPr>
          <a:xfrm>
            <a:off x="3581400" y="1752600"/>
            <a:ext cx="2133600" cy="2133600"/>
          </a:xfrm>
        </p:spPr>
      </p:pic>
      <p:pic>
        <p:nvPicPr>
          <p:cNvPr id="11" name="Picture 10" descr="dvd video.jpg"/>
          <p:cNvPicPr>
            <a:picLocks noChangeAspect="1"/>
          </p:cNvPicPr>
          <p:nvPr/>
        </p:nvPicPr>
        <p:blipFill>
          <a:blip r:embed="rId4" cstate="print"/>
          <a:stretch>
            <a:fillRect/>
          </a:stretch>
        </p:blipFill>
        <p:spPr>
          <a:xfrm>
            <a:off x="6477000" y="1600200"/>
            <a:ext cx="2077635" cy="2116950"/>
          </a:xfrm>
          <a:prstGeom prst="rect">
            <a:avLst/>
          </a:prstGeom>
        </p:spPr>
      </p:pic>
      <p:pic>
        <p:nvPicPr>
          <p:cNvPr id="12" name="Picture 11" descr="pc dvd game.jpg"/>
          <p:cNvPicPr>
            <a:picLocks noChangeAspect="1"/>
          </p:cNvPicPr>
          <p:nvPr/>
        </p:nvPicPr>
        <p:blipFill>
          <a:blip r:embed="rId5" cstate="print"/>
          <a:stretch>
            <a:fillRect/>
          </a:stretch>
        </p:blipFill>
        <p:spPr>
          <a:xfrm>
            <a:off x="1143000" y="4572000"/>
            <a:ext cx="2159784" cy="2138400"/>
          </a:xfrm>
          <a:prstGeom prst="rect">
            <a:avLst/>
          </a:prstGeom>
        </p:spPr>
      </p:pic>
      <p:pic>
        <p:nvPicPr>
          <p:cNvPr id="13" name="Picture 12" descr="pc dvd video.jpg"/>
          <p:cNvPicPr>
            <a:picLocks noChangeAspect="1"/>
          </p:cNvPicPr>
          <p:nvPr/>
        </p:nvPicPr>
        <p:blipFill>
          <a:blip r:embed="rId6" cstate="print"/>
          <a:stretch>
            <a:fillRect/>
          </a:stretch>
        </p:blipFill>
        <p:spPr>
          <a:xfrm>
            <a:off x="6553200" y="4267200"/>
            <a:ext cx="2058406" cy="2064600"/>
          </a:xfrm>
          <a:prstGeom prst="rect">
            <a:avLst/>
          </a:prstGeom>
        </p:spPr>
      </p:pic>
      <p:pic>
        <p:nvPicPr>
          <p:cNvPr id="14" name="Picture 13" descr="dvd-r.jpg"/>
          <p:cNvPicPr>
            <a:picLocks noChangeAspect="1"/>
          </p:cNvPicPr>
          <p:nvPr/>
        </p:nvPicPr>
        <p:blipFill>
          <a:blip r:embed="rId7" cstate="print"/>
          <a:stretch>
            <a:fillRect/>
          </a:stretch>
        </p:blipFill>
        <p:spPr>
          <a:xfrm>
            <a:off x="838200" y="2362200"/>
            <a:ext cx="2067000" cy="2067000"/>
          </a:xfrm>
          <a:prstGeom prst="rect">
            <a:avLst/>
          </a:prstGeom>
        </p:spPr>
      </p:pic>
      <p:pic>
        <p:nvPicPr>
          <p:cNvPr id="15" name="Picture 14" descr="pc dvd video logo.jpg"/>
          <p:cNvPicPr>
            <a:picLocks noChangeAspect="1"/>
          </p:cNvPicPr>
          <p:nvPr/>
        </p:nvPicPr>
        <p:blipFill>
          <a:blip r:embed="rId8" cstate="print"/>
          <a:stretch>
            <a:fillRect/>
          </a:stretch>
        </p:blipFill>
        <p:spPr>
          <a:xfrm>
            <a:off x="7467600" y="3962400"/>
            <a:ext cx="1470240" cy="611620"/>
          </a:xfrm>
          <a:prstGeom prst="rect">
            <a:avLst/>
          </a:prstGeom>
        </p:spPr>
      </p:pic>
      <p:pic>
        <p:nvPicPr>
          <p:cNvPr id="16" name="Picture 15" descr="pc dvd game logo.jpg"/>
          <p:cNvPicPr>
            <a:picLocks noChangeAspect="1"/>
          </p:cNvPicPr>
          <p:nvPr/>
        </p:nvPicPr>
        <p:blipFill>
          <a:blip r:embed="rId9" cstate="print"/>
          <a:stretch>
            <a:fillRect/>
          </a:stretch>
        </p:blipFill>
        <p:spPr>
          <a:xfrm>
            <a:off x="228600" y="5029200"/>
            <a:ext cx="1249134" cy="1016737"/>
          </a:xfrm>
          <a:prstGeom prst="rect">
            <a:avLst/>
          </a:prstGeom>
        </p:spPr>
      </p:pic>
      <p:pic>
        <p:nvPicPr>
          <p:cNvPr id="17" name="Picture 16" descr="dvd video logo.jpg"/>
          <p:cNvPicPr>
            <a:picLocks noChangeAspect="1"/>
          </p:cNvPicPr>
          <p:nvPr/>
        </p:nvPicPr>
        <p:blipFill>
          <a:blip r:embed="rId10" cstate="print"/>
          <a:stretch>
            <a:fillRect/>
          </a:stretch>
        </p:blipFill>
        <p:spPr>
          <a:xfrm>
            <a:off x="7996844" y="1676400"/>
            <a:ext cx="1147156" cy="685800"/>
          </a:xfrm>
          <a:prstGeom prst="rect">
            <a:avLst/>
          </a:prstGeom>
        </p:spPr>
      </p:pic>
      <p:pic>
        <p:nvPicPr>
          <p:cNvPr id="18" name="Picture 17" descr="dvd audio logo.jpg"/>
          <p:cNvPicPr>
            <a:picLocks noChangeAspect="1"/>
          </p:cNvPicPr>
          <p:nvPr/>
        </p:nvPicPr>
        <p:blipFill>
          <a:blip r:embed="rId11" cstate="print"/>
          <a:stretch>
            <a:fillRect/>
          </a:stretch>
        </p:blipFill>
        <p:spPr>
          <a:xfrm>
            <a:off x="5029200" y="1676400"/>
            <a:ext cx="937846" cy="914400"/>
          </a:xfrm>
          <a:prstGeom prst="rect">
            <a:avLst/>
          </a:prstGeom>
        </p:spPr>
      </p:pic>
      <p:pic>
        <p:nvPicPr>
          <p:cNvPr id="19" name="Picture 18" descr="dvd-r logo.jpg"/>
          <p:cNvPicPr>
            <a:picLocks noChangeAspect="1"/>
          </p:cNvPicPr>
          <p:nvPr/>
        </p:nvPicPr>
        <p:blipFill>
          <a:blip r:embed="rId12" cstate="print"/>
          <a:stretch>
            <a:fillRect/>
          </a:stretch>
        </p:blipFill>
        <p:spPr>
          <a:xfrm>
            <a:off x="228600" y="2209800"/>
            <a:ext cx="1253524" cy="838200"/>
          </a:xfrm>
          <a:prstGeom prst="rect">
            <a:avLst/>
          </a:prstGeom>
        </p:spPr>
      </p:pic>
      <p:pic>
        <p:nvPicPr>
          <p:cNvPr id="21" name="Picture 20" descr="pc dvd video logo2.jpg"/>
          <p:cNvPicPr>
            <a:picLocks noChangeAspect="1"/>
          </p:cNvPicPr>
          <p:nvPr/>
        </p:nvPicPr>
        <p:blipFill>
          <a:blip r:embed="rId13" cstate="print"/>
          <a:stretch>
            <a:fillRect/>
          </a:stretch>
        </p:blipFill>
        <p:spPr>
          <a:xfrm>
            <a:off x="3962400" y="5029200"/>
            <a:ext cx="2843212" cy="1679889"/>
          </a:xfrm>
          <a:prstGeom prst="rect">
            <a:avLst/>
          </a:prstGeom>
        </p:spPr>
      </p:pic>
      <p:sp>
        <p:nvSpPr>
          <p:cNvPr id="20" name="TextBox 19"/>
          <p:cNvSpPr txBox="1"/>
          <p:nvPr/>
        </p:nvSpPr>
        <p:spPr>
          <a:xfrm>
            <a:off x="6172200" y="1295400"/>
            <a:ext cx="1295400" cy="646331"/>
          </a:xfrm>
          <a:prstGeom prst="rect">
            <a:avLst/>
          </a:prstGeom>
          <a:noFill/>
        </p:spPr>
        <p:txBody>
          <a:bodyPr wrap="square" rtlCol="0">
            <a:spAutoFit/>
          </a:bodyPr>
          <a:lstStyle/>
          <a:p>
            <a:r>
              <a:rPr lang="en-US" b="1" dirty="0" smtClean="0">
                <a:solidFill>
                  <a:schemeClr val="bg1"/>
                </a:solidFill>
              </a:rPr>
              <a:t>video</a:t>
            </a:r>
          </a:p>
          <a:p>
            <a:r>
              <a:rPr lang="en-US" b="1" dirty="0" smtClean="0">
                <a:solidFill>
                  <a:schemeClr val="bg1"/>
                </a:solidFill>
              </a:rPr>
              <a:t>videodisc</a:t>
            </a:r>
            <a:endParaRPr lang="en-US" b="1" dirty="0">
              <a:solidFill>
                <a:schemeClr val="bg1"/>
              </a:solidFill>
            </a:endParaRPr>
          </a:p>
        </p:txBody>
      </p:sp>
      <p:sp>
        <p:nvSpPr>
          <p:cNvPr id="22" name="TextBox 21"/>
          <p:cNvSpPr txBox="1"/>
          <p:nvPr/>
        </p:nvSpPr>
        <p:spPr>
          <a:xfrm>
            <a:off x="2971800" y="1676400"/>
            <a:ext cx="1295400" cy="646331"/>
          </a:xfrm>
          <a:prstGeom prst="rect">
            <a:avLst/>
          </a:prstGeom>
          <a:noFill/>
        </p:spPr>
        <p:txBody>
          <a:bodyPr wrap="square" rtlCol="0">
            <a:spAutoFit/>
          </a:bodyPr>
          <a:lstStyle/>
          <a:p>
            <a:r>
              <a:rPr lang="en-US" b="1" dirty="0" smtClean="0">
                <a:solidFill>
                  <a:schemeClr val="bg1"/>
                </a:solidFill>
              </a:rPr>
              <a:t>audio</a:t>
            </a:r>
          </a:p>
          <a:p>
            <a:r>
              <a:rPr lang="en-US" b="1" dirty="0" smtClean="0">
                <a:solidFill>
                  <a:schemeClr val="bg1"/>
                </a:solidFill>
              </a:rPr>
              <a:t>audio disc</a:t>
            </a:r>
            <a:endParaRPr lang="en-US" b="1" dirty="0">
              <a:solidFill>
                <a:schemeClr val="bg1"/>
              </a:solidFill>
            </a:endParaRPr>
          </a:p>
        </p:txBody>
      </p:sp>
      <p:sp>
        <p:nvSpPr>
          <p:cNvPr id="23" name="TextBox 22"/>
          <p:cNvSpPr txBox="1"/>
          <p:nvPr/>
        </p:nvSpPr>
        <p:spPr>
          <a:xfrm>
            <a:off x="228600" y="4419600"/>
            <a:ext cx="1828800" cy="646331"/>
          </a:xfrm>
          <a:prstGeom prst="rect">
            <a:avLst/>
          </a:prstGeom>
          <a:noFill/>
        </p:spPr>
        <p:txBody>
          <a:bodyPr wrap="square" rtlCol="0">
            <a:spAutoFit/>
          </a:bodyPr>
          <a:lstStyle/>
          <a:p>
            <a:r>
              <a:rPr lang="en-US" b="1" dirty="0" smtClean="0">
                <a:solidFill>
                  <a:schemeClr val="bg1"/>
                </a:solidFill>
              </a:rPr>
              <a:t>computer</a:t>
            </a:r>
          </a:p>
          <a:p>
            <a:r>
              <a:rPr lang="en-US" b="1" dirty="0" smtClean="0">
                <a:solidFill>
                  <a:schemeClr val="bg1"/>
                </a:solidFill>
              </a:rPr>
              <a:t>computer disc</a:t>
            </a:r>
            <a:endParaRPr lang="en-US" b="1" dirty="0">
              <a:solidFill>
                <a:schemeClr val="bg1"/>
              </a:solidFill>
            </a:endParaRPr>
          </a:p>
        </p:txBody>
      </p:sp>
      <p:sp>
        <p:nvSpPr>
          <p:cNvPr id="24" name="TextBox 23"/>
          <p:cNvSpPr txBox="1"/>
          <p:nvPr/>
        </p:nvSpPr>
        <p:spPr>
          <a:xfrm>
            <a:off x="5181600" y="4267200"/>
            <a:ext cx="1828800" cy="646331"/>
          </a:xfrm>
          <a:prstGeom prst="rect">
            <a:avLst/>
          </a:prstGeom>
          <a:noFill/>
        </p:spPr>
        <p:txBody>
          <a:bodyPr wrap="square" rtlCol="0">
            <a:spAutoFit/>
          </a:bodyPr>
          <a:lstStyle/>
          <a:p>
            <a:r>
              <a:rPr lang="en-US" b="1" dirty="0" smtClean="0">
                <a:solidFill>
                  <a:srgbClr val="FF0000"/>
                </a:solidFill>
              </a:rPr>
              <a:t>computer</a:t>
            </a:r>
          </a:p>
          <a:p>
            <a:r>
              <a:rPr lang="en-US" b="1" dirty="0" smtClean="0">
                <a:solidFill>
                  <a:srgbClr val="FF0000"/>
                </a:solidFill>
              </a:rPr>
              <a:t>computer disc</a:t>
            </a:r>
            <a:endParaRPr lang="en-US" b="1" dirty="0">
              <a:solidFill>
                <a:srgbClr val="FF0000"/>
              </a:solidFill>
            </a:endParaRPr>
          </a:p>
        </p:txBody>
      </p:sp>
    </p:spTree>
    <p:extLst>
      <p:ext uri="{BB962C8B-B14F-4D97-AF65-F5344CB8AC3E}">
        <p14:creationId xmlns:p14="http://schemas.microsoft.com/office/powerpoint/2010/main" val="9829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Optical discs</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19</a:t>
            </a:fld>
            <a:endParaRPr lang="en-US"/>
          </a:p>
        </p:txBody>
      </p:sp>
      <p:pic>
        <p:nvPicPr>
          <p:cNvPr id="10" name="Content Placeholder 9" descr="dvd audio.jpg"/>
          <p:cNvPicPr>
            <a:picLocks noGrp="1" noChangeAspect="1"/>
          </p:cNvPicPr>
          <p:nvPr>
            <p:ph idx="1"/>
          </p:nvPr>
        </p:nvPicPr>
        <p:blipFill>
          <a:blip r:embed="rId3" cstate="print"/>
          <a:stretch>
            <a:fillRect/>
          </a:stretch>
        </p:blipFill>
        <p:spPr>
          <a:xfrm>
            <a:off x="3581400" y="1752600"/>
            <a:ext cx="2133600" cy="2133600"/>
          </a:xfrm>
        </p:spPr>
      </p:pic>
      <p:pic>
        <p:nvPicPr>
          <p:cNvPr id="11" name="Picture 10" descr="dvd video.jpg"/>
          <p:cNvPicPr>
            <a:picLocks noChangeAspect="1"/>
          </p:cNvPicPr>
          <p:nvPr/>
        </p:nvPicPr>
        <p:blipFill>
          <a:blip r:embed="rId4" cstate="print"/>
          <a:stretch>
            <a:fillRect/>
          </a:stretch>
        </p:blipFill>
        <p:spPr>
          <a:xfrm>
            <a:off x="6477000" y="1600200"/>
            <a:ext cx="2077635" cy="2116950"/>
          </a:xfrm>
          <a:prstGeom prst="rect">
            <a:avLst/>
          </a:prstGeom>
        </p:spPr>
      </p:pic>
      <p:pic>
        <p:nvPicPr>
          <p:cNvPr id="12" name="Picture 11" descr="pc dvd game.jpg"/>
          <p:cNvPicPr>
            <a:picLocks noChangeAspect="1"/>
          </p:cNvPicPr>
          <p:nvPr/>
        </p:nvPicPr>
        <p:blipFill>
          <a:blip r:embed="rId5" cstate="print"/>
          <a:stretch>
            <a:fillRect/>
          </a:stretch>
        </p:blipFill>
        <p:spPr>
          <a:xfrm>
            <a:off x="1143000" y="4572000"/>
            <a:ext cx="2159784" cy="2138400"/>
          </a:xfrm>
          <a:prstGeom prst="rect">
            <a:avLst/>
          </a:prstGeom>
        </p:spPr>
      </p:pic>
      <p:pic>
        <p:nvPicPr>
          <p:cNvPr id="13" name="Picture 12" descr="pc dvd video.jpg"/>
          <p:cNvPicPr>
            <a:picLocks noChangeAspect="1"/>
          </p:cNvPicPr>
          <p:nvPr/>
        </p:nvPicPr>
        <p:blipFill>
          <a:blip r:embed="rId6" cstate="print"/>
          <a:stretch>
            <a:fillRect/>
          </a:stretch>
        </p:blipFill>
        <p:spPr>
          <a:xfrm>
            <a:off x="6553200" y="4267200"/>
            <a:ext cx="2058406" cy="2064600"/>
          </a:xfrm>
          <a:prstGeom prst="rect">
            <a:avLst/>
          </a:prstGeom>
        </p:spPr>
      </p:pic>
      <p:pic>
        <p:nvPicPr>
          <p:cNvPr id="14" name="Picture 13" descr="dvd-r.jpg"/>
          <p:cNvPicPr>
            <a:picLocks noChangeAspect="1"/>
          </p:cNvPicPr>
          <p:nvPr/>
        </p:nvPicPr>
        <p:blipFill>
          <a:blip r:embed="rId7" cstate="print"/>
          <a:stretch>
            <a:fillRect/>
          </a:stretch>
        </p:blipFill>
        <p:spPr>
          <a:xfrm>
            <a:off x="838200" y="2362200"/>
            <a:ext cx="2067000" cy="2067000"/>
          </a:xfrm>
          <a:prstGeom prst="rect">
            <a:avLst/>
          </a:prstGeom>
        </p:spPr>
      </p:pic>
      <p:pic>
        <p:nvPicPr>
          <p:cNvPr id="15" name="Picture 14" descr="pc dvd video logo.jpg"/>
          <p:cNvPicPr>
            <a:picLocks noChangeAspect="1"/>
          </p:cNvPicPr>
          <p:nvPr/>
        </p:nvPicPr>
        <p:blipFill>
          <a:blip r:embed="rId8" cstate="print"/>
          <a:stretch>
            <a:fillRect/>
          </a:stretch>
        </p:blipFill>
        <p:spPr>
          <a:xfrm>
            <a:off x="7467600" y="3962400"/>
            <a:ext cx="1470240" cy="611620"/>
          </a:xfrm>
          <a:prstGeom prst="rect">
            <a:avLst/>
          </a:prstGeom>
        </p:spPr>
      </p:pic>
      <p:pic>
        <p:nvPicPr>
          <p:cNvPr id="16" name="Picture 15" descr="pc dvd game logo.jpg"/>
          <p:cNvPicPr>
            <a:picLocks noChangeAspect="1"/>
          </p:cNvPicPr>
          <p:nvPr/>
        </p:nvPicPr>
        <p:blipFill>
          <a:blip r:embed="rId9" cstate="print"/>
          <a:stretch>
            <a:fillRect/>
          </a:stretch>
        </p:blipFill>
        <p:spPr>
          <a:xfrm>
            <a:off x="228600" y="5029200"/>
            <a:ext cx="1249134" cy="1016737"/>
          </a:xfrm>
          <a:prstGeom prst="rect">
            <a:avLst/>
          </a:prstGeom>
        </p:spPr>
      </p:pic>
      <p:pic>
        <p:nvPicPr>
          <p:cNvPr id="17" name="Picture 16" descr="dvd video logo.jpg"/>
          <p:cNvPicPr>
            <a:picLocks noChangeAspect="1"/>
          </p:cNvPicPr>
          <p:nvPr/>
        </p:nvPicPr>
        <p:blipFill>
          <a:blip r:embed="rId10" cstate="print"/>
          <a:stretch>
            <a:fillRect/>
          </a:stretch>
        </p:blipFill>
        <p:spPr>
          <a:xfrm>
            <a:off x="7996844" y="1676400"/>
            <a:ext cx="1147156" cy="685800"/>
          </a:xfrm>
          <a:prstGeom prst="rect">
            <a:avLst/>
          </a:prstGeom>
        </p:spPr>
      </p:pic>
      <p:pic>
        <p:nvPicPr>
          <p:cNvPr id="18" name="Picture 17" descr="dvd audio logo.jpg"/>
          <p:cNvPicPr>
            <a:picLocks noChangeAspect="1"/>
          </p:cNvPicPr>
          <p:nvPr/>
        </p:nvPicPr>
        <p:blipFill>
          <a:blip r:embed="rId11" cstate="print"/>
          <a:stretch>
            <a:fillRect/>
          </a:stretch>
        </p:blipFill>
        <p:spPr>
          <a:xfrm>
            <a:off x="5029200" y="1676400"/>
            <a:ext cx="937846" cy="914400"/>
          </a:xfrm>
          <a:prstGeom prst="rect">
            <a:avLst/>
          </a:prstGeom>
        </p:spPr>
      </p:pic>
      <p:pic>
        <p:nvPicPr>
          <p:cNvPr id="19" name="Picture 18" descr="dvd-r logo.jpg"/>
          <p:cNvPicPr>
            <a:picLocks noChangeAspect="1"/>
          </p:cNvPicPr>
          <p:nvPr/>
        </p:nvPicPr>
        <p:blipFill>
          <a:blip r:embed="rId12" cstate="print"/>
          <a:stretch>
            <a:fillRect/>
          </a:stretch>
        </p:blipFill>
        <p:spPr>
          <a:xfrm>
            <a:off x="228600" y="2209800"/>
            <a:ext cx="1253524" cy="838200"/>
          </a:xfrm>
          <a:prstGeom prst="rect">
            <a:avLst/>
          </a:prstGeom>
        </p:spPr>
      </p:pic>
      <p:pic>
        <p:nvPicPr>
          <p:cNvPr id="21" name="Picture 20" descr="pc dvd video logo2.jpg"/>
          <p:cNvPicPr>
            <a:picLocks noChangeAspect="1"/>
          </p:cNvPicPr>
          <p:nvPr/>
        </p:nvPicPr>
        <p:blipFill>
          <a:blip r:embed="rId13" cstate="print"/>
          <a:stretch>
            <a:fillRect/>
          </a:stretch>
        </p:blipFill>
        <p:spPr>
          <a:xfrm>
            <a:off x="3962400" y="5029200"/>
            <a:ext cx="2843212" cy="1679889"/>
          </a:xfrm>
          <a:prstGeom prst="rect">
            <a:avLst/>
          </a:prstGeom>
        </p:spPr>
      </p:pic>
      <p:sp>
        <p:nvSpPr>
          <p:cNvPr id="20" name="TextBox 19"/>
          <p:cNvSpPr txBox="1"/>
          <p:nvPr/>
        </p:nvSpPr>
        <p:spPr>
          <a:xfrm>
            <a:off x="6172200" y="1295400"/>
            <a:ext cx="1295400" cy="646331"/>
          </a:xfrm>
          <a:prstGeom prst="rect">
            <a:avLst/>
          </a:prstGeom>
          <a:noFill/>
        </p:spPr>
        <p:txBody>
          <a:bodyPr wrap="square" rtlCol="0">
            <a:spAutoFit/>
          </a:bodyPr>
          <a:lstStyle/>
          <a:p>
            <a:r>
              <a:rPr lang="en-US" b="1" dirty="0" smtClean="0">
                <a:solidFill>
                  <a:schemeClr val="bg1"/>
                </a:solidFill>
              </a:rPr>
              <a:t>video</a:t>
            </a:r>
          </a:p>
          <a:p>
            <a:r>
              <a:rPr lang="en-US" b="1" dirty="0" smtClean="0">
                <a:solidFill>
                  <a:schemeClr val="bg1"/>
                </a:solidFill>
              </a:rPr>
              <a:t>videodisc</a:t>
            </a:r>
            <a:endParaRPr lang="en-US" b="1" dirty="0">
              <a:solidFill>
                <a:schemeClr val="bg1"/>
              </a:solidFill>
            </a:endParaRPr>
          </a:p>
        </p:txBody>
      </p:sp>
      <p:sp>
        <p:nvSpPr>
          <p:cNvPr id="22" name="TextBox 21"/>
          <p:cNvSpPr txBox="1"/>
          <p:nvPr/>
        </p:nvSpPr>
        <p:spPr>
          <a:xfrm>
            <a:off x="2971800" y="1676400"/>
            <a:ext cx="1295400" cy="646331"/>
          </a:xfrm>
          <a:prstGeom prst="rect">
            <a:avLst/>
          </a:prstGeom>
          <a:noFill/>
        </p:spPr>
        <p:txBody>
          <a:bodyPr wrap="square" rtlCol="0">
            <a:spAutoFit/>
          </a:bodyPr>
          <a:lstStyle/>
          <a:p>
            <a:r>
              <a:rPr lang="en-US" b="1" dirty="0" smtClean="0">
                <a:solidFill>
                  <a:schemeClr val="bg1"/>
                </a:solidFill>
              </a:rPr>
              <a:t>audio</a:t>
            </a:r>
          </a:p>
          <a:p>
            <a:r>
              <a:rPr lang="en-US" b="1" dirty="0" smtClean="0">
                <a:solidFill>
                  <a:schemeClr val="bg1"/>
                </a:solidFill>
              </a:rPr>
              <a:t>audio disc</a:t>
            </a:r>
            <a:endParaRPr lang="en-US" b="1" dirty="0">
              <a:solidFill>
                <a:schemeClr val="bg1"/>
              </a:solidFill>
            </a:endParaRPr>
          </a:p>
        </p:txBody>
      </p:sp>
      <p:sp>
        <p:nvSpPr>
          <p:cNvPr id="23" name="TextBox 22"/>
          <p:cNvSpPr txBox="1"/>
          <p:nvPr/>
        </p:nvSpPr>
        <p:spPr>
          <a:xfrm>
            <a:off x="228600" y="4419600"/>
            <a:ext cx="1828800" cy="646331"/>
          </a:xfrm>
          <a:prstGeom prst="rect">
            <a:avLst/>
          </a:prstGeom>
          <a:noFill/>
        </p:spPr>
        <p:txBody>
          <a:bodyPr wrap="square" rtlCol="0">
            <a:spAutoFit/>
          </a:bodyPr>
          <a:lstStyle/>
          <a:p>
            <a:r>
              <a:rPr lang="en-US" b="1" dirty="0" smtClean="0">
                <a:solidFill>
                  <a:schemeClr val="bg1"/>
                </a:solidFill>
              </a:rPr>
              <a:t>computer</a:t>
            </a:r>
          </a:p>
          <a:p>
            <a:r>
              <a:rPr lang="en-US" b="1" dirty="0" smtClean="0">
                <a:solidFill>
                  <a:schemeClr val="bg1"/>
                </a:solidFill>
              </a:rPr>
              <a:t>computer disc</a:t>
            </a:r>
            <a:endParaRPr lang="en-US" b="1" dirty="0">
              <a:solidFill>
                <a:schemeClr val="bg1"/>
              </a:solidFill>
            </a:endParaRPr>
          </a:p>
        </p:txBody>
      </p:sp>
      <p:sp>
        <p:nvSpPr>
          <p:cNvPr id="24" name="TextBox 23"/>
          <p:cNvSpPr txBox="1"/>
          <p:nvPr/>
        </p:nvSpPr>
        <p:spPr>
          <a:xfrm>
            <a:off x="5181600" y="4267200"/>
            <a:ext cx="1828800" cy="646331"/>
          </a:xfrm>
          <a:prstGeom prst="rect">
            <a:avLst/>
          </a:prstGeom>
          <a:noFill/>
        </p:spPr>
        <p:txBody>
          <a:bodyPr wrap="square" rtlCol="0">
            <a:spAutoFit/>
          </a:bodyPr>
          <a:lstStyle/>
          <a:p>
            <a:r>
              <a:rPr lang="en-US" b="1" dirty="0" smtClean="0">
                <a:solidFill>
                  <a:schemeClr val="bg1"/>
                </a:solidFill>
              </a:rPr>
              <a:t>computer</a:t>
            </a:r>
          </a:p>
          <a:p>
            <a:r>
              <a:rPr lang="en-US" b="1" dirty="0" smtClean="0">
                <a:solidFill>
                  <a:schemeClr val="bg1"/>
                </a:solidFill>
              </a:rPr>
              <a:t>computer disc</a:t>
            </a:r>
            <a:endParaRPr lang="en-US" b="1" dirty="0">
              <a:solidFill>
                <a:schemeClr val="bg1"/>
              </a:solidFill>
            </a:endParaRPr>
          </a:p>
        </p:txBody>
      </p:sp>
      <p:sp>
        <p:nvSpPr>
          <p:cNvPr id="25" name="TextBox 24"/>
          <p:cNvSpPr txBox="1"/>
          <p:nvPr/>
        </p:nvSpPr>
        <p:spPr>
          <a:xfrm>
            <a:off x="0" y="3657600"/>
            <a:ext cx="1828800" cy="646331"/>
          </a:xfrm>
          <a:prstGeom prst="rect">
            <a:avLst/>
          </a:prstGeom>
          <a:noFill/>
        </p:spPr>
        <p:txBody>
          <a:bodyPr wrap="square" rtlCol="0">
            <a:spAutoFit/>
          </a:bodyPr>
          <a:lstStyle/>
          <a:p>
            <a:r>
              <a:rPr lang="en-US" b="1" dirty="0" smtClean="0">
                <a:solidFill>
                  <a:srgbClr val="FF0000"/>
                </a:solidFill>
              </a:rPr>
              <a:t>depends</a:t>
            </a:r>
          </a:p>
          <a:p>
            <a:r>
              <a:rPr lang="en-US" b="1" dirty="0" smtClean="0">
                <a:solidFill>
                  <a:srgbClr val="FF0000"/>
                </a:solidFill>
              </a:rPr>
              <a:t>on content</a:t>
            </a:r>
            <a:endParaRPr lang="en-US" b="1" dirty="0">
              <a:solidFill>
                <a:srgbClr val="FF0000"/>
              </a:solidFill>
            </a:endParaRPr>
          </a:p>
        </p:txBody>
      </p:sp>
    </p:spTree>
    <p:extLst>
      <p:ext uri="{BB962C8B-B14F-4D97-AF65-F5344CB8AC3E}">
        <p14:creationId xmlns:p14="http://schemas.microsoft.com/office/powerpoint/2010/main" val="98296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cs typeface="FrankRuehl" pitchFamily="34" charset="-79"/>
              </a:rPr>
              <a:t>OLAC</a:t>
            </a:r>
            <a:endParaRPr lang="en-US" b="1" dirty="0">
              <a:latin typeface="Arial Rounded MT Bold" pitchFamily="34" charset="0"/>
              <a:cs typeface="FrankRuehl" pitchFamily="34" charset="-79"/>
            </a:endParaRPr>
          </a:p>
        </p:txBody>
      </p:sp>
      <p:sp>
        <p:nvSpPr>
          <p:cNvPr id="3" name="Content Placeholder 2"/>
          <p:cNvSpPr>
            <a:spLocks noGrp="1"/>
          </p:cNvSpPr>
          <p:nvPr>
            <p:ph idx="1"/>
          </p:nvPr>
        </p:nvSpPr>
        <p:spPr>
          <a:xfrm>
            <a:off x="457200" y="2172727"/>
            <a:ext cx="8229600" cy="4366185"/>
          </a:xfrm>
        </p:spPr>
        <p:txBody>
          <a:bodyPr>
            <a:normAutofit fontScale="85000" lnSpcReduction="10000"/>
          </a:bodyPr>
          <a:lstStyle/>
          <a:p>
            <a:pPr marL="0" indent="0" algn="ctr">
              <a:buNone/>
            </a:pPr>
            <a:r>
              <a:rPr lang="en-US" sz="3800" b="1" dirty="0" smtClean="0">
                <a:hlinkClick r:id="rId3"/>
              </a:rPr>
              <a:t>http://olacinc.org/</a:t>
            </a:r>
            <a:r>
              <a:rPr lang="en-US" sz="3800" b="1" dirty="0" smtClean="0"/>
              <a:t> </a:t>
            </a:r>
          </a:p>
          <a:p>
            <a:pPr marL="0" indent="0">
              <a:buNone/>
            </a:pPr>
            <a:endParaRPr lang="en-US" sz="1200" dirty="0" smtClean="0"/>
          </a:p>
          <a:p>
            <a:pPr marL="0" indent="0">
              <a:buNone/>
            </a:pPr>
            <a:r>
              <a:rPr lang="en-US" dirty="0" smtClean="0"/>
              <a:t>Founded </a:t>
            </a:r>
            <a:r>
              <a:rPr lang="en-US" dirty="0"/>
              <a:t>in 1980, OLAC is an organization for catalogers concerned with </a:t>
            </a:r>
            <a:r>
              <a:rPr lang="en-US" b="1" i="1" dirty="0">
                <a:solidFill>
                  <a:srgbClr val="FF0000"/>
                </a:solidFill>
              </a:rPr>
              <a:t>all types of </a:t>
            </a:r>
            <a:r>
              <a:rPr lang="en-US" b="1" i="1" dirty="0" err="1">
                <a:solidFill>
                  <a:srgbClr val="FF0000"/>
                </a:solidFill>
              </a:rPr>
              <a:t>nonprint</a:t>
            </a:r>
            <a:r>
              <a:rPr lang="en-US" b="1" i="1" dirty="0">
                <a:solidFill>
                  <a:srgbClr val="FF0000"/>
                </a:solidFill>
              </a:rPr>
              <a:t> materials</a:t>
            </a:r>
            <a:r>
              <a:rPr lang="en-US" dirty="0"/>
              <a:t>, including a wide range of digital resources as well as more “traditional” formats: video and sound recordings, websites, maps, multimedia, graphic materials, and </a:t>
            </a:r>
            <a:r>
              <a:rPr lang="en-US" dirty="0" err="1"/>
              <a:t>realia</a:t>
            </a:r>
            <a:r>
              <a:rPr lang="en-US" dirty="0"/>
              <a:t>. Through conferences, workshops, publications, and the electronic discussion list, catalogers exchange information and enjoy expert and practical advice on cataloging audiovisual resources</a:t>
            </a:r>
            <a:r>
              <a:rPr lang="en-US" dirty="0" smtClean="0"/>
              <a:t>.</a:t>
            </a:r>
          </a:p>
          <a:p>
            <a:pPr marL="0" indent="0">
              <a:buNone/>
            </a:pPr>
            <a:endParaRPr lang="en-US" sz="1200" dirty="0" smtClean="0">
              <a:hlinkClick r:id="rId3"/>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solidFill>
                  <a:schemeClr val="bg1"/>
                </a:solidFill>
              </a:rPr>
              <a:pPr/>
              <a:t>2</a:t>
            </a:fld>
            <a:endParaRPr lang="en-US">
              <a:solidFill>
                <a:schemeClr val="bg1"/>
              </a:solidFill>
            </a:endParaRPr>
          </a:p>
        </p:txBody>
      </p:sp>
    </p:spTree>
    <p:extLst>
      <p:ext uri="{BB962C8B-B14F-4D97-AF65-F5344CB8AC3E}">
        <p14:creationId xmlns:p14="http://schemas.microsoft.com/office/powerpoint/2010/main" val="116060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3.19 Digital Characteristic</a:t>
            </a:r>
            <a:endParaRPr lang="en-US" b="1" dirty="0">
              <a:latin typeface="Arial Rounded MT Bold" pitchFamily="34" charset="0"/>
            </a:endParaRPr>
          </a:p>
        </p:txBody>
      </p:sp>
      <p:sp>
        <p:nvSpPr>
          <p:cNvPr id="3" name="Content Placeholder 2"/>
          <p:cNvSpPr>
            <a:spLocks noGrp="1"/>
          </p:cNvSpPr>
          <p:nvPr>
            <p:ph idx="1"/>
          </p:nvPr>
        </p:nvSpPr>
        <p:spPr>
          <a:xfrm>
            <a:off x="457200" y="1828801"/>
            <a:ext cx="8229600" cy="2133600"/>
          </a:xfrm>
        </p:spPr>
        <p:txBody>
          <a:bodyPr>
            <a:normAutofit fontScale="92500" lnSpcReduction="20000"/>
          </a:bodyPr>
          <a:lstStyle/>
          <a:p>
            <a:pPr marL="0" indent="0" algn="ctr">
              <a:buNone/>
            </a:pPr>
            <a:r>
              <a:rPr lang="en-US" sz="3600" b="1" dirty="0" smtClean="0"/>
              <a:t>3.19.3 Encoding Format (347 </a:t>
            </a:r>
            <a:r>
              <a:rPr lang="en-US" sz="3600" b="1" dirty="0" err="1" smtClean="0"/>
              <a:t>ǂb</a:t>
            </a:r>
            <a:r>
              <a:rPr lang="en-US" sz="3600" b="1" dirty="0" smtClean="0"/>
              <a:t>)</a:t>
            </a:r>
          </a:p>
          <a:p>
            <a:pPr marL="0" indent="0" algn="ctr">
              <a:buNone/>
            </a:pPr>
            <a:endParaRPr lang="en-US" sz="1000" b="1" dirty="0" smtClean="0"/>
          </a:p>
          <a:p>
            <a:pPr marL="0" indent="0">
              <a:buNone/>
            </a:pPr>
            <a:r>
              <a:rPr lang="en-US" dirty="0" smtClean="0"/>
              <a:t>A schema</a:t>
            </a:r>
            <a:r>
              <a:rPr lang="en-US" dirty="0"/>
              <a:t>, standard, etc., used to encode the </a:t>
            </a:r>
            <a:r>
              <a:rPr lang="en-US" b="1" i="1" dirty="0">
                <a:solidFill>
                  <a:srgbClr val="FF0000"/>
                </a:solidFill>
              </a:rPr>
              <a:t>digital</a:t>
            </a:r>
            <a:r>
              <a:rPr lang="en-US" dirty="0"/>
              <a:t> content of a </a:t>
            </a:r>
            <a:r>
              <a:rPr lang="en-US" dirty="0" smtClean="0"/>
              <a:t>manifestation.</a:t>
            </a:r>
            <a:endParaRPr lang="en-US" dirty="0"/>
          </a:p>
          <a:p>
            <a:pPr marL="0" indent="0">
              <a:buNone/>
            </a:pPr>
            <a:endParaRPr lang="en-US" sz="1200" dirty="0"/>
          </a:p>
          <a:p>
            <a:pPr marL="0" indent="0">
              <a:buNone/>
            </a:pPr>
            <a:r>
              <a:rPr lang="en-US" dirty="0" smtClean="0"/>
              <a:t>Formerly-listed video </a:t>
            </a:r>
            <a:r>
              <a:rPr lang="en-US" dirty="0"/>
              <a:t>encoding </a:t>
            </a:r>
            <a:r>
              <a:rPr lang="en-US" dirty="0" smtClean="0"/>
              <a:t>formats:</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05FE50F6-334F-4352-A1BB-73024F37EEBD}" type="slidenum">
              <a:rPr lang="en-US" smtClean="0"/>
              <a:pPr/>
              <a:t>20</a:t>
            </a:fld>
            <a:endParaRPr lang="en-US"/>
          </a:p>
        </p:txBody>
      </p:sp>
      <p:sp>
        <p:nvSpPr>
          <p:cNvPr id="4" name="Content Placeholder 2"/>
          <p:cNvSpPr txBox="1">
            <a:spLocks/>
          </p:cNvSpPr>
          <p:nvPr/>
        </p:nvSpPr>
        <p:spPr>
          <a:xfrm>
            <a:off x="533400" y="3962401"/>
            <a:ext cx="8229600" cy="2590800"/>
          </a:xfrm>
          <a:prstGeom prst="rect">
            <a:avLst/>
          </a:prstGeom>
        </p:spPr>
        <p:txBody>
          <a:bodyPr vert="horz" lIns="91440" tIns="45720" rIns="91440" bIns="45720" numCol="3"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smtClean="0">
                <a:solidFill>
                  <a:srgbClr val="0070C0"/>
                </a:solidFill>
              </a:rPr>
              <a:t>Blu-ray</a:t>
            </a:r>
            <a:endParaRPr lang="en-US" i="1" dirty="0">
              <a:solidFill>
                <a:srgbClr val="0070C0"/>
              </a:solidFill>
            </a:endParaRPr>
          </a:p>
          <a:p>
            <a:r>
              <a:rPr lang="en-US" i="1" dirty="0" smtClean="0">
                <a:solidFill>
                  <a:srgbClr val="0070C0"/>
                </a:solidFill>
              </a:rPr>
              <a:t>DVD </a:t>
            </a:r>
            <a:r>
              <a:rPr lang="en-US" i="1" dirty="0">
                <a:solidFill>
                  <a:srgbClr val="0070C0"/>
                </a:solidFill>
              </a:rPr>
              <a:t>video</a:t>
            </a:r>
          </a:p>
          <a:p>
            <a:r>
              <a:rPr lang="en-US" i="1" dirty="0" smtClean="0">
                <a:solidFill>
                  <a:srgbClr val="0070C0"/>
                </a:solidFill>
              </a:rPr>
              <a:t>HD-DVD</a:t>
            </a:r>
          </a:p>
          <a:p>
            <a:endParaRPr lang="en-US" dirty="0">
              <a:solidFill>
                <a:schemeClr val="bg1"/>
              </a:solidFill>
            </a:endParaRPr>
          </a:p>
          <a:p>
            <a:r>
              <a:rPr lang="en-US" dirty="0">
                <a:solidFill>
                  <a:schemeClr val="bg1"/>
                </a:solidFill>
              </a:rPr>
              <a:t>MPEG-4</a:t>
            </a:r>
          </a:p>
          <a:p>
            <a:r>
              <a:rPr lang="en-US" dirty="0" err="1">
                <a:solidFill>
                  <a:schemeClr val="bg1"/>
                </a:solidFill>
              </a:rPr>
              <a:t>Quicktime</a:t>
            </a:r>
            <a:endParaRPr lang="en-US" dirty="0">
              <a:solidFill>
                <a:schemeClr val="bg1"/>
              </a:solidFill>
            </a:endParaRPr>
          </a:p>
          <a:p>
            <a:r>
              <a:rPr lang="en-US" dirty="0" err="1" smtClean="0">
                <a:solidFill>
                  <a:schemeClr val="bg1"/>
                </a:solidFill>
              </a:rPr>
              <a:t>RealVideo</a:t>
            </a:r>
            <a:endParaRPr lang="en-US" dirty="0" smtClean="0">
              <a:solidFill>
                <a:schemeClr val="bg1"/>
              </a:solidFill>
            </a:endParaRPr>
          </a:p>
          <a:p>
            <a:endParaRPr lang="en-US" dirty="0">
              <a:solidFill>
                <a:schemeClr val="bg1"/>
              </a:solidFill>
            </a:endParaRPr>
          </a:p>
          <a:p>
            <a:r>
              <a:rPr lang="en-US" i="1" dirty="0">
                <a:solidFill>
                  <a:srgbClr val="0070C0"/>
                </a:solidFill>
              </a:rPr>
              <a:t>SVCD</a:t>
            </a:r>
          </a:p>
          <a:p>
            <a:r>
              <a:rPr lang="en-US" i="1" dirty="0">
                <a:solidFill>
                  <a:srgbClr val="0070C0"/>
                </a:solidFill>
              </a:rPr>
              <a:t>VCD</a:t>
            </a:r>
          </a:p>
          <a:p>
            <a:r>
              <a:rPr lang="en-US" dirty="0">
                <a:solidFill>
                  <a:schemeClr val="bg1"/>
                </a:solidFill>
              </a:rPr>
              <a:t>Windows </a:t>
            </a:r>
            <a:r>
              <a:rPr lang="en-US" dirty="0" smtClean="0">
                <a:solidFill>
                  <a:schemeClr val="bg1"/>
                </a:solidFill>
              </a:rPr>
              <a:t>media</a:t>
            </a:r>
            <a:endParaRPr lang="en-US" dirty="0">
              <a:solidFill>
                <a:schemeClr val="bg1"/>
              </a:solidFill>
            </a:endParaRPr>
          </a:p>
        </p:txBody>
      </p:sp>
      <p:sp>
        <p:nvSpPr>
          <p:cNvPr id="8" name="TextBox 7"/>
          <p:cNvSpPr txBox="1"/>
          <p:nvPr/>
        </p:nvSpPr>
        <p:spPr>
          <a:xfrm>
            <a:off x="381000" y="5999203"/>
            <a:ext cx="7239000" cy="1107996"/>
          </a:xfrm>
          <a:prstGeom prst="rect">
            <a:avLst/>
          </a:prstGeom>
          <a:noFill/>
        </p:spPr>
        <p:txBody>
          <a:bodyPr wrap="square" rtlCol="0">
            <a:spAutoFit/>
          </a:bodyPr>
          <a:lstStyle/>
          <a:p>
            <a:r>
              <a:rPr lang="en-US" sz="2400" i="1" dirty="0" smtClean="0">
                <a:solidFill>
                  <a:srgbClr val="0070C0"/>
                </a:solidFill>
              </a:rPr>
              <a:t>* Associated with dedicated playback devices</a:t>
            </a:r>
          </a:p>
          <a:p>
            <a:r>
              <a:rPr lang="en-US" sz="2400" i="1" dirty="0" smtClean="0">
                <a:solidFill>
                  <a:schemeClr val="bg1"/>
                </a:solidFill>
              </a:rPr>
              <a:t>*</a:t>
            </a:r>
            <a:r>
              <a:rPr lang="en-US" sz="2400" i="1" dirty="0">
                <a:solidFill>
                  <a:schemeClr val="bg1"/>
                </a:solidFill>
              </a:rPr>
              <a:t> </a:t>
            </a:r>
            <a:r>
              <a:rPr lang="en-US" sz="2400" i="1" dirty="0" smtClean="0">
                <a:solidFill>
                  <a:schemeClr val="bg1"/>
                </a:solidFill>
              </a:rPr>
              <a:t>Not used with provider-neutral records</a:t>
            </a:r>
          </a:p>
          <a:p>
            <a:endParaRPr lang="en-US" dirty="0">
              <a:solidFill>
                <a:schemeClr val="bg1"/>
              </a:solidFill>
            </a:endParaRPr>
          </a:p>
        </p:txBody>
      </p:sp>
    </p:spTree>
    <p:extLst>
      <p:ext uri="{BB962C8B-B14F-4D97-AF65-F5344CB8AC3E}">
        <p14:creationId xmlns:p14="http://schemas.microsoft.com/office/powerpoint/2010/main" val="302189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3.19 Digital Characteristic</a:t>
            </a:r>
            <a:endParaRPr lang="en-US" b="1" dirty="0">
              <a:latin typeface="Arial Rounded MT Bold" pitchFamily="34" charset="0"/>
            </a:endParaRPr>
          </a:p>
        </p:txBody>
      </p:sp>
      <p:sp>
        <p:nvSpPr>
          <p:cNvPr id="3" name="Content Placeholder 2"/>
          <p:cNvSpPr>
            <a:spLocks noGrp="1"/>
          </p:cNvSpPr>
          <p:nvPr>
            <p:ph idx="1"/>
          </p:nvPr>
        </p:nvSpPr>
        <p:spPr>
          <a:xfrm>
            <a:off x="457200" y="1828800"/>
            <a:ext cx="8229600" cy="4267200"/>
          </a:xfrm>
        </p:spPr>
        <p:txBody>
          <a:bodyPr>
            <a:normAutofit/>
          </a:bodyPr>
          <a:lstStyle/>
          <a:p>
            <a:pPr marL="0" indent="0" algn="ctr">
              <a:buNone/>
            </a:pPr>
            <a:r>
              <a:rPr lang="en-US" sz="3600" b="1" dirty="0" smtClean="0"/>
              <a:t>3.19.3 Encoding Format (347ǂb &amp; 538)</a:t>
            </a:r>
          </a:p>
          <a:p>
            <a:pPr marL="3657600" indent="0">
              <a:buNone/>
            </a:pPr>
            <a:endParaRPr lang="en-US" sz="1500" dirty="0" smtClean="0"/>
          </a:p>
          <a:p>
            <a:pPr marL="0" indent="0">
              <a:buNone/>
            </a:pPr>
            <a:r>
              <a:rPr lang="en-US" dirty="0" smtClean="0"/>
              <a:t>DVD video</a:t>
            </a:r>
          </a:p>
          <a:p>
            <a:pPr marL="0" indent="0">
              <a:buNone/>
            </a:pPr>
            <a:endParaRPr lang="en-US" dirty="0" smtClean="0"/>
          </a:p>
          <a:p>
            <a:pPr marL="0" indent="0">
              <a:buNone/>
            </a:pPr>
            <a:endParaRPr lang="en-US" dirty="0" smtClean="0"/>
          </a:p>
          <a:p>
            <a:pPr marL="731520" indent="0">
              <a:buNone/>
            </a:pPr>
            <a:r>
              <a:rPr lang="en-US" dirty="0" err="1" smtClean="0"/>
              <a:t>Blu</a:t>
            </a:r>
            <a:r>
              <a:rPr lang="en-US" dirty="0" smtClean="0"/>
              <a:t>-ray (video)</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05FE50F6-334F-4352-A1BB-73024F37EEBD}" type="slidenum">
              <a:rPr lang="en-US" smtClean="0"/>
              <a:pPr/>
              <a:t>21</a:t>
            </a:fld>
            <a:endParaRPr lang="en-US"/>
          </a:p>
        </p:txBody>
      </p:sp>
      <p:pic>
        <p:nvPicPr>
          <p:cNvPr id="10" name="Picture 9" descr="bdmv structure.jpg"/>
          <p:cNvPicPr>
            <a:picLocks noChangeAspect="1"/>
          </p:cNvPicPr>
          <p:nvPr/>
        </p:nvPicPr>
        <p:blipFill>
          <a:blip r:embed="rId3" cstate="print"/>
          <a:stretch>
            <a:fillRect/>
          </a:stretch>
        </p:blipFill>
        <p:spPr>
          <a:xfrm>
            <a:off x="3733800" y="4343400"/>
            <a:ext cx="5124450" cy="2314575"/>
          </a:xfrm>
          <a:prstGeom prst="rect">
            <a:avLst/>
          </a:prstGeom>
        </p:spPr>
      </p:pic>
      <p:pic>
        <p:nvPicPr>
          <p:cNvPr id="11" name="Picture 10" descr="dvd video files.JPG"/>
          <p:cNvPicPr>
            <a:picLocks noChangeAspect="1"/>
          </p:cNvPicPr>
          <p:nvPr/>
        </p:nvPicPr>
        <p:blipFill>
          <a:blip r:embed="rId4" cstate="print"/>
          <a:stretch>
            <a:fillRect/>
          </a:stretch>
        </p:blipFill>
        <p:spPr>
          <a:xfrm>
            <a:off x="2514600" y="2590800"/>
            <a:ext cx="4448175" cy="1676400"/>
          </a:xfrm>
          <a:prstGeom prst="rect">
            <a:avLst/>
          </a:prstGeom>
        </p:spPr>
      </p:pic>
    </p:spTree>
    <p:extLst>
      <p:ext uri="{BB962C8B-B14F-4D97-AF65-F5344CB8AC3E}">
        <p14:creationId xmlns:p14="http://schemas.microsoft.com/office/powerpoint/2010/main" val="302189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pPr marL="0" indent="0"/>
            <a:r>
              <a:rPr lang="en-US" b="1" dirty="0" smtClean="0"/>
              <a:t>3.9.1 Production Method (</a:t>
            </a:r>
            <a:r>
              <a:rPr lang="en-US" b="1" dirty="0"/>
              <a:t>340ǂd </a:t>
            </a:r>
            <a:r>
              <a:rPr lang="en-US" b="1" dirty="0" smtClean="0"/>
              <a:t>           ǂ2 </a:t>
            </a:r>
            <a:r>
              <a:rPr lang="en-US" b="1" dirty="0" err="1" smtClean="0"/>
              <a:t>rdapm</a:t>
            </a:r>
            <a:r>
              <a:rPr lang="en-US" b="1" dirty="0" smtClean="0"/>
              <a:t>)</a:t>
            </a:r>
          </a:p>
        </p:txBody>
      </p:sp>
      <p:sp>
        <p:nvSpPr>
          <p:cNvPr id="3" name="Content Placeholder 2"/>
          <p:cNvSpPr>
            <a:spLocks noGrp="1"/>
          </p:cNvSpPr>
          <p:nvPr>
            <p:ph idx="1"/>
          </p:nvPr>
        </p:nvSpPr>
        <p:spPr>
          <a:xfrm>
            <a:off x="457200" y="2012949"/>
            <a:ext cx="8229600" cy="4525963"/>
          </a:xfrm>
        </p:spPr>
        <p:txBody>
          <a:bodyPr>
            <a:normAutofit/>
          </a:bodyPr>
          <a:lstStyle/>
          <a:p>
            <a:pPr marL="0" indent="0">
              <a:buNone/>
            </a:pPr>
            <a:r>
              <a:rPr lang="en-US" dirty="0" smtClean="0"/>
              <a:t>A process used to produce a manifestation</a:t>
            </a:r>
            <a:endParaRPr lang="en-US" dirty="0"/>
          </a:p>
          <a:p>
            <a:endParaRPr lang="en-US" sz="1200" dirty="0"/>
          </a:p>
          <a:p>
            <a:r>
              <a:rPr lang="en-US" dirty="0" smtClean="0">
                <a:solidFill>
                  <a:srgbClr val="FF0000"/>
                </a:solidFill>
              </a:rPr>
              <a:t>burning</a:t>
            </a:r>
            <a:r>
              <a:rPr lang="en-US" dirty="0" smtClean="0"/>
              <a:t> (burned discs, such as DVD-R and DVD+R)</a:t>
            </a:r>
          </a:p>
          <a:p>
            <a:pPr marL="400050" lvl="1" indent="0">
              <a:buNone/>
            </a:pPr>
            <a:r>
              <a:rPr lang="en-US" dirty="0"/>
              <a:t>A production method consisting of the application of heat to mark the surface of a material</a:t>
            </a:r>
            <a:r>
              <a:rPr lang="en-US" dirty="0" smtClean="0"/>
              <a:t>.</a:t>
            </a:r>
          </a:p>
        </p:txBody>
      </p:sp>
      <p:sp>
        <p:nvSpPr>
          <p:cNvPr id="4" name="Slide Number Placeholder 3"/>
          <p:cNvSpPr>
            <a:spLocks noGrp="1"/>
          </p:cNvSpPr>
          <p:nvPr>
            <p:ph type="sldNum" sz="quarter" idx="12"/>
          </p:nvPr>
        </p:nvSpPr>
        <p:spPr/>
        <p:txBody>
          <a:bodyPr/>
          <a:lstStyle/>
          <a:p>
            <a:fld id="{05FE50F6-334F-4352-A1BB-73024F37EEBD}" type="slidenum">
              <a:rPr lang="en-US" smtClean="0"/>
              <a:pPr/>
              <a:t>22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4711405"/>
            <a:ext cx="3190488" cy="2109839"/>
          </a:xfrm>
          <a:prstGeom prst="rect">
            <a:avLst/>
          </a:prstGeom>
        </p:spPr>
      </p:pic>
    </p:spTree>
    <p:extLst>
      <p:ext uri="{BB962C8B-B14F-4D97-AF65-F5344CB8AC3E}">
        <p14:creationId xmlns:p14="http://schemas.microsoft.com/office/powerpoint/2010/main" val="16996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smtClean="0"/>
              <a:t>3.9.1 Production Method (340ǂd      ǂ2 </a:t>
            </a:r>
            <a:r>
              <a:rPr lang="en-US" b="1" dirty="0" err="1" smtClean="0"/>
              <a:t>rdapm</a:t>
            </a:r>
            <a:r>
              <a:rPr lang="en-US" b="1" dirty="0" smtClean="0"/>
              <a:t>)</a:t>
            </a:r>
          </a:p>
        </p:txBody>
      </p:sp>
      <p:sp>
        <p:nvSpPr>
          <p:cNvPr id="3" name="Content Placeholder 2"/>
          <p:cNvSpPr>
            <a:spLocks noGrp="1"/>
          </p:cNvSpPr>
          <p:nvPr>
            <p:ph idx="1"/>
          </p:nvPr>
        </p:nvSpPr>
        <p:spPr>
          <a:xfrm>
            <a:off x="457200" y="2012949"/>
            <a:ext cx="8229600" cy="4525963"/>
          </a:xfrm>
        </p:spPr>
        <p:txBody>
          <a:bodyPr>
            <a:normAutofit/>
          </a:bodyPr>
          <a:lstStyle/>
          <a:p>
            <a:pPr marL="0" indent="0">
              <a:buNone/>
            </a:pPr>
            <a:r>
              <a:rPr lang="en-US" dirty="0" smtClean="0"/>
              <a:t>A process used to produce a manifestation</a:t>
            </a:r>
            <a:endParaRPr lang="en-US" dirty="0"/>
          </a:p>
          <a:p>
            <a:endParaRPr lang="en-US" sz="1000" dirty="0" smtClean="0"/>
          </a:p>
          <a:p>
            <a:r>
              <a:rPr lang="en-US" dirty="0">
                <a:solidFill>
                  <a:srgbClr val="FF0000"/>
                </a:solidFill>
              </a:rPr>
              <a:t>s</a:t>
            </a:r>
            <a:r>
              <a:rPr lang="en-US" dirty="0" smtClean="0">
                <a:solidFill>
                  <a:srgbClr val="FF0000"/>
                </a:solidFill>
              </a:rPr>
              <a:t>tamping</a:t>
            </a:r>
            <a:r>
              <a:rPr lang="en-US" dirty="0" smtClean="0"/>
              <a:t> (commercially-pressed discs)</a:t>
            </a:r>
          </a:p>
          <a:p>
            <a:pPr marL="400050" lvl="1" indent="0">
              <a:buNone/>
            </a:pPr>
            <a:r>
              <a:rPr lang="en-US" dirty="0"/>
              <a:t>A production method consisting of the application </a:t>
            </a:r>
            <a:r>
              <a:rPr lang="en-US" dirty="0" smtClean="0"/>
              <a:t>of pressure to make an impression on the surface of a material.</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4275930"/>
            <a:ext cx="6059277" cy="2324559"/>
          </a:xfrm>
          <a:prstGeom prst="rect">
            <a:avLst/>
          </a:prstGeom>
        </p:spPr>
      </p:pic>
    </p:spTree>
    <p:extLst>
      <p:ext uri="{BB962C8B-B14F-4D97-AF65-F5344CB8AC3E}">
        <p14:creationId xmlns:p14="http://schemas.microsoft.com/office/powerpoint/2010/main" val="155606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smtClean="0"/>
              <a:t>3.9.1 Production Method (340ǂd      ǂ2 </a:t>
            </a:r>
            <a:r>
              <a:rPr lang="en-US" b="1" dirty="0" err="1" smtClean="0"/>
              <a:t>rdapm</a:t>
            </a:r>
            <a:r>
              <a:rPr lang="en-US" b="1" dirty="0" smtClean="0"/>
              <a:t>)</a:t>
            </a:r>
          </a:p>
        </p:txBody>
      </p:sp>
      <p:sp>
        <p:nvSpPr>
          <p:cNvPr id="3" name="Content Placeholder 2"/>
          <p:cNvSpPr>
            <a:spLocks noGrp="1"/>
          </p:cNvSpPr>
          <p:nvPr>
            <p:ph idx="1"/>
          </p:nvPr>
        </p:nvSpPr>
        <p:spPr>
          <a:xfrm>
            <a:off x="457200" y="2438400"/>
            <a:ext cx="8229600" cy="4144963"/>
          </a:xfrm>
        </p:spPr>
        <p:txBody>
          <a:bodyPr>
            <a:normAutofit/>
          </a:bodyPr>
          <a:lstStyle/>
          <a:p>
            <a:pPr marL="0" indent="0">
              <a:buNone/>
            </a:pPr>
            <a:r>
              <a:rPr lang="en-US" dirty="0" smtClean="0"/>
              <a:t>Identifying stamped and burned discs</a:t>
            </a:r>
            <a:endParaRPr lang="en-US" dirty="0"/>
          </a:p>
          <a:p>
            <a:endParaRPr lang="en-US" sz="12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24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0094" y="3788731"/>
            <a:ext cx="1551454" cy="157260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 y="3371514"/>
            <a:ext cx="5555461" cy="2191085"/>
          </a:xfrm>
          <a:prstGeom prst="rect">
            <a:avLst/>
          </a:prstGeom>
        </p:spPr>
      </p:pic>
      <p:sp>
        <p:nvSpPr>
          <p:cNvPr id="10" name="TextBox 9"/>
          <p:cNvSpPr txBox="1"/>
          <p:nvPr/>
        </p:nvSpPr>
        <p:spPr>
          <a:xfrm>
            <a:off x="5653135" y="5425311"/>
            <a:ext cx="2781300" cy="307777"/>
          </a:xfrm>
          <a:prstGeom prst="rect">
            <a:avLst/>
          </a:prstGeom>
          <a:noFill/>
        </p:spPr>
        <p:txBody>
          <a:bodyPr wrap="square" rtlCol="0">
            <a:spAutoFit/>
          </a:bodyPr>
          <a:lstStyle/>
          <a:p>
            <a:r>
              <a:rPr lang="en-US" sz="1400" dirty="0" smtClean="0"/>
              <a:t>https://en.wikipedia.org/wiki/DVD</a:t>
            </a:r>
            <a:endParaRPr lang="en-US" sz="1400" dirty="0"/>
          </a:p>
        </p:txBody>
      </p:sp>
    </p:spTree>
    <p:extLst>
      <p:ext uri="{BB962C8B-B14F-4D97-AF65-F5344CB8AC3E}">
        <p14:creationId xmlns:p14="http://schemas.microsoft.com/office/powerpoint/2010/main" val="42804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3.9.1 Production Method (340ǂd)</a:t>
            </a:r>
            <a:endParaRPr lang="en-US" b="1" dirty="0">
              <a:latin typeface="Arial Rounded MT Bold" pitchFamily="34" charset="0"/>
            </a:endParaRPr>
          </a:p>
        </p:txBody>
      </p:sp>
      <p:sp>
        <p:nvSpPr>
          <p:cNvPr id="3" name="Content Placeholder 2"/>
          <p:cNvSpPr>
            <a:spLocks noGrp="1"/>
          </p:cNvSpPr>
          <p:nvPr>
            <p:ph idx="1"/>
          </p:nvPr>
        </p:nvSpPr>
        <p:spPr>
          <a:xfrm>
            <a:off x="457200" y="1977090"/>
            <a:ext cx="8229600" cy="4880910"/>
          </a:xfrm>
        </p:spPr>
        <p:txBody>
          <a:bodyPr>
            <a:normAutofit lnSpcReduction="10000"/>
          </a:bodyPr>
          <a:lstStyle/>
          <a:p>
            <a:pPr marL="0" indent="0" algn="ctr">
              <a:buNone/>
            </a:pPr>
            <a:r>
              <a:rPr lang="en-US" b="1" dirty="0" smtClean="0"/>
              <a:t>3.9.1.4 Details of Production Method (538)</a:t>
            </a:r>
          </a:p>
          <a:p>
            <a:pPr marL="0" indent="0">
              <a:buNone/>
            </a:pPr>
            <a:endParaRPr lang="en-US" sz="1200" dirty="0" smtClean="0"/>
          </a:p>
          <a:p>
            <a:pPr marL="0" indent="0">
              <a:buNone/>
            </a:pPr>
            <a:r>
              <a:rPr lang="en-US" sz="3300" dirty="0" smtClean="0"/>
              <a:t>Record specific types of burned discs in a note:</a:t>
            </a:r>
          </a:p>
          <a:p>
            <a:pPr lvl="1">
              <a:buNone/>
            </a:pPr>
            <a:r>
              <a:rPr lang="en-US" sz="3200" dirty="0"/>
              <a:t>340 </a:t>
            </a:r>
            <a:r>
              <a:rPr lang="en-US" sz="3200" dirty="0" err="1"/>
              <a:t>ǂa</a:t>
            </a:r>
            <a:r>
              <a:rPr lang="en-US" sz="3200" dirty="0"/>
              <a:t> burning </a:t>
            </a:r>
            <a:r>
              <a:rPr lang="en-US" sz="3200" dirty="0">
                <a:solidFill>
                  <a:srgbClr val="FF0000"/>
                </a:solidFill>
              </a:rPr>
              <a:t>ǂ2 </a:t>
            </a:r>
            <a:r>
              <a:rPr lang="en-US" sz="3200" dirty="0" err="1" smtClean="0">
                <a:solidFill>
                  <a:srgbClr val="FF0000"/>
                </a:solidFill>
              </a:rPr>
              <a:t>rdapm</a:t>
            </a:r>
            <a:r>
              <a:rPr lang="en-US" sz="3200" dirty="0" smtClean="0"/>
              <a:t>*</a:t>
            </a:r>
            <a:endParaRPr lang="en-US" sz="3200" dirty="0"/>
          </a:p>
          <a:p>
            <a:pPr marL="0" indent="0">
              <a:buNone/>
            </a:pPr>
            <a:endParaRPr lang="en-US" sz="1200" dirty="0" smtClean="0"/>
          </a:p>
          <a:p>
            <a:pPr lvl="1">
              <a:buNone/>
            </a:pPr>
            <a:r>
              <a:rPr lang="en-US" sz="3200" dirty="0" smtClean="0"/>
              <a:t>538 </a:t>
            </a:r>
            <a:r>
              <a:rPr lang="en-US" sz="3200" dirty="0" err="1" smtClean="0"/>
              <a:t>ǂa</a:t>
            </a:r>
            <a:r>
              <a:rPr lang="en-US" sz="3200" dirty="0" smtClean="0"/>
              <a:t> DVD-R.**</a:t>
            </a:r>
          </a:p>
          <a:p>
            <a:pPr lvl="1">
              <a:buNone/>
            </a:pPr>
            <a:r>
              <a:rPr lang="en-US" sz="3200" dirty="0" smtClean="0"/>
              <a:t>538 </a:t>
            </a:r>
            <a:r>
              <a:rPr lang="en-US" sz="3200" dirty="0" err="1" smtClean="0"/>
              <a:t>ǂa</a:t>
            </a:r>
            <a:r>
              <a:rPr lang="en-US" sz="3200" dirty="0" smtClean="0"/>
              <a:t> DVD+R.</a:t>
            </a:r>
          </a:p>
          <a:p>
            <a:pPr lvl="1">
              <a:buNone/>
            </a:pPr>
            <a:r>
              <a:rPr lang="en-US" sz="3200" dirty="0" smtClean="0"/>
              <a:t>538 </a:t>
            </a:r>
            <a:r>
              <a:rPr lang="en-US" sz="3200" dirty="0" err="1" smtClean="0"/>
              <a:t>ǂa</a:t>
            </a:r>
            <a:r>
              <a:rPr lang="en-US" sz="3200" dirty="0" smtClean="0"/>
              <a:t> BD-RE.</a:t>
            </a:r>
          </a:p>
          <a:p>
            <a:pPr lvl="1"/>
            <a:endParaRPr lang="en-US" sz="1300" dirty="0" smtClean="0"/>
          </a:p>
          <a:p>
            <a:pPr marL="57150" indent="0">
              <a:buNone/>
            </a:pPr>
            <a:r>
              <a:rPr lang="en-US" sz="2400" dirty="0" smtClean="0"/>
              <a:t>* </a:t>
            </a:r>
            <a:r>
              <a:rPr lang="en-US" sz="2400" dirty="0" smtClean="0">
                <a:hlinkClick r:id="rId3"/>
              </a:rPr>
              <a:t>https://www.loc.gov/marc/relators/tn170310src.html</a:t>
            </a:r>
            <a:r>
              <a:rPr lang="en-US" sz="2400" dirty="0" smtClean="0"/>
              <a:t> </a:t>
            </a:r>
          </a:p>
          <a:p>
            <a:pPr marL="57150" indent="0">
              <a:buNone/>
            </a:pPr>
            <a:r>
              <a:rPr lang="en-US" sz="2400" dirty="0" smtClean="0"/>
              <a:t>**Often found on disc hub</a:t>
            </a:r>
          </a:p>
        </p:txBody>
      </p:sp>
      <p:sp>
        <p:nvSpPr>
          <p:cNvPr id="4" name="Slide Number Placeholder 3"/>
          <p:cNvSpPr>
            <a:spLocks noGrp="1"/>
          </p:cNvSpPr>
          <p:nvPr>
            <p:ph type="sldNum" sz="quarter" idx="12"/>
          </p:nvPr>
        </p:nvSpPr>
        <p:spPr/>
        <p:txBody>
          <a:bodyPr/>
          <a:lstStyle/>
          <a:p>
            <a:fld id="{05FE50F6-334F-4352-A1BB-73024F37EEBD}" type="slidenum">
              <a:rPr lang="en-US" smtClean="0"/>
              <a:pPr/>
              <a:t>25</a:t>
            </a:fld>
            <a:endParaRPr lang="en-US"/>
          </a:p>
        </p:txBody>
      </p:sp>
    </p:spTree>
    <p:extLst>
      <p:ext uri="{BB962C8B-B14F-4D97-AF65-F5344CB8AC3E}">
        <p14:creationId xmlns:p14="http://schemas.microsoft.com/office/powerpoint/2010/main" val="40591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Optical Disc Info</a:t>
            </a:r>
            <a:endParaRPr lang="en-US" b="1" dirty="0">
              <a:latin typeface="Arial Rounded MT Bold" pitchFamily="34" charset="0"/>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26</a:t>
            </a:fld>
            <a:endParaRPr lang="en-US" dirty="0"/>
          </a:p>
        </p:txBody>
      </p:sp>
      <p:pic>
        <p:nvPicPr>
          <p:cNvPr id="13" name="Picture 12" descr="disc info dvd-rom data (software install).jpg"/>
          <p:cNvPicPr>
            <a:picLocks noChangeAspect="1"/>
          </p:cNvPicPr>
          <p:nvPr/>
        </p:nvPicPr>
        <p:blipFill>
          <a:blip r:embed="rId3" cstate="print"/>
          <a:stretch>
            <a:fillRect/>
          </a:stretch>
        </p:blipFill>
        <p:spPr>
          <a:xfrm>
            <a:off x="6553200" y="3124200"/>
            <a:ext cx="1990725" cy="2981325"/>
          </a:xfrm>
          <a:prstGeom prst="rect">
            <a:avLst/>
          </a:prstGeom>
        </p:spPr>
      </p:pic>
      <p:pic>
        <p:nvPicPr>
          <p:cNvPr id="15" name="Picture 14" descr="disc info dvd-r video.jpg"/>
          <p:cNvPicPr>
            <a:picLocks noChangeAspect="1"/>
          </p:cNvPicPr>
          <p:nvPr/>
        </p:nvPicPr>
        <p:blipFill>
          <a:blip r:embed="rId4" cstate="print"/>
          <a:stretch>
            <a:fillRect/>
          </a:stretch>
        </p:blipFill>
        <p:spPr>
          <a:xfrm>
            <a:off x="3200400" y="2362200"/>
            <a:ext cx="2790825" cy="3667125"/>
          </a:xfrm>
          <a:prstGeom prst="rect">
            <a:avLst/>
          </a:prstGeom>
        </p:spPr>
      </p:pic>
      <p:sp>
        <p:nvSpPr>
          <p:cNvPr id="17" name="TextBox 16"/>
          <p:cNvSpPr txBox="1"/>
          <p:nvPr/>
        </p:nvSpPr>
        <p:spPr>
          <a:xfrm>
            <a:off x="381000" y="2514600"/>
            <a:ext cx="2590800" cy="646331"/>
          </a:xfrm>
          <a:prstGeom prst="rect">
            <a:avLst/>
          </a:prstGeom>
          <a:noFill/>
        </p:spPr>
        <p:txBody>
          <a:bodyPr wrap="square" rtlCol="0">
            <a:spAutoFit/>
          </a:bodyPr>
          <a:lstStyle/>
          <a:p>
            <a:r>
              <a:rPr lang="en-US" dirty="0" smtClean="0">
                <a:solidFill>
                  <a:schemeClr val="bg1"/>
                </a:solidFill>
              </a:rPr>
              <a:t>stamped videodisc, </a:t>
            </a:r>
          </a:p>
          <a:p>
            <a:r>
              <a:rPr lang="en-US" dirty="0" smtClean="0">
                <a:solidFill>
                  <a:schemeClr val="bg1"/>
                </a:solidFill>
              </a:rPr>
              <a:t>DVD-video</a:t>
            </a:r>
            <a:endParaRPr lang="en-US" dirty="0">
              <a:solidFill>
                <a:schemeClr val="bg1"/>
              </a:solidFill>
            </a:endParaRPr>
          </a:p>
        </p:txBody>
      </p:sp>
      <p:sp>
        <p:nvSpPr>
          <p:cNvPr id="18" name="TextBox 17"/>
          <p:cNvSpPr txBox="1"/>
          <p:nvPr/>
        </p:nvSpPr>
        <p:spPr>
          <a:xfrm>
            <a:off x="3276600" y="1905000"/>
            <a:ext cx="2971800" cy="369332"/>
          </a:xfrm>
          <a:prstGeom prst="rect">
            <a:avLst/>
          </a:prstGeom>
          <a:noFill/>
        </p:spPr>
        <p:txBody>
          <a:bodyPr wrap="square" rtlCol="0">
            <a:spAutoFit/>
          </a:bodyPr>
          <a:lstStyle/>
          <a:p>
            <a:r>
              <a:rPr lang="en-US" dirty="0" smtClean="0">
                <a:solidFill>
                  <a:schemeClr val="bg1"/>
                </a:solidFill>
              </a:rPr>
              <a:t>burned videodisc, DVD-video</a:t>
            </a:r>
            <a:endParaRPr lang="en-US" dirty="0">
              <a:solidFill>
                <a:schemeClr val="bg1"/>
              </a:solidFill>
            </a:endParaRPr>
          </a:p>
        </p:txBody>
      </p:sp>
      <p:sp>
        <p:nvSpPr>
          <p:cNvPr id="19" name="TextBox 18"/>
          <p:cNvSpPr txBox="1"/>
          <p:nvPr/>
        </p:nvSpPr>
        <p:spPr>
          <a:xfrm>
            <a:off x="6553200" y="2438400"/>
            <a:ext cx="2438400" cy="646331"/>
          </a:xfrm>
          <a:prstGeom prst="rect">
            <a:avLst/>
          </a:prstGeom>
          <a:noFill/>
        </p:spPr>
        <p:txBody>
          <a:bodyPr wrap="square" rtlCol="0">
            <a:spAutoFit/>
          </a:bodyPr>
          <a:lstStyle/>
          <a:p>
            <a:r>
              <a:rPr lang="en-US" dirty="0" smtClean="0">
                <a:solidFill>
                  <a:schemeClr val="bg1"/>
                </a:solidFill>
              </a:rPr>
              <a:t>stamped computer disc, computer program</a:t>
            </a:r>
            <a:endParaRPr lang="en-US" dirty="0">
              <a:solidFill>
                <a:schemeClr val="bg1"/>
              </a:solidFill>
            </a:endParaRPr>
          </a:p>
        </p:txBody>
      </p:sp>
      <p:pic>
        <p:nvPicPr>
          <p:cNvPr id="20" name="Picture 19" descr="disc info dvd-rom video.jpg"/>
          <p:cNvPicPr>
            <a:picLocks noChangeAspect="1"/>
          </p:cNvPicPr>
          <p:nvPr/>
        </p:nvPicPr>
        <p:blipFill>
          <a:blip r:embed="rId5" cstate="print"/>
          <a:stretch>
            <a:fillRect/>
          </a:stretch>
        </p:blipFill>
        <p:spPr>
          <a:xfrm>
            <a:off x="457200" y="3124200"/>
            <a:ext cx="1895475" cy="3009900"/>
          </a:xfrm>
          <a:prstGeom prst="rect">
            <a:avLst/>
          </a:prstGeom>
        </p:spPr>
      </p:pic>
    </p:spTree>
    <p:extLst>
      <p:ext uri="{BB962C8B-B14F-4D97-AF65-F5344CB8AC3E}">
        <p14:creationId xmlns:p14="http://schemas.microsoft.com/office/powerpoint/2010/main" val="40591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Optical Disc Info</a:t>
            </a:r>
            <a:endParaRPr lang="en-US" b="1" dirty="0">
              <a:latin typeface="Arial Rounded MT Bold" pitchFamily="34" charset="0"/>
            </a:endParaRPr>
          </a:p>
        </p:txBody>
      </p:sp>
      <p:pic>
        <p:nvPicPr>
          <p:cNvPr id="9" name="Content Placeholder 8" descr="disc info cd-r data mp3.jpg"/>
          <p:cNvPicPr>
            <a:picLocks noGrp="1" noChangeAspect="1"/>
          </p:cNvPicPr>
          <p:nvPr>
            <p:ph idx="1"/>
          </p:nvPr>
        </p:nvPicPr>
        <p:blipFill>
          <a:blip r:embed="rId3" cstate="print"/>
          <a:stretch>
            <a:fillRect/>
          </a:stretch>
        </p:blipFill>
        <p:spPr>
          <a:xfrm>
            <a:off x="2286000" y="3581400"/>
            <a:ext cx="1962150" cy="2505075"/>
          </a:xfrm>
        </p:spPr>
      </p:pic>
      <p:sp>
        <p:nvSpPr>
          <p:cNvPr id="4" name="Slide Number Placeholder 3"/>
          <p:cNvSpPr>
            <a:spLocks noGrp="1"/>
          </p:cNvSpPr>
          <p:nvPr>
            <p:ph type="sldNum" sz="quarter" idx="12"/>
          </p:nvPr>
        </p:nvSpPr>
        <p:spPr/>
        <p:txBody>
          <a:bodyPr/>
          <a:lstStyle/>
          <a:p>
            <a:fld id="{05FE50F6-334F-4352-A1BB-73024F37EEBD}" type="slidenum">
              <a:rPr lang="en-US" smtClean="0"/>
              <a:pPr/>
              <a:t>27</a:t>
            </a:fld>
            <a:endParaRPr lang="en-US" dirty="0"/>
          </a:p>
        </p:txBody>
      </p:sp>
      <p:pic>
        <p:nvPicPr>
          <p:cNvPr id="11" name="Picture 10" descr="disc info cd-rom audio.jpg"/>
          <p:cNvPicPr>
            <a:picLocks noChangeAspect="1"/>
          </p:cNvPicPr>
          <p:nvPr/>
        </p:nvPicPr>
        <p:blipFill>
          <a:blip r:embed="rId4" cstate="print"/>
          <a:stretch>
            <a:fillRect/>
          </a:stretch>
        </p:blipFill>
        <p:spPr>
          <a:xfrm>
            <a:off x="4648200" y="2362200"/>
            <a:ext cx="1838325" cy="2590800"/>
          </a:xfrm>
          <a:prstGeom prst="rect">
            <a:avLst/>
          </a:prstGeom>
        </p:spPr>
      </p:pic>
      <p:pic>
        <p:nvPicPr>
          <p:cNvPr id="12" name="Picture 11" descr="disc info cd-rw data.jpg"/>
          <p:cNvPicPr>
            <a:picLocks noChangeAspect="1"/>
          </p:cNvPicPr>
          <p:nvPr/>
        </p:nvPicPr>
        <p:blipFill>
          <a:blip r:embed="rId5" cstate="print"/>
          <a:stretch>
            <a:fillRect/>
          </a:stretch>
        </p:blipFill>
        <p:spPr>
          <a:xfrm>
            <a:off x="228600" y="2971800"/>
            <a:ext cx="1685925" cy="2543175"/>
          </a:xfrm>
          <a:prstGeom prst="rect">
            <a:avLst/>
          </a:prstGeom>
        </p:spPr>
      </p:pic>
      <p:pic>
        <p:nvPicPr>
          <p:cNvPr id="16" name="Picture 15" descr="disc info cd-r audio.jpg"/>
          <p:cNvPicPr>
            <a:picLocks noChangeAspect="1"/>
          </p:cNvPicPr>
          <p:nvPr/>
        </p:nvPicPr>
        <p:blipFill>
          <a:blip r:embed="rId6" cstate="print"/>
          <a:stretch>
            <a:fillRect/>
          </a:stretch>
        </p:blipFill>
        <p:spPr>
          <a:xfrm>
            <a:off x="6553200" y="3657600"/>
            <a:ext cx="2057400" cy="2390775"/>
          </a:xfrm>
          <a:prstGeom prst="rect">
            <a:avLst/>
          </a:prstGeom>
        </p:spPr>
      </p:pic>
      <p:sp>
        <p:nvSpPr>
          <p:cNvPr id="17" name="TextBox 16"/>
          <p:cNvSpPr txBox="1"/>
          <p:nvPr/>
        </p:nvSpPr>
        <p:spPr>
          <a:xfrm>
            <a:off x="228600" y="2286000"/>
            <a:ext cx="2590800" cy="646331"/>
          </a:xfrm>
          <a:prstGeom prst="rect">
            <a:avLst/>
          </a:prstGeom>
          <a:noFill/>
        </p:spPr>
        <p:txBody>
          <a:bodyPr wrap="square" rtlCol="0">
            <a:spAutoFit/>
          </a:bodyPr>
          <a:lstStyle/>
          <a:p>
            <a:r>
              <a:rPr lang="en-US" dirty="0" smtClean="0">
                <a:solidFill>
                  <a:schemeClr val="bg1"/>
                </a:solidFill>
              </a:rPr>
              <a:t>burned computer disc, data</a:t>
            </a:r>
            <a:endParaRPr lang="en-US" dirty="0">
              <a:solidFill>
                <a:schemeClr val="bg1"/>
              </a:solidFill>
            </a:endParaRPr>
          </a:p>
        </p:txBody>
      </p:sp>
      <p:sp>
        <p:nvSpPr>
          <p:cNvPr id="18" name="TextBox 17"/>
          <p:cNvSpPr txBox="1"/>
          <p:nvPr/>
        </p:nvSpPr>
        <p:spPr>
          <a:xfrm>
            <a:off x="2286000" y="2819400"/>
            <a:ext cx="2209800" cy="646331"/>
          </a:xfrm>
          <a:prstGeom prst="rect">
            <a:avLst/>
          </a:prstGeom>
          <a:noFill/>
        </p:spPr>
        <p:txBody>
          <a:bodyPr wrap="square" rtlCol="0">
            <a:spAutoFit/>
          </a:bodyPr>
          <a:lstStyle/>
          <a:p>
            <a:r>
              <a:rPr lang="en-US" dirty="0" smtClean="0">
                <a:solidFill>
                  <a:schemeClr val="bg1"/>
                </a:solidFill>
              </a:rPr>
              <a:t>burned computer disc, data</a:t>
            </a:r>
            <a:endParaRPr lang="en-US" dirty="0">
              <a:solidFill>
                <a:schemeClr val="bg1"/>
              </a:solidFill>
            </a:endParaRPr>
          </a:p>
        </p:txBody>
      </p:sp>
      <p:sp>
        <p:nvSpPr>
          <p:cNvPr id="19" name="TextBox 18"/>
          <p:cNvSpPr txBox="1"/>
          <p:nvPr/>
        </p:nvSpPr>
        <p:spPr>
          <a:xfrm>
            <a:off x="4648200" y="1676400"/>
            <a:ext cx="2209800" cy="646331"/>
          </a:xfrm>
          <a:prstGeom prst="rect">
            <a:avLst/>
          </a:prstGeom>
          <a:noFill/>
        </p:spPr>
        <p:txBody>
          <a:bodyPr wrap="square" rtlCol="0">
            <a:spAutoFit/>
          </a:bodyPr>
          <a:lstStyle/>
          <a:p>
            <a:r>
              <a:rPr lang="en-US" dirty="0" smtClean="0">
                <a:solidFill>
                  <a:schemeClr val="bg1"/>
                </a:solidFill>
              </a:rPr>
              <a:t>stamped audio disc, CD audio</a:t>
            </a:r>
            <a:endParaRPr lang="en-US" dirty="0">
              <a:solidFill>
                <a:schemeClr val="bg1"/>
              </a:solidFill>
            </a:endParaRPr>
          </a:p>
        </p:txBody>
      </p:sp>
      <p:sp>
        <p:nvSpPr>
          <p:cNvPr id="20" name="TextBox 19"/>
          <p:cNvSpPr txBox="1"/>
          <p:nvPr/>
        </p:nvSpPr>
        <p:spPr>
          <a:xfrm>
            <a:off x="6629400" y="2895600"/>
            <a:ext cx="2209800" cy="646331"/>
          </a:xfrm>
          <a:prstGeom prst="rect">
            <a:avLst/>
          </a:prstGeom>
          <a:noFill/>
        </p:spPr>
        <p:txBody>
          <a:bodyPr wrap="square" rtlCol="0">
            <a:spAutoFit/>
          </a:bodyPr>
          <a:lstStyle/>
          <a:p>
            <a:r>
              <a:rPr lang="en-US" dirty="0" smtClean="0">
                <a:solidFill>
                  <a:schemeClr val="bg1"/>
                </a:solidFill>
              </a:rPr>
              <a:t>burned audio disc, CD audio</a:t>
            </a:r>
            <a:endParaRPr lang="en-US" dirty="0">
              <a:solidFill>
                <a:schemeClr val="bg1"/>
              </a:solidFill>
            </a:endParaRPr>
          </a:p>
        </p:txBody>
      </p:sp>
    </p:spTree>
    <p:extLst>
      <p:ext uri="{BB962C8B-B14F-4D97-AF65-F5344CB8AC3E}">
        <p14:creationId xmlns:p14="http://schemas.microsoft.com/office/powerpoint/2010/main" val="40591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Software to Identify Optical Disc Info</a:t>
            </a:r>
            <a:endParaRPr lang="en-US" b="1" dirty="0">
              <a:latin typeface="Arial Rounded MT Bold" pitchFamily="34" charset="0"/>
            </a:endParaRPr>
          </a:p>
        </p:txBody>
      </p:sp>
      <p:sp>
        <p:nvSpPr>
          <p:cNvPr id="3" name="Content Placeholder 2"/>
          <p:cNvSpPr>
            <a:spLocks noGrp="1"/>
          </p:cNvSpPr>
          <p:nvPr>
            <p:ph idx="1"/>
          </p:nvPr>
        </p:nvSpPr>
        <p:spPr>
          <a:xfrm>
            <a:off x="457200" y="2057400"/>
            <a:ext cx="8458200" cy="4648200"/>
          </a:xfrm>
        </p:spPr>
        <p:txBody>
          <a:bodyPr>
            <a:normAutofit fontScale="92500" lnSpcReduction="10000"/>
          </a:bodyPr>
          <a:lstStyle/>
          <a:p>
            <a:pPr marL="0" indent="-347472"/>
            <a:r>
              <a:rPr lang="en-US" sz="3000" b="1" dirty="0" err="1" smtClean="0"/>
              <a:t>IfoEdit</a:t>
            </a:r>
            <a:endParaRPr lang="en-US" sz="3000" b="1" dirty="0" smtClean="0"/>
          </a:p>
          <a:p>
            <a:pPr marL="640080" indent="0">
              <a:buNone/>
            </a:pPr>
            <a:r>
              <a:rPr lang="en-US" sz="3000" dirty="0" smtClean="0">
                <a:hlinkClick r:id="rId3"/>
              </a:rPr>
              <a:t>http://www.videohelp.com/software/IfoEdit</a:t>
            </a:r>
            <a:endParaRPr lang="en-US" sz="3000" dirty="0" smtClean="0">
              <a:hlinkClick r:id="rId4"/>
            </a:endParaRPr>
          </a:p>
          <a:p>
            <a:pPr marL="640080" indent="0">
              <a:buNone/>
            </a:pPr>
            <a:r>
              <a:rPr lang="en-US" sz="3000" dirty="0" smtClean="0"/>
              <a:t>(described at </a:t>
            </a:r>
            <a:r>
              <a:rPr lang="en-US" sz="3000" dirty="0" smtClean="0">
                <a:hlinkClick r:id="rId5"/>
              </a:rPr>
              <a:t>http://pc.blog.zemows.org/2012/07/15/region-code/</a:t>
            </a:r>
            <a:r>
              <a:rPr lang="en-US" sz="3000" dirty="0" smtClean="0"/>
              <a:t>)</a:t>
            </a:r>
          </a:p>
          <a:p>
            <a:pPr marL="0" indent="-347472"/>
            <a:r>
              <a:rPr lang="en-US" sz="3000" b="1" dirty="0" smtClean="0"/>
              <a:t>K-probe</a:t>
            </a:r>
          </a:p>
          <a:p>
            <a:pPr marL="914400" indent="0">
              <a:buNone/>
            </a:pPr>
            <a:r>
              <a:rPr lang="en-US" sz="3000" dirty="0" smtClean="0">
                <a:hlinkClick r:id="rId6"/>
              </a:rPr>
              <a:t>http://www.k-probe.com/</a:t>
            </a:r>
            <a:endParaRPr lang="en-US" sz="3000" dirty="0" smtClean="0"/>
          </a:p>
          <a:p>
            <a:pPr marL="0" indent="-347472"/>
            <a:r>
              <a:rPr lang="en-US" sz="3000" b="1" dirty="0" smtClean="0"/>
              <a:t>VSO Inspector</a:t>
            </a:r>
          </a:p>
          <a:p>
            <a:pPr marL="640080" indent="0">
              <a:buNone/>
            </a:pPr>
            <a:r>
              <a:rPr lang="en-US" sz="3000" dirty="0" smtClean="0">
                <a:hlinkClick r:id="rId4"/>
              </a:rPr>
              <a:t>http://www.vso-software.fr/products/inspector/inspector.php</a:t>
            </a:r>
            <a:r>
              <a:rPr lang="en-US" sz="3000" dirty="0" smtClean="0">
                <a:hlinkClick r:id="rId6"/>
              </a:rPr>
              <a:t> </a:t>
            </a:r>
          </a:p>
          <a:p>
            <a:pPr marL="0" indent="0"/>
            <a:endParaRPr lang="en-US"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28</a:t>
            </a:fld>
            <a:endParaRPr lang="en-US" dirty="0"/>
          </a:p>
        </p:txBody>
      </p:sp>
    </p:spTree>
    <p:extLst>
      <p:ext uri="{BB962C8B-B14F-4D97-AF65-F5344CB8AC3E}">
        <p14:creationId xmlns:p14="http://schemas.microsoft.com/office/powerpoint/2010/main" val="405915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57200" y="2195512"/>
            <a:ext cx="8229600" cy="4525963"/>
          </a:xfrm>
        </p:spPr>
        <p:txBody>
          <a:bodyPr>
            <a:normAutofit/>
          </a:bodyPr>
          <a:lstStyle/>
          <a:p>
            <a:pPr marL="0" indent="0">
              <a:buNone/>
            </a:pPr>
            <a:r>
              <a:rPr lang="en-US" b="1" dirty="0" smtClean="0">
                <a:solidFill>
                  <a:schemeClr val="bg1"/>
                </a:solidFill>
              </a:rPr>
              <a:t>DVD or </a:t>
            </a:r>
            <a:r>
              <a:rPr lang="en-US" b="1" dirty="0" err="1" smtClean="0">
                <a:solidFill>
                  <a:schemeClr val="bg1"/>
                </a:solidFill>
              </a:rPr>
              <a:t>Blu</a:t>
            </a:r>
            <a:r>
              <a:rPr lang="en-US" b="1" dirty="0" smtClean="0">
                <a:solidFill>
                  <a:schemeClr val="bg1"/>
                </a:solidFill>
              </a:rPr>
              <a:t>-ray Video</a:t>
            </a:r>
            <a:endParaRPr lang="en-US" b="1" dirty="0">
              <a:solidFill>
                <a:schemeClr val="bg1"/>
              </a:solidFill>
            </a:endParaRPr>
          </a:p>
          <a:p>
            <a:endParaRPr lang="en-US" dirty="0" smtClean="0">
              <a:solidFill>
                <a:schemeClr val="bg1"/>
              </a:solidFill>
            </a:endParaRPr>
          </a:p>
          <a:p>
            <a:pPr marL="347472" indent="-347472">
              <a:buNone/>
            </a:pPr>
            <a:r>
              <a:rPr lang="en-US" sz="3600" dirty="0" smtClean="0">
                <a:solidFill>
                  <a:schemeClr val="bg1"/>
                </a:solidFill>
              </a:rPr>
              <a:t>336  ǂa two-dimensional                       moving </a:t>
            </a:r>
            <a:r>
              <a:rPr lang="en-US" sz="3600" dirty="0">
                <a:solidFill>
                  <a:schemeClr val="bg1"/>
                </a:solidFill>
              </a:rPr>
              <a:t>image </a:t>
            </a:r>
            <a:r>
              <a:rPr lang="en-US" sz="3600" dirty="0" err="1"/>
              <a:t>ǂb</a:t>
            </a:r>
            <a:r>
              <a:rPr lang="en-US" sz="3600" dirty="0"/>
              <a:t> </a:t>
            </a:r>
            <a:r>
              <a:rPr lang="en-US" sz="3600" dirty="0" err="1"/>
              <a:t>tdi</a:t>
            </a:r>
            <a:r>
              <a:rPr lang="en-US" sz="3600" dirty="0"/>
              <a:t> </a:t>
            </a:r>
            <a:r>
              <a:rPr lang="en-US" sz="3600" dirty="0" smtClean="0">
                <a:solidFill>
                  <a:schemeClr val="bg1"/>
                </a:solidFill>
              </a:rPr>
              <a:t>ǂ2 </a:t>
            </a:r>
            <a:r>
              <a:rPr lang="en-US" sz="3600" dirty="0">
                <a:solidFill>
                  <a:schemeClr val="bg1"/>
                </a:solidFill>
              </a:rPr>
              <a:t>rdacontent</a:t>
            </a:r>
          </a:p>
          <a:p>
            <a:pPr marL="347472" indent="-347472">
              <a:buNone/>
            </a:pPr>
            <a:r>
              <a:rPr lang="en-US" sz="3600" dirty="0">
                <a:solidFill>
                  <a:schemeClr val="bg1"/>
                </a:solidFill>
              </a:rPr>
              <a:t>337  </a:t>
            </a:r>
            <a:r>
              <a:rPr lang="en-US" sz="3600" dirty="0" smtClean="0">
                <a:solidFill>
                  <a:schemeClr val="bg1"/>
                </a:solidFill>
              </a:rPr>
              <a:t>ǂa video </a:t>
            </a:r>
            <a:r>
              <a:rPr lang="en-US" sz="3600" dirty="0" err="1"/>
              <a:t>ǂb</a:t>
            </a:r>
            <a:r>
              <a:rPr lang="en-US" sz="3600" dirty="0"/>
              <a:t> v </a:t>
            </a:r>
            <a:r>
              <a:rPr lang="en-US" sz="3600" dirty="0" smtClean="0">
                <a:solidFill>
                  <a:schemeClr val="bg1"/>
                </a:solidFill>
              </a:rPr>
              <a:t>ǂ2 </a:t>
            </a:r>
            <a:r>
              <a:rPr lang="en-US" sz="3600" dirty="0">
                <a:solidFill>
                  <a:schemeClr val="bg1"/>
                </a:solidFill>
              </a:rPr>
              <a:t>rdamedia</a:t>
            </a:r>
          </a:p>
          <a:p>
            <a:pPr marL="347472" indent="-347472">
              <a:buNone/>
            </a:pPr>
            <a:r>
              <a:rPr lang="en-US" sz="3600" dirty="0">
                <a:solidFill>
                  <a:schemeClr val="bg1"/>
                </a:solidFill>
              </a:rPr>
              <a:t>338  </a:t>
            </a:r>
            <a:r>
              <a:rPr lang="en-US" sz="3600" dirty="0" smtClean="0">
                <a:solidFill>
                  <a:schemeClr val="bg1"/>
                </a:solidFill>
              </a:rPr>
              <a:t>ǂa videodisc </a:t>
            </a:r>
            <a:r>
              <a:rPr lang="en-US" sz="3600" dirty="0" err="1"/>
              <a:t>ǂb</a:t>
            </a:r>
            <a:r>
              <a:rPr lang="en-US" sz="3600" dirty="0"/>
              <a:t> </a:t>
            </a:r>
            <a:r>
              <a:rPr lang="en-US" sz="3600" dirty="0" err="1" smtClean="0"/>
              <a:t>vd</a:t>
            </a:r>
            <a:r>
              <a:rPr lang="en-US" sz="3600" dirty="0" smtClean="0"/>
              <a:t> </a:t>
            </a:r>
            <a:r>
              <a:rPr lang="en-US" sz="3600" dirty="0" smtClean="0">
                <a:solidFill>
                  <a:schemeClr val="bg1"/>
                </a:solidFill>
              </a:rPr>
              <a:t>ǂ2 </a:t>
            </a:r>
            <a:r>
              <a:rPr lang="en-US" sz="3600" dirty="0">
                <a:solidFill>
                  <a:schemeClr val="bg1"/>
                </a:solidFill>
              </a:rPr>
              <a:t>rdacarrier</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29</a:t>
            </a:fld>
            <a:endParaRPr lang="en-US"/>
          </a:p>
        </p:txBody>
      </p:sp>
      <p:pic>
        <p:nvPicPr>
          <p:cNvPr id="9" name="Picture 8" descr="dvd disc.png"/>
          <p:cNvPicPr>
            <a:picLocks noChangeAspect="1"/>
          </p:cNvPicPr>
          <p:nvPr/>
        </p:nvPicPr>
        <p:blipFill>
          <a:blip r:embed="rId3" cstate="print"/>
          <a:stretch>
            <a:fillRect/>
          </a:stretch>
        </p:blipFill>
        <p:spPr>
          <a:xfrm>
            <a:off x="6096000" y="1600200"/>
            <a:ext cx="2438400" cy="2438400"/>
          </a:xfrm>
          <a:prstGeom prst="rect">
            <a:avLst/>
          </a:prstGeom>
        </p:spPr>
      </p:pic>
    </p:spTree>
    <p:extLst>
      <p:ext uri="{BB962C8B-B14F-4D97-AF65-F5344CB8AC3E}">
        <p14:creationId xmlns:p14="http://schemas.microsoft.com/office/powerpoint/2010/main" val="3495254615"/>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cs typeface="FrankRuehl" pitchFamily="34" charset="-79"/>
              </a:rPr>
              <a:t>Caveat</a:t>
            </a:r>
            <a:endParaRPr lang="en-US" b="1" dirty="0">
              <a:latin typeface="Arial Rounded MT Bold" pitchFamily="34" charset="0"/>
              <a:cs typeface="FrankRuehl" pitchFamily="34" charset="-79"/>
            </a:endParaRPr>
          </a:p>
        </p:txBody>
      </p:sp>
      <p:sp>
        <p:nvSpPr>
          <p:cNvPr id="3" name="Content Placeholder 2"/>
          <p:cNvSpPr>
            <a:spLocks noGrp="1"/>
          </p:cNvSpPr>
          <p:nvPr>
            <p:ph idx="1"/>
          </p:nvPr>
        </p:nvSpPr>
        <p:spPr>
          <a:xfrm>
            <a:off x="457200" y="2689785"/>
            <a:ext cx="8229600" cy="3657600"/>
          </a:xfrm>
        </p:spPr>
        <p:txBody>
          <a:bodyPr/>
          <a:lstStyle/>
          <a:p>
            <a:pPr marL="0" indent="0">
              <a:buNone/>
            </a:pPr>
            <a:r>
              <a:rPr lang="en-US" dirty="0">
                <a:solidFill>
                  <a:schemeClr val="bg1"/>
                </a:solidFill>
              </a:rPr>
              <a:t>The views </a:t>
            </a:r>
            <a:r>
              <a:rPr lang="en-US" dirty="0" smtClean="0">
                <a:solidFill>
                  <a:schemeClr val="bg1"/>
                </a:solidFill>
              </a:rPr>
              <a:t>and interpretations expressed in this presentation are my own and do not necessarily reflect the opinions of anyone else.</a:t>
            </a:r>
          </a:p>
        </p:txBody>
      </p:sp>
      <p:sp>
        <p:nvSpPr>
          <p:cNvPr id="4" name="Slide Number Placeholder 3"/>
          <p:cNvSpPr>
            <a:spLocks noGrp="1"/>
          </p:cNvSpPr>
          <p:nvPr>
            <p:ph type="sldNum" sz="quarter" idx="12"/>
          </p:nvPr>
        </p:nvSpPr>
        <p:spPr/>
        <p:txBody>
          <a:bodyPr/>
          <a:lstStyle/>
          <a:p>
            <a:fld id="{05FE50F6-334F-4352-A1BB-73024F37EEBD}" type="slidenum">
              <a:rPr lang="en-US" smtClean="0"/>
              <a:pPr/>
              <a:t>3</a:t>
            </a:fld>
            <a:endParaRPr lang="en-US"/>
          </a:p>
        </p:txBody>
      </p:sp>
    </p:spTree>
    <p:extLst>
      <p:ext uri="{BB962C8B-B14F-4D97-AF65-F5344CB8AC3E}">
        <p14:creationId xmlns:p14="http://schemas.microsoft.com/office/powerpoint/2010/main" val="288887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57200" y="2133600"/>
            <a:ext cx="8382000" cy="3962400"/>
          </a:xfrm>
        </p:spPr>
        <p:txBody>
          <a:bodyPr>
            <a:normAutofit/>
          </a:bodyPr>
          <a:lstStyle/>
          <a:p>
            <a:pPr marL="0" indent="0">
              <a:buNone/>
            </a:pPr>
            <a:r>
              <a:rPr lang="en-US" b="1" dirty="0" smtClean="0">
                <a:solidFill>
                  <a:schemeClr val="bg1"/>
                </a:solidFill>
              </a:rPr>
              <a:t>QuickTime Video Instruction on DVD-ROM</a:t>
            </a:r>
            <a:endParaRPr lang="en-US" b="1" dirty="0">
              <a:solidFill>
                <a:schemeClr val="bg1"/>
              </a:solidFill>
            </a:endParaRPr>
          </a:p>
          <a:p>
            <a:pPr marL="347472" indent="-347472">
              <a:buNone/>
            </a:pPr>
            <a:endParaRPr lang="en-US" sz="2000" dirty="0"/>
          </a:p>
          <a:p>
            <a:pPr marL="347472" indent="-347472">
              <a:buNone/>
            </a:pPr>
            <a:r>
              <a:rPr lang="en-US" sz="3600" dirty="0"/>
              <a:t>336 ǂa two-dimensional moving image </a:t>
            </a:r>
            <a:r>
              <a:rPr lang="en-US" sz="3600" dirty="0" err="1"/>
              <a:t>ǂb</a:t>
            </a:r>
            <a:r>
              <a:rPr lang="en-US" sz="3600" dirty="0"/>
              <a:t> </a:t>
            </a:r>
            <a:r>
              <a:rPr lang="en-US" sz="3600" dirty="0" err="1"/>
              <a:t>tdi</a:t>
            </a:r>
            <a:r>
              <a:rPr lang="en-US" sz="3600" dirty="0"/>
              <a:t> ǂ2 rdacontent</a:t>
            </a:r>
          </a:p>
          <a:p>
            <a:pPr marL="347472" indent="-347472">
              <a:buNone/>
            </a:pPr>
            <a:r>
              <a:rPr lang="en-US" sz="3600" dirty="0"/>
              <a:t>337 ǂa computer </a:t>
            </a:r>
            <a:r>
              <a:rPr lang="en-US" sz="3600" dirty="0" err="1"/>
              <a:t>ǂb</a:t>
            </a:r>
            <a:r>
              <a:rPr lang="en-US" sz="3600" dirty="0"/>
              <a:t> c ǂ2 rdamedia</a:t>
            </a:r>
          </a:p>
          <a:p>
            <a:pPr marL="347472" indent="-347472">
              <a:buNone/>
            </a:pPr>
            <a:r>
              <a:rPr lang="en-US" sz="3600" dirty="0"/>
              <a:t>338 ǂa computer disc </a:t>
            </a:r>
            <a:r>
              <a:rPr lang="en-US" sz="3600" dirty="0" err="1"/>
              <a:t>ǂb</a:t>
            </a:r>
            <a:r>
              <a:rPr lang="en-US" sz="3600" dirty="0"/>
              <a:t> cd ǂ2 </a:t>
            </a:r>
            <a:r>
              <a:rPr lang="en-US" sz="3600" dirty="0" err="1"/>
              <a:t>rdacarrier</a:t>
            </a:r>
            <a:endParaRPr lang="en-US" sz="36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30</a:t>
            </a:fld>
            <a:endParaRPr lang="en-US"/>
          </a:p>
        </p:txBody>
      </p:sp>
    </p:spTree>
    <p:extLst>
      <p:ext uri="{BB962C8B-B14F-4D97-AF65-F5344CB8AC3E}">
        <p14:creationId xmlns:p14="http://schemas.microsoft.com/office/powerpoint/2010/main" val="376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 y="1143000"/>
            <a:ext cx="3148488" cy="1676400"/>
          </a:xfrm>
          <a:prstGeom prst="rect">
            <a:avLst/>
          </a:prstGeom>
        </p:spPr>
      </p:pic>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57200" y="2328581"/>
            <a:ext cx="8229600" cy="4572000"/>
          </a:xfrm>
        </p:spPr>
        <p:txBody>
          <a:bodyPr>
            <a:normAutofit fontScale="92500" lnSpcReduction="10000"/>
          </a:bodyPr>
          <a:lstStyle/>
          <a:p>
            <a:pPr marL="0" indent="0" algn="r">
              <a:buNone/>
            </a:pPr>
            <a:r>
              <a:rPr lang="en-US" b="1" dirty="0" err="1" smtClean="0"/>
              <a:t>DualDisc</a:t>
            </a:r>
            <a:r>
              <a:rPr lang="en-US" b="1" dirty="0" smtClean="0"/>
              <a:t> (DVD video on one side;</a:t>
            </a:r>
          </a:p>
          <a:p>
            <a:pPr marL="0" indent="0" algn="r">
              <a:spcBef>
                <a:spcPts val="0"/>
              </a:spcBef>
              <a:buNone/>
            </a:pPr>
            <a:r>
              <a:rPr lang="en-US" b="1" dirty="0" smtClean="0"/>
              <a:t>DVD audio with music on the other)</a:t>
            </a:r>
            <a:endParaRPr lang="en-US" b="1" dirty="0"/>
          </a:p>
          <a:p>
            <a:endParaRPr lang="en-US" sz="1200" dirty="0" smtClean="0"/>
          </a:p>
          <a:p>
            <a:pPr marL="347472" indent="0">
              <a:buNone/>
            </a:pPr>
            <a:r>
              <a:rPr lang="en-US" sz="3000" dirty="0"/>
              <a:t>336 ǂa two-dimensional moving image </a:t>
            </a:r>
            <a:r>
              <a:rPr lang="en-US" sz="3000" dirty="0" err="1" smtClean="0"/>
              <a:t>ǂb</a:t>
            </a:r>
            <a:r>
              <a:rPr lang="en-US" sz="3000" dirty="0" smtClean="0"/>
              <a:t> </a:t>
            </a:r>
            <a:r>
              <a:rPr lang="en-US" sz="3000" dirty="0" err="1" smtClean="0"/>
              <a:t>tdi</a:t>
            </a:r>
            <a:endParaRPr lang="en-US" sz="3000" dirty="0" smtClean="0"/>
          </a:p>
          <a:p>
            <a:pPr marL="347472" indent="0">
              <a:spcBef>
                <a:spcPts val="0"/>
              </a:spcBef>
              <a:buNone/>
            </a:pPr>
            <a:r>
              <a:rPr lang="en-US" sz="3000" dirty="0"/>
              <a:t> </a:t>
            </a:r>
            <a:r>
              <a:rPr lang="en-US" sz="3000" dirty="0" smtClean="0"/>
              <a:t>          ǂ2 </a:t>
            </a:r>
            <a:r>
              <a:rPr lang="en-US" sz="3000" dirty="0" err="1" smtClean="0"/>
              <a:t>rdacontent</a:t>
            </a:r>
            <a:endParaRPr lang="en-US" sz="3000" dirty="0" smtClean="0"/>
          </a:p>
          <a:p>
            <a:pPr marL="347472" indent="0">
              <a:buNone/>
            </a:pPr>
            <a:r>
              <a:rPr lang="en-US" sz="3000" dirty="0" smtClean="0"/>
              <a:t>336 </a:t>
            </a:r>
            <a:r>
              <a:rPr lang="en-US" sz="3000" dirty="0" err="1"/>
              <a:t>ǂa</a:t>
            </a:r>
            <a:r>
              <a:rPr lang="en-US" sz="3000" dirty="0"/>
              <a:t> performed music </a:t>
            </a:r>
            <a:r>
              <a:rPr lang="en-US" sz="3000" dirty="0" err="1" smtClean="0"/>
              <a:t>ǂb</a:t>
            </a:r>
            <a:r>
              <a:rPr lang="en-US" sz="3000" dirty="0" smtClean="0"/>
              <a:t> </a:t>
            </a:r>
            <a:r>
              <a:rPr lang="en-US" sz="3000" dirty="0" err="1"/>
              <a:t>prm</a:t>
            </a:r>
            <a:r>
              <a:rPr lang="en-US" sz="3000" dirty="0"/>
              <a:t> </a:t>
            </a:r>
            <a:endParaRPr lang="en-US" sz="3000" dirty="0" smtClean="0"/>
          </a:p>
          <a:p>
            <a:pPr marL="347472" indent="0">
              <a:spcBef>
                <a:spcPts val="0"/>
              </a:spcBef>
              <a:buNone/>
            </a:pPr>
            <a:r>
              <a:rPr lang="en-US" sz="3000" dirty="0" smtClean="0"/>
              <a:t>           ǂ2 </a:t>
            </a:r>
            <a:r>
              <a:rPr lang="en-US" sz="3000" dirty="0" err="1" smtClean="0"/>
              <a:t>rdacontent</a:t>
            </a:r>
            <a:endParaRPr lang="en-US" sz="3000" dirty="0"/>
          </a:p>
          <a:p>
            <a:pPr marL="0" indent="0">
              <a:spcBef>
                <a:spcPts val="0"/>
              </a:spcBef>
              <a:buNone/>
            </a:pPr>
            <a:endParaRPr lang="en-US" sz="1200" dirty="0" smtClean="0"/>
          </a:p>
          <a:p>
            <a:pPr marL="347472" indent="0">
              <a:buNone/>
            </a:pPr>
            <a:r>
              <a:rPr lang="en-US" sz="3000" dirty="0"/>
              <a:t>337 ǂa video ǂa audio </a:t>
            </a:r>
            <a:r>
              <a:rPr lang="en-US" sz="3000" dirty="0" err="1"/>
              <a:t>ǂb</a:t>
            </a:r>
            <a:r>
              <a:rPr lang="en-US" sz="3000" dirty="0"/>
              <a:t> v </a:t>
            </a:r>
            <a:r>
              <a:rPr lang="en-US" sz="3000" dirty="0" err="1"/>
              <a:t>ǂb</a:t>
            </a:r>
            <a:r>
              <a:rPr lang="en-US" sz="3000" dirty="0"/>
              <a:t> s ǂ2 rdamedia</a:t>
            </a:r>
          </a:p>
          <a:p>
            <a:pPr marL="0" indent="0">
              <a:buNone/>
            </a:pPr>
            <a:endParaRPr lang="en-US" sz="1200" dirty="0"/>
          </a:p>
          <a:p>
            <a:pPr marL="347472" indent="0">
              <a:buNone/>
            </a:pPr>
            <a:r>
              <a:rPr lang="en-US" sz="3000" dirty="0"/>
              <a:t>338 ǂa videodisc ǂa audio disc </a:t>
            </a:r>
            <a:r>
              <a:rPr lang="en-US" sz="3000" dirty="0" err="1"/>
              <a:t>ǂb</a:t>
            </a:r>
            <a:r>
              <a:rPr lang="en-US" sz="3000" dirty="0"/>
              <a:t> </a:t>
            </a:r>
            <a:r>
              <a:rPr lang="en-US" sz="3000" dirty="0" err="1"/>
              <a:t>vd</a:t>
            </a:r>
            <a:r>
              <a:rPr lang="en-US" sz="3000" dirty="0"/>
              <a:t> </a:t>
            </a:r>
            <a:r>
              <a:rPr lang="en-US" sz="3000" dirty="0" err="1"/>
              <a:t>ǂb</a:t>
            </a:r>
            <a:r>
              <a:rPr lang="en-US" sz="3000" dirty="0"/>
              <a:t> </a:t>
            </a:r>
            <a:r>
              <a:rPr lang="en-US" sz="3000" dirty="0" err="1"/>
              <a:t>sd</a:t>
            </a:r>
            <a:r>
              <a:rPr lang="en-US" sz="3000" dirty="0"/>
              <a:t> </a:t>
            </a:r>
          </a:p>
          <a:p>
            <a:pPr marL="347472" indent="0">
              <a:buNone/>
            </a:pPr>
            <a:r>
              <a:rPr lang="en-US" sz="3000" dirty="0"/>
              <a:t>           ǂ2 </a:t>
            </a:r>
            <a:r>
              <a:rPr lang="en-US" sz="3000" dirty="0" err="1"/>
              <a:t>rdacarrier</a:t>
            </a:r>
            <a:endParaRPr lang="en-US" sz="3000" dirty="0"/>
          </a:p>
          <a:p>
            <a:pPr marL="0" indent="0">
              <a:buNone/>
            </a:pPr>
            <a:endParaRPr lang="en-US" sz="3600" dirty="0"/>
          </a:p>
          <a:p>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31</a:t>
            </a:fld>
            <a:endParaRPr lang="en-US"/>
          </a:p>
        </p:txBody>
      </p:sp>
    </p:spTree>
    <p:extLst>
      <p:ext uri="{BB962C8B-B14F-4D97-AF65-F5344CB8AC3E}">
        <p14:creationId xmlns:p14="http://schemas.microsoft.com/office/powerpoint/2010/main" val="401803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3962400" y="1981200"/>
            <a:ext cx="4876800" cy="4572000"/>
          </a:xfrm>
        </p:spPr>
        <p:txBody>
          <a:bodyPr>
            <a:normAutofit/>
          </a:bodyPr>
          <a:lstStyle/>
          <a:p>
            <a:pPr marL="0" indent="0" algn="ctr">
              <a:buNone/>
            </a:pPr>
            <a:r>
              <a:rPr lang="en-US" b="1" dirty="0" err="1" smtClean="0"/>
              <a:t>Playaway</a:t>
            </a:r>
            <a:r>
              <a:rPr lang="en-US" b="1" dirty="0" smtClean="0"/>
              <a:t> View</a:t>
            </a:r>
            <a:endParaRPr lang="en-US" b="1" dirty="0"/>
          </a:p>
          <a:p>
            <a:endParaRPr lang="en-US" sz="1200" dirty="0" smtClean="0"/>
          </a:p>
          <a:p>
            <a:r>
              <a:rPr lang="en-US" sz="3300" dirty="0" smtClean="0"/>
              <a:t>336 </a:t>
            </a:r>
            <a:r>
              <a:rPr lang="en-US" sz="3300" dirty="0" err="1" smtClean="0"/>
              <a:t>ǂa</a:t>
            </a:r>
            <a:r>
              <a:rPr lang="en-US" sz="3300" dirty="0" smtClean="0"/>
              <a:t> two-dimensional moving image </a:t>
            </a:r>
            <a:r>
              <a:rPr lang="en-US" dirty="0" err="1"/>
              <a:t>ǂb</a:t>
            </a:r>
            <a:r>
              <a:rPr lang="en-US" dirty="0"/>
              <a:t> </a:t>
            </a:r>
            <a:r>
              <a:rPr lang="en-US" dirty="0" err="1"/>
              <a:t>tdi</a:t>
            </a:r>
            <a:r>
              <a:rPr lang="en-US" dirty="0"/>
              <a:t> </a:t>
            </a:r>
            <a:r>
              <a:rPr lang="en-US" sz="3300" dirty="0" smtClean="0"/>
              <a:t>ǂ2 </a:t>
            </a:r>
            <a:r>
              <a:rPr lang="en-US" sz="3300" dirty="0" err="1" smtClean="0"/>
              <a:t>rdacontent</a:t>
            </a:r>
            <a:endParaRPr lang="en-US" sz="3300" dirty="0" smtClean="0"/>
          </a:p>
          <a:p>
            <a:pPr marL="0" indent="0">
              <a:spcBef>
                <a:spcPts val="0"/>
              </a:spcBef>
              <a:buNone/>
            </a:pPr>
            <a:endParaRPr lang="en-US" sz="1200" dirty="0" smtClean="0"/>
          </a:p>
          <a:p>
            <a:r>
              <a:rPr lang="en-US" sz="3300" dirty="0" smtClean="0"/>
              <a:t>337 </a:t>
            </a:r>
            <a:r>
              <a:rPr lang="en-US" sz="3300" dirty="0" err="1"/>
              <a:t>ǂa</a:t>
            </a:r>
            <a:r>
              <a:rPr lang="en-US" sz="3300" dirty="0"/>
              <a:t> </a:t>
            </a:r>
            <a:r>
              <a:rPr lang="en-US" sz="3300" b="1" dirty="0" smtClean="0">
                <a:solidFill>
                  <a:srgbClr val="FF0000"/>
                </a:solidFill>
              </a:rPr>
              <a:t>??</a:t>
            </a:r>
            <a:r>
              <a:rPr lang="en-US" sz="3300" dirty="0" smtClean="0"/>
              <a:t> ǂ2 rdamedia</a:t>
            </a:r>
          </a:p>
          <a:p>
            <a:endParaRPr lang="en-US" sz="1200" dirty="0"/>
          </a:p>
          <a:p>
            <a:r>
              <a:rPr lang="en-US" sz="3300" dirty="0" smtClean="0"/>
              <a:t>338 </a:t>
            </a:r>
            <a:r>
              <a:rPr lang="en-US" sz="3300" dirty="0" err="1"/>
              <a:t>ǂa</a:t>
            </a:r>
            <a:r>
              <a:rPr lang="en-US" sz="3300" dirty="0"/>
              <a:t> </a:t>
            </a:r>
            <a:r>
              <a:rPr lang="en-US" sz="3300" b="1" dirty="0" smtClean="0">
                <a:solidFill>
                  <a:srgbClr val="FF0000"/>
                </a:solidFill>
              </a:rPr>
              <a:t>??</a:t>
            </a:r>
            <a:r>
              <a:rPr lang="en-US" sz="3300" dirty="0" smtClean="0"/>
              <a:t> ǂ2 </a:t>
            </a:r>
            <a:r>
              <a:rPr lang="en-US" sz="3300" dirty="0" err="1" smtClean="0"/>
              <a:t>rdacarrier</a:t>
            </a:r>
            <a:endParaRPr lang="en-US" sz="3300" dirty="0" smtClean="0"/>
          </a:p>
          <a:p>
            <a:pPr marL="0" indent="0">
              <a:buNone/>
            </a:pPr>
            <a:endParaRPr lang="en-US" sz="3600" dirty="0"/>
          </a:p>
          <a:p>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32</a:t>
            </a:fld>
            <a:endParaRPr lang="en-US"/>
          </a:p>
        </p:txBody>
      </p:sp>
      <p:pic>
        <p:nvPicPr>
          <p:cNvPr id="7" name="Picture 6" descr="playaway view 2a.jpg"/>
          <p:cNvPicPr>
            <a:picLocks noChangeAspect="1"/>
          </p:cNvPicPr>
          <p:nvPr/>
        </p:nvPicPr>
        <p:blipFill>
          <a:blip r:embed="rId3" cstate="print"/>
          <a:stretch>
            <a:fillRect/>
          </a:stretch>
        </p:blipFill>
        <p:spPr>
          <a:xfrm>
            <a:off x="304800" y="2590800"/>
            <a:ext cx="3352800" cy="2514600"/>
          </a:xfrm>
          <a:prstGeom prst="rect">
            <a:avLst/>
          </a:prstGeom>
        </p:spPr>
      </p:pic>
    </p:spTree>
    <p:extLst>
      <p:ext uri="{BB962C8B-B14F-4D97-AF65-F5344CB8AC3E}">
        <p14:creationId xmlns:p14="http://schemas.microsoft.com/office/powerpoint/2010/main" val="28813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3962400" y="1981200"/>
            <a:ext cx="4953000" cy="4572000"/>
          </a:xfrm>
        </p:spPr>
        <p:txBody>
          <a:bodyPr>
            <a:normAutofit lnSpcReduction="10000"/>
          </a:bodyPr>
          <a:lstStyle/>
          <a:p>
            <a:pPr marL="0" indent="0" algn="ctr">
              <a:buNone/>
            </a:pPr>
            <a:r>
              <a:rPr lang="en-US" b="1" dirty="0" err="1" smtClean="0"/>
              <a:t>Playaway</a:t>
            </a:r>
            <a:r>
              <a:rPr lang="en-US" b="1" dirty="0" smtClean="0"/>
              <a:t> View</a:t>
            </a:r>
            <a:endParaRPr lang="en-US" b="1" dirty="0"/>
          </a:p>
          <a:p>
            <a:endParaRPr lang="en-US" sz="1200" dirty="0" smtClean="0"/>
          </a:p>
          <a:p>
            <a:r>
              <a:rPr lang="en-US" sz="3300" dirty="0"/>
              <a:t>336 ǂa two-dimensional moving image </a:t>
            </a:r>
            <a:r>
              <a:rPr lang="en-US" dirty="0" err="1"/>
              <a:t>ǂb</a:t>
            </a:r>
            <a:r>
              <a:rPr lang="en-US" dirty="0"/>
              <a:t> </a:t>
            </a:r>
            <a:r>
              <a:rPr lang="en-US" dirty="0" err="1"/>
              <a:t>tdi</a:t>
            </a:r>
            <a:r>
              <a:rPr lang="en-US" dirty="0"/>
              <a:t> </a:t>
            </a:r>
            <a:r>
              <a:rPr lang="en-US" sz="3300" dirty="0" smtClean="0"/>
              <a:t>ǂ2 </a:t>
            </a:r>
            <a:r>
              <a:rPr lang="en-US" sz="3300" dirty="0" err="1" smtClean="0"/>
              <a:t>rdacontent</a:t>
            </a:r>
            <a:endParaRPr lang="en-US" sz="3300" dirty="0" smtClean="0"/>
          </a:p>
          <a:p>
            <a:pPr marL="0" indent="0">
              <a:spcBef>
                <a:spcPts val="0"/>
              </a:spcBef>
              <a:buNone/>
            </a:pPr>
            <a:endParaRPr lang="en-US" sz="1200" dirty="0" smtClean="0"/>
          </a:p>
          <a:p>
            <a:r>
              <a:rPr lang="en-US" sz="3300" dirty="0" smtClean="0"/>
              <a:t>337 </a:t>
            </a:r>
            <a:r>
              <a:rPr lang="en-US" sz="3300" dirty="0"/>
              <a:t>ǂa video </a:t>
            </a:r>
            <a:r>
              <a:rPr lang="en-US" dirty="0" err="1"/>
              <a:t>ǂb</a:t>
            </a:r>
            <a:r>
              <a:rPr lang="en-US" dirty="0"/>
              <a:t> v </a:t>
            </a:r>
            <a:r>
              <a:rPr lang="en-US" sz="3300" dirty="0" smtClean="0"/>
              <a:t>ǂ2 rdamedia</a:t>
            </a:r>
          </a:p>
          <a:p>
            <a:endParaRPr lang="en-US" sz="1200" dirty="0"/>
          </a:p>
          <a:p>
            <a:r>
              <a:rPr lang="en-US" sz="3300" dirty="0" smtClean="0"/>
              <a:t>338 </a:t>
            </a:r>
            <a:r>
              <a:rPr lang="en-US" sz="3300" dirty="0" err="1"/>
              <a:t>ǂa</a:t>
            </a:r>
            <a:r>
              <a:rPr lang="en-US" sz="3300" dirty="0"/>
              <a:t> </a:t>
            </a:r>
            <a:r>
              <a:rPr lang="en-US" sz="3300" dirty="0" smtClean="0"/>
              <a:t>other</a:t>
            </a:r>
            <a:r>
              <a:rPr lang="en-US" sz="3300" dirty="0"/>
              <a:t> </a:t>
            </a:r>
            <a:r>
              <a:rPr lang="en-US" sz="3300" dirty="0" err="1"/>
              <a:t>ǂb</a:t>
            </a:r>
            <a:r>
              <a:rPr lang="en-US" sz="3300" dirty="0"/>
              <a:t> </a:t>
            </a:r>
            <a:r>
              <a:rPr lang="en-US" sz="3300" dirty="0" err="1" smtClean="0"/>
              <a:t>vz</a:t>
            </a:r>
            <a:r>
              <a:rPr lang="en-US" sz="3300" dirty="0" smtClean="0"/>
              <a:t> </a:t>
            </a:r>
            <a:r>
              <a:rPr lang="en-US" sz="3300" dirty="0"/>
              <a:t>ǂ2 </a:t>
            </a:r>
            <a:r>
              <a:rPr lang="en-US" sz="3300" dirty="0" err="1" smtClean="0"/>
              <a:t>rdacarrier</a:t>
            </a:r>
            <a:endParaRPr lang="en-US" sz="3300" dirty="0" smtClean="0"/>
          </a:p>
          <a:p>
            <a:pPr marL="0" indent="0">
              <a:buNone/>
            </a:pPr>
            <a:endParaRPr lang="en-US" sz="3600" dirty="0"/>
          </a:p>
          <a:p>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33</a:t>
            </a:fld>
            <a:endParaRPr lang="en-US"/>
          </a:p>
        </p:txBody>
      </p:sp>
      <p:pic>
        <p:nvPicPr>
          <p:cNvPr id="7" name="Picture 6" descr="playaway view 2a.jpg"/>
          <p:cNvPicPr>
            <a:picLocks noChangeAspect="1"/>
          </p:cNvPicPr>
          <p:nvPr/>
        </p:nvPicPr>
        <p:blipFill>
          <a:blip r:embed="rId3" cstate="print"/>
          <a:stretch>
            <a:fillRect/>
          </a:stretch>
        </p:blipFill>
        <p:spPr>
          <a:xfrm>
            <a:off x="304800" y="2590800"/>
            <a:ext cx="3352800" cy="2514600"/>
          </a:xfrm>
          <a:prstGeom prst="rect">
            <a:avLst/>
          </a:prstGeom>
        </p:spPr>
      </p:pic>
    </p:spTree>
    <p:extLst>
      <p:ext uri="{BB962C8B-B14F-4D97-AF65-F5344CB8AC3E}">
        <p14:creationId xmlns:p14="http://schemas.microsoft.com/office/powerpoint/2010/main" val="288133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57200" y="2057400"/>
            <a:ext cx="8229600" cy="4800600"/>
          </a:xfrm>
        </p:spPr>
        <p:txBody>
          <a:bodyPr>
            <a:normAutofit fontScale="92500" lnSpcReduction="20000"/>
          </a:bodyPr>
          <a:lstStyle/>
          <a:p>
            <a:pPr marL="0" indent="0" algn="ctr">
              <a:buNone/>
            </a:pPr>
            <a:r>
              <a:rPr lang="en-US" b="1" dirty="0" smtClean="0">
                <a:solidFill>
                  <a:schemeClr val="bg1"/>
                </a:solidFill>
              </a:rPr>
              <a:t>Online Video Game</a:t>
            </a:r>
            <a:endParaRPr lang="en-US" b="1" dirty="0">
              <a:solidFill>
                <a:schemeClr val="bg1"/>
              </a:solidFill>
            </a:endParaRPr>
          </a:p>
          <a:p>
            <a:endParaRPr lang="en-US" sz="1800" dirty="0" smtClean="0">
              <a:solidFill>
                <a:schemeClr val="bg1"/>
              </a:solidFill>
            </a:endParaRPr>
          </a:p>
          <a:p>
            <a:r>
              <a:rPr lang="en-US" dirty="0">
                <a:solidFill>
                  <a:schemeClr val="bg1"/>
                </a:solidFill>
              </a:rPr>
              <a:t>336 ǂa two-dimensional moving image </a:t>
            </a:r>
            <a:r>
              <a:rPr lang="en-US" dirty="0" err="1"/>
              <a:t>ǂb</a:t>
            </a:r>
            <a:r>
              <a:rPr lang="en-US" dirty="0"/>
              <a:t> </a:t>
            </a:r>
            <a:r>
              <a:rPr lang="en-US" dirty="0" err="1"/>
              <a:t>tdi</a:t>
            </a:r>
            <a:r>
              <a:rPr lang="en-US" dirty="0"/>
              <a:t> </a:t>
            </a:r>
            <a:r>
              <a:rPr lang="en-US" dirty="0" smtClean="0">
                <a:solidFill>
                  <a:schemeClr val="bg1"/>
                </a:solidFill>
              </a:rPr>
              <a:t>ǂ2 rdacontent</a:t>
            </a:r>
          </a:p>
          <a:p>
            <a:r>
              <a:rPr lang="en-US" dirty="0" smtClean="0">
                <a:solidFill>
                  <a:schemeClr val="bg1"/>
                </a:solidFill>
              </a:rPr>
              <a:t>336 </a:t>
            </a:r>
            <a:r>
              <a:rPr lang="en-US" dirty="0">
                <a:solidFill>
                  <a:schemeClr val="bg1"/>
                </a:solidFill>
              </a:rPr>
              <a:t>ǂa computer program </a:t>
            </a:r>
            <a:r>
              <a:rPr lang="en-US" dirty="0" err="1"/>
              <a:t>ǂb</a:t>
            </a:r>
            <a:r>
              <a:rPr lang="en-US" dirty="0"/>
              <a:t> </a:t>
            </a:r>
            <a:r>
              <a:rPr lang="en-US" dirty="0" smtClean="0"/>
              <a:t>cop </a:t>
            </a:r>
            <a:r>
              <a:rPr lang="en-US" dirty="0" smtClean="0">
                <a:solidFill>
                  <a:schemeClr val="bg1"/>
                </a:solidFill>
              </a:rPr>
              <a:t>ǂ2 </a:t>
            </a:r>
            <a:r>
              <a:rPr lang="en-US" dirty="0">
                <a:solidFill>
                  <a:schemeClr val="bg1"/>
                </a:solidFill>
              </a:rPr>
              <a:t>rdacontent</a:t>
            </a:r>
          </a:p>
          <a:p>
            <a:r>
              <a:rPr lang="en-US" dirty="0" smtClean="0">
                <a:solidFill>
                  <a:schemeClr val="bg1"/>
                </a:solidFill>
              </a:rPr>
              <a:t>337 </a:t>
            </a:r>
            <a:r>
              <a:rPr lang="en-US" dirty="0">
                <a:solidFill>
                  <a:schemeClr val="bg1"/>
                </a:solidFill>
              </a:rPr>
              <a:t>ǂa computer </a:t>
            </a:r>
            <a:r>
              <a:rPr lang="en-US" dirty="0" err="1"/>
              <a:t>ǂb</a:t>
            </a:r>
            <a:r>
              <a:rPr lang="en-US" dirty="0"/>
              <a:t> </a:t>
            </a:r>
            <a:r>
              <a:rPr lang="en-US" dirty="0" smtClean="0"/>
              <a:t>c </a:t>
            </a:r>
            <a:r>
              <a:rPr lang="en-US" dirty="0" smtClean="0">
                <a:solidFill>
                  <a:schemeClr val="bg1"/>
                </a:solidFill>
              </a:rPr>
              <a:t>ǂ2 </a:t>
            </a:r>
            <a:r>
              <a:rPr lang="en-US" dirty="0">
                <a:solidFill>
                  <a:schemeClr val="bg1"/>
                </a:solidFill>
              </a:rPr>
              <a:t>rdamedia</a:t>
            </a:r>
          </a:p>
          <a:p>
            <a:r>
              <a:rPr lang="en-US" dirty="0">
                <a:solidFill>
                  <a:schemeClr val="bg1"/>
                </a:solidFill>
              </a:rPr>
              <a:t>338 ǂa online resource </a:t>
            </a:r>
            <a:r>
              <a:rPr lang="en-US" dirty="0" err="1"/>
              <a:t>ǂb</a:t>
            </a:r>
            <a:r>
              <a:rPr lang="en-US" dirty="0"/>
              <a:t> </a:t>
            </a:r>
            <a:r>
              <a:rPr lang="en-US" dirty="0" err="1" smtClean="0"/>
              <a:t>cr</a:t>
            </a:r>
            <a:r>
              <a:rPr lang="en-US" dirty="0" smtClean="0"/>
              <a:t> </a:t>
            </a:r>
            <a:r>
              <a:rPr lang="en-US" dirty="0" smtClean="0">
                <a:solidFill>
                  <a:schemeClr val="bg1"/>
                </a:solidFill>
              </a:rPr>
              <a:t>ǂ2 </a:t>
            </a:r>
            <a:r>
              <a:rPr lang="en-US" dirty="0">
                <a:solidFill>
                  <a:schemeClr val="bg1"/>
                </a:solidFill>
              </a:rPr>
              <a:t>rdacarrier</a:t>
            </a:r>
          </a:p>
          <a:p>
            <a:endParaRPr lang="en-US" sz="1300" dirty="0" smtClean="0">
              <a:solidFill>
                <a:schemeClr val="bg1"/>
              </a:solidFill>
            </a:endParaRPr>
          </a:p>
          <a:p>
            <a:pPr marL="347472" indent="-347472">
              <a:buNone/>
            </a:pPr>
            <a:r>
              <a:rPr lang="en-US" sz="2600" i="1" dirty="0" smtClean="0">
                <a:solidFill>
                  <a:schemeClr val="bg1"/>
                </a:solidFill>
              </a:rPr>
              <a:t>* OLAC </a:t>
            </a:r>
            <a:r>
              <a:rPr lang="en-US" sz="2600" i="1" dirty="0">
                <a:solidFill>
                  <a:schemeClr val="bg1"/>
                </a:solidFill>
              </a:rPr>
              <a:t>game best practices: use both moving image and computer </a:t>
            </a:r>
            <a:r>
              <a:rPr lang="en-US" sz="2600" i="1" dirty="0" smtClean="0">
                <a:solidFill>
                  <a:schemeClr val="bg1"/>
                </a:solidFill>
              </a:rPr>
              <a:t>program</a:t>
            </a:r>
          </a:p>
          <a:p>
            <a:pPr marL="347472" indent="-347472">
              <a:buNone/>
            </a:pPr>
            <a:r>
              <a:rPr lang="en-US" sz="2600" i="1" dirty="0" smtClean="0">
                <a:solidFill>
                  <a:schemeClr val="bg1"/>
                </a:solidFill>
              </a:rPr>
              <a:t>* In MARC, video games should be coded as </a:t>
            </a:r>
            <a:r>
              <a:rPr lang="en-US" sz="2600" i="1" dirty="0" smtClean="0"/>
              <a:t>leader/06 (</a:t>
            </a:r>
            <a:r>
              <a:rPr lang="en-US" sz="2600" i="1" dirty="0" smtClean="0">
                <a:solidFill>
                  <a:schemeClr val="bg1"/>
                </a:solidFill>
              </a:rPr>
              <a:t>record type) = m (computer </a:t>
            </a:r>
            <a:r>
              <a:rPr lang="en-US" sz="2600" i="1" dirty="0" smtClean="0"/>
              <a:t>file) with 008/26 (file type) = g (game)</a:t>
            </a:r>
            <a:endParaRPr lang="en-US" sz="2600" i="1"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34</a:t>
            </a:fld>
            <a:endParaRPr lang="en-US" dirty="0"/>
          </a:p>
        </p:txBody>
      </p:sp>
    </p:spTree>
    <p:extLst>
      <p:ext uri="{BB962C8B-B14F-4D97-AF65-F5344CB8AC3E}">
        <p14:creationId xmlns:p14="http://schemas.microsoft.com/office/powerpoint/2010/main" val="30885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Arial Rounded MT Bold" pitchFamily="34" charset="0"/>
              </a:rPr>
              <a:t>Content, Carrier, Media</a:t>
            </a:r>
            <a:endParaRPr lang="en-US" dirty="0"/>
          </a:p>
        </p:txBody>
      </p:sp>
      <p:sp>
        <p:nvSpPr>
          <p:cNvPr id="3" name="Content Placeholder 2"/>
          <p:cNvSpPr>
            <a:spLocks noGrp="1"/>
          </p:cNvSpPr>
          <p:nvPr>
            <p:ph idx="1"/>
          </p:nvPr>
        </p:nvSpPr>
        <p:spPr>
          <a:xfrm>
            <a:off x="469750" y="1828800"/>
            <a:ext cx="8445649" cy="4360377"/>
          </a:xfrm>
        </p:spPr>
        <p:txBody>
          <a:bodyPr>
            <a:normAutofit fontScale="92500" lnSpcReduction="10000"/>
          </a:bodyPr>
          <a:lstStyle/>
          <a:p>
            <a:pPr marL="0" indent="0" algn="ctr">
              <a:buNone/>
            </a:pPr>
            <a:r>
              <a:rPr lang="en-US" b="1" dirty="0" smtClean="0"/>
              <a:t>Video Game on Cartridge</a:t>
            </a:r>
            <a:endParaRPr lang="en-US" b="1" dirty="0"/>
          </a:p>
          <a:p>
            <a:endParaRPr lang="en-US" sz="1800" dirty="0" smtClean="0"/>
          </a:p>
          <a:p>
            <a:r>
              <a:rPr lang="en-US" dirty="0"/>
              <a:t>336 ǂa two-dimensional moving image </a:t>
            </a:r>
            <a:r>
              <a:rPr lang="en-US" dirty="0" err="1"/>
              <a:t>ǂb</a:t>
            </a:r>
            <a:r>
              <a:rPr lang="en-US" dirty="0"/>
              <a:t> </a:t>
            </a:r>
            <a:r>
              <a:rPr lang="en-US" dirty="0" err="1"/>
              <a:t>tdi</a:t>
            </a:r>
            <a:r>
              <a:rPr lang="en-US" dirty="0"/>
              <a:t> </a:t>
            </a:r>
            <a:r>
              <a:rPr lang="en-US" dirty="0" smtClean="0"/>
              <a:t>ǂ2 rdacontent</a:t>
            </a:r>
          </a:p>
          <a:p>
            <a:r>
              <a:rPr lang="en-US" dirty="0" smtClean="0"/>
              <a:t>336 </a:t>
            </a:r>
            <a:r>
              <a:rPr lang="en-US" dirty="0"/>
              <a:t>ǂa computer </a:t>
            </a:r>
            <a:r>
              <a:rPr lang="en-US" dirty="0" smtClean="0"/>
              <a:t>program </a:t>
            </a:r>
            <a:r>
              <a:rPr lang="en-US" dirty="0" err="1"/>
              <a:t>ǂb</a:t>
            </a:r>
            <a:r>
              <a:rPr lang="en-US" dirty="0"/>
              <a:t> </a:t>
            </a:r>
            <a:r>
              <a:rPr lang="en-US" dirty="0" smtClean="0"/>
              <a:t>cop ǂ2 rdacontent</a:t>
            </a:r>
            <a:endParaRPr lang="en-US" dirty="0"/>
          </a:p>
          <a:p>
            <a:r>
              <a:rPr lang="en-US" dirty="0"/>
              <a:t>337 ǂa computer </a:t>
            </a:r>
            <a:r>
              <a:rPr lang="en-US" dirty="0" err="1"/>
              <a:t>ǂb</a:t>
            </a:r>
            <a:r>
              <a:rPr lang="en-US" dirty="0"/>
              <a:t> </a:t>
            </a:r>
            <a:r>
              <a:rPr lang="en-US" dirty="0" smtClean="0"/>
              <a:t>c ǂ2 </a:t>
            </a:r>
            <a:r>
              <a:rPr lang="en-US" dirty="0"/>
              <a:t>rdamedia</a:t>
            </a:r>
          </a:p>
          <a:p>
            <a:r>
              <a:rPr lang="en-US" dirty="0"/>
              <a:t>338 ǂa computer </a:t>
            </a:r>
            <a:r>
              <a:rPr lang="en-US" dirty="0" smtClean="0"/>
              <a:t>disc cartridge </a:t>
            </a:r>
            <a:r>
              <a:rPr lang="en-US" dirty="0" err="1"/>
              <a:t>ǂb</a:t>
            </a:r>
            <a:r>
              <a:rPr lang="en-US" dirty="0"/>
              <a:t> </a:t>
            </a:r>
            <a:r>
              <a:rPr lang="en-US" dirty="0" err="1" smtClean="0"/>
              <a:t>ce</a:t>
            </a:r>
            <a:r>
              <a:rPr lang="en-US" dirty="0" smtClean="0"/>
              <a:t> ǂ2 rdacarrier</a:t>
            </a:r>
          </a:p>
          <a:p>
            <a:endParaRPr lang="en-US" sz="1400" dirty="0"/>
          </a:p>
          <a:p>
            <a:pPr marL="347472" indent="-347472">
              <a:buNone/>
            </a:pPr>
            <a:r>
              <a:rPr lang="en-US" sz="2800" i="1" dirty="0" smtClean="0"/>
              <a:t>* OLAC game best practices: use both moving image and computer program content types</a:t>
            </a:r>
            <a:endParaRPr lang="en-US" sz="2800" i="1" dirty="0"/>
          </a:p>
          <a:p>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35</a:t>
            </a:fld>
            <a:endParaRPr lang="en-US"/>
          </a:p>
        </p:txBody>
      </p:sp>
    </p:spTree>
    <p:extLst>
      <p:ext uri="{BB962C8B-B14F-4D97-AF65-F5344CB8AC3E}">
        <p14:creationId xmlns:p14="http://schemas.microsoft.com/office/powerpoint/2010/main" val="370820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3.4 Extent (300</a:t>
            </a:r>
            <a:r>
              <a:rPr lang="en-US" b="1" dirty="0" smtClean="0"/>
              <a:t>ǂa)</a:t>
            </a:r>
            <a:endParaRPr lang="en-US" b="1" dirty="0">
              <a:latin typeface="Arial Rounded MT Bold" pitchFamily="34" charset="0"/>
            </a:endParaRPr>
          </a:p>
        </p:txBody>
      </p:sp>
      <p:sp>
        <p:nvSpPr>
          <p:cNvPr id="3" name="Content Placeholder 2"/>
          <p:cNvSpPr>
            <a:spLocks noGrp="1"/>
          </p:cNvSpPr>
          <p:nvPr>
            <p:ph idx="1"/>
          </p:nvPr>
        </p:nvSpPr>
        <p:spPr>
          <a:xfrm>
            <a:off x="457200" y="1977090"/>
            <a:ext cx="8382000" cy="4525963"/>
          </a:xfrm>
        </p:spPr>
        <p:txBody>
          <a:bodyPr>
            <a:normAutofit/>
          </a:bodyPr>
          <a:lstStyle/>
          <a:p>
            <a:pPr marL="0" indent="0" algn="ctr">
              <a:buNone/>
            </a:pPr>
            <a:r>
              <a:rPr lang="en-US" b="1" dirty="0" smtClean="0"/>
              <a:t>Number + Type of Unit (Carrier Type)</a:t>
            </a:r>
          </a:p>
          <a:p>
            <a:pPr marL="0" indent="0" algn="ctr">
              <a:buNone/>
            </a:pPr>
            <a:endParaRPr lang="en-US" sz="1000" dirty="0" smtClean="0"/>
          </a:p>
          <a:p>
            <a:pPr marL="914400" indent="-457200">
              <a:buNone/>
            </a:pPr>
            <a:r>
              <a:rPr lang="en-US" dirty="0" smtClean="0"/>
              <a:t>300 </a:t>
            </a:r>
            <a:r>
              <a:rPr lang="en-US" dirty="0" err="1" smtClean="0"/>
              <a:t>ǂa</a:t>
            </a:r>
            <a:r>
              <a:rPr lang="en-US" dirty="0" smtClean="0"/>
              <a:t> 1 online resource (1 video file)</a:t>
            </a:r>
          </a:p>
          <a:p>
            <a:pPr marL="914400" indent="-457200">
              <a:buNone/>
            </a:pPr>
            <a:r>
              <a:rPr lang="en-US" dirty="0" smtClean="0"/>
              <a:t>300 </a:t>
            </a:r>
            <a:r>
              <a:rPr lang="en-US" dirty="0" err="1" smtClean="0"/>
              <a:t>ǂa</a:t>
            </a:r>
            <a:r>
              <a:rPr lang="en-US" dirty="0" smtClean="0"/>
              <a:t> 2 videodiscs</a:t>
            </a:r>
          </a:p>
          <a:p>
            <a:pPr marL="914400" indent="-457200">
              <a:buNone/>
            </a:pPr>
            <a:r>
              <a:rPr lang="en-US" dirty="0" smtClean="0"/>
              <a:t>300 </a:t>
            </a:r>
            <a:r>
              <a:rPr lang="en-US" dirty="0" err="1" smtClean="0"/>
              <a:t>ǂa</a:t>
            </a:r>
            <a:r>
              <a:rPr lang="en-US" dirty="0" smtClean="0"/>
              <a:t> 3 videocassettes</a:t>
            </a:r>
          </a:p>
          <a:p>
            <a:pPr marL="914400" indent="-457200">
              <a:buNone/>
            </a:pPr>
            <a:r>
              <a:rPr lang="en-US" dirty="0" smtClean="0"/>
              <a:t>300 </a:t>
            </a:r>
            <a:r>
              <a:rPr lang="en-US" dirty="0" err="1" smtClean="0"/>
              <a:t>ǂa</a:t>
            </a:r>
            <a:r>
              <a:rPr lang="en-US" dirty="0" smtClean="0"/>
              <a:t> 1 computer disc</a:t>
            </a:r>
          </a:p>
          <a:p>
            <a:pPr marL="1828800" indent="-457200">
              <a:buNone/>
            </a:pPr>
            <a:r>
              <a:rPr lang="en-US" i="1" dirty="0" smtClean="0"/>
              <a:t>[or] </a:t>
            </a:r>
            <a:r>
              <a:rPr lang="en-US" dirty="0" smtClean="0"/>
              <a:t>300 </a:t>
            </a:r>
            <a:r>
              <a:rPr lang="en-US" dirty="0" err="1" smtClean="0"/>
              <a:t>ǂa</a:t>
            </a:r>
            <a:r>
              <a:rPr lang="en-US" dirty="0" smtClean="0"/>
              <a:t> 1 CD-ROM</a:t>
            </a:r>
          </a:p>
          <a:p>
            <a:pPr marL="914400" indent="-457200">
              <a:buNone/>
            </a:pPr>
            <a:r>
              <a:rPr lang="en-US" dirty="0" smtClean="0"/>
              <a:t>300 </a:t>
            </a:r>
            <a:r>
              <a:rPr lang="en-US" dirty="0" err="1" smtClean="0"/>
              <a:t>ǂa</a:t>
            </a:r>
            <a:r>
              <a:rPr lang="en-US" dirty="0" smtClean="0"/>
              <a:t> 1 videodisc (456 frames) </a:t>
            </a:r>
            <a:r>
              <a:rPr lang="en-US" i="1" dirty="0" smtClean="0"/>
              <a:t>[3.4.1.7.8]</a:t>
            </a:r>
          </a:p>
          <a:p>
            <a:pPr marL="0" indent="0">
              <a:buNone/>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36</a:t>
            </a:fld>
            <a:endParaRPr lang="en-US"/>
          </a:p>
        </p:txBody>
      </p:sp>
    </p:spTree>
    <p:extLst>
      <p:ext uri="{BB962C8B-B14F-4D97-AF65-F5344CB8AC3E}">
        <p14:creationId xmlns:p14="http://schemas.microsoft.com/office/powerpoint/2010/main" val="365547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algn="l"/>
            <a:r>
              <a:rPr lang="en-US" b="1" dirty="0" smtClean="0">
                <a:latin typeface="Arial Rounded MT Bold" pitchFamily="34" charset="0"/>
              </a:rPr>
              <a:t>3.5 Dimensions (300</a:t>
            </a:r>
            <a:r>
              <a:rPr lang="en-US" b="1" dirty="0" smtClean="0"/>
              <a:t>ǂc &amp; 340ǂb)</a:t>
            </a:r>
            <a:endParaRPr lang="en-US" b="1" dirty="0">
              <a:latin typeface="Arial Rounded MT Bold" pitchFamily="34" charset="0"/>
            </a:endParaRPr>
          </a:p>
        </p:txBody>
      </p:sp>
      <p:sp>
        <p:nvSpPr>
          <p:cNvPr id="3" name="Content Placeholder 2"/>
          <p:cNvSpPr>
            <a:spLocks noGrp="1"/>
          </p:cNvSpPr>
          <p:nvPr>
            <p:ph idx="1"/>
          </p:nvPr>
        </p:nvSpPr>
        <p:spPr>
          <a:xfrm>
            <a:off x="457200" y="1752600"/>
            <a:ext cx="8382000" cy="4800600"/>
          </a:xfrm>
        </p:spPr>
        <p:txBody>
          <a:bodyPr>
            <a:normAutofit fontScale="92500" lnSpcReduction="10000"/>
          </a:bodyPr>
          <a:lstStyle/>
          <a:p>
            <a:pPr marL="0" indent="0" algn="ctr">
              <a:buNone/>
            </a:pPr>
            <a:r>
              <a:rPr lang="en-US" sz="3500" dirty="0" smtClean="0"/>
              <a:t>Use centimeters</a:t>
            </a:r>
          </a:p>
          <a:p>
            <a:pPr marL="914400" indent="-457200">
              <a:buNone/>
            </a:pPr>
            <a:r>
              <a:rPr lang="en-US" dirty="0" smtClean="0"/>
              <a:t>300 </a:t>
            </a:r>
            <a:r>
              <a:rPr lang="en-US" dirty="0" err="1" smtClean="0"/>
              <a:t>ǂa</a:t>
            </a:r>
            <a:r>
              <a:rPr lang="en-US" dirty="0" smtClean="0"/>
              <a:t> 2 videodiscs ; </a:t>
            </a:r>
            <a:r>
              <a:rPr lang="en-US" dirty="0" err="1" smtClean="0"/>
              <a:t>ǂc</a:t>
            </a:r>
            <a:r>
              <a:rPr lang="en-US" dirty="0" smtClean="0"/>
              <a:t> 12 cm</a:t>
            </a:r>
          </a:p>
          <a:p>
            <a:pPr marL="914400" indent="-457200">
              <a:buNone/>
            </a:pPr>
            <a:r>
              <a:rPr lang="en-US" dirty="0" smtClean="0"/>
              <a:t>300 </a:t>
            </a:r>
            <a:r>
              <a:rPr lang="en-US" dirty="0" err="1" smtClean="0"/>
              <a:t>ǂa</a:t>
            </a:r>
            <a:r>
              <a:rPr lang="en-US" dirty="0" smtClean="0"/>
              <a:t> 3 videocassettes ; </a:t>
            </a:r>
            <a:r>
              <a:rPr lang="en-US" dirty="0" err="1" smtClean="0"/>
              <a:t>ǂc</a:t>
            </a:r>
            <a:r>
              <a:rPr lang="en-US" dirty="0" smtClean="0"/>
              <a:t> 13 mm</a:t>
            </a:r>
          </a:p>
          <a:p>
            <a:pPr marL="914400" indent="-457200">
              <a:buNone/>
            </a:pPr>
            <a:r>
              <a:rPr lang="en-US" dirty="0" smtClean="0"/>
              <a:t>300 </a:t>
            </a:r>
            <a:r>
              <a:rPr lang="en-US" dirty="0" err="1" smtClean="0"/>
              <a:t>ǂa</a:t>
            </a:r>
            <a:r>
              <a:rPr lang="en-US" dirty="0" smtClean="0"/>
              <a:t> 1 film reel ; </a:t>
            </a:r>
            <a:r>
              <a:rPr lang="en-US" dirty="0" err="1" smtClean="0"/>
              <a:t>ǂc</a:t>
            </a:r>
            <a:r>
              <a:rPr lang="en-US" dirty="0" smtClean="0"/>
              <a:t> 16 mm</a:t>
            </a:r>
          </a:p>
          <a:p>
            <a:pPr marL="914400" indent="-457200"/>
            <a:endParaRPr lang="en-US" sz="1200" dirty="0" smtClean="0"/>
          </a:p>
          <a:p>
            <a:pPr marL="0" indent="0" algn="ctr">
              <a:buNone/>
            </a:pPr>
            <a:r>
              <a:rPr lang="en-US" dirty="0" smtClean="0"/>
              <a:t>LC-PCC PS uses alternative for discs, most cassettes</a:t>
            </a:r>
          </a:p>
          <a:p>
            <a:pPr marL="914400" indent="-457200">
              <a:buNone/>
            </a:pPr>
            <a:r>
              <a:rPr lang="en-US" dirty="0" smtClean="0"/>
              <a:t>300 </a:t>
            </a:r>
            <a:r>
              <a:rPr lang="en-US" dirty="0" err="1" smtClean="0"/>
              <a:t>ǂa</a:t>
            </a:r>
            <a:r>
              <a:rPr lang="en-US" dirty="0" smtClean="0"/>
              <a:t> 2 videodiscs ; </a:t>
            </a:r>
            <a:r>
              <a:rPr lang="en-US" dirty="0" err="1" smtClean="0"/>
              <a:t>ǂc</a:t>
            </a:r>
            <a:r>
              <a:rPr lang="en-US" dirty="0" smtClean="0"/>
              <a:t> 4 3/4 in.</a:t>
            </a:r>
          </a:p>
          <a:p>
            <a:pPr marL="914400" indent="-457200">
              <a:buNone/>
            </a:pPr>
            <a:r>
              <a:rPr lang="en-US" dirty="0" smtClean="0"/>
              <a:t>300 </a:t>
            </a:r>
            <a:r>
              <a:rPr lang="en-US" dirty="0" err="1" smtClean="0"/>
              <a:t>ǂa</a:t>
            </a:r>
            <a:r>
              <a:rPr lang="en-US" dirty="0" smtClean="0"/>
              <a:t> 1 videocassette ; </a:t>
            </a:r>
            <a:r>
              <a:rPr lang="en-US" dirty="0" err="1" smtClean="0"/>
              <a:t>ǂc</a:t>
            </a:r>
            <a:r>
              <a:rPr lang="en-US" dirty="0" smtClean="0"/>
              <a:t> 1/2 in.</a:t>
            </a:r>
          </a:p>
          <a:p>
            <a:pPr marL="2743200" indent="-457200">
              <a:buNone/>
            </a:pPr>
            <a:r>
              <a:rPr lang="en-US" dirty="0" smtClean="0"/>
              <a:t> </a:t>
            </a:r>
            <a:r>
              <a:rPr lang="en-US" i="1" dirty="0" smtClean="0"/>
              <a:t>but</a:t>
            </a:r>
          </a:p>
          <a:p>
            <a:pPr marL="914400" indent="-457200">
              <a:buNone/>
            </a:pPr>
            <a:r>
              <a:rPr lang="en-US" dirty="0" smtClean="0"/>
              <a:t>300 </a:t>
            </a:r>
            <a:r>
              <a:rPr lang="en-US" dirty="0" err="1" smtClean="0"/>
              <a:t>ǂa</a:t>
            </a:r>
            <a:r>
              <a:rPr lang="en-US" dirty="0" smtClean="0"/>
              <a:t> 1 videocassette ; </a:t>
            </a:r>
            <a:r>
              <a:rPr lang="en-US" dirty="0" err="1" smtClean="0"/>
              <a:t>ǂc</a:t>
            </a:r>
            <a:r>
              <a:rPr lang="en-US" dirty="0" smtClean="0"/>
              <a:t> 8 mm</a:t>
            </a:r>
          </a:p>
          <a:p>
            <a:pPr marL="0" indent="0">
              <a:buNone/>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37</a:t>
            </a:fld>
            <a:endParaRPr lang="en-US"/>
          </a:p>
        </p:txBody>
      </p:sp>
    </p:spTree>
    <p:extLst>
      <p:ext uri="{BB962C8B-B14F-4D97-AF65-F5344CB8AC3E}">
        <p14:creationId xmlns:p14="http://schemas.microsoft.com/office/powerpoint/2010/main" val="365547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3.18 Video Characteristic</a:t>
            </a:r>
            <a:endParaRPr lang="en-US" b="1" dirty="0">
              <a:latin typeface="Arial Rounded MT Bold" pitchFamily="34" charset="0"/>
            </a:endParaRPr>
          </a:p>
        </p:txBody>
      </p:sp>
      <p:sp>
        <p:nvSpPr>
          <p:cNvPr id="3" name="Content Placeholder 2"/>
          <p:cNvSpPr>
            <a:spLocks noGrp="1"/>
          </p:cNvSpPr>
          <p:nvPr>
            <p:ph idx="1"/>
          </p:nvPr>
        </p:nvSpPr>
        <p:spPr>
          <a:xfrm>
            <a:off x="457200" y="1977090"/>
            <a:ext cx="8229600" cy="4525963"/>
          </a:xfrm>
        </p:spPr>
        <p:txBody>
          <a:bodyPr>
            <a:normAutofit fontScale="92500" lnSpcReduction="20000"/>
          </a:bodyPr>
          <a:lstStyle/>
          <a:p>
            <a:pPr marL="0" indent="0" algn="ctr">
              <a:buNone/>
            </a:pPr>
            <a:r>
              <a:rPr lang="en-US" sz="3600" b="1" dirty="0" smtClean="0"/>
              <a:t>3.18.2  </a:t>
            </a:r>
            <a:r>
              <a:rPr lang="en-US" sz="3600" b="1" dirty="0"/>
              <a:t>Video </a:t>
            </a:r>
            <a:r>
              <a:rPr lang="en-US" sz="3600" b="1" dirty="0" smtClean="0"/>
              <a:t>Format (</a:t>
            </a:r>
            <a:r>
              <a:rPr lang="en-US" sz="3600" b="1" dirty="0"/>
              <a:t>346ǂa </a:t>
            </a:r>
            <a:r>
              <a:rPr lang="en-US" sz="3600" b="1" dirty="0" smtClean="0">
                <a:solidFill>
                  <a:srgbClr val="FF0000"/>
                </a:solidFill>
              </a:rPr>
              <a:t>ǂ2 </a:t>
            </a:r>
            <a:r>
              <a:rPr lang="en-US" sz="3600" b="1" dirty="0" err="1" smtClean="0">
                <a:solidFill>
                  <a:srgbClr val="FF0000"/>
                </a:solidFill>
              </a:rPr>
              <a:t>rdavf</a:t>
            </a:r>
            <a:r>
              <a:rPr lang="en-US" sz="3600" b="1" dirty="0" smtClean="0"/>
              <a:t>)</a:t>
            </a:r>
            <a:endParaRPr lang="en-US" sz="3600" dirty="0" smtClean="0"/>
          </a:p>
          <a:p>
            <a:pPr marL="0" indent="0">
              <a:buNone/>
            </a:pPr>
            <a:endParaRPr lang="en-US" sz="1200" dirty="0" smtClean="0"/>
          </a:p>
          <a:p>
            <a:pPr marL="0" indent="0">
              <a:buNone/>
            </a:pPr>
            <a:r>
              <a:rPr lang="en-US" dirty="0" smtClean="0"/>
              <a:t>A </a:t>
            </a:r>
            <a:r>
              <a:rPr lang="en-US" dirty="0"/>
              <a:t>standard, etc., used to encode the </a:t>
            </a:r>
            <a:r>
              <a:rPr lang="en-US" b="1" i="1" dirty="0">
                <a:solidFill>
                  <a:srgbClr val="FF0000"/>
                </a:solidFill>
              </a:rPr>
              <a:t>analog</a:t>
            </a:r>
            <a:r>
              <a:rPr lang="en-US" dirty="0"/>
              <a:t> video content of a </a:t>
            </a:r>
            <a:r>
              <a:rPr lang="en-US" dirty="0" smtClean="0"/>
              <a:t>manifestation</a:t>
            </a:r>
          </a:p>
          <a:p>
            <a:pPr marL="0" indent="0">
              <a:buNone/>
            </a:pPr>
            <a:endParaRPr lang="en-US" sz="1200" dirty="0"/>
          </a:p>
          <a:p>
            <a:pPr marL="914400"/>
            <a:r>
              <a:rPr lang="en-US" dirty="0" smtClean="0"/>
              <a:t>Beta</a:t>
            </a:r>
          </a:p>
          <a:p>
            <a:pPr marL="914400"/>
            <a:r>
              <a:rPr lang="en-US" dirty="0" smtClean="0"/>
              <a:t>Laser optical*</a:t>
            </a:r>
            <a:endParaRPr lang="en-US" dirty="0"/>
          </a:p>
          <a:p>
            <a:pPr marL="914400"/>
            <a:r>
              <a:rPr lang="en-US" dirty="0"/>
              <a:t>U-</a:t>
            </a:r>
            <a:r>
              <a:rPr lang="en-US" dirty="0" err="1"/>
              <a:t>matic</a:t>
            </a:r>
            <a:endParaRPr lang="en-US" dirty="0"/>
          </a:p>
          <a:p>
            <a:pPr marL="914400"/>
            <a:r>
              <a:rPr lang="en-US" dirty="0" smtClean="0"/>
              <a:t>VHS</a:t>
            </a:r>
          </a:p>
          <a:p>
            <a:endParaRPr lang="en-US" sz="1400" dirty="0" smtClean="0"/>
          </a:p>
          <a:p>
            <a:pPr marL="914400" indent="-347472">
              <a:buNone/>
            </a:pPr>
            <a:r>
              <a:rPr lang="en-US" sz="3000" i="1" dirty="0" smtClean="0"/>
              <a:t>* Used for </a:t>
            </a:r>
            <a:r>
              <a:rPr lang="en-US" sz="3000" i="1" dirty="0" err="1" smtClean="0"/>
              <a:t>LaserDiscs</a:t>
            </a:r>
            <a:r>
              <a:rPr lang="en-US" sz="3000" i="1" dirty="0" smtClean="0"/>
              <a:t> not digital videodiscs, such as Blu-ray or DVD</a:t>
            </a:r>
            <a:endParaRPr lang="en-US" sz="3000" i="1" dirty="0"/>
          </a:p>
          <a:p>
            <a:pPr marL="0" indent="0">
              <a:buNone/>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38</a:t>
            </a:fld>
            <a:endParaRPr lang="en-US"/>
          </a:p>
        </p:txBody>
      </p:sp>
    </p:spTree>
    <p:extLst>
      <p:ext uri="{BB962C8B-B14F-4D97-AF65-F5344CB8AC3E}">
        <p14:creationId xmlns:p14="http://schemas.microsoft.com/office/powerpoint/2010/main" val="365547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3.18 Video Characteristic</a:t>
            </a:r>
            <a:endParaRPr lang="en-US" b="1" dirty="0">
              <a:latin typeface="Arial Rounded MT Bold" pitchFamily="34" charset="0"/>
            </a:endParaRPr>
          </a:p>
        </p:txBody>
      </p:sp>
      <p:sp>
        <p:nvSpPr>
          <p:cNvPr id="3" name="Content Placeholder 2"/>
          <p:cNvSpPr>
            <a:spLocks noGrp="1"/>
          </p:cNvSpPr>
          <p:nvPr>
            <p:ph idx="1"/>
          </p:nvPr>
        </p:nvSpPr>
        <p:spPr>
          <a:xfrm>
            <a:off x="457200" y="2101850"/>
            <a:ext cx="8229600" cy="4756150"/>
          </a:xfrm>
        </p:spPr>
        <p:txBody>
          <a:bodyPr>
            <a:normAutofit fontScale="92500" lnSpcReduction="20000"/>
          </a:bodyPr>
          <a:lstStyle/>
          <a:p>
            <a:pPr marL="0" indent="0" algn="ctr">
              <a:buNone/>
            </a:pPr>
            <a:r>
              <a:rPr lang="en-US" sz="3600" b="1" dirty="0" smtClean="0"/>
              <a:t>3.18.3 </a:t>
            </a:r>
            <a:r>
              <a:rPr lang="en-US" sz="3600" b="1" dirty="0"/>
              <a:t>Broadcast </a:t>
            </a:r>
            <a:r>
              <a:rPr lang="en-US" sz="3600" b="1" dirty="0" smtClean="0"/>
              <a:t>Standard (</a:t>
            </a:r>
            <a:r>
              <a:rPr lang="en-US" sz="3600" b="1" dirty="0"/>
              <a:t>346ǂb </a:t>
            </a:r>
            <a:r>
              <a:rPr lang="en-US" sz="3600" b="1" dirty="0" smtClean="0">
                <a:solidFill>
                  <a:srgbClr val="FF0000"/>
                </a:solidFill>
              </a:rPr>
              <a:t>ǂ2 </a:t>
            </a:r>
            <a:r>
              <a:rPr lang="en-US" sz="3600" b="1" dirty="0" err="1" smtClean="0">
                <a:solidFill>
                  <a:srgbClr val="FF0000"/>
                </a:solidFill>
              </a:rPr>
              <a:t>rdabs</a:t>
            </a:r>
            <a:r>
              <a:rPr lang="en-US" sz="3600" b="1" dirty="0" smtClean="0"/>
              <a:t>)</a:t>
            </a:r>
            <a:endParaRPr lang="en-US" sz="1200" dirty="0" smtClean="0"/>
          </a:p>
          <a:p>
            <a:pPr marL="0" indent="0">
              <a:buNone/>
            </a:pPr>
            <a:r>
              <a:rPr lang="en-US" dirty="0" smtClean="0"/>
              <a:t>A </a:t>
            </a:r>
            <a:r>
              <a:rPr lang="en-US" dirty="0"/>
              <a:t>system used to format a manifestation of a video</a:t>
            </a:r>
            <a:r>
              <a:rPr lang="en-US" dirty="0" smtClean="0"/>
              <a:t> </a:t>
            </a:r>
            <a:r>
              <a:rPr lang="en-US" dirty="0"/>
              <a:t>for television </a:t>
            </a:r>
            <a:r>
              <a:rPr lang="en-US" dirty="0" smtClean="0"/>
              <a:t>broadcast</a:t>
            </a:r>
          </a:p>
          <a:p>
            <a:pPr marL="0" indent="0">
              <a:buNone/>
            </a:pPr>
            <a:endParaRPr lang="en-US" sz="1200" dirty="0"/>
          </a:p>
          <a:p>
            <a:pPr marL="457200" indent="-347472"/>
            <a:r>
              <a:rPr lang="en-US" dirty="0"/>
              <a:t>HDTV</a:t>
            </a:r>
          </a:p>
          <a:p>
            <a:pPr marL="457200" indent="-347472"/>
            <a:r>
              <a:rPr lang="en-US" dirty="0"/>
              <a:t>NTSC</a:t>
            </a:r>
          </a:p>
          <a:p>
            <a:pPr marL="457200" indent="-347472"/>
            <a:r>
              <a:rPr lang="en-US" dirty="0"/>
              <a:t>PAL</a:t>
            </a:r>
          </a:p>
          <a:p>
            <a:pPr marL="457200" indent="-347472"/>
            <a:r>
              <a:rPr lang="en-US" dirty="0" smtClean="0"/>
              <a:t>SECAM</a:t>
            </a:r>
          </a:p>
          <a:p>
            <a:endParaRPr lang="en-US" sz="1900" dirty="0" smtClean="0"/>
          </a:p>
          <a:p>
            <a:pPr marL="0" indent="0">
              <a:buNone/>
            </a:pPr>
            <a:r>
              <a:rPr lang="en-US" sz="3000" dirty="0" smtClean="0"/>
              <a:t>Broadcast standards differ in the way color is encoded and the picture size and frame rate they use</a:t>
            </a:r>
            <a:endParaRPr lang="en-US" sz="30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39</a:t>
            </a:fld>
            <a:endParaRPr lang="en-US"/>
          </a:p>
        </p:txBody>
      </p:sp>
      <p:pic>
        <p:nvPicPr>
          <p:cNvPr id="7" name="Picture 6" descr="PAL-NTSC-SECAM.svg.png"/>
          <p:cNvPicPr>
            <a:picLocks noChangeAspect="1"/>
          </p:cNvPicPr>
          <p:nvPr/>
        </p:nvPicPr>
        <p:blipFill>
          <a:blip r:embed="rId3" cstate="print"/>
          <a:stretch>
            <a:fillRect/>
          </a:stretch>
        </p:blipFill>
        <p:spPr>
          <a:xfrm>
            <a:off x="3429000" y="3124200"/>
            <a:ext cx="5105400" cy="2583642"/>
          </a:xfrm>
          <a:prstGeom prst="rect">
            <a:avLst/>
          </a:prstGeom>
        </p:spPr>
      </p:pic>
    </p:spTree>
    <p:extLst>
      <p:ext uri="{BB962C8B-B14F-4D97-AF65-F5344CB8AC3E}">
        <p14:creationId xmlns:p14="http://schemas.microsoft.com/office/powerpoint/2010/main" val="372125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cs typeface="FrankRuehl" pitchFamily="34" charset="-79"/>
              </a:rPr>
              <a:t>Definitions: Content Type</a:t>
            </a:r>
            <a:endParaRPr lang="en-US" b="1" dirty="0">
              <a:latin typeface="Arial Rounded MT Bold" pitchFamily="34" charset="0"/>
              <a:cs typeface="FrankRuehl" pitchFamily="34" charset="-79"/>
            </a:endParaRPr>
          </a:p>
        </p:txBody>
      </p:sp>
      <p:sp>
        <p:nvSpPr>
          <p:cNvPr id="3" name="Content Placeholder 2"/>
          <p:cNvSpPr>
            <a:spLocks noGrp="1"/>
          </p:cNvSpPr>
          <p:nvPr>
            <p:ph idx="1"/>
          </p:nvPr>
        </p:nvSpPr>
        <p:spPr>
          <a:xfrm>
            <a:off x="457200" y="1981200"/>
            <a:ext cx="8229600" cy="4038600"/>
          </a:xfrm>
        </p:spPr>
        <p:txBody>
          <a:bodyPr>
            <a:normAutofit/>
          </a:bodyPr>
          <a:lstStyle/>
          <a:p>
            <a:pPr marL="0" indent="0" algn="ctr">
              <a:buNone/>
            </a:pPr>
            <a:r>
              <a:rPr lang="en-US" b="1" dirty="0">
                <a:solidFill>
                  <a:schemeClr val="bg1"/>
                </a:solidFill>
              </a:rPr>
              <a:t>Two-Dimensional Moving </a:t>
            </a:r>
            <a:r>
              <a:rPr lang="en-US" b="1" dirty="0" smtClean="0">
                <a:solidFill>
                  <a:schemeClr val="bg1"/>
                </a:solidFill>
              </a:rPr>
              <a:t>Image</a:t>
            </a:r>
          </a:p>
          <a:p>
            <a:r>
              <a:rPr lang="en-US" sz="2800" dirty="0" smtClean="0">
                <a:solidFill>
                  <a:schemeClr val="bg1"/>
                </a:solidFill>
              </a:rPr>
              <a:t>Content expressed through images intended to be perceived to be moving, and in two dimensions. Includes motion pictures (using live action and/or animation), film and video recordings of performances, events, etc</a:t>
            </a:r>
            <a:r>
              <a:rPr lang="en-US" sz="2800" dirty="0" smtClean="0"/>
              <a:t>., other </a:t>
            </a:r>
            <a:r>
              <a:rPr lang="en-US" sz="2800" dirty="0" smtClean="0">
                <a:solidFill>
                  <a:schemeClr val="bg1"/>
                </a:solidFill>
              </a:rPr>
              <a:t>than those intended to be perceived in three dimensions.</a:t>
            </a:r>
            <a:endParaRPr lang="en-US" sz="2800" dirty="0" smtClean="0"/>
          </a:p>
          <a:p>
            <a:r>
              <a:rPr lang="en-US" sz="2800" dirty="0" smtClean="0">
                <a:solidFill>
                  <a:schemeClr val="bg1"/>
                </a:solidFill>
              </a:rPr>
              <a:t>Includes </a:t>
            </a:r>
            <a:r>
              <a:rPr lang="en-US" sz="2800" b="1" i="1" dirty="0" smtClean="0">
                <a:solidFill>
                  <a:srgbClr val="FF0000"/>
                </a:solidFill>
              </a:rPr>
              <a:t>video games</a:t>
            </a:r>
            <a:endParaRPr lang="en-US" sz="3000" dirty="0">
              <a:solidFill>
                <a:schemeClr val="bg1"/>
              </a:solidFill>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4</a:t>
            </a:fld>
            <a:endParaRPr lang="en-US"/>
          </a:p>
        </p:txBody>
      </p:sp>
    </p:spTree>
    <p:extLst>
      <p:ext uri="{BB962C8B-B14F-4D97-AF65-F5344CB8AC3E}">
        <p14:creationId xmlns:p14="http://schemas.microsoft.com/office/powerpoint/2010/main" val="168708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3.18 Video Characteristic</a:t>
            </a:r>
            <a:endParaRPr lang="en-US" b="1" dirty="0">
              <a:latin typeface="Arial Rounded MT Bold" pitchFamily="34" charset="0"/>
            </a:endParaRPr>
          </a:p>
        </p:txBody>
      </p:sp>
      <p:sp>
        <p:nvSpPr>
          <p:cNvPr id="3" name="Content Placeholder 2"/>
          <p:cNvSpPr>
            <a:spLocks noGrp="1"/>
          </p:cNvSpPr>
          <p:nvPr>
            <p:ph idx="1"/>
          </p:nvPr>
        </p:nvSpPr>
        <p:spPr>
          <a:xfrm>
            <a:off x="304800" y="2101850"/>
            <a:ext cx="4114800" cy="4756150"/>
          </a:xfrm>
        </p:spPr>
        <p:txBody>
          <a:bodyPr>
            <a:normAutofit/>
          </a:bodyPr>
          <a:lstStyle/>
          <a:p>
            <a:pPr marL="0" indent="0" algn="ctr">
              <a:buNone/>
            </a:pPr>
            <a:r>
              <a:rPr lang="en-US" sz="3600" b="1" dirty="0" smtClean="0"/>
              <a:t>3.18.3 </a:t>
            </a:r>
            <a:r>
              <a:rPr lang="en-US" sz="3600" b="1" dirty="0"/>
              <a:t>Broadcast </a:t>
            </a:r>
            <a:r>
              <a:rPr lang="en-US" sz="3600" b="1" dirty="0" smtClean="0"/>
              <a:t>Standard (346ǂb)</a:t>
            </a:r>
            <a:endParaRPr lang="en-US" sz="1200" dirty="0" smtClean="0"/>
          </a:p>
          <a:p>
            <a:pPr marL="0" indent="0">
              <a:buNone/>
            </a:pPr>
            <a:r>
              <a:rPr lang="en-US" sz="2800" dirty="0" smtClean="0"/>
              <a:t>Only matters if viewing on a television; computer monitors will display any broadcast standard</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40</a:t>
            </a:fld>
            <a:endParaRPr lang="en-US"/>
          </a:p>
        </p:txBody>
      </p:sp>
      <p:graphicFrame>
        <p:nvGraphicFramePr>
          <p:cNvPr id="7" name="Table 6"/>
          <p:cNvGraphicFramePr>
            <a:graphicFrameLocks noGrp="1"/>
          </p:cNvGraphicFramePr>
          <p:nvPr/>
        </p:nvGraphicFramePr>
        <p:xfrm>
          <a:off x="2743200" y="5486400"/>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smtClean="0"/>
                        <a:t>NTSC</a:t>
                      </a:r>
                      <a:endParaRPr lang="en-US" dirty="0"/>
                    </a:p>
                  </a:txBody>
                  <a:tcPr/>
                </a:tc>
                <a:tc>
                  <a:txBody>
                    <a:bodyPr/>
                    <a:lstStyle/>
                    <a:p>
                      <a:r>
                        <a:rPr lang="en-US" dirty="0" smtClean="0"/>
                        <a:t>PAL</a:t>
                      </a:r>
                      <a:endParaRPr lang="en-US" dirty="0"/>
                    </a:p>
                  </a:txBody>
                  <a:tcPr/>
                </a:tc>
                <a:extLst>
                  <a:ext uri="{0D108BD9-81ED-4DB2-BD59-A6C34878D82A}">
                    <a16:rowId xmlns:a16="http://schemas.microsoft.com/office/drawing/2014/main" val="10000"/>
                  </a:ext>
                </a:extLst>
              </a:tr>
              <a:tr h="370840">
                <a:tc>
                  <a:txBody>
                    <a:bodyPr/>
                    <a:lstStyle/>
                    <a:p>
                      <a:r>
                        <a:rPr lang="en-US" dirty="0" smtClean="0"/>
                        <a:t>DVD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720x480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720x576</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DVD/VCD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352x240</a:t>
                      </a:r>
                    </a:p>
                  </a:txBody>
                  <a:tcPr/>
                </a:tc>
                <a:tc>
                  <a:txBody>
                    <a:bodyPr/>
                    <a:lstStyle/>
                    <a:p>
                      <a:r>
                        <a:rPr lang="en-US" dirty="0" smtClean="0"/>
                        <a:t>352x288</a:t>
                      </a:r>
                      <a:endParaRPr lang="en-US" dirty="0"/>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2883946" y="4970723"/>
            <a:ext cx="6248400" cy="800219"/>
          </a:xfrm>
          <a:prstGeom prst="rect">
            <a:avLst/>
          </a:prstGeom>
          <a:noFill/>
        </p:spPr>
        <p:txBody>
          <a:bodyPr wrap="square" rtlCol="0">
            <a:spAutoFit/>
          </a:bodyPr>
          <a:lstStyle/>
          <a:p>
            <a:pPr lvl="0">
              <a:spcBef>
                <a:spcPct val="20000"/>
              </a:spcBef>
            </a:pPr>
            <a:r>
              <a:rPr lang="en-US" sz="2800" dirty="0" smtClean="0">
                <a:solidFill>
                  <a:prstClr val="black"/>
                </a:solidFill>
              </a:rPr>
              <a:t>Identify on computer using picture size</a:t>
            </a:r>
          </a:p>
          <a:p>
            <a:r>
              <a:rPr lang="en-US" dirty="0" smtClean="0">
                <a:solidFill>
                  <a:schemeClr val="bg1"/>
                </a:solidFill>
              </a:rPr>
              <a:t> </a:t>
            </a:r>
            <a:endParaRPr lang="en-US" dirty="0">
              <a:solidFill>
                <a:schemeClr val="bg1"/>
              </a:solidFill>
            </a:endParaRPr>
          </a:p>
        </p:txBody>
      </p:sp>
      <p:pic>
        <p:nvPicPr>
          <p:cNvPr id="11" name="Picture 10" descr="video size wmp.jpg"/>
          <p:cNvPicPr>
            <a:picLocks noChangeAspect="1"/>
          </p:cNvPicPr>
          <p:nvPr/>
        </p:nvPicPr>
        <p:blipFill>
          <a:blip r:embed="rId3" cstate="print"/>
          <a:stretch>
            <a:fillRect/>
          </a:stretch>
        </p:blipFill>
        <p:spPr>
          <a:xfrm>
            <a:off x="6505575" y="1219200"/>
            <a:ext cx="2638425" cy="2790825"/>
          </a:xfrm>
          <a:prstGeom prst="rect">
            <a:avLst/>
          </a:prstGeom>
        </p:spPr>
      </p:pic>
      <p:pic>
        <p:nvPicPr>
          <p:cNvPr id="12" name="Picture 11" descr="video size vlc.jpg"/>
          <p:cNvPicPr>
            <a:picLocks noChangeAspect="1"/>
          </p:cNvPicPr>
          <p:nvPr/>
        </p:nvPicPr>
        <p:blipFill>
          <a:blip r:embed="rId4" cstate="print"/>
          <a:stretch>
            <a:fillRect/>
          </a:stretch>
        </p:blipFill>
        <p:spPr>
          <a:xfrm>
            <a:off x="4267200" y="2667000"/>
            <a:ext cx="2524125" cy="2105025"/>
          </a:xfrm>
          <a:prstGeom prst="rect">
            <a:avLst/>
          </a:prstGeom>
        </p:spPr>
      </p:pic>
    </p:spTree>
    <p:extLst>
      <p:ext uri="{BB962C8B-B14F-4D97-AF65-F5344CB8AC3E}">
        <p14:creationId xmlns:p14="http://schemas.microsoft.com/office/powerpoint/2010/main" val="372125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3.19 Digital Characteristic</a:t>
            </a:r>
            <a:endParaRPr lang="en-US" b="1" dirty="0">
              <a:latin typeface="Arial Rounded MT Bold" pitchFamily="34" charset="0"/>
            </a:endParaRPr>
          </a:p>
        </p:txBody>
      </p:sp>
      <p:sp>
        <p:nvSpPr>
          <p:cNvPr id="3" name="Content Placeholder 2"/>
          <p:cNvSpPr>
            <a:spLocks noGrp="1"/>
          </p:cNvSpPr>
          <p:nvPr>
            <p:ph idx="1"/>
          </p:nvPr>
        </p:nvSpPr>
        <p:spPr>
          <a:xfrm>
            <a:off x="457200" y="2057400"/>
            <a:ext cx="8229600" cy="3733800"/>
          </a:xfrm>
        </p:spPr>
        <p:txBody>
          <a:bodyPr>
            <a:normAutofit fontScale="92500" lnSpcReduction="10000"/>
          </a:bodyPr>
          <a:lstStyle/>
          <a:p>
            <a:pPr marL="0" indent="0" algn="ctr">
              <a:buNone/>
            </a:pPr>
            <a:r>
              <a:rPr lang="en-US" sz="3600" b="1" dirty="0" smtClean="0"/>
              <a:t>3.19.2 Digital file type (</a:t>
            </a:r>
            <a:r>
              <a:rPr lang="en-US" sz="3600" b="1" dirty="0"/>
              <a:t>347ǂa </a:t>
            </a:r>
            <a:r>
              <a:rPr lang="en-US" sz="3600" b="1" dirty="0">
                <a:solidFill>
                  <a:srgbClr val="FF0000"/>
                </a:solidFill>
              </a:rPr>
              <a:t>ǂ2 </a:t>
            </a:r>
            <a:r>
              <a:rPr lang="en-US" sz="3600" b="1" dirty="0" err="1">
                <a:solidFill>
                  <a:srgbClr val="FF0000"/>
                </a:solidFill>
              </a:rPr>
              <a:t>rdaft</a:t>
            </a:r>
            <a:r>
              <a:rPr lang="en-US" sz="3600" b="1" dirty="0"/>
              <a:t>)</a:t>
            </a:r>
            <a:endParaRPr lang="en-US" sz="3600" b="1" dirty="0" smtClean="0"/>
          </a:p>
          <a:p>
            <a:pPr marL="0" indent="0" algn="ctr">
              <a:buNone/>
            </a:pPr>
            <a:endParaRPr lang="en-US" sz="1200" dirty="0" smtClean="0"/>
          </a:p>
          <a:p>
            <a:pPr marL="0" indent="0">
              <a:buNone/>
            </a:pPr>
            <a:r>
              <a:rPr lang="en-US" dirty="0" smtClean="0"/>
              <a:t>A general type of data content encoded in a computer file</a:t>
            </a:r>
          </a:p>
          <a:p>
            <a:pPr marL="0" indent="0">
              <a:buNone/>
            </a:pPr>
            <a:endParaRPr lang="en-US" sz="1500" dirty="0" smtClean="0"/>
          </a:p>
          <a:p>
            <a:pPr marL="914400">
              <a:buNone/>
            </a:pPr>
            <a:r>
              <a:rPr lang="en-US" dirty="0" smtClean="0"/>
              <a:t>347 </a:t>
            </a:r>
            <a:r>
              <a:rPr lang="en-US" dirty="0" err="1" smtClean="0"/>
              <a:t>ǂa</a:t>
            </a:r>
            <a:r>
              <a:rPr lang="en-US" dirty="0" smtClean="0"/>
              <a:t> video </a:t>
            </a:r>
            <a:r>
              <a:rPr lang="en-US" dirty="0"/>
              <a:t>file </a:t>
            </a:r>
            <a:r>
              <a:rPr lang="en-US" dirty="0" smtClean="0"/>
              <a:t>ǂ2 </a:t>
            </a:r>
            <a:r>
              <a:rPr lang="en-US" dirty="0" err="1" smtClean="0"/>
              <a:t>rdaft</a:t>
            </a:r>
            <a:endParaRPr lang="en-US" dirty="0" smtClean="0"/>
          </a:p>
          <a:p>
            <a:pPr marL="914400"/>
            <a:endParaRPr lang="en-US" sz="2200" dirty="0" smtClean="0"/>
          </a:p>
          <a:p>
            <a:pPr marL="0">
              <a:buNone/>
            </a:pPr>
            <a:r>
              <a:rPr lang="en-US" dirty="0" smtClean="0"/>
              <a:t>Use for computer media type and for video media type with digital carriers</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41</a:t>
            </a:fld>
            <a:endParaRPr lang="en-US"/>
          </a:p>
        </p:txBody>
      </p:sp>
    </p:spTree>
    <p:extLst>
      <p:ext uri="{BB962C8B-B14F-4D97-AF65-F5344CB8AC3E}">
        <p14:creationId xmlns:p14="http://schemas.microsoft.com/office/powerpoint/2010/main" val="11515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3.19 Digital Characteristic</a:t>
            </a:r>
            <a:endParaRPr lang="en-US" b="1" dirty="0">
              <a:latin typeface="Arial Rounded MT Bold" pitchFamily="34" charset="0"/>
            </a:endParaRPr>
          </a:p>
        </p:txBody>
      </p:sp>
      <p:sp>
        <p:nvSpPr>
          <p:cNvPr id="3" name="Content Placeholder 2"/>
          <p:cNvSpPr>
            <a:spLocks noGrp="1"/>
          </p:cNvSpPr>
          <p:nvPr>
            <p:ph idx="1"/>
          </p:nvPr>
        </p:nvSpPr>
        <p:spPr>
          <a:xfrm>
            <a:off x="457200" y="2009363"/>
            <a:ext cx="8229600" cy="4086637"/>
          </a:xfrm>
        </p:spPr>
        <p:txBody>
          <a:bodyPr>
            <a:normAutofit/>
          </a:bodyPr>
          <a:lstStyle/>
          <a:p>
            <a:pPr marL="0" indent="0" algn="ctr">
              <a:buNone/>
            </a:pPr>
            <a:r>
              <a:rPr lang="en-US" sz="3600" b="1" dirty="0" smtClean="0"/>
              <a:t>3.19.4 File Size (347ǂc)</a:t>
            </a:r>
          </a:p>
          <a:p>
            <a:pPr marL="0" indent="0">
              <a:buNone/>
            </a:pPr>
            <a:r>
              <a:rPr lang="en-US" dirty="0" smtClean="0"/>
              <a:t>Number of bytes in a digital file</a:t>
            </a:r>
          </a:p>
          <a:p>
            <a:pPr marL="0" indent="0">
              <a:buNone/>
            </a:pPr>
            <a:endParaRPr lang="en-US" sz="2000" dirty="0" smtClean="0"/>
          </a:p>
          <a:p>
            <a:pPr marL="914400" indent="0">
              <a:buNone/>
            </a:pPr>
            <a:r>
              <a:rPr lang="en-US" dirty="0" smtClean="0"/>
              <a:t>347 </a:t>
            </a:r>
            <a:r>
              <a:rPr lang="en-US" dirty="0" err="1" smtClean="0"/>
              <a:t>ǂc</a:t>
            </a:r>
            <a:r>
              <a:rPr lang="en-US" dirty="0" smtClean="0"/>
              <a:t> 550 MB</a:t>
            </a:r>
          </a:p>
          <a:p>
            <a:pPr marL="914400" indent="0">
              <a:buNone/>
            </a:pPr>
            <a:endParaRPr lang="en-US" sz="1100" dirty="0" smtClean="0"/>
          </a:p>
          <a:p>
            <a:pPr marL="914400" indent="0">
              <a:buNone/>
            </a:pPr>
            <a:r>
              <a:rPr lang="en-US" dirty="0" smtClean="0"/>
              <a:t>347 </a:t>
            </a:r>
            <a:r>
              <a:rPr lang="en-US" dirty="0" err="1" smtClean="0"/>
              <a:t>ǂc</a:t>
            </a:r>
            <a:r>
              <a:rPr lang="en-US" dirty="0" smtClean="0"/>
              <a:t> 1.5 GB </a:t>
            </a:r>
          </a:p>
          <a:p>
            <a:pPr marL="0" indent="0">
              <a:buNone/>
            </a:pPr>
            <a:endParaRPr lang="en-US" sz="2000" dirty="0" smtClean="0"/>
          </a:p>
          <a:p>
            <a:pPr marL="914400" indent="-347472">
              <a:buNone/>
            </a:pPr>
            <a:r>
              <a:rPr lang="en-US" sz="2800" i="1" dirty="0" smtClean="0"/>
              <a:t>* Not used with provider-neutral records</a:t>
            </a:r>
          </a:p>
        </p:txBody>
      </p:sp>
      <p:sp>
        <p:nvSpPr>
          <p:cNvPr id="4" name="Slide Number Placeholder 3"/>
          <p:cNvSpPr>
            <a:spLocks noGrp="1"/>
          </p:cNvSpPr>
          <p:nvPr>
            <p:ph type="sldNum" sz="quarter" idx="12"/>
          </p:nvPr>
        </p:nvSpPr>
        <p:spPr/>
        <p:txBody>
          <a:bodyPr/>
          <a:lstStyle/>
          <a:p>
            <a:fld id="{05FE50F6-334F-4352-A1BB-73024F37EEBD}" type="slidenum">
              <a:rPr lang="en-US" smtClean="0"/>
              <a:pPr/>
              <a:t>42</a:t>
            </a:fld>
            <a:endParaRPr lang="en-US"/>
          </a:p>
        </p:txBody>
      </p:sp>
    </p:spTree>
    <p:extLst>
      <p:ext uri="{BB962C8B-B14F-4D97-AF65-F5344CB8AC3E}">
        <p14:creationId xmlns:p14="http://schemas.microsoft.com/office/powerpoint/2010/main" val="33186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780" y="2863836"/>
            <a:ext cx="2143125" cy="1104900"/>
          </a:xfrm>
          <a:prstGeom prst="rect">
            <a:avLst/>
          </a:prstGeom>
        </p:spPr>
      </p:pic>
      <p:sp>
        <p:nvSpPr>
          <p:cNvPr id="2" name="Title 1"/>
          <p:cNvSpPr>
            <a:spLocks noGrp="1"/>
          </p:cNvSpPr>
          <p:nvPr>
            <p:ph type="title"/>
          </p:nvPr>
        </p:nvSpPr>
        <p:spPr/>
        <p:txBody>
          <a:bodyPr>
            <a:normAutofit/>
          </a:bodyPr>
          <a:lstStyle/>
          <a:p>
            <a:pPr algn="l"/>
            <a:r>
              <a:rPr lang="en-US" b="1" dirty="0" smtClean="0">
                <a:latin typeface="Arial Rounded MT Bold" pitchFamily="34" charset="0"/>
              </a:rPr>
              <a:t>3.19 Digital Characteristic</a:t>
            </a:r>
            <a:endParaRPr lang="en-US" b="1" dirty="0">
              <a:latin typeface="Arial Rounded MT Bold" pitchFamily="34" charset="0"/>
            </a:endParaRPr>
          </a:p>
        </p:txBody>
      </p:sp>
      <p:sp>
        <p:nvSpPr>
          <p:cNvPr id="3" name="Content Placeholder 2"/>
          <p:cNvSpPr>
            <a:spLocks noGrp="1"/>
          </p:cNvSpPr>
          <p:nvPr>
            <p:ph idx="1"/>
          </p:nvPr>
        </p:nvSpPr>
        <p:spPr>
          <a:xfrm>
            <a:off x="381000" y="2145888"/>
            <a:ext cx="6172200" cy="4712112"/>
          </a:xfrm>
        </p:spPr>
        <p:txBody>
          <a:bodyPr>
            <a:normAutofit lnSpcReduction="10000"/>
          </a:bodyPr>
          <a:lstStyle/>
          <a:p>
            <a:pPr marL="0" indent="0" algn="ctr">
              <a:buNone/>
            </a:pPr>
            <a:r>
              <a:rPr lang="en-US" sz="3600" b="1" dirty="0" smtClean="0"/>
              <a:t>3.19.6 </a:t>
            </a:r>
            <a:r>
              <a:rPr lang="en-US" sz="3600" b="1" dirty="0"/>
              <a:t>Regional </a:t>
            </a:r>
            <a:r>
              <a:rPr lang="en-US" sz="3600" b="1" dirty="0" smtClean="0"/>
              <a:t>Encoding (</a:t>
            </a:r>
            <a:r>
              <a:rPr lang="en-US" sz="3600" b="1" dirty="0"/>
              <a:t>347ǂe </a:t>
            </a:r>
            <a:r>
              <a:rPr lang="en-US" sz="3600" b="1" dirty="0">
                <a:solidFill>
                  <a:srgbClr val="FF0000"/>
                </a:solidFill>
              </a:rPr>
              <a:t>ǂ2 </a:t>
            </a:r>
            <a:r>
              <a:rPr lang="en-US" sz="3600" b="1" dirty="0" err="1">
                <a:solidFill>
                  <a:srgbClr val="FF0000"/>
                </a:solidFill>
              </a:rPr>
              <a:t>rdare</a:t>
            </a:r>
            <a:r>
              <a:rPr lang="en-US" sz="3600" b="1" dirty="0"/>
              <a:t>)</a:t>
            </a:r>
            <a:endParaRPr lang="en-US" sz="3600" b="1" dirty="0" smtClean="0"/>
          </a:p>
          <a:p>
            <a:pPr marL="0" indent="0">
              <a:buNone/>
            </a:pPr>
            <a:r>
              <a:rPr lang="en-US" sz="2800" dirty="0" smtClean="0"/>
              <a:t>A designation for one or more regions of the world for which a videodisc or </a:t>
            </a:r>
            <a:r>
              <a:rPr lang="en-US" sz="2800" dirty="0" smtClean="0">
                <a:solidFill>
                  <a:srgbClr val="FF0000"/>
                </a:solidFill>
              </a:rPr>
              <a:t>video game </a:t>
            </a:r>
            <a:r>
              <a:rPr lang="en-US" sz="2800" dirty="0" smtClean="0"/>
              <a:t>carrier has been encoded, restricting playback to a device configured to decode it</a:t>
            </a:r>
          </a:p>
          <a:p>
            <a:pPr marL="0" indent="0">
              <a:buNone/>
            </a:pPr>
            <a:endParaRPr lang="en-US" sz="1200" dirty="0"/>
          </a:p>
          <a:p>
            <a:pPr marL="914400" lvl="1" indent="0">
              <a:buNone/>
            </a:pPr>
            <a:r>
              <a:rPr lang="en-US" sz="3200" dirty="0" smtClean="0"/>
              <a:t>347 ǂe region 4 ǂ2 </a:t>
            </a:r>
            <a:r>
              <a:rPr lang="en-US" sz="3200" dirty="0" err="1" smtClean="0"/>
              <a:t>rdare</a:t>
            </a:r>
            <a:endParaRPr lang="en-US" sz="3200" dirty="0"/>
          </a:p>
          <a:p>
            <a:pPr marL="914400" lvl="1" indent="0">
              <a:buNone/>
            </a:pPr>
            <a:r>
              <a:rPr lang="en-US" sz="3200" dirty="0" smtClean="0"/>
              <a:t>347 ǂe region A ǂ2 </a:t>
            </a:r>
            <a:r>
              <a:rPr lang="en-US" sz="3200" dirty="0" err="1" smtClean="0"/>
              <a:t>rdare</a:t>
            </a:r>
            <a:endParaRPr lang="en-US" sz="3200" dirty="0" smtClean="0"/>
          </a:p>
          <a:p>
            <a:pPr marL="0" lvl="1" indent="0">
              <a:buNone/>
            </a:pPr>
            <a:endParaRPr lang="en-US" sz="1200" i="1" dirty="0" smtClean="0"/>
          </a:p>
          <a:p>
            <a:pPr marL="0" lvl="1" indent="0">
              <a:buNone/>
            </a:pPr>
            <a:endParaRPr lang="en-US" i="1"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43</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9952" y="4262585"/>
            <a:ext cx="2980096" cy="187746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6553" y="1836474"/>
            <a:ext cx="1219352" cy="769087"/>
          </a:xfrm>
          <a:prstGeom prst="rect">
            <a:avLst/>
          </a:prstGeom>
        </p:spPr>
      </p:pic>
    </p:spTree>
    <p:extLst>
      <p:ext uri="{BB962C8B-B14F-4D97-AF65-F5344CB8AC3E}">
        <p14:creationId xmlns:p14="http://schemas.microsoft.com/office/powerpoint/2010/main" val="33186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3.19 Digital Characteristic</a:t>
            </a:r>
            <a:endParaRPr lang="en-US" b="1" dirty="0">
              <a:latin typeface="Arial Rounded MT Bold" pitchFamily="34" charset="0"/>
            </a:endParaRPr>
          </a:p>
        </p:txBody>
      </p:sp>
      <p:sp>
        <p:nvSpPr>
          <p:cNvPr id="3" name="Content Placeholder 2"/>
          <p:cNvSpPr>
            <a:spLocks noGrp="1"/>
          </p:cNvSpPr>
          <p:nvPr>
            <p:ph idx="1"/>
          </p:nvPr>
        </p:nvSpPr>
        <p:spPr>
          <a:xfrm>
            <a:off x="304800" y="2009363"/>
            <a:ext cx="8534400" cy="657637"/>
          </a:xfrm>
        </p:spPr>
        <p:txBody>
          <a:bodyPr>
            <a:normAutofit/>
          </a:bodyPr>
          <a:lstStyle/>
          <a:p>
            <a:pPr marL="0" indent="0" algn="ctr">
              <a:buNone/>
            </a:pPr>
            <a:r>
              <a:rPr lang="en-US" sz="3600" b="1" dirty="0" smtClean="0"/>
              <a:t>3.19.6 </a:t>
            </a:r>
            <a:r>
              <a:rPr lang="en-US" sz="3600" b="1" dirty="0"/>
              <a:t>Regional </a:t>
            </a:r>
            <a:r>
              <a:rPr lang="en-US" sz="3600" b="1" dirty="0" smtClean="0"/>
              <a:t>Encoding (347 </a:t>
            </a:r>
            <a:r>
              <a:rPr lang="en-US" sz="3600" b="1" dirty="0" err="1" smtClean="0"/>
              <a:t>ǂe</a:t>
            </a:r>
            <a:r>
              <a:rPr lang="en-US" sz="3600" b="1" dirty="0" smtClean="0"/>
              <a:t> ǂ2 </a:t>
            </a:r>
            <a:r>
              <a:rPr lang="en-US" sz="3600" b="1" dirty="0" err="1" smtClean="0"/>
              <a:t>rdare</a:t>
            </a:r>
            <a:r>
              <a:rPr lang="en-US" sz="3600" b="1" dirty="0" smtClean="0"/>
              <a:t>)</a:t>
            </a:r>
          </a:p>
        </p:txBody>
      </p:sp>
      <p:sp>
        <p:nvSpPr>
          <p:cNvPr id="4" name="Slide Number Placeholder 3"/>
          <p:cNvSpPr>
            <a:spLocks noGrp="1"/>
          </p:cNvSpPr>
          <p:nvPr>
            <p:ph type="sldNum" sz="quarter" idx="12"/>
          </p:nvPr>
        </p:nvSpPr>
        <p:spPr/>
        <p:txBody>
          <a:bodyPr/>
          <a:lstStyle/>
          <a:p>
            <a:fld id="{05FE50F6-334F-4352-A1BB-73024F37EEBD}" type="slidenum">
              <a:rPr lang="en-US" smtClean="0"/>
              <a:pPr/>
              <a:t>44</a:t>
            </a:fld>
            <a:endParaRPr lang="en-US"/>
          </a:p>
        </p:txBody>
      </p:sp>
      <p:sp>
        <p:nvSpPr>
          <p:cNvPr id="7" name="TextBox 6"/>
          <p:cNvSpPr txBox="1"/>
          <p:nvPr/>
        </p:nvSpPr>
        <p:spPr>
          <a:xfrm>
            <a:off x="838200" y="2819400"/>
            <a:ext cx="5105400" cy="3970318"/>
          </a:xfrm>
          <a:prstGeom prst="rect">
            <a:avLst/>
          </a:prstGeom>
          <a:noFill/>
        </p:spPr>
        <p:txBody>
          <a:bodyPr wrap="square" numCol="2" spcCol="0" rtlCol="0">
            <a:spAutoFit/>
          </a:bodyPr>
          <a:lstStyle/>
          <a:p>
            <a:r>
              <a:rPr lang="en-US" sz="2800" dirty="0" smtClean="0">
                <a:solidFill>
                  <a:srgbClr val="FF0000"/>
                </a:solidFill>
              </a:rPr>
              <a:t>all regions</a:t>
            </a:r>
          </a:p>
          <a:p>
            <a:r>
              <a:rPr lang="en-US" sz="2800" dirty="0" smtClean="0">
                <a:solidFill>
                  <a:schemeClr val="bg1"/>
                </a:solidFill>
              </a:rPr>
              <a:t>region 1</a:t>
            </a:r>
          </a:p>
          <a:p>
            <a:r>
              <a:rPr lang="en-US" sz="2800" dirty="0" smtClean="0">
                <a:solidFill>
                  <a:schemeClr val="bg1"/>
                </a:solidFill>
              </a:rPr>
              <a:t>region 2</a:t>
            </a:r>
          </a:p>
          <a:p>
            <a:r>
              <a:rPr lang="en-US" sz="2800" dirty="0" smtClean="0">
                <a:solidFill>
                  <a:schemeClr val="bg1"/>
                </a:solidFill>
              </a:rPr>
              <a:t>region 3</a:t>
            </a:r>
          </a:p>
          <a:p>
            <a:r>
              <a:rPr lang="en-US" sz="2800" dirty="0" smtClean="0">
                <a:solidFill>
                  <a:schemeClr val="bg1"/>
                </a:solidFill>
              </a:rPr>
              <a:t>region 4</a:t>
            </a:r>
          </a:p>
          <a:p>
            <a:r>
              <a:rPr lang="en-US" sz="2800" dirty="0" smtClean="0">
                <a:solidFill>
                  <a:schemeClr val="bg1"/>
                </a:solidFill>
              </a:rPr>
              <a:t>region 5</a:t>
            </a:r>
          </a:p>
          <a:p>
            <a:r>
              <a:rPr lang="en-US" sz="2800" dirty="0" smtClean="0">
                <a:solidFill>
                  <a:schemeClr val="bg1"/>
                </a:solidFill>
              </a:rPr>
              <a:t>region 6</a:t>
            </a:r>
          </a:p>
          <a:p>
            <a:r>
              <a:rPr lang="en-US" sz="2800" dirty="0" smtClean="0">
                <a:solidFill>
                  <a:schemeClr val="bg1"/>
                </a:solidFill>
              </a:rPr>
              <a:t>region 7</a:t>
            </a:r>
          </a:p>
          <a:p>
            <a:r>
              <a:rPr lang="en-US" sz="2800" dirty="0" smtClean="0">
                <a:solidFill>
                  <a:schemeClr val="bg1"/>
                </a:solidFill>
              </a:rPr>
              <a:t>region 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707714"/>
            <a:ext cx="2761549" cy="140493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7111" y="4624059"/>
            <a:ext cx="3061106" cy="1557338"/>
          </a:xfrm>
          <a:prstGeom prst="rect">
            <a:avLst/>
          </a:prstGeom>
        </p:spPr>
      </p:pic>
      <p:sp>
        <p:nvSpPr>
          <p:cNvPr id="10" name="TextBox 9"/>
          <p:cNvSpPr txBox="1"/>
          <p:nvPr/>
        </p:nvSpPr>
        <p:spPr>
          <a:xfrm>
            <a:off x="3124200" y="2819400"/>
            <a:ext cx="3657600" cy="2954655"/>
          </a:xfrm>
          <a:prstGeom prst="rect">
            <a:avLst/>
          </a:prstGeom>
          <a:noFill/>
        </p:spPr>
        <p:txBody>
          <a:bodyPr wrap="square" rtlCol="0">
            <a:spAutoFit/>
          </a:bodyPr>
          <a:lstStyle/>
          <a:p>
            <a:pPr lvl="0"/>
            <a:r>
              <a:rPr lang="en-US" sz="2800" dirty="0" smtClean="0">
                <a:solidFill>
                  <a:schemeClr val="bg1"/>
                </a:solidFill>
              </a:rPr>
              <a:t>region A</a:t>
            </a:r>
          </a:p>
          <a:p>
            <a:pPr lvl="0"/>
            <a:r>
              <a:rPr lang="en-US" sz="2800" dirty="0" smtClean="0">
                <a:solidFill>
                  <a:schemeClr val="bg1"/>
                </a:solidFill>
              </a:rPr>
              <a:t>region B</a:t>
            </a:r>
          </a:p>
          <a:p>
            <a:pPr lvl="0"/>
            <a:r>
              <a:rPr lang="en-US" sz="2800" dirty="0" smtClean="0">
                <a:solidFill>
                  <a:srgbClr val="FF0000"/>
                </a:solidFill>
              </a:rPr>
              <a:t>region C (</a:t>
            </a:r>
            <a:r>
              <a:rPr lang="en-US" sz="2800" dirty="0" err="1" smtClean="0">
                <a:solidFill>
                  <a:srgbClr val="FF0000"/>
                </a:solidFill>
              </a:rPr>
              <a:t>Blu</a:t>
            </a:r>
            <a:r>
              <a:rPr lang="en-US" sz="2800" dirty="0" smtClean="0">
                <a:solidFill>
                  <a:srgbClr val="FF0000"/>
                </a:solidFill>
              </a:rPr>
              <a:t>-ray)</a:t>
            </a:r>
          </a:p>
          <a:p>
            <a:pPr lvl="0"/>
            <a:r>
              <a:rPr lang="en-US" sz="2800" dirty="0" smtClean="0">
                <a:solidFill>
                  <a:srgbClr val="FF0000"/>
                </a:solidFill>
              </a:rPr>
              <a:t>region C (video game) </a:t>
            </a:r>
          </a:p>
          <a:p>
            <a:pPr lvl="0"/>
            <a:r>
              <a:rPr lang="en-US" sz="2800" dirty="0" smtClean="0">
                <a:solidFill>
                  <a:prstClr val="black"/>
                </a:solidFill>
              </a:rPr>
              <a:t>region J</a:t>
            </a:r>
          </a:p>
          <a:p>
            <a:pPr lvl="0"/>
            <a:r>
              <a:rPr lang="en-US" sz="2800" dirty="0" smtClean="0">
                <a:solidFill>
                  <a:prstClr val="black"/>
                </a:solidFill>
              </a:rPr>
              <a:t>region U/C </a:t>
            </a:r>
          </a:p>
          <a:p>
            <a:endParaRPr lang="en-US" dirty="0">
              <a:solidFill>
                <a:schemeClr val="bg1"/>
              </a:solidFill>
            </a:endParaRPr>
          </a:p>
        </p:txBody>
      </p:sp>
    </p:spTree>
    <p:extLst>
      <p:ext uri="{BB962C8B-B14F-4D97-AF65-F5344CB8AC3E}">
        <p14:creationId xmlns:p14="http://schemas.microsoft.com/office/powerpoint/2010/main" val="33186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3.19 Digital Characteristic</a:t>
            </a:r>
            <a:endParaRPr lang="en-US" b="1" dirty="0">
              <a:latin typeface="Arial Rounded MT Bold" pitchFamily="34" charset="0"/>
            </a:endParaRPr>
          </a:p>
        </p:txBody>
      </p:sp>
      <p:sp>
        <p:nvSpPr>
          <p:cNvPr id="3" name="Content Placeholder 2"/>
          <p:cNvSpPr>
            <a:spLocks noGrp="1"/>
          </p:cNvSpPr>
          <p:nvPr>
            <p:ph idx="1"/>
          </p:nvPr>
        </p:nvSpPr>
        <p:spPr>
          <a:xfrm>
            <a:off x="457200" y="2009363"/>
            <a:ext cx="8229600" cy="4086637"/>
          </a:xfrm>
        </p:spPr>
        <p:txBody>
          <a:bodyPr>
            <a:normAutofit/>
          </a:bodyPr>
          <a:lstStyle/>
          <a:p>
            <a:pPr marL="0" indent="0" algn="ctr">
              <a:buNone/>
            </a:pPr>
            <a:r>
              <a:rPr lang="en-US" sz="3600" b="1" dirty="0" smtClean="0"/>
              <a:t>3.19.7 Encoded </a:t>
            </a:r>
            <a:r>
              <a:rPr lang="en-US" sz="3600" b="1" dirty="0" err="1" smtClean="0"/>
              <a:t>Bitrate</a:t>
            </a:r>
            <a:r>
              <a:rPr lang="en-US" sz="3600" b="1" dirty="0" smtClean="0"/>
              <a:t> (347ǂf)</a:t>
            </a:r>
          </a:p>
          <a:p>
            <a:pPr marL="0" indent="0" algn="ctr">
              <a:buNone/>
            </a:pPr>
            <a:endParaRPr lang="en-US" sz="1600" b="1" dirty="0" smtClean="0"/>
          </a:p>
          <a:p>
            <a:pPr marL="0" indent="0">
              <a:buNone/>
            </a:pPr>
            <a:r>
              <a:rPr lang="en-US" dirty="0" smtClean="0"/>
              <a:t>A speed at which streaming audio, video, etc., is designed to play</a:t>
            </a:r>
          </a:p>
          <a:p>
            <a:pPr marL="0" indent="0">
              <a:buNone/>
            </a:pPr>
            <a:endParaRPr lang="en-US" sz="2000" dirty="0" smtClean="0"/>
          </a:p>
          <a:p>
            <a:pPr marL="914400" indent="0">
              <a:buNone/>
            </a:pPr>
            <a:r>
              <a:rPr lang="en-US" dirty="0" smtClean="0"/>
              <a:t>347 </a:t>
            </a:r>
            <a:r>
              <a:rPr lang="en-US" dirty="0" err="1" smtClean="0"/>
              <a:t>ǂf</a:t>
            </a:r>
            <a:r>
              <a:rPr lang="en-US" dirty="0" smtClean="0"/>
              <a:t> 800 kbps</a:t>
            </a:r>
          </a:p>
          <a:p>
            <a:pPr marL="0" indent="0">
              <a:buNone/>
            </a:pPr>
            <a:endParaRPr lang="en-US" dirty="0" smtClean="0"/>
          </a:p>
          <a:p>
            <a:pPr marL="0" indent="-347472">
              <a:buNone/>
            </a:pPr>
            <a:r>
              <a:rPr lang="en-US" sz="2800" i="1" dirty="0" smtClean="0"/>
              <a:t>* Not used with provider-neutral records</a:t>
            </a:r>
          </a:p>
          <a:p>
            <a:pPr marL="0" indent="0">
              <a:buNone/>
            </a:pPr>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45</a:t>
            </a:fld>
            <a:endParaRPr lang="en-US"/>
          </a:p>
        </p:txBody>
      </p:sp>
    </p:spTree>
    <p:extLst>
      <p:ext uri="{BB962C8B-B14F-4D97-AF65-F5344CB8AC3E}">
        <p14:creationId xmlns:p14="http://schemas.microsoft.com/office/powerpoint/2010/main" val="33186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3.20 Equipment or System Requirement (538)</a:t>
            </a:r>
            <a:endParaRPr lang="en-US" b="1" dirty="0">
              <a:latin typeface="Arial Rounded MT Bold" pitchFamily="34" charset="0"/>
            </a:endParaRPr>
          </a:p>
        </p:txBody>
      </p:sp>
      <p:sp>
        <p:nvSpPr>
          <p:cNvPr id="3" name="Content Placeholder 2"/>
          <p:cNvSpPr>
            <a:spLocks noGrp="1"/>
          </p:cNvSpPr>
          <p:nvPr>
            <p:ph idx="1"/>
          </p:nvPr>
        </p:nvSpPr>
        <p:spPr>
          <a:xfrm>
            <a:off x="457200" y="2009363"/>
            <a:ext cx="8229600" cy="4543837"/>
          </a:xfrm>
        </p:spPr>
        <p:txBody>
          <a:bodyPr>
            <a:normAutofit fontScale="92500" lnSpcReduction="20000"/>
          </a:bodyPr>
          <a:lstStyle/>
          <a:p>
            <a:pPr marL="0" indent="0" algn="ctr">
              <a:buNone/>
            </a:pPr>
            <a:r>
              <a:rPr lang="en-US" sz="3600" b="1" dirty="0" smtClean="0"/>
              <a:t>DVD or </a:t>
            </a:r>
            <a:r>
              <a:rPr lang="en-US" sz="3600" b="1" dirty="0" err="1" smtClean="0"/>
              <a:t>Blu</a:t>
            </a:r>
            <a:r>
              <a:rPr lang="en-US" sz="3600" b="1" dirty="0" smtClean="0"/>
              <a:t>-ray Video</a:t>
            </a:r>
          </a:p>
          <a:p>
            <a:pPr marL="0" indent="0" algn="ctr">
              <a:buNone/>
            </a:pPr>
            <a:endParaRPr lang="en-US" sz="1200" b="1" dirty="0" smtClean="0"/>
          </a:p>
          <a:p>
            <a:pPr>
              <a:buNone/>
            </a:pPr>
            <a:r>
              <a:rPr lang="en-US" dirty="0" smtClean="0"/>
              <a:t>538 </a:t>
            </a:r>
            <a:r>
              <a:rPr lang="en-US" dirty="0" err="1" smtClean="0"/>
              <a:t>ǂa</a:t>
            </a:r>
            <a:r>
              <a:rPr lang="en-US" dirty="0" smtClean="0"/>
              <a:t> PDF requires computer with DVD-ROM drive for viewing.</a:t>
            </a:r>
          </a:p>
          <a:p>
            <a:pPr>
              <a:buNone/>
            </a:pPr>
            <a:r>
              <a:rPr lang="en-US" dirty="0" smtClean="0"/>
              <a:t>538 </a:t>
            </a:r>
            <a:r>
              <a:rPr lang="en-US" dirty="0" err="1" smtClean="0"/>
              <a:t>ǂa</a:t>
            </a:r>
            <a:r>
              <a:rPr lang="en-US" dirty="0" smtClean="0"/>
              <a:t> System requirements for DVD-ROM features: IBM-compatible computer, 166 MHz Pentium processor; 32 MB RAM, 5-20 MB available hard disk space; Microsoft Windows 95 or higher; DVD-ROM drive.</a:t>
            </a:r>
          </a:p>
          <a:p>
            <a:pPr>
              <a:buNone/>
            </a:pPr>
            <a:endParaRPr lang="en-US" sz="1800" dirty="0" smtClean="0"/>
          </a:p>
          <a:p>
            <a:pPr>
              <a:buNone/>
            </a:pPr>
            <a:r>
              <a:rPr lang="en-US" dirty="0" smtClean="0"/>
              <a:t>538 </a:t>
            </a:r>
            <a:r>
              <a:rPr lang="en-US" dirty="0" err="1" smtClean="0"/>
              <a:t>ǂa</a:t>
            </a:r>
            <a:r>
              <a:rPr lang="en-US" dirty="0" smtClean="0"/>
              <a:t> DVD; NTSC; region 1; stereo. </a:t>
            </a:r>
            <a:r>
              <a:rPr lang="en-US" sz="2600" i="1" dirty="0" smtClean="0"/>
              <a:t>[can repeat in 538]</a:t>
            </a:r>
          </a:p>
          <a:p>
            <a:pPr>
              <a:buNone/>
            </a:pPr>
            <a:endParaRPr lang="en-US" sz="3600" b="1" dirty="0" smtClean="0"/>
          </a:p>
          <a:p>
            <a:pPr>
              <a:buNone/>
            </a:pPr>
            <a:endParaRPr lang="en-US" sz="3000"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46</a:t>
            </a:fld>
            <a:endParaRPr lang="en-US"/>
          </a:p>
        </p:txBody>
      </p:sp>
    </p:spTree>
    <p:extLst>
      <p:ext uri="{BB962C8B-B14F-4D97-AF65-F5344CB8AC3E}">
        <p14:creationId xmlns:p14="http://schemas.microsoft.com/office/powerpoint/2010/main" val="33186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3.20 Equipment or System Requirement (538)</a:t>
            </a:r>
            <a:endParaRPr lang="en-US" b="1" dirty="0">
              <a:latin typeface="Arial Rounded MT Bold" pitchFamily="34" charset="0"/>
            </a:endParaRPr>
          </a:p>
        </p:txBody>
      </p:sp>
      <p:sp>
        <p:nvSpPr>
          <p:cNvPr id="3" name="Content Placeholder 2"/>
          <p:cNvSpPr>
            <a:spLocks noGrp="1"/>
          </p:cNvSpPr>
          <p:nvPr>
            <p:ph idx="1"/>
          </p:nvPr>
        </p:nvSpPr>
        <p:spPr>
          <a:xfrm>
            <a:off x="457200" y="2009363"/>
            <a:ext cx="8229600" cy="4315237"/>
          </a:xfrm>
        </p:spPr>
        <p:txBody>
          <a:bodyPr>
            <a:normAutofit/>
          </a:bodyPr>
          <a:lstStyle/>
          <a:p>
            <a:pPr marL="0" indent="0" algn="ctr">
              <a:buNone/>
            </a:pPr>
            <a:r>
              <a:rPr lang="en-US" sz="3600" b="1" dirty="0" smtClean="0"/>
              <a:t>Streaming video</a:t>
            </a:r>
          </a:p>
          <a:p>
            <a:pPr>
              <a:buNone/>
            </a:pPr>
            <a:r>
              <a:rPr lang="en-US" sz="3000" dirty="0" smtClean="0"/>
              <a:t>538 </a:t>
            </a:r>
            <a:r>
              <a:rPr lang="en-US" sz="3000" dirty="0" err="1" smtClean="0"/>
              <a:t>ǂa</a:t>
            </a:r>
            <a:r>
              <a:rPr lang="en-US" sz="3000" dirty="0" smtClean="0"/>
              <a:t> </a:t>
            </a:r>
            <a:r>
              <a:rPr lang="en-US" sz="2800" dirty="0" smtClean="0"/>
              <a:t>System requirements: Adobe Flash Player 8 or higher</a:t>
            </a:r>
          </a:p>
          <a:p>
            <a:pPr>
              <a:buNone/>
            </a:pPr>
            <a:endParaRPr lang="en-US" sz="2800" dirty="0" smtClean="0"/>
          </a:p>
          <a:p>
            <a:pPr>
              <a:buNone/>
            </a:pPr>
            <a:endParaRPr lang="en-US" sz="2800" dirty="0" smtClean="0"/>
          </a:p>
          <a:p>
            <a:pPr>
              <a:buNone/>
            </a:pPr>
            <a:r>
              <a:rPr lang="en-US" sz="2600" i="1" dirty="0" smtClean="0"/>
              <a:t>* Not used with provider-neutral records except for details of digital preservation projects</a:t>
            </a:r>
          </a:p>
          <a:p>
            <a:pPr>
              <a:buNone/>
            </a:pPr>
            <a:endParaRPr lang="en-US" sz="3600" b="1" dirty="0" smtClean="0"/>
          </a:p>
          <a:p>
            <a:pPr>
              <a:buNone/>
            </a:pPr>
            <a:endParaRPr lang="en-US" sz="3000"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47</a:t>
            </a:fld>
            <a:endParaRPr lang="en-US"/>
          </a:p>
        </p:txBody>
      </p:sp>
    </p:spTree>
    <p:extLst>
      <p:ext uri="{BB962C8B-B14F-4D97-AF65-F5344CB8AC3E}">
        <p14:creationId xmlns:p14="http://schemas.microsoft.com/office/powerpoint/2010/main" val="33186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3.20 Equipment or System Requirement (538 &amp; 753)</a:t>
            </a:r>
            <a:endParaRPr lang="en-US" b="1" dirty="0">
              <a:latin typeface="Arial Rounded MT Bold" pitchFamily="34" charset="0"/>
            </a:endParaRPr>
          </a:p>
        </p:txBody>
      </p:sp>
      <p:sp>
        <p:nvSpPr>
          <p:cNvPr id="3" name="Content Placeholder 2"/>
          <p:cNvSpPr>
            <a:spLocks noGrp="1"/>
          </p:cNvSpPr>
          <p:nvPr>
            <p:ph idx="1"/>
          </p:nvPr>
        </p:nvSpPr>
        <p:spPr>
          <a:xfrm>
            <a:off x="457200" y="2009363"/>
            <a:ext cx="8458200" cy="4620037"/>
          </a:xfrm>
        </p:spPr>
        <p:txBody>
          <a:bodyPr>
            <a:normAutofit fontScale="77500" lnSpcReduction="20000"/>
          </a:bodyPr>
          <a:lstStyle/>
          <a:p>
            <a:pPr marL="0" indent="0" algn="ctr">
              <a:buNone/>
            </a:pPr>
            <a:r>
              <a:rPr lang="en-US" sz="3600" b="1" dirty="0" smtClean="0"/>
              <a:t>Video Games</a:t>
            </a:r>
          </a:p>
          <a:p>
            <a:r>
              <a:rPr lang="en-US" sz="3600" dirty="0" smtClean="0"/>
              <a:t>Platform, operating system, broadcast standard, hardware (processor speed, memory, video card, drive type) internet connection, online account</a:t>
            </a:r>
          </a:p>
          <a:p>
            <a:endParaRPr lang="en-US" sz="1100" dirty="0" smtClean="0"/>
          </a:p>
          <a:p>
            <a:pPr marL="2743200">
              <a:buNone/>
            </a:pPr>
            <a:r>
              <a:rPr lang="en-US" sz="3600" dirty="0" smtClean="0"/>
              <a:t>538 </a:t>
            </a:r>
            <a:r>
              <a:rPr lang="en-US" sz="3600" dirty="0" err="1" smtClean="0"/>
              <a:t>ǂa</a:t>
            </a:r>
            <a:r>
              <a:rPr lang="en-US" sz="3600" dirty="0" smtClean="0"/>
              <a:t> System requirements: </a:t>
            </a:r>
            <a:r>
              <a:rPr lang="en-US" sz="3600" dirty="0" err="1" smtClean="0"/>
              <a:t>XBox</a:t>
            </a:r>
            <a:r>
              <a:rPr lang="en-US" sz="3600" dirty="0" smtClean="0"/>
              <a:t> 360 with the NTSC designation.</a:t>
            </a:r>
          </a:p>
          <a:p>
            <a:pPr marL="2743200">
              <a:buNone/>
            </a:pPr>
            <a:r>
              <a:rPr lang="en-US" sz="3600" dirty="0" smtClean="0"/>
              <a:t>753 </a:t>
            </a:r>
            <a:r>
              <a:rPr lang="en-US" sz="3600" dirty="0" err="1" smtClean="0"/>
              <a:t>ǂa</a:t>
            </a:r>
            <a:r>
              <a:rPr lang="en-US" sz="3600" dirty="0" smtClean="0"/>
              <a:t> Microsoft Xbox 360 (NTSC-U/C) ǂ2 </a:t>
            </a:r>
            <a:r>
              <a:rPr lang="en-US" sz="3600" dirty="0" err="1" smtClean="0"/>
              <a:t>gcipplatform</a:t>
            </a:r>
            <a:r>
              <a:rPr lang="en-US" sz="3600" dirty="0" smtClean="0"/>
              <a:t>*</a:t>
            </a:r>
          </a:p>
          <a:p>
            <a:pPr marL="2743200">
              <a:buNone/>
            </a:pPr>
            <a:endParaRPr lang="en-US" sz="3000" dirty="0" smtClean="0"/>
          </a:p>
          <a:p>
            <a:pPr marL="2743200">
              <a:buNone/>
            </a:pPr>
            <a:r>
              <a:rPr lang="en-US" sz="3000" i="1" dirty="0" smtClean="0"/>
              <a:t>* Consider using GAMECIP vocabulary for 753: </a:t>
            </a:r>
            <a:r>
              <a:rPr lang="en-US" sz="3000" i="1" dirty="0" smtClean="0">
                <a:hlinkClick r:id="rId3"/>
              </a:rPr>
              <a:t>http://metadataregistry.org/vocabulary/show/id/354.html</a:t>
            </a:r>
            <a:r>
              <a:rPr lang="en-US" sz="3000" i="1" dirty="0" smtClean="0"/>
              <a:t> </a:t>
            </a:r>
            <a:endParaRPr lang="en-US" sz="3600" b="1" i="1"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48</a:t>
            </a:fld>
            <a:endParaRPr lang="en-US"/>
          </a:p>
        </p:txBody>
      </p:sp>
      <p:pic>
        <p:nvPicPr>
          <p:cNvPr id="9" name="Picture 8" descr="xbox 360 small.jpg"/>
          <p:cNvPicPr>
            <a:picLocks noChangeAspect="1"/>
          </p:cNvPicPr>
          <p:nvPr/>
        </p:nvPicPr>
        <p:blipFill>
          <a:blip r:embed="rId4" cstate="print"/>
          <a:stretch>
            <a:fillRect/>
          </a:stretch>
        </p:blipFill>
        <p:spPr>
          <a:xfrm>
            <a:off x="533400" y="3657600"/>
            <a:ext cx="2127962" cy="2984500"/>
          </a:xfrm>
          <a:prstGeom prst="rect">
            <a:avLst/>
          </a:prstGeom>
        </p:spPr>
      </p:pic>
    </p:spTree>
    <p:extLst>
      <p:ext uri="{BB962C8B-B14F-4D97-AF65-F5344CB8AC3E}">
        <p14:creationId xmlns:p14="http://schemas.microsoft.com/office/powerpoint/2010/main" val="33186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3.20 Equipment or System Requirement (538 &amp; 753)</a:t>
            </a:r>
            <a:endParaRPr lang="en-US" b="1" dirty="0">
              <a:latin typeface="Arial Rounded MT Bold" pitchFamily="34" charset="0"/>
            </a:endParaRPr>
          </a:p>
        </p:txBody>
      </p:sp>
      <p:sp>
        <p:nvSpPr>
          <p:cNvPr id="3" name="Content Placeholder 2"/>
          <p:cNvSpPr>
            <a:spLocks noGrp="1"/>
          </p:cNvSpPr>
          <p:nvPr>
            <p:ph idx="1"/>
          </p:nvPr>
        </p:nvSpPr>
        <p:spPr>
          <a:xfrm>
            <a:off x="457200" y="2009363"/>
            <a:ext cx="8229600" cy="4696237"/>
          </a:xfrm>
        </p:spPr>
        <p:txBody>
          <a:bodyPr>
            <a:normAutofit fontScale="47500" lnSpcReduction="20000"/>
          </a:bodyPr>
          <a:lstStyle/>
          <a:p>
            <a:pPr marL="0" indent="0" algn="ctr">
              <a:buNone/>
            </a:pPr>
            <a:r>
              <a:rPr lang="en-US" sz="5900" b="1" dirty="0" smtClean="0"/>
              <a:t>Video Games</a:t>
            </a:r>
          </a:p>
          <a:p>
            <a:pPr marL="0" indent="0" algn="ctr">
              <a:buNone/>
            </a:pPr>
            <a:endParaRPr lang="en-US" sz="2100" b="1" dirty="0" smtClean="0"/>
          </a:p>
          <a:p>
            <a:pPr>
              <a:buNone/>
            </a:pPr>
            <a:r>
              <a:rPr lang="en-US" sz="3600" dirty="0" smtClean="0"/>
              <a:t>538 </a:t>
            </a:r>
            <a:r>
              <a:rPr lang="en-US" sz="3600" dirty="0" err="1" smtClean="0"/>
              <a:t>ǂa</a:t>
            </a:r>
            <a:r>
              <a:rPr lang="en-US" sz="3600" dirty="0" smtClean="0"/>
              <a:t> System requirements for PC: Windows XP, (SP2), Windows  Vista (SP1) or Windows 7; 2.0 GHz P4 processor or equivalent for  XP/2.4 </a:t>
            </a:r>
            <a:r>
              <a:rPr lang="en-US" sz="3600" dirty="0" err="1" smtClean="0"/>
              <a:t>HGz</a:t>
            </a:r>
            <a:r>
              <a:rPr lang="en-US" sz="3600" dirty="0" smtClean="0"/>
              <a:t> P4 processor or equivalent for Vista and Windows 7; At least 1 GB RAM for XP/1.5 GB for Vista/2DB for NVIDIA ION computers; at least 3.5 GB free hard drive space; DirectX 9.0c compatible video card with 128 MB video RAM and support for </a:t>
            </a:r>
            <a:r>
              <a:rPr lang="en-US" sz="3600" dirty="0" err="1" smtClean="0"/>
              <a:t>PixelShader</a:t>
            </a:r>
            <a:r>
              <a:rPr lang="en-US" sz="3600" dirty="0" smtClean="0"/>
              <a:t> 2.0. See packaging for supported video cards.</a:t>
            </a:r>
          </a:p>
          <a:p>
            <a:pPr>
              <a:buNone/>
            </a:pPr>
            <a:r>
              <a:rPr lang="en-US" sz="3600" dirty="0" smtClean="0"/>
              <a:t>538 </a:t>
            </a:r>
            <a:r>
              <a:rPr lang="en-US" sz="3600" dirty="0" err="1" smtClean="0"/>
              <a:t>ǂa</a:t>
            </a:r>
            <a:r>
              <a:rPr lang="en-US" sz="3600" dirty="0" smtClean="0"/>
              <a:t> System requirements for Macintosh: Mac OS X 10.5.7 Leopard or higher; Intel Core Duo processor (game will not run on a PowerPC Macintosh); at least 2 GB RAM; at least 3.5 GB free hard drive space; ATU X1600 or NVIDIA 7300 GT with 128 MB of video RAM. See packaging for supported video cards.</a:t>
            </a:r>
          </a:p>
          <a:p>
            <a:pPr>
              <a:buNone/>
            </a:pPr>
            <a:r>
              <a:rPr lang="en-US" sz="3600" dirty="0" smtClean="0"/>
              <a:t>538 </a:t>
            </a:r>
            <a:r>
              <a:rPr lang="en-US" sz="3600" dirty="0" err="1" smtClean="0"/>
              <a:t>ǂa</a:t>
            </a:r>
            <a:r>
              <a:rPr lang="en-US" sz="3600" dirty="0" smtClean="0"/>
              <a:t> Disc characteristics: DVD-ROM.</a:t>
            </a:r>
          </a:p>
          <a:p>
            <a:pPr>
              <a:buNone/>
            </a:pPr>
            <a:r>
              <a:rPr lang="en-US" sz="3600" dirty="0" smtClean="0"/>
              <a:t>538 or 500 </a:t>
            </a:r>
            <a:r>
              <a:rPr lang="en-US" sz="3600" dirty="0" err="1" smtClean="0"/>
              <a:t>ǂa</a:t>
            </a:r>
            <a:r>
              <a:rPr lang="en-US" sz="3600" dirty="0" smtClean="0"/>
              <a:t> Requires The Sims 3 to play.</a:t>
            </a:r>
          </a:p>
          <a:p>
            <a:pPr>
              <a:buNone/>
            </a:pPr>
            <a:r>
              <a:rPr lang="en-US" sz="3600" dirty="0" smtClean="0"/>
              <a:t>753 </a:t>
            </a:r>
            <a:r>
              <a:rPr lang="en-US" sz="3600" dirty="0" err="1" smtClean="0"/>
              <a:t>ǂc</a:t>
            </a:r>
            <a:r>
              <a:rPr lang="en-US" sz="3600" dirty="0" smtClean="0"/>
              <a:t> Microsoft Windows XP ǂ2 </a:t>
            </a:r>
            <a:r>
              <a:rPr lang="en-US" sz="3600" dirty="0" err="1" smtClean="0"/>
              <a:t>gcipplatform</a:t>
            </a:r>
            <a:endParaRPr lang="en-US" sz="3600" dirty="0" smtClean="0"/>
          </a:p>
          <a:p>
            <a:pPr>
              <a:buNone/>
            </a:pPr>
            <a:r>
              <a:rPr lang="en-US" sz="3600" dirty="0" smtClean="0"/>
              <a:t>753 </a:t>
            </a:r>
            <a:r>
              <a:rPr lang="en-US" sz="3600" dirty="0" err="1" smtClean="0"/>
              <a:t>ǂc</a:t>
            </a:r>
            <a:r>
              <a:rPr lang="en-US" sz="3600" dirty="0" smtClean="0"/>
              <a:t> Microsoft Windows Vista ǂ2 </a:t>
            </a:r>
            <a:r>
              <a:rPr lang="en-US" sz="3600" dirty="0" err="1" smtClean="0"/>
              <a:t>gcipplatform</a:t>
            </a:r>
            <a:endParaRPr lang="en-US" sz="3600" dirty="0" smtClean="0"/>
          </a:p>
          <a:p>
            <a:pPr>
              <a:buNone/>
            </a:pPr>
            <a:r>
              <a:rPr lang="en-US" sz="3600" dirty="0" smtClean="0"/>
              <a:t>753 </a:t>
            </a:r>
            <a:r>
              <a:rPr lang="en-US" sz="3600" dirty="0" err="1" smtClean="0"/>
              <a:t>ǂc</a:t>
            </a:r>
            <a:r>
              <a:rPr lang="en-US" sz="3600" dirty="0" smtClean="0"/>
              <a:t> Microsoft Windows 7 ǂ2 </a:t>
            </a:r>
            <a:r>
              <a:rPr lang="en-US" sz="3600" dirty="0" err="1" smtClean="0"/>
              <a:t>gcipplatform</a:t>
            </a:r>
            <a:endParaRPr lang="en-US" sz="3600" dirty="0" smtClean="0"/>
          </a:p>
          <a:p>
            <a:pPr>
              <a:buNone/>
            </a:pPr>
            <a:r>
              <a:rPr lang="en-US" sz="3600" dirty="0" smtClean="0"/>
              <a:t>753 </a:t>
            </a:r>
            <a:r>
              <a:rPr lang="en-US" sz="3600" dirty="0" err="1" smtClean="0"/>
              <a:t>ǂc</a:t>
            </a:r>
            <a:r>
              <a:rPr lang="en-US" sz="3600" dirty="0" smtClean="0"/>
              <a:t> Apple Mac OS X 10.5 ǂ2 </a:t>
            </a:r>
            <a:r>
              <a:rPr lang="en-US" sz="3600" dirty="0" err="1" smtClean="0"/>
              <a:t>gcipplatform</a:t>
            </a:r>
            <a:endParaRPr lang="en-US" sz="3600" dirty="0" smtClean="0"/>
          </a:p>
          <a:p>
            <a:pPr marL="0" indent="0">
              <a:buNone/>
            </a:pPr>
            <a:endParaRPr lang="en-US" sz="3600" b="1"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49</a:t>
            </a:fld>
            <a:endParaRPr lang="en-US"/>
          </a:p>
        </p:txBody>
      </p:sp>
    </p:spTree>
    <p:extLst>
      <p:ext uri="{BB962C8B-B14F-4D97-AF65-F5344CB8AC3E}">
        <p14:creationId xmlns:p14="http://schemas.microsoft.com/office/powerpoint/2010/main" val="331869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Rounded MT Bold" pitchFamily="34" charset="0"/>
                <a:cs typeface="FrankRuehl" pitchFamily="34" charset="-79"/>
              </a:rPr>
              <a:t>Definitions: </a:t>
            </a:r>
            <a:r>
              <a:rPr lang="en-US" b="1" dirty="0">
                <a:latin typeface="Arial Rounded MT Bold" pitchFamily="34" charset="0"/>
                <a:cs typeface="FrankRuehl" pitchFamily="34" charset="-79"/>
              </a:rPr>
              <a:t>Content Type</a:t>
            </a:r>
          </a:p>
        </p:txBody>
      </p:sp>
      <p:sp>
        <p:nvSpPr>
          <p:cNvPr id="3" name="Content Placeholder 2"/>
          <p:cNvSpPr>
            <a:spLocks noGrp="1"/>
          </p:cNvSpPr>
          <p:nvPr>
            <p:ph idx="1"/>
          </p:nvPr>
        </p:nvSpPr>
        <p:spPr>
          <a:xfrm>
            <a:off x="457200" y="1981200"/>
            <a:ext cx="8229600" cy="4375149"/>
          </a:xfrm>
        </p:spPr>
        <p:txBody>
          <a:bodyPr>
            <a:normAutofit/>
          </a:bodyPr>
          <a:lstStyle/>
          <a:p>
            <a:pPr marL="0" indent="0" algn="ctr">
              <a:buNone/>
            </a:pPr>
            <a:r>
              <a:rPr lang="en-US" b="1" dirty="0" smtClean="0"/>
              <a:t>Three-Dim</a:t>
            </a:r>
            <a:r>
              <a:rPr lang="en-US" b="1" dirty="0" smtClean="0">
                <a:solidFill>
                  <a:schemeClr val="bg1"/>
                </a:solidFill>
              </a:rPr>
              <a:t>ensional </a:t>
            </a:r>
            <a:r>
              <a:rPr lang="en-US" b="1" dirty="0">
                <a:solidFill>
                  <a:schemeClr val="bg1"/>
                </a:solidFill>
              </a:rPr>
              <a:t>Moving </a:t>
            </a:r>
            <a:r>
              <a:rPr lang="en-US" b="1" dirty="0" smtClean="0">
                <a:solidFill>
                  <a:schemeClr val="bg1"/>
                </a:solidFill>
              </a:rPr>
              <a:t>Image</a:t>
            </a:r>
            <a:endParaRPr lang="en-US" dirty="0">
              <a:solidFill>
                <a:schemeClr val="bg1"/>
              </a:solidFill>
            </a:endParaRPr>
          </a:p>
          <a:p>
            <a:endParaRPr lang="en-US" sz="1100" dirty="0" smtClean="0">
              <a:solidFill>
                <a:schemeClr val="bg1"/>
              </a:solidFill>
            </a:endParaRPr>
          </a:p>
          <a:p>
            <a:r>
              <a:rPr lang="en-US" sz="2800" dirty="0" smtClean="0">
                <a:solidFill>
                  <a:schemeClr val="bg1"/>
                </a:solidFill>
              </a:rPr>
              <a:t>Content expressed through images intended to be perceived to be moving, and in three dimensions. Includes 3-D motion pictures (using live action and/or animation), stereoscopic (S-3D) video games, etc. </a:t>
            </a:r>
          </a:p>
          <a:p>
            <a:pPr marL="0" indent="0">
              <a:buNone/>
            </a:pPr>
            <a:r>
              <a:rPr lang="en-US" sz="2800" b="1" i="1" dirty="0" smtClean="0">
                <a:solidFill>
                  <a:srgbClr val="FF0000"/>
                </a:solidFill>
              </a:rPr>
              <a:t>For video games that utilize three-dimensional graphics instead of stereoscopic techniques, use two-dimensional moving image</a:t>
            </a:r>
            <a:endParaRPr lang="en-US" sz="2800" dirty="0" smtClean="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a:t>
            </a:fld>
            <a:endParaRPr lang="en-US"/>
          </a:p>
        </p:txBody>
      </p:sp>
    </p:spTree>
    <p:extLst>
      <p:ext uri="{BB962C8B-B14F-4D97-AF65-F5344CB8AC3E}">
        <p14:creationId xmlns:p14="http://schemas.microsoft.com/office/powerpoint/2010/main" val="35464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Rounded MT Bold" pitchFamily="34" charset="0"/>
              </a:rPr>
              <a:t>7.18 Sound Content (300ǂb &amp; 007/05)</a:t>
            </a:r>
          </a:p>
        </p:txBody>
      </p:sp>
      <p:sp>
        <p:nvSpPr>
          <p:cNvPr id="3" name="Content Placeholder 2"/>
          <p:cNvSpPr>
            <a:spLocks noGrp="1"/>
          </p:cNvSpPr>
          <p:nvPr>
            <p:ph idx="1"/>
          </p:nvPr>
        </p:nvSpPr>
        <p:spPr>
          <a:xfrm>
            <a:off x="457200" y="1981200"/>
            <a:ext cx="8458200" cy="4419600"/>
          </a:xfrm>
        </p:spPr>
        <p:txBody>
          <a:bodyPr>
            <a:normAutofit/>
          </a:bodyPr>
          <a:lstStyle/>
          <a:p>
            <a:pPr lvl="1">
              <a:buFont typeface="Arial" panose="020B0604020202020204" pitchFamily="34" charset="0"/>
              <a:buChar char="•"/>
            </a:pPr>
            <a:endParaRPr lang="en-US" sz="3600" dirty="0" smtClean="0"/>
          </a:p>
          <a:p>
            <a:pPr lvl="1">
              <a:buFont typeface="Arial" panose="020B0604020202020204" pitchFamily="34" charset="0"/>
              <a:buChar char="•"/>
            </a:pPr>
            <a:r>
              <a:rPr lang="en-US" sz="3600" dirty="0" smtClean="0"/>
              <a:t>sound*</a:t>
            </a:r>
          </a:p>
          <a:p>
            <a:pPr lvl="1">
              <a:buFont typeface="Arial" panose="020B0604020202020204" pitchFamily="34" charset="0"/>
              <a:buChar char="•"/>
            </a:pPr>
            <a:r>
              <a:rPr lang="en-US" sz="3600" dirty="0"/>
              <a:t>s</a:t>
            </a:r>
            <a:r>
              <a:rPr lang="en-US" sz="3600" dirty="0" smtClean="0"/>
              <a:t>ilent</a:t>
            </a:r>
          </a:p>
          <a:p>
            <a:pPr marL="457200" lvl="1" indent="0">
              <a:buNone/>
            </a:pPr>
            <a:endParaRPr lang="en-US" dirty="0" smtClean="0"/>
          </a:p>
          <a:p>
            <a:pPr marL="0" indent="0">
              <a:buNone/>
            </a:pPr>
            <a:r>
              <a:rPr lang="en-US" sz="2800" i="1" dirty="0" smtClean="0"/>
              <a:t>*</a:t>
            </a:r>
            <a:r>
              <a:rPr lang="en-US" sz="2800" i="1" dirty="0"/>
              <a:t> </a:t>
            </a:r>
            <a:r>
              <a:rPr lang="en-US" sz="2800" i="1" dirty="0" smtClean="0"/>
              <a:t>Use </a:t>
            </a:r>
            <a:r>
              <a:rPr lang="en-US" sz="2800" i="1" dirty="0"/>
              <a:t>sound for silent films where the expression being described has a soundtrack</a:t>
            </a:r>
            <a:endParaRPr lang="en-US" sz="2800" i="1"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50</a:t>
            </a:fld>
            <a:endParaRPr lang="en-US"/>
          </a:p>
        </p:txBody>
      </p:sp>
      <p:pic>
        <p:nvPicPr>
          <p:cNvPr id="7" name="Picture 6" descr="musical-notes.jpg"/>
          <p:cNvPicPr>
            <a:picLocks noChangeAspect="1"/>
          </p:cNvPicPr>
          <p:nvPr/>
        </p:nvPicPr>
        <p:blipFill>
          <a:blip r:embed="rId3" cstate="print"/>
          <a:stretch>
            <a:fillRect/>
          </a:stretch>
        </p:blipFill>
        <p:spPr>
          <a:xfrm>
            <a:off x="3561612" y="1704975"/>
            <a:ext cx="5582387" cy="2105025"/>
          </a:xfrm>
          <a:prstGeom prst="rect">
            <a:avLst/>
          </a:prstGeom>
        </p:spPr>
      </p:pic>
    </p:spTree>
    <p:extLst>
      <p:ext uri="{BB962C8B-B14F-4D97-AF65-F5344CB8AC3E}">
        <p14:creationId xmlns:p14="http://schemas.microsoft.com/office/powerpoint/2010/main" val="4017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3" name="Content Placeholder 2"/>
          <p:cNvSpPr>
            <a:spLocks noGrp="1"/>
          </p:cNvSpPr>
          <p:nvPr>
            <p:ph idx="1"/>
          </p:nvPr>
        </p:nvSpPr>
        <p:spPr>
          <a:xfrm>
            <a:off x="838200" y="2209800"/>
            <a:ext cx="7620000" cy="3962400"/>
          </a:xfrm>
        </p:spPr>
        <p:txBody>
          <a:bodyPr>
            <a:normAutofit fontScale="92500" lnSpcReduction="10000"/>
          </a:bodyPr>
          <a:lstStyle/>
          <a:p>
            <a:pPr marL="0" indent="0">
              <a:buNone/>
            </a:pPr>
            <a:r>
              <a:rPr lang="en-US" sz="3000" b="1" dirty="0" smtClean="0"/>
              <a:t>3.16.2 Type of recording (344</a:t>
            </a:r>
            <a:r>
              <a:rPr lang="en-US" sz="2800" b="1" dirty="0" smtClean="0"/>
              <a:t>ǂa </a:t>
            </a:r>
            <a:r>
              <a:rPr lang="en-US" sz="2800" b="1" dirty="0" smtClean="0">
                <a:solidFill>
                  <a:srgbClr val="FF0000"/>
                </a:solidFill>
              </a:rPr>
              <a:t>ǂ2 </a:t>
            </a:r>
            <a:r>
              <a:rPr lang="en-US" sz="2800" b="1" dirty="0" err="1" smtClean="0">
                <a:solidFill>
                  <a:srgbClr val="FF0000"/>
                </a:solidFill>
              </a:rPr>
              <a:t>rdatr</a:t>
            </a:r>
            <a:r>
              <a:rPr lang="en-US" sz="2800" b="1" dirty="0" smtClean="0"/>
              <a:t>)</a:t>
            </a:r>
          </a:p>
          <a:p>
            <a:pPr marL="914400" indent="-347472"/>
            <a:endParaRPr lang="en-US" sz="1100" dirty="0" smtClean="0"/>
          </a:p>
          <a:p>
            <a:pPr marL="914400" indent="-347472"/>
            <a:r>
              <a:rPr lang="en-US" sz="3000" dirty="0" smtClean="0"/>
              <a:t>analog </a:t>
            </a:r>
            <a:r>
              <a:rPr lang="en-US" sz="3000" i="1" dirty="0" smtClean="0"/>
              <a:t>[videocassette, </a:t>
            </a:r>
            <a:r>
              <a:rPr lang="en-US" sz="3000" i="1" dirty="0" err="1" smtClean="0"/>
              <a:t>LaserDisc</a:t>
            </a:r>
            <a:r>
              <a:rPr lang="en-US" sz="3000" i="1" dirty="0" smtClean="0"/>
              <a:t>]</a:t>
            </a:r>
            <a:endParaRPr lang="en-US" sz="3000" dirty="0" smtClean="0"/>
          </a:p>
          <a:p>
            <a:pPr marL="914400" indent="-347472"/>
            <a:r>
              <a:rPr lang="en-US" sz="3000" dirty="0" smtClean="0"/>
              <a:t>digital </a:t>
            </a:r>
            <a:r>
              <a:rPr lang="en-US" sz="3000" i="1" dirty="0" smtClean="0"/>
              <a:t>[CD, DVD, </a:t>
            </a:r>
            <a:r>
              <a:rPr lang="en-US" sz="3000" i="1" dirty="0" err="1" smtClean="0"/>
              <a:t>Blu</a:t>
            </a:r>
            <a:r>
              <a:rPr lang="en-US" sz="3000" i="1" dirty="0" smtClean="0"/>
              <a:t>-ray, online]</a:t>
            </a:r>
            <a:endParaRPr lang="en-US" sz="3000" dirty="0" smtClean="0"/>
          </a:p>
          <a:p>
            <a:pPr marL="914400" indent="-347472"/>
            <a:endParaRPr lang="en-US" sz="2200" dirty="0" smtClean="0"/>
          </a:p>
          <a:p>
            <a:pPr marL="0" indent="0">
              <a:buNone/>
            </a:pPr>
            <a:r>
              <a:rPr lang="en-US" sz="3000" b="1" dirty="0" smtClean="0"/>
              <a:t>3.16.3 Recording medium (344</a:t>
            </a:r>
            <a:r>
              <a:rPr lang="en-US" sz="2800" b="1" dirty="0" smtClean="0"/>
              <a:t>ǂb </a:t>
            </a:r>
            <a:r>
              <a:rPr lang="en-US" sz="2800" b="1" dirty="0" smtClean="0">
                <a:solidFill>
                  <a:srgbClr val="FF0000"/>
                </a:solidFill>
              </a:rPr>
              <a:t>ǂ2 </a:t>
            </a:r>
            <a:r>
              <a:rPr lang="en-US" sz="2800" b="1" dirty="0" err="1" smtClean="0">
                <a:solidFill>
                  <a:srgbClr val="FF0000"/>
                </a:solidFill>
              </a:rPr>
              <a:t>rdarm</a:t>
            </a:r>
            <a:r>
              <a:rPr lang="en-US" sz="2800" dirty="0" smtClean="0"/>
              <a:t>)</a:t>
            </a:r>
            <a:r>
              <a:rPr lang="en-US" sz="3000" dirty="0" smtClean="0"/>
              <a:t> </a:t>
            </a:r>
          </a:p>
          <a:p>
            <a:pPr marL="0" indent="0">
              <a:buNone/>
            </a:pPr>
            <a:endParaRPr lang="en-US" sz="1100" dirty="0" smtClean="0"/>
          </a:p>
          <a:p>
            <a:pPr marL="914400" indent="-347472"/>
            <a:r>
              <a:rPr lang="en-US" sz="3000" dirty="0" smtClean="0"/>
              <a:t>magnetic </a:t>
            </a:r>
            <a:r>
              <a:rPr lang="en-US" sz="3000" i="1" dirty="0" smtClean="0"/>
              <a:t>[videocassette]</a:t>
            </a:r>
          </a:p>
          <a:p>
            <a:pPr marL="914400" indent="-347472"/>
            <a:r>
              <a:rPr lang="en-US" sz="3000" dirty="0" smtClean="0"/>
              <a:t>magneto-optical</a:t>
            </a:r>
          </a:p>
          <a:p>
            <a:pPr marL="914400" indent="-347472"/>
            <a:r>
              <a:rPr lang="en-US" sz="3000" dirty="0" smtClean="0"/>
              <a:t>optical </a:t>
            </a:r>
            <a:r>
              <a:rPr lang="en-US" sz="3000" i="1" dirty="0" smtClean="0"/>
              <a:t>[CD, DVD, </a:t>
            </a:r>
            <a:r>
              <a:rPr lang="en-US" sz="3000" i="1" dirty="0" err="1" smtClean="0"/>
              <a:t>Blu</a:t>
            </a:r>
            <a:r>
              <a:rPr lang="en-US" sz="3000" i="1" dirty="0" smtClean="0"/>
              <a:t>-ray, </a:t>
            </a:r>
            <a:r>
              <a:rPr lang="en-US" sz="3000" i="1" dirty="0" err="1" smtClean="0"/>
              <a:t>LaserDisc</a:t>
            </a:r>
            <a:r>
              <a:rPr lang="en-US" sz="3000" dirty="0" smtClean="0"/>
              <a:t>]</a:t>
            </a:r>
          </a:p>
        </p:txBody>
      </p:sp>
      <p:sp>
        <p:nvSpPr>
          <p:cNvPr id="4" name="Slide Number Placeholder 3"/>
          <p:cNvSpPr>
            <a:spLocks noGrp="1"/>
          </p:cNvSpPr>
          <p:nvPr>
            <p:ph type="sldNum" sz="quarter" idx="12"/>
          </p:nvPr>
        </p:nvSpPr>
        <p:spPr/>
        <p:txBody>
          <a:bodyPr/>
          <a:lstStyle/>
          <a:p>
            <a:fld id="{05FE50F6-334F-4352-A1BB-73024F37EEBD}" type="slidenum">
              <a:rPr lang="en-US" smtClean="0"/>
              <a:pPr/>
              <a:t>51</a:t>
            </a:fld>
            <a:endParaRPr lang="en-US"/>
          </a:p>
        </p:txBody>
      </p:sp>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3" name="Content Placeholder 2"/>
          <p:cNvSpPr>
            <a:spLocks noGrp="1"/>
          </p:cNvSpPr>
          <p:nvPr>
            <p:ph idx="1"/>
          </p:nvPr>
        </p:nvSpPr>
        <p:spPr>
          <a:xfrm>
            <a:off x="304800" y="2057400"/>
            <a:ext cx="8458200" cy="4267200"/>
          </a:xfrm>
        </p:spPr>
        <p:txBody>
          <a:bodyPr>
            <a:normAutofit fontScale="85000" lnSpcReduction="20000"/>
          </a:bodyPr>
          <a:lstStyle/>
          <a:p>
            <a:pPr marL="0" indent="0" algn="ctr">
              <a:buNone/>
            </a:pPr>
            <a:r>
              <a:rPr lang="en-US" sz="3000" b="1" dirty="0" smtClean="0"/>
              <a:t>3.16.8 Configuration of playback channels (344</a:t>
            </a:r>
            <a:r>
              <a:rPr lang="en-US" sz="2800" b="1" dirty="0" smtClean="0"/>
              <a:t>ǂ</a:t>
            </a:r>
            <a:r>
              <a:rPr lang="en-US" sz="3000" b="1" dirty="0" smtClean="0"/>
              <a:t>g </a:t>
            </a:r>
            <a:r>
              <a:rPr lang="en-US" sz="3000" b="1" dirty="0" smtClean="0">
                <a:solidFill>
                  <a:srgbClr val="FF0000"/>
                </a:solidFill>
              </a:rPr>
              <a:t>ǂ2 </a:t>
            </a:r>
            <a:r>
              <a:rPr lang="en-US" sz="3000" b="1" dirty="0" err="1" smtClean="0">
                <a:solidFill>
                  <a:srgbClr val="FF0000"/>
                </a:solidFill>
              </a:rPr>
              <a:t>rdacpc</a:t>
            </a:r>
            <a:r>
              <a:rPr lang="en-US" sz="3000" b="1" dirty="0" smtClean="0"/>
              <a:t>)</a:t>
            </a:r>
          </a:p>
          <a:p>
            <a:pPr marL="0" indent="0">
              <a:buNone/>
            </a:pPr>
            <a:endParaRPr lang="en-US" sz="1600" dirty="0" smtClean="0"/>
          </a:p>
          <a:p>
            <a:pPr marL="0" indent="0">
              <a:buNone/>
            </a:pPr>
            <a:r>
              <a:rPr lang="en-US" sz="3000" dirty="0" smtClean="0"/>
              <a:t>A number of sound channels used to make a recording</a:t>
            </a:r>
          </a:p>
          <a:p>
            <a:pPr marL="0" indent="0">
              <a:buNone/>
            </a:pPr>
            <a:endParaRPr lang="en-US" sz="1600" dirty="0" smtClean="0"/>
          </a:p>
          <a:p>
            <a:pPr marL="914400" indent="-347472"/>
            <a:r>
              <a:rPr lang="en-US" sz="3000" dirty="0" smtClean="0"/>
              <a:t>mono</a:t>
            </a:r>
          </a:p>
          <a:p>
            <a:pPr marL="914400" indent="-347472"/>
            <a:r>
              <a:rPr lang="en-US" sz="3000" dirty="0" smtClean="0"/>
              <a:t>stereo</a:t>
            </a:r>
          </a:p>
          <a:p>
            <a:pPr marL="914400" indent="-347472"/>
            <a:r>
              <a:rPr lang="en-US" sz="3000" dirty="0" smtClean="0"/>
              <a:t>quadraphonic [rare]</a:t>
            </a:r>
          </a:p>
          <a:p>
            <a:pPr marL="914400" indent="-347472"/>
            <a:r>
              <a:rPr lang="en-US" sz="3000" dirty="0" smtClean="0"/>
              <a:t>surround [more than two channels]</a:t>
            </a:r>
          </a:p>
          <a:p>
            <a:pPr marL="914400" indent="-347472"/>
            <a:endParaRPr lang="en-US" sz="1800" dirty="0" smtClean="0"/>
          </a:p>
          <a:p>
            <a:pPr marL="0" indent="0">
              <a:buNone/>
            </a:pPr>
            <a:endParaRPr lang="en-US" sz="100" dirty="0" smtClean="0"/>
          </a:p>
          <a:p>
            <a:pPr marL="914400" indent="0">
              <a:buNone/>
            </a:pPr>
            <a:r>
              <a:rPr lang="en-US" sz="3000" dirty="0" smtClean="0"/>
              <a:t>3.0, 4.0, 5.1, 6.1, 7.1, etc. *</a:t>
            </a:r>
          </a:p>
          <a:p>
            <a:pPr marL="0" indent="0">
              <a:buNone/>
            </a:pPr>
            <a:endParaRPr lang="en-US" sz="1800" dirty="0" smtClean="0"/>
          </a:p>
          <a:p>
            <a:pPr marL="0" indent="0">
              <a:buNone/>
            </a:pPr>
            <a:r>
              <a:rPr lang="en-US" sz="3000" i="1" dirty="0" smtClean="0"/>
              <a:t>*Include number of surround channels somewhere in record</a:t>
            </a:r>
          </a:p>
        </p:txBody>
      </p:sp>
      <p:sp>
        <p:nvSpPr>
          <p:cNvPr id="4" name="Slide Number Placeholder 3"/>
          <p:cNvSpPr>
            <a:spLocks noGrp="1"/>
          </p:cNvSpPr>
          <p:nvPr>
            <p:ph type="sldNum" sz="quarter" idx="12"/>
          </p:nvPr>
        </p:nvSpPr>
        <p:spPr/>
        <p:txBody>
          <a:bodyPr/>
          <a:lstStyle/>
          <a:p>
            <a:fld id="{05FE50F6-334F-4352-A1BB-73024F37EEBD}" type="slidenum">
              <a:rPr lang="en-US" smtClean="0"/>
              <a:pPr/>
              <a:t>52</a:t>
            </a:fld>
            <a:endParaRPr lang="en-US"/>
          </a:p>
        </p:txBody>
      </p:sp>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3" name="Content Placeholder 2"/>
          <p:cNvSpPr>
            <a:spLocks noGrp="1"/>
          </p:cNvSpPr>
          <p:nvPr>
            <p:ph idx="1"/>
          </p:nvPr>
        </p:nvSpPr>
        <p:spPr>
          <a:xfrm>
            <a:off x="304800" y="2057400"/>
            <a:ext cx="8458200" cy="4495800"/>
          </a:xfrm>
        </p:spPr>
        <p:txBody>
          <a:bodyPr>
            <a:normAutofit fontScale="85000" lnSpcReduction="20000"/>
          </a:bodyPr>
          <a:lstStyle/>
          <a:p>
            <a:pPr marL="0" indent="0" algn="ctr">
              <a:buNone/>
            </a:pPr>
            <a:r>
              <a:rPr lang="en-US" sz="3000" b="1" dirty="0" smtClean="0"/>
              <a:t>3.16.8 Configuration of playback channels (344</a:t>
            </a:r>
            <a:r>
              <a:rPr lang="en-US" sz="2800" b="1" dirty="0" smtClean="0"/>
              <a:t>ǂ</a:t>
            </a:r>
            <a:r>
              <a:rPr lang="en-US" sz="3000" b="1" dirty="0" smtClean="0"/>
              <a:t>g </a:t>
            </a:r>
            <a:r>
              <a:rPr lang="en-US" sz="3000" b="1" dirty="0" smtClean="0">
                <a:solidFill>
                  <a:srgbClr val="FF0000"/>
                </a:solidFill>
              </a:rPr>
              <a:t>ǂ2 </a:t>
            </a:r>
            <a:r>
              <a:rPr lang="en-US" sz="3000" b="1" dirty="0" err="1" smtClean="0">
                <a:solidFill>
                  <a:srgbClr val="FF0000"/>
                </a:solidFill>
              </a:rPr>
              <a:t>rdacpc</a:t>
            </a:r>
            <a:r>
              <a:rPr lang="en-US" sz="3000" b="1" dirty="0" smtClean="0"/>
              <a:t>)</a:t>
            </a:r>
          </a:p>
          <a:p>
            <a:pPr marL="0" indent="0">
              <a:buNone/>
            </a:pPr>
            <a:endParaRPr lang="en-US" sz="2200" dirty="0" smtClean="0"/>
          </a:p>
          <a:p>
            <a:pPr marL="914400" indent="-347472"/>
            <a:r>
              <a:rPr lang="en-US" sz="3000" dirty="0" smtClean="0"/>
              <a:t>Dolby Digital 2.0 mono</a:t>
            </a:r>
          </a:p>
          <a:p>
            <a:pPr marL="914400" indent="-347472"/>
            <a:r>
              <a:rPr lang="en-US" sz="3000" dirty="0" smtClean="0"/>
              <a:t>Dolby Digital 2.0 stereo</a:t>
            </a:r>
          </a:p>
          <a:p>
            <a:pPr marL="914400" indent="-347472"/>
            <a:r>
              <a:rPr lang="en-US" sz="3000" dirty="0" smtClean="0"/>
              <a:t>Dolby Digital 2.0 surround</a:t>
            </a:r>
          </a:p>
          <a:p>
            <a:pPr marL="0" indent="0">
              <a:buNone/>
            </a:pPr>
            <a:endParaRPr lang="en-US" sz="2000" dirty="0" smtClean="0"/>
          </a:p>
          <a:p>
            <a:pPr marL="457200" indent="0">
              <a:buNone/>
            </a:pPr>
            <a:r>
              <a:rPr lang="en-US" sz="2800" dirty="0" smtClean="0"/>
              <a:t>What is correct value for “Dolby Digital 2.0 surround?”</a:t>
            </a:r>
          </a:p>
          <a:p>
            <a:pPr marL="3200400" indent="-514350">
              <a:buFont typeface="+mj-lt"/>
              <a:buAutoNum type="alphaUcPeriod"/>
            </a:pPr>
            <a:r>
              <a:rPr lang="en-US" sz="3000" dirty="0" smtClean="0"/>
              <a:t>stereo</a:t>
            </a:r>
          </a:p>
          <a:p>
            <a:pPr marL="3200400" indent="-514350">
              <a:buFont typeface="+mj-lt"/>
              <a:buAutoNum type="alphaUcPeriod"/>
            </a:pPr>
            <a:r>
              <a:rPr lang="en-US" sz="3000" dirty="0" smtClean="0"/>
              <a:t>surround</a:t>
            </a:r>
          </a:p>
          <a:p>
            <a:pPr marL="3200400" indent="-514350">
              <a:buFont typeface="+mj-lt"/>
              <a:buAutoNum type="alphaUcPeriod"/>
            </a:pPr>
            <a:r>
              <a:rPr lang="en-US" sz="3000" dirty="0" smtClean="0"/>
              <a:t>both stereo and surround</a:t>
            </a:r>
          </a:p>
          <a:p>
            <a:pPr marL="3200400" indent="-514350">
              <a:buFont typeface="+mj-lt"/>
              <a:buAutoNum type="alphaUcPeriod"/>
            </a:pPr>
            <a:r>
              <a:rPr lang="en-US" sz="3000" dirty="0" smtClean="0"/>
              <a:t>not in RDA vocabulary</a:t>
            </a:r>
          </a:p>
        </p:txBody>
      </p:sp>
      <p:sp>
        <p:nvSpPr>
          <p:cNvPr id="4" name="Slide Number Placeholder 3"/>
          <p:cNvSpPr>
            <a:spLocks noGrp="1"/>
          </p:cNvSpPr>
          <p:nvPr>
            <p:ph type="sldNum" sz="quarter" idx="12"/>
          </p:nvPr>
        </p:nvSpPr>
        <p:spPr/>
        <p:txBody>
          <a:bodyPr/>
          <a:lstStyle/>
          <a:p>
            <a:fld id="{05FE50F6-334F-4352-A1BB-73024F37EEBD}" type="slidenum">
              <a:rPr lang="en-US" smtClean="0"/>
              <a:pPr/>
              <a:t>53</a:t>
            </a:fld>
            <a:endParaRPr lang="en-US"/>
          </a:p>
        </p:txBody>
      </p:sp>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3" name="Content Placeholder 2"/>
          <p:cNvSpPr>
            <a:spLocks noGrp="1"/>
          </p:cNvSpPr>
          <p:nvPr>
            <p:ph idx="1"/>
          </p:nvPr>
        </p:nvSpPr>
        <p:spPr>
          <a:xfrm>
            <a:off x="304800" y="2057400"/>
            <a:ext cx="8534400" cy="4495800"/>
          </a:xfrm>
        </p:spPr>
        <p:txBody>
          <a:bodyPr>
            <a:normAutofit lnSpcReduction="10000"/>
          </a:bodyPr>
          <a:lstStyle/>
          <a:p>
            <a:pPr marL="0" indent="0" algn="ctr">
              <a:buNone/>
            </a:pPr>
            <a:r>
              <a:rPr lang="en-US" sz="3000" b="1" dirty="0" smtClean="0"/>
              <a:t>3.16.8 Configuration of playback channels (344</a:t>
            </a:r>
            <a:r>
              <a:rPr lang="en-US" sz="2800" b="1" dirty="0" smtClean="0"/>
              <a:t>ǂ</a:t>
            </a:r>
            <a:r>
              <a:rPr lang="en-US" sz="3000" b="1" dirty="0" smtClean="0"/>
              <a:t>g  </a:t>
            </a:r>
            <a:r>
              <a:rPr lang="en-US" sz="3000" b="1" dirty="0" smtClean="0">
                <a:solidFill>
                  <a:srgbClr val="FF0000"/>
                </a:solidFill>
              </a:rPr>
              <a:t>ǂ2 </a:t>
            </a:r>
            <a:r>
              <a:rPr lang="en-US" sz="3000" b="1" dirty="0" err="1" smtClean="0">
                <a:solidFill>
                  <a:srgbClr val="FF0000"/>
                </a:solidFill>
              </a:rPr>
              <a:t>rdacpc</a:t>
            </a:r>
            <a:r>
              <a:rPr lang="en-US" sz="3000" b="1" dirty="0" smtClean="0"/>
              <a:t>)</a:t>
            </a:r>
          </a:p>
          <a:p>
            <a:pPr marL="0" indent="0">
              <a:buNone/>
            </a:pPr>
            <a:endParaRPr lang="en-US" sz="1600" dirty="0" smtClean="0"/>
          </a:p>
          <a:p>
            <a:pPr marL="914400" indent="0">
              <a:buNone/>
            </a:pPr>
            <a:r>
              <a:rPr lang="en-US" sz="3000" dirty="0" smtClean="0"/>
              <a:t>Dolby Digital stereo surround</a:t>
            </a:r>
          </a:p>
          <a:p>
            <a:pPr marL="914400" indent="0">
              <a:buNone/>
            </a:pPr>
            <a:r>
              <a:rPr lang="en-US" sz="3000" dirty="0" smtClean="0"/>
              <a:t>Dolby Digital 2.0 surround</a:t>
            </a:r>
          </a:p>
          <a:p>
            <a:pPr marL="0" indent="0">
              <a:buNone/>
            </a:pPr>
            <a:endParaRPr lang="en-US" sz="3000" dirty="0" smtClean="0"/>
          </a:p>
          <a:p>
            <a:pPr marL="0" indent="0">
              <a:buNone/>
            </a:pPr>
            <a:r>
              <a:rPr lang="en-US" sz="3000" dirty="0" smtClean="0"/>
              <a:t>Encoded from 3-4 channels. Contains only two </a:t>
            </a:r>
            <a:r>
              <a:rPr lang="en-US" sz="2800" dirty="0" smtClean="0"/>
              <a:t>channels of information. During playback, the receiver takes those two channels and processes them into a front right, a center, a front left, and </a:t>
            </a:r>
            <a:r>
              <a:rPr lang="en-US" sz="2800" dirty="0"/>
              <a:t>a</a:t>
            </a:r>
            <a:r>
              <a:rPr lang="en-US" sz="2800" dirty="0" smtClean="0"/>
              <a:t> mono rear channel. </a:t>
            </a:r>
            <a:endParaRPr lang="en-US" sz="3000"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54</a:t>
            </a:fld>
            <a:endParaRPr lang="en-US"/>
          </a:p>
        </p:txBody>
      </p:sp>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3" name="Content Placeholder 2"/>
          <p:cNvSpPr>
            <a:spLocks noGrp="1"/>
          </p:cNvSpPr>
          <p:nvPr>
            <p:ph idx="1"/>
          </p:nvPr>
        </p:nvSpPr>
        <p:spPr>
          <a:xfrm>
            <a:off x="304800" y="2057400"/>
            <a:ext cx="8229600" cy="4495800"/>
          </a:xfrm>
        </p:spPr>
        <p:txBody>
          <a:bodyPr>
            <a:normAutofit fontScale="92500" lnSpcReduction="10000"/>
          </a:bodyPr>
          <a:lstStyle/>
          <a:p>
            <a:pPr marL="0" indent="0" algn="ctr">
              <a:buNone/>
            </a:pPr>
            <a:r>
              <a:rPr lang="en-US" sz="3000" b="1" dirty="0" smtClean="0"/>
              <a:t>3.16.8 Configuration of playback channels (344</a:t>
            </a:r>
            <a:r>
              <a:rPr lang="en-US" sz="2800" b="1" dirty="0" smtClean="0"/>
              <a:t>ǂ</a:t>
            </a:r>
            <a:r>
              <a:rPr lang="en-US" sz="3000" b="1" dirty="0" smtClean="0"/>
              <a:t>g     </a:t>
            </a:r>
            <a:r>
              <a:rPr lang="en-US" sz="3000" b="1" dirty="0" smtClean="0">
                <a:solidFill>
                  <a:srgbClr val="FF0000"/>
                </a:solidFill>
              </a:rPr>
              <a:t>ǂ2 </a:t>
            </a:r>
            <a:r>
              <a:rPr lang="en-US" sz="3000" b="1" dirty="0" err="1" smtClean="0">
                <a:solidFill>
                  <a:srgbClr val="FF0000"/>
                </a:solidFill>
              </a:rPr>
              <a:t>rdacpc</a:t>
            </a:r>
            <a:r>
              <a:rPr lang="en-US" sz="3000" b="1" dirty="0" smtClean="0"/>
              <a:t>)</a:t>
            </a:r>
          </a:p>
          <a:p>
            <a:pPr marL="0" indent="0">
              <a:buNone/>
            </a:pPr>
            <a:endParaRPr lang="en-US" sz="2200" dirty="0" smtClean="0"/>
          </a:p>
          <a:p>
            <a:r>
              <a:rPr lang="en-US" dirty="0"/>
              <a:t>Mono 1.0  = mono</a:t>
            </a:r>
          </a:p>
          <a:p>
            <a:r>
              <a:rPr lang="en-US" dirty="0"/>
              <a:t>Mono 2.0 = stereo</a:t>
            </a:r>
          </a:p>
          <a:p>
            <a:r>
              <a:rPr lang="en-US" dirty="0"/>
              <a:t>Stereo 2.0 = stereo</a:t>
            </a:r>
          </a:p>
          <a:p>
            <a:r>
              <a:rPr lang="en-US" dirty="0"/>
              <a:t>Stereo </a:t>
            </a:r>
            <a:r>
              <a:rPr lang="en-US" dirty="0" smtClean="0"/>
              <a:t>surround/2.0 surround </a:t>
            </a:r>
            <a:r>
              <a:rPr lang="en-US" dirty="0"/>
              <a:t>= </a:t>
            </a:r>
            <a:r>
              <a:rPr lang="en-US" dirty="0" smtClean="0"/>
              <a:t>surround</a:t>
            </a:r>
          </a:p>
          <a:p>
            <a:endParaRPr lang="en-US" dirty="0"/>
          </a:p>
          <a:p>
            <a:r>
              <a:rPr lang="en-US" dirty="0" smtClean="0"/>
              <a:t>(from July 2017 OLAC-L discussion)</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55</a:t>
            </a:fld>
            <a:endParaRPr lang="en-US"/>
          </a:p>
        </p:txBody>
      </p:sp>
    </p:spTree>
    <p:extLst>
      <p:ext uri="{BB962C8B-B14F-4D97-AF65-F5344CB8AC3E}">
        <p14:creationId xmlns:p14="http://schemas.microsoft.com/office/powerpoint/2010/main" val="25876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3" name="Content Placeholder 2"/>
          <p:cNvSpPr>
            <a:spLocks noGrp="1"/>
          </p:cNvSpPr>
          <p:nvPr>
            <p:ph idx="1"/>
          </p:nvPr>
        </p:nvSpPr>
        <p:spPr>
          <a:xfrm>
            <a:off x="304800" y="2057400"/>
            <a:ext cx="8839200" cy="4495800"/>
          </a:xfrm>
        </p:spPr>
        <p:txBody>
          <a:bodyPr>
            <a:normAutofit fontScale="92500" lnSpcReduction="20000"/>
          </a:bodyPr>
          <a:lstStyle/>
          <a:p>
            <a:pPr marL="0" indent="0" algn="ctr">
              <a:buNone/>
            </a:pPr>
            <a:r>
              <a:rPr lang="en-US" sz="3000" b="1" dirty="0" smtClean="0"/>
              <a:t>3.16.9 Special playback characteristics (</a:t>
            </a:r>
            <a:r>
              <a:rPr lang="en-US" sz="3000" b="1" dirty="0"/>
              <a:t>344ǂh </a:t>
            </a:r>
            <a:r>
              <a:rPr lang="en-US" sz="3000" b="1" dirty="0" smtClean="0">
                <a:solidFill>
                  <a:srgbClr val="FF0000"/>
                </a:solidFill>
              </a:rPr>
              <a:t>ǂ2 </a:t>
            </a:r>
            <a:r>
              <a:rPr lang="en-US" sz="3000" b="1" dirty="0" err="1" smtClean="0">
                <a:solidFill>
                  <a:srgbClr val="FF0000"/>
                </a:solidFill>
              </a:rPr>
              <a:t>rdaspc</a:t>
            </a:r>
            <a:r>
              <a:rPr lang="en-US" sz="3000" b="1" dirty="0" smtClean="0"/>
              <a:t>)</a:t>
            </a:r>
          </a:p>
          <a:p>
            <a:pPr marL="0" indent="0" algn="ctr">
              <a:buNone/>
            </a:pPr>
            <a:endParaRPr lang="en-US" sz="1300" dirty="0" smtClean="0"/>
          </a:p>
          <a:p>
            <a:pPr marL="0" indent="0">
              <a:buNone/>
            </a:pPr>
            <a:r>
              <a:rPr lang="en-US" sz="3000" dirty="0" smtClean="0"/>
              <a:t>An equalization system, noise reduction system, etc. used in making an audio recording</a:t>
            </a:r>
          </a:p>
          <a:p>
            <a:pPr marL="914400" indent="0">
              <a:buNone/>
            </a:pPr>
            <a:r>
              <a:rPr lang="en-US" sz="3000" i="1" dirty="0" smtClean="0"/>
              <a:t>*Dolby is for analog tapes</a:t>
            </a:r>
          </a:p>
          <a:p>
            <a:pPr marL="914400" indent="0">
              <a:buNone/>
            </a:pPr>
            <a:endParaRPr lang="en-US" sz="1600" i="1" dirty="0" smtClean="0"/>
          </a:p>
          <a:p>
            <a:pPr marL="0" indent="0">
              <a:buNone/>
            </a:pPr>
            <a:r>
              <a:rPr lang="en-US" sz="3000" dirty="0" smtClean="0"/>
              <a:t>for digital optical discs (audio codec, compression method):</a:t>
            </a:r>
          </a:p>
          <a:p>
            <a:pPr marL="914400" indent="-457200"/>
            <a:r>
              <a:rPr lang="en-US" sz="3000" dirty="0" smtClean="0"/>
              <a:t>Dolby Digital</a:t>
            </a:r>
          </a:p>
          <a:p>
            <a:pPr marL="914400" indent="-457200"/>
            <a:r>
              <a:rPr lang="en-US" sz="3000" dirty="0" smtClean="0"/>
              <a:t>DTS</a:t>
            </a:r>
          </a:p>
          <a:p>
            <a:pPr marL="914400" indent="-457200"/>
            <a:r>
              <a:rPr lang="en-US" sz="3000" dirty="0" smtClean="0"/>
              <a:t>PCM (pulse-code modulation)</a:t>
            </a:r>
          </a:p>
          <a:p>
            <a:pPr marL="914400" indent="-457200"/>
            <a:r>
              <a:rPr lang="en-US" sz="3000" dirty="0" smtClean="0">
                <a:solidFill>
                  <a:srgbClr val="FF0000"/>
                </a:solidFill>
              </a:rPr>
              <a:t>LPCM </a:t>
            </a:r>
            <a:r>
              <a:rPr lang="en-US" sz="3000" dirty="0" smtClean="0"/>
              <a:t>(linear pulse-code modulation)</a:t>
            </a:r>
            <a:endParaRPr lang="en-US" sz="3000" dirty="0" smtClean="0">
              <a:solidFill>
                <a:srgbClr val="FF0000"/>
              </a:solidFill>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56</a:t>
            </a:fld>
            <a:endParaRPr lang="en-US"/>
          </a:p>
        </p:txBody>
      </p:sp>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3" name="Content Placeholder 2"/>
          <p:cNvSpPr>
            <a:spLocks noGrp="1"/>
          </p:cNvSpPr>
          <p:nvPr>
            <p:ph idx="1"/>
          </p:nvPr>
        </p:nvSpPr>
        <p:spPr>
          <a:xfrm>
            <a:off x="304800" y="2057400"/>
            <a:ext cx="8229600" cy="3962400"/>
          </a:xfrm>
        </p:spPr>
        <p:txBody>
          <a:bodyPr>
            <a:normAutofit/>
          </a:bodyPr>
          <a:lstStyle/>
          <a:p>
            <a:pPr marL="0" indent="0" algn="ctr">
              <a:buNone/>
            </a:pPr>
            <a:r>
              <a:rPr lang="en-US" sz="3000" b="1" dirty="0" smtClean="0"/>
              <a:t>3.16.9 Special playback characteristics (344ǂh)</a:t>
            </a:r>
          </a:p>
        </p:txBody>
      </p:sp>
      <p:sp>
        <p:nvSpPr>
          <p:cNvPr id="4" name="Slide Number Placeholder 3"/>
          <p:cNvSpPr>
            <a:spLocks noGrp="1"/>
          </p:cNvSpPr>
          <p:nvPr>
            <p:ph type="sldNum" sz="quarter" idx="12"/>
          </p:nvPr>
        </p:nvSpPr>
        <p:spPr/>
        <p:txBody>
          <a:bodyPr/>
          <a:lstStyle/>
          <a:p>
            <a:fld id="{05FE50F6-334F-4352-A1BB-73024F37EEBD}" type="slidenum">
              <a:rPr lang="en-US" smtClean="0"/>
              <a:pPr/>
              <a:t>57</a:t>
            </a:fld>
            <a:endParaRPr lang="en-US"/>
          </a:p>
        </p:txBody>
      </p:sp>
      <p:pic>
        <p:nvPicPr>
          <p:cNvPr id="7" name="Picture 6" descr="dolby 20 surround + ex.jpg"/>
          <p:cNvPicPr>
            <a:picLocks noChangeAspect="1"/>
          </p:cNvPicPr>
          <p:nvPr/>
        </p:nvPicPr>
        <p:blipFill>
          <a:blip r:embed="rId3" cstate="print"/>
          <a:stretch>
            <a:fillRect/>
          </a:stretch>
        </p:blipFill>
        <p:spPr>
          <a:xfrm>
            <a:off x="838200" y="2590800"/>
            <a:ext cx="3896593" cy="1071563"/>
          </a:xfrm>
          <a:prstGeom prst="rect">
            <a:avLst/>
          </a:prstGeom>
        </p:spPr>
      </p:pic>
      <p:pic>
        <p:nvPicPr>
          <p:cNvPr id="9" name="Picture 8" descr="dolby true b.jpg"/>
          <p:cNvPicPr>
            <a:picLocks noChangeAspect="1"/>
          </p:cNvPicPr>
          <p:nvPr/>
        </p:nvPicPr>
        <p:blipFill>
          <a:blip r:embed="rId4" cstate="print"/>
          <a:stretch>
            <a:fillRect/>
          </a:stretch>
        </p:blipFill>
        <p:spPr>
          <a:xfrm>
            <a:off x="5029200" y="2667000"/>
            <a:ext cx="2905125" cy="685800"/>
          </a:xfrm>
          <a:prstGeom prst="rect">
            <a:avLst/>
          </a:prstGeom>
        </p:spPr>
      </p:pic>
      <p:pic>
        <p:nvPicPr>
          <p:cNvPr id="10" name="Picture 9" descr="dolby true a.jpg"/>
          <p:cNvPicPr>
            <a:picLocks noChangeAspect="1"/>
          </p:cNvPicPr>
          <p:nvPr/>
        </p:nvPicPr>
        <p:blipFill>
          <a:blip r:embed="rId5" cstate="print"/>
          <a:stretch>
            <a:fillRect/>
          </a:stretch>
        </p:blipFill>
        <p:spPr>
          <a:xfrm>
            <a:off x="838200" y="4267200"/>
            <a:ext cx="4457700" cy="619125"/>
          </a:xfrm>
          <a:prstGeom prst="rect">
            <a:avLst/>
          </a:prstGeom>
        </p:spPr>
      </p:pic>
      <p:pic>
        <p:nvPicPr>
          <p:cNvPr id="12" name="Picture 11" descr="dts + pcm stereo.jpg"/>
          <p:cNvPicPr>
            <a:picLocks noChangeAspect="1"/>
          </p:cNvPicPr>
          <p:nvPr/>
        </p:nvPicPr>
        <p:blipFill>
          <a:blip r:embed="rId6" cstate="print"/>
          <a:stretch>
            <a:fillRect/>
          </a:stretch>
        </p:blipFill>
        <p:spPr>
          <a:xfrm>
            <a:off x="5943600" y="4191000"/>
            <a:ext cx="2667000" cy="1474543"/>
          </a:xfrm>
          <a:prstGeom prst="rect">
            <a:avLst/>
          </a:prstGeom>
        </p:spPr>
      </p:pic>
      <p:pic>
        <p:nvPicPr>
          <p:cNvPr id="13" name="Picture 12" descr="dts master + lpcm.jpg"/>
          <p:cNvPicPr>
            <a:picLocks noChangeAspect="1"/>
          </p:cNvPicPr>
          <p:nvPr/>
        </p:nvPicPr>
        <p:blipFill>
          <a:blip r:embed="rId7" cstate="print"/>
          <a:stretch>
            <a:fillRect/>
          </a:stretch>
        </p:blipFill>
        <p:spPr>
          <a:xfrm>
            <a:off x="0" y="5029200"/>
            <a:ext cx="5821680" cy="609600"/>
          </a:xfrm>
          <a:prstGeom prst="rect">
            <a:avLst/>
          </a:prstGeom>
        </p:spPr>
      </p:pic>
      <p:pic>
        <p:nvPicPr>
          <p:cNvPr id="14" name="Picture 13" descr="dolby digital mono.jpg"/>
          <p:cNvPicPr>
            <a:picLocks noChangeAspect="1"/>
          </p:cNvPicPr>
          <p:nvPr/>
        </p:nvPicPr>
        <p:blipFill>
          <a:blip r:embed="rId8" cstate="print"/>
          <a:stretch>
            <a:fillRect/>
          </a:stretch>
        </p:blipFill>
        <p:spPr>
          <a:xfrm>
            <a:off x="6934200" y="1447800"/>
            <a:ext cx="1628775" cy="733425"/>
          </a:xfrm>
          <a:prstGeom prst="rect">
            <a:avLst/>
          </a:prstGeom>
        </p:spPr>
      </p:pic>
      <p:pic>
        <p:nvPicPr>
          <p:cNvPr id="16" name="Picture 15" descr="dts + dolby (2).jpg"/>
          <p:cNvPicPr>
            <a:picLocks noChangeAspect="1"/>
          </p:cNvPicPr>
          <p:nvPr/>
        </p:nvPicPr>
        <p:blipFill>
          <a:blip r:embed="rId9" cstate="print"/>
          <a:stretch>
            <a:fillRect/>
          </a:stretch>
        </p:blipFill>
        <p:spPr>
          <a:xfrm>
            <a:off x="381000" y="5867400"/>
            <a:ext cx="7266432" cy="609600"/>
          </a:xfrm>
          <a:prstGeom prst="rect">
            <a:avLst/>
          </a:prstGeom>
        </p:spPr>
      </p:pic>
      <p:pic>
        <p:nvPicPr>
          <p:cNvPr id="17" name="Picture 16" descr="dolby surround + dts.jpg"/>
          <p:cNvPicPr>
            <a:picLocks noChangeAspect="1"/>
          </p:cNvPicPr>
          <p:nvPr/>
        </p:nvPicPr>
        <p:blipFill>
          <a:blip r:embed="rId10" cstate="print"/>
          <a:stretch>
            <a:fillRect/>
          </a:stretch>
        </p:blipFill>
        <p:spPr>
          <a:xfrm>
            <a:off x="228600" y="1143000"/>
            <a:ext cx="3400425" cy="866775"/>
          </a:xfrm>
          <a:prstGeom prst="rect">
            <a:avLst/>
          </a:prstGeom>
        </p:spPr>
      </p:pic>
      <p:pic>
        <p:nvPicPr>
          <p:cNvPr id="18" name="Picture 17" descr="dts mono.jpg"/>
          <p:cNvPicPr>
            <a:picLocks noChangeAspect="1"/>
          </p:cNvPicPr>
          <p:nvPr/>
        </p:nvPicPr>
        <p:blipFill>
          <a:blip r:embed="rId11" cstate="print"/>
          <a:stretch>
            <a:fillRect/>
          </a:stretch>
        </p:blipFill>
        <p:spPr>
          <a:xfrm>
            <a:off x="457200" y="3733800"/>
            <a:ext cx="7728857" cy="381000"/>
          </a:xfrm>
          <a:prstGeom prst="rect">
            <a:avLst/>
          </a:prstGeom>
        </p:spPr>
      </p:pic>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3" name="Content Placeholder 2"/>
          <p:cNvSpPr>
            <a:spLocks noGrp="1"/>
          </p:cNvSpPr>
          <p:nvPr>
            <p:ph idx="1"/>
          </p:nvPr>
        </p:nvSpPr>
        <p:spPr>
          <a:xfrm>
            <a:off x="304800" y="2057400"/>
            <a:ext cx="8229600" cy="4572000"/>
          </a:xfrm>
        </p:spPr>
        <p:txBody>
          <a:bodyPr>
            <a:normAutofit lnSpcReduction="10000"/>
          </a:bodyPr>
          <a:lstStyle/>
          <a:p>
            <a:pPr marL="0" indent="0" algn="ctr">
              <a:buNone/>
            </a:pPr>
            <a:r>
              <a:rPr lang="en-US" b="1" dirty="0" smtClean="0"/>
              <a:t>3.16.9 Special playback characteristics (344ǂh </a:t>
            </a:r>
            <a:r>
              <a:rPr lang="en-US" b="1" dirty="0" smtClean="0">
                <a:solidFill>
                  <a:srgbClr val="FF0000"/>
                </a:solidFill>
              </a:rPr>
              <a:t>ǂ2 </a:t>
            </a:r>
            <a:r>
              <a:rPr lang="en-US" b="1" dirty="0" err="1" smtClean="0">
                <a:solidFill>
                  <a:srgbClr val="FF0000"/>
                </a:solidFill>
              </a:rPr>
              <a:t>rdaspc</a:t>
            </a:r>
            <a:r>
              <a:rPr lang="en-US" b="1" dirty="0" smtClean="0"/>
              <a:t>)</a:t>
            </a:r>
          </a:p>
          <a:p>
            <a:pPr marL="0" indent="0" algn="ctr">
              <a:buNone/>
            </a:pPr>
            <a:endParaRPr lang="en-US" sz="1000" dirty="0" smtClean="0"/>
          </a:p>
          <a:p>
            <a:pPr marL="914400" indent="-347472">
              <a:lnSpc>
                <a:spcPct val="80000"/>
              </a:lnSpc>
            </a:pPr>
            <a:r>
              <a:rPr lang="en-US" b="1" i="1" dirty="0" smtClean="0"/>
              <a:t>Dolby Digital </a:t>
            </a:r>
            <a:r>
              <a:rPr lang="en-US" dirty="0" smtClean="0"/>
              <a:t>5.1</a:t>
            </a:r>
          </a:p>
          <a:p>
            <a:pPr marL="914400" indent="-347472">
              <a:lnSpc>
                <a:spcPct val="80000"/>
              </a:lnSpc>
            </a:pPr>
            <a:r>
              <a:rPr lang="en-US" b="1" i="1" dirty="0" smtClean="0"/>
              <a:t>Dolby Digital </a:t>
            </a:r>
            <a:r>
              <a:rPr lang="en-US" dirty="0" smtClean="0"/>
              <a:t>surround 5.1</a:t>
            </a:r>
          </a:p>
          <a:p>
            <a:pPr marL="914400" indent="-347472">
              <a:lnSpc>
                <a:spcPct val="80000"/>
              </a:lnSpc>
            </a:pPr>
            <a:r>
              <a:rPr lang="en-US" b="1" i="1" dirty="0" smtClean="0"/>
              <a:t>Dolby Digital </a:t>
            </a:r>
            <a:r>
              <a:rPr lang="en-US" dirty="0" smtClean="0"/>
              <a:t>2.0</a:t>
            </a:r>
          </a:p>
          <a:p>
            <a:pPr marL="914400" indent="-347472">
              <a:lnSpc>
                <a:spcPct val="80000"/>
              </a:lnSpc>
            </a:pPr>
            <a:r>
              <a:rPr lang="en-US" b="1" i="1" dirty="0" smtClean="0"/>
              <a:t>Dolby </a:t>
            </a:r>
            <a:r>
              <a:rPr lang="en-US" b="1" i="1" dirty="0" err="1" smtClean="0"/>
              <a:t>TrueHD</a:t>
            </a:r>
            <a:r>
              <a:rPr lang="en-US" b="1" i="1" dirty="0" smtClean="0"/>
              <a:t> </a:t>
            </a:r>
            <a:r>
              <a:rPr lang="en-US" dirty="0" smtClean="0"/>
              <a:t>5.1</a:t>
            </a:r>
          </a:p>
          <a:p>
            <a:pPr marL="914400" indent="-347472">
              <a:lnSpc>
                <a:spcPct val="80000"/>
              </a:lnSpc>
            </a:pPr>
            <a:r>
              <a:rPr lang="en-US" b="1" i="1" dirty="0" smtClean="0"/>
              <a:t>DTS</a:t>
            </a:r>
            <a:r>
              <a:rPr lang="en-US" dirty="0" smtClean="0"/>
              <a:t> 5.1</a:t>
            </a:r>
          </a:p>
          <a:p>
            <a:pPr marL="914400" indent="-347472">
              <a:lnSpc>
                <a:spcPct val="80000"/>
              </a:lnSpc>
            </a:pPr>
            <a:r>
              <a:rPr lang="en-US" b="1" i="1" dirty="0" smtClean="0"/>
              <a:t>DTS-HD Master Audio </a:t>
            </a:r>
            <a:r>
              <a:rPr lang="en-US" dirty="0" smtClean="0"/>
              <a:t>7.1</a:t>
            </a:r>
          </a:p>
          <a:p>
            <a:pPr marL="914400" indent="-347472">
              <a:lnSpc>
                <a:spcPct val="80000"/>
              </a:lnSpc>
            </a:pPr>
            <a:r>
              <a:rPr lang="en-US" b="1" i="1" dirty="0" smtClean="0"/>
              <a:t>PCM</a:t>
            </a:r>
            <a:r>
              <a:rPr lang="en-US" dirty="0" smtClean="0"/>
              <a:t> stereo</a:t>
            </a:r>
          </a:p>
        </p:txBody>
      </p:sp>
      <p:sp>
        <p:nvSpPr>
          <p:cNvPr id="4" name="Slide Number Placeholder 3"/>
          <p:cNvSpPr>
            <a:spLocks noGrp="1"/>
          </p:cNvSpPr>
          <p:nvPr>
            <p:ph type="sldNum" sz="quarter" idx="12"/>
          </p:nvPr>
        </p:nvSpPr>
        <p:spPr/>
        <p:txBody>
          <a:bodyPr/>
          <a:lstStyle/>
          <a:p>
            <a:fld id="{05FE50F6-334F-4352-A1BB-73024F37EEBD}" type="slidenum">
              <a:rPr lang="en-US" smtClean="0"/>
              <a:pPr/>
              <a:t>58</a:t>
            </a:fld>
            <a:endParaRPr lang="en-US"/>
          </a:p>
        </p:txBody>
      </p:sp>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3.16 Sound Characteristics (344)</a:t>
            </a:r>
            <a:endParaRPr lang="en-US" b="1" dirty="0">
              <a:latin typeface="Arial Rounded MT Bold" pitchFamily="34" charset="0"/>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59</a:t>
            </a:fld>
            <a:endParaRPr lang="en-US"/>
          </a:p>
        </p:txBody>
      </p:sp>
      <p:pic>
        <p:nvPicPr>
          <p:cNvPr id="10" name="Picture 9" descr="surround media formats.jpg"/>
          <p:cNvPicPr>
            <a:picLocks noChangeAspect="1"/>
          </p:cNvPicPr>
          <p:nvPr/>
        </p:nvPicPr>
        <p:blipFill>
          <a:blip r:embed="rId3" cstate="print"/>
          <a:stretch>
            <a:fillRect/>
          </a:stretch>
        </p:blipFill>
        <p:spPr>
          <a:xfrm>
            <a:off x="838200" y="1191351"/>
            <a:ext cx="7543800" cy="5666649"/>
          </a:xfrm>
          <a:prstGeom prst="rect">
            <a:avLst/>
          </a:prstGeom>
        </p:spPr>
      </p:pic>
      <p:sp>
        <p:nvSpPr>
          <p:cNvPr id="11" name="TextBox 10"/>
          <p:cNvSpPr txBox="1"/>
          <p:nvPr/>
        </p:nvSpPr>
        <p:spPr>
          <a:xfrm>
            <a:off x="2514600" y="6248400"/>
            <a:ext cx="6629400" cy="553998"/>
          </a:xfrm>
          <a:prstGeom prst="rect">
            <a:avLst/>
          </a:prstGeom>
          <a:noFill/>
        </p:spPr>
        <p:txBody>
          <a:bodyPr wrap="square" rtlCol="0">
            <a:spAutoFit/>
          </a:bodyPr>
          <a:lstStyle/>
          <a:p>
            <a:r>
              <a:rPr lang="en-US" sz="1500" dirty="0" smtClean="0">
                <a:solidFill>
                  <a:schemeClr val="bg1"/>
                </a:solidFill>
              </a:rPr>
              <a:t>Bartlett, Bruce, and Jenny Bartlett. </a:t>
            </a:r>
            <a:r>
              <a:rPr lang="en-US" sz="1500" i="1" dirty="0" smtClean="0">
                <a:solidFill>
                  <a:schemeClr val="bg1"/>
                </a:solidFill>
              </a:rPr>
              <a:t>Practical Recording Techniques: The Step-by-Step Approach to Professional Audio Recording</a:t>
            </a:r>
            <a:r>
              <a:rPr lang="en-US" sz="1500" dirty="0" smtClean="0">
                <a:solidFill>
                  <a:schemeClr val="bg1"/>
                </a:solidFill>
              </a:rPr>
              <a:t>. Burlington, MA: Focal Press, 2009.</a:t>
            </a:r>
            <a:endParaRPr lang="en-US" sz="1500" dirty="0">
              <a:solidFill>
                <a:schemeClr val="bg1"/>
              </a:solidFill>
            </a:endParaRPr>
          </a:p>
        </p:txBody>
      </p:sp>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cs typeface="FrankRuehl" pitchFamily="34" charset="-79"/>
              </a:rPr>
              <a:t>Content Type</a:t>
            </a:r>
            <a:endParaRPr lang="en-US" dirty="0"/>
          </a:p>
        </p:txBody>
      </p:sp>
      <p:sp>
        <p:nvSpPr>
          <p:cNvPr id="3" name="Content Placeholder 2"/>
          <p:cNvSpPr>
            <a:spLocks noGrp="1"/>
          </p:cNvSpPr>
          <p:nvPr>
            <p:ph idx="1"/>
          </p:nvPr>
        </p:nvSpPr>
        <p:spPr/>
        <p:txBody>
          <a:bodyPr>
            <a:normAutofit lnSpcReduction="10000"/>
          </a:bodyPr>
          <a:lstStyle/>
          <a:p>
            <a:pPr algn="r">
              <a:buNone/>
            </a:pPr>
            <a:r>
              <a:rPr lang="en-US" dirty="0" smtClean="0"/>
              <a:t>A</a:t>
            </a:r>
            <a:r>
              <a:rPr lang="en-US" dirty="0" smtClean="0">
                <a:solidFill>
                  <a:srgbClr val="00B0F0"/>
                </a:solidFill>
              </a:rPr>
              <a:t> </a:t>
            </a:r>
            <a:r>
              <a:rPr lang="en-US" b="1" i="1" dirty="0" smtClean="0">
                <a:solidFill>
                  <a:srgbClr val="FF0000"/>
                </a:solidFill>
              </a:rPr>
              <a:t>3D video game</a:t>
            </a:r>
            <a:r>
              <a:rPr lang="en-US" i="1" dirty="0" smtClean="0">
                <a:solidFill>
                  <a:srgbClr val="FF0000"/>
                </a:solidFill>
              </a:rPr>
              <a:t> </a:t>
            </a:r>
            <a:r>
              <a:rPr lang="en-US" dirty="0" smtClean="0">
                <a:solidFill>
                  <a:schemeClr val="bg1"/>
                </a:solidFill>
              </a:rPr>
              <a:t>may </a:t>
            </a:r>
            <a:r>
              <a:rPr lang="en-US" dirty="0" smtClean="0"/>
              <a:t>refer to:</a:t>
            </a:r>
          </a:p>
          <a:p>
            <a:pPr lvl="1"/>
            <a:r>
              <a:rPr lang="en-US" dirty="0" smtClean="0">
                <a:solidFill>
                  <a:schemeClr val="bg1"/>
                </a:solidFill>
              </a:rPr>
              <a:t>any video game with </a:t>
            </a:r>
            <a:r>
              <a:rPr lang="en-US" dirty="0" smtClean="0">
                <a:hlinkClick r:id="rId3" tooltip="Video game graphics"/>
              </a:rPr>
              <a:t>3D game graphics</a:t>
            </a:r>
            <a:r>
              <a:rPr lang="en-US" dirty="0" smtClean="0"/>
              <a:t>, that are </a:t>
            </a:r>
            <a:r>
              <a:rPr lang="en-US" dirty="0" smtClean="0">
                <a:solidFill>
                  <a:schemeClr val="bg1"/>
                </a:solidFill>
              </a:rPr>
              <a:t>computed in 3 dimensions</a:t>
            </a:r>
          </a:p>
          <a:p>
            <a:pPr lvl="2">
              <a:buNone/>
            </a:pPr>
            <a:r>
              <a:rPr lang="en-US" dirty="0" smtClean="0">
                <a:solidFill>
                  <a:schemeClr val="bg1"/>
                </a:solidFill>
                <a:sym typeface="Wingdings" pitchFamily="2" charset="2"/>
              </a:rPr>
              <a:t> </a:t>
            </a:r>
            <a:r>
              <a:rPr lang="en-US" sz="2800" dirty="0" smtClean="0">
                <a:solidFill>
                  <a:schemeClr val="bg1"/>
                </a:solidFill>
                <a:sym typeface="Wingdings" pitchFamily="2" charset="2"/>
              </a:rPr>
              <a:t>Two-dimensional moving image</a:t>
            </a:r>
            <a:endParaRPr lang="en-US" sz="2800" dirty="0" smtClean="0">
              <a:solidFill>
                <a:schemeClr val="bg1"/>
              </a:solidFill>
            </a:endParaRPr>
          </a:p>
          <a:p>
            <a:pPr lvl="1"/>
            <a:r>
              <a:rPr lang="en-US" dirty="0" smtClean="0">
                <a:solidFill>
                  <a:schemeClr val="bg1"/>
                </a:solidFill>
              </a:rPr>
              <a:t>any </a:t>
            </a:r>
            <a:r>
              <a:rPr lang="en-US" dirty="0" smtClean="0">
                <a:solidFill>
                  <a:srgbClr val="FF0000"/>
                </a:solidFill>
                <a:hlinkClick r:id="rId4" tooltip="Stereoscopic video game"/>
              </a:rPr>
              <a:t>stereoscopic video game</a:t>
            </a:r>
            <a:r>
              <a:rPr lang="en-US" dirty="0" smtClean="0"/>
              <a:t>, with a stereoscopic </a:t>
            </a:r>
            <a:r>
              <a:rPr lang="en-US" dirty="0" smtClean="0">
                <a:solidFill>
                  <a:schemeClr val="bg1"/>
                </a:solidFill>
              </a:rPr>
              <a:t>depth effect (including </a:t>
            </a:r>
            <a:r>
              <a:rPr lang="en-US" dirty="0">
                <a:hlinkClick r:id="rId5"/>
              </a:rPr>
              <a:t>virtual </a:t>
            </a:r>
            <a:r>
              <a:rPr lang="en-US" dirty="0" smtClean="0">
                <a:hlinkClick r:id="rId5"/>
              </a:rPr>
              <a:t>reality</a:t>
            </a:r>
            <a:r>
              <a:rPr lang="en-US" dirty="0" smtClean="0"/>
              <a:t> (</a:t>
            </a:r>
            <a:r>
              <a:rPr lang="en-US" dirty="0"/>
              <a:t>VR)</a:t>
            </a:r>
            <a:endParaRPr lang="en-US" dirty="0" smtClean="0">
              <a:solidFill>
                <a:schemeClr val="bg1"/>
              </a:solidFill>
            </a:endParaRPr>
          </a:p>
          <a:p>
            <a:pPr lvl="2">
              <a:buFont typeface="Wingdings"/>
              <a:buChar char="à"/>
            </a:pPr>
            <a:r>
              <a:rPr lang="en-US" sz="2800" dirty="0" smtClean="0">
                <a:solidFill>
                  <a:schemeClr val="bg1"/>
                </a:solidFill>
                <a:sym typeface="Wingdings" pitchFamily="2" charset="2"/>
              </a:rPr>
              <a:t>Three-dimensional </a:t>
            </a:r>
          </a:p>
          <a:p>
            <a:pPr lvl="2">
              <a:buNone/>
            </a:pPr>
            <a:r>
              <a:rPr lang="en-US" sz="2800" dirty="0" smtClean="0">
                <a:solidFill>
                  <a:schemeClr val="bg1"/>
                </a:solidFill>
                <a:sym typeface="Wingdings" pitchFamily="2" charset="2"/>
              </a:rPr>
              <a:t>     moving image</a:t>
            </a:r>
          </a:p>
          <a:p>
            <a:pPr lvl="1">
              <a:buNone/>
            </a:pPr>
            <a:endParaRPr lang="en-US" sz="1600" dirty="0" smtClean="0">
              <a:solidFill>
                <a:schemeClr val="bg1"/>
              </a:solidFill>
            </a:endParaRPr>
          </a:p>
          <a:p>
            <a:pPr lvl="1">
              <a:buNone/>
            </a:pPr>
            <a:r>
              <a:rPr lang="en-US" dirty="0" smtClean="0">
                <a:solidFill>
                  <a:schemeClr val="bg1"/>
                </a:solidFill>
              </a:rPr>
              <a:t>(definitions from Wikipedia)</a:t>
            </a:r>
          </a:p>
          <a:p>
            <a:endParaRPr lang="en-US" dirty="0"/>
          </a:p>
        </p:txBody>
      </p:sp>
      <p:sp>
        <p:nvSpPr>
          <p:cNvPr id="6" name="Slide Number Placeholder 5"/>
          <p:cNvSpPr>
            <a:spLocks noGrp="1"/>
          </p:cNvSpPr>
          <p:nvPr>
            <p:ph type="sldNum" sz="quarter" idx="12"/>
          </p:nvPr>
        </p:nvSpPr>
        <p:spPr/>
        <p:txBody>
          <a:bodyPr/>
          <a:lstStyle/>
          <a:p>
            <a:fld id="{BFDE4453-0601-45E3-96F2-6BE07A87F197}" type="slidenum">
              <a:rPr lang="en-US" smtClean="0"/>
              <a:pPr/>
              <a:t>6</a:t>
            </a:fld>
            <a:endParaRPr lang="en-US"/>
          </a:p>
        </p:txBody>
      </p:sp>
      <p:pic>
        <p:nvPicPr>
          <p:cNvPr id="7" name="Picture 6" descr="Orlovsky_and_Oculus_Rift.jpg"/>
          <p:cNvPicPr>
            <a:picLocks noChangeAspect="1"/>
          </p:cNvPicPr>
          <p:nvPr/>
        </p:nvPicPr>
        <p:blipFill>
          <a:blip r:embed="rId6" cstate="print"/>
          <a:stretch>
            <a:fillRect/>
          </a:stretch>
        </p:blipFill>
        <p:spPr>
          <a:xfrm>
            <a:off x="5334000" y="4419599"/>
            <a:ext cx="2895600" cy="2224347"/>
          </a:xfrm>
          <a:prstGeom prst="rect">
            <a:avLst/>
          </a:prstGeom>
        </p:spPr>
      </p:pic>
    </p:spTree>
    <p:extLst>
      <p:ext uri="{BB962C8B-B14F-4D97-AF65-F5344CB8AC3E}">
        <p14:creationId xmlns:p14="http://schemas.microsoft.com/office/powerpoint/2010/main" val="78655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3.17 Projection Characteristic of Motion Picture Film (345)</a:t>
            </a:r>
            <a:endParaRPr lang="en-US" b="1" dirty="0">
              <a:latin typeface="Arial Rounded MT Bold" pitchFamily="34" charset="0"/>
            </a:endParaRPr>
          </a:p>
        </p:txBody>
      </p:sp>
      <p:sp>
        <p:nvSpPr>
          <p:cNvPr id="3" name="Content Placeholder 2"/>
          <p:cNvSpPr>
            <a:spLocks noGrp="1"/>
          </p:cNvSpPr>
          <p:nvPr>
            <p:ph idx="1"/>
          </p:nvPr>
        </p:nvSpPr>
        <p:spPr>
          <a:xfrm>
            <a:off x="609600" y="2057400"/>
            <a:ext cx="8153400" cy="4419600"/>
          </a:xfrm>
        </p:spPr>
        <p:txBody>
          <a:bodyPr>
            <a:normAutofit fontScale="92500" lnSpcReduction="10000"/>
          </a:bodyPr>
          <a:lstStyle/>
          <a:p>
            <a:pPr marL="0" indent="0">
              <a:buNone/>
            </a:pPr>
            <a:r>
              <a:rPr lang="en-US" sz="3000" b="1" dirty="0" smtClean="0"/>
              <a:t>3.17.2 Presentation Format (345ǂa </a:t>
            </a:r>
            <a:r>
              <a:rPr lang="en-US" sz="3000" b="1" dirty="0" smtClean="0">
                <a:solidFill>
                  <a:srgbClr val="FF0000"/>
                </a:solidFill>
              </a:rPr>
              <a:t>ǂ2 </a:t>
            </a:r>
            <a:r>
              <a:rPr lang="en-US" sz="3000" b="1" dirty="0" err="1" smtClean="0">
                <a:solidFill>
                  <a:srgbClr val="FF0000"/>
                </a:solidFill>
              </a:rPr>
              <a:t>rdapf</a:t>
            </a:r>
            <a:r>
              <a:rPr lang="en-US" sz="3000" b="1" dirty="0" smtClean="0"/>
              <a:t>)</a:t>
            </a:r>
          </a:p>
          <a:p>
            <a:pPr marL="0" indent="0">
              <a:buNone/>
            </a:pPr>
            <a:r>
              <a:rPr lang="en-US" sz="3000" dirty="0" smtClean="0"/>
              <a:t>A format used in the production of a projected image, such as Cinerama, IMAX, standard silent aperture</a:t>
            </a:r>
          </a:p>
          <a:p>
            <a:pPr marL="0" indent="0">
              <a:buNone/>
            </a:pPr>
            <a:endParaRPr lang="en-US" sz="1500" dirty="0" smtClean="0"/>
          </a:p>
          <a:p>
            <a:pPr marL="0" indent="0">
              <a:buNone/>
            </a:pPr>
            <a:r>
              <a:rPr lang="en-US" sz="3000" b="1" dirty="0" smtClean="0"/>
              <a:t>3.17.3 Projection Speed (345ǂb)</a:t>
            </a:r>
          </a:p>
          <a:p>
            <a:pPr marL="0" indent="0">
              <a:buNone/>
            </a:pPr>
            <a:r>
              <a:rPr lang="en-US" sz="3000" dirty="0" smtClean="0"/>
              <a:t>A speed at which a projected carrier must be operated to produce the moving image intended</a:t>
            </a:r>
          </a:p>
          <a:p>
            <a:pPr marL="0" indent="0">
              <a:buNone/>
            </a:pPr>
            <a:endParaRPr lang="en-US" sz="1600" dirty="0" smtClean="0"/>
          </a:p>
          <a:p>
            <a:pPr marL="347472" indent="-347472">
              <a:buNone/>
            </a:pPr>
            <a:r>
              <a:rPr lang="en-US" sz="2800" i="1" dirty="0" smtClean="0"/>
              <a:t>*Only used for film carriers</a:t>
            </a:r>
          </a:p>
          <a:p>
            <a:pPr marL="347472" indent="-347472">
              <a:buNone/>
            </a:pPr>
            <a:r>
              <a:rPr lang="en-US" sz="2800" i="1" dirty="0" smtClean="0"/>
              <a:t>*Make note for video carriers if details of original film are considered important</a:t>
            </a:r>
          </a:p>
        </p:txBody>
      </p:sp>
      <p:sp>
        <p:nvSpPr>
          <p:cNvPr id="4" name="Slide Number Placeholder 3"/>
          <p:cNvSpPr>
            <a:spLocks noGrp="1"/>
          </p:cNvSpPr>
          <p:nvPr>
            <p:ph type="sldNum" sz="quarter" idx="12"/>
          </p:nvPr>
        </p:nvSpPr>
        <p:spPr/>
        <p:txBody>
          <a:bodyPr/>
          <a:lstStyle/>
          <a:p>
            <a:fld id="{05FE50F6-334F-4352-A1BB-73024F37EEBD}" type="slidenum">
              <a:rPr lang="en-US" smtClean="0"/>
              <a:pPr/>
              <a:t>60</a:t>
            </a:fld>
            <a:endParaRPr lang="en-US"/>
          </a:p>
        </p:txBody>
      </p:sp>
    </p:spTree>
    <p:extLst>
      <p:ext uri="{BB962C8B-B14F-4D97-AF65-F5344CB8AC3E}">
        <p14:creationId xmlns:p14="http://schemas.microsoft.com/office/powerpoint/2010/main" val="5198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838200"/>
            <a:ext cx="2895600" cy="5778098"/>
          </a:xfrm>
          <a:prstGeom prst="rect">
            <a:avLst/>
          </a:prstGeom>
        </p:spPr>
      </p:pic>
      <p:sp>
        <p:nvSpPr>
          <p:cNvPr id="2" name="Title 1"/>
          <p:cNvSpPr>
            <a:spLocks noGrp="1"/>
          </p:cNvSpPr>
          <p:nvPr>
            <p:ph type="title"/>
          </p:nvPr>
        </p:nvSpPr>
        <p:spPr/>
        <p:txBody>
          <a:bodyPr>
            <a:normAutofit/>
          </a:bodyPr>
          <a:lstStyle/>
          <a:p>
            <a:pPr algn="l"/>
            <a:r>
              <a:rPr lang="en-US" b="1" dirty="0" smtClean="0">
                <a:latin typeface="Arial Rounded MT Bold" pitchFamily="34" charset="0"/>
              </a:rPr>
              <a:t>7.19 Aspect Ratio (500)</a:t>
            </a:r>
            <a:endParaRPr lang="en-US" b="1" dirty="0">
              <a:latin typeface="Arial Rounded MT Bold" pitchFamily="34" charset="0"/>
            </a:endParaRPr>
          </a:p>
        </p:txBody>
      </p:sp>
      <p:sp>
        <p:nvSpPr>
          <p:cNvPr id="3" name="Content Placeholder 2"/>
          <p:cNvSpPr>
            <a:spLocks noGrp="1"/>
          </p:cNvSpPr>
          <p:nvPr>
            <p:ph idx="1"/>
          </p:nvPr>
        </p:nvSpPr>
        <p:spPr>
          <a:xfrm>
            <a:off x="457200" y="1997075"/>
            <a:ext cx="5791200" cy="4724400"/>
          </a:xfrm>
        </p:spPr>
        <p:txBody>
          <a:bodyPr>
            <a:normAutofit fontScale="92500" lnSpcReduction="10000"/>
          </a:bodyPr>
          <a:lstStyle/>
          <a:p>
            <a:pPr marL="0" indent="0">
              <a:buNone/>
            </a:pPr>
            <a:r>
              <a:rPr lang="en-US" sz="3400" b="1" dirty="0" smtClean="0"/>
              <a:t>     7.19 </a:t>
            </a:r>
            <a:r>
              <a:rPr lang="en-US" sz="3400" b="1" dirty="0"/>
              <a:t>Aspect </a:t>
            </a:r>
            <a:r>
              <a:rPr lang="en-US" sz="3400" b="1" dirty="0" smtClean="0"/>
              <a:t>Ratio (500)</a:t>
            </a:r>
          </a:p>
          <a:p>
            <a:pPr marL="0" indent="0">
              <a:buNone/>
            </a:pPr>
            <a:r>
              <a:rPr lang="en-US" sz="3000" dirty="0" smtClean="0"/>
              <a:t>Ratio </a:t>
            </a:r>
            <a:r>
              <a:rPr lang="en-US" sz="3000" dirty="0"/>
              <a:t>of the width to the height of a moving </a:t>
            </a:r>
            <a:r>
              <a:rPr lang="en-US" sz="3000" dirty="0" smtClean="0"/>
              <a:t>image (numerical &amp; designation)</a:t>
            </a:r>
            <a:endParaRPr lang="en-US" sz="3000" dirty="0"/>
          </a:p>
          <a:p>
            <a:pPr marL="0" indent="0">
              <a:buNone/>
            </a:pPr>
            <a:endParaRPr lang="en-US" sz="1200" dirty="0"/>
          </a:p>
          <a:p>
            <a:r>
              <a:rPr lang="en-US" sz="3000" dirty="0" smtClean="0"/>
              <a:t>full screen (</a:t>
            </a:r>
            <a:r>
              <a:rPr lang="en-US" sz="3000" dirty="0"/>
              <a:t>less than 1.5:1</a:t>
            </a:r>
            <a:r>
              <a:rPr lang="en-US" sz="3000" dirty="0" smtClean="0"/>
              <a:t>)</a:t>
            </a:r>
            <a:endParaRPr lang="en-US" sz="3000" dirty="0"/>
          </a:p>
          <a:p>
            <a:r>
              <a:rPr lang="en-US" sz="3000" dirty="0"/>
              <a:t>wide </a:t>
            </a:r>
            <a:r>
              <a:rPr lang="en-US" sz="3000" dirty="0" smtClean="0"/>
              <a:t>screen (</a:t>
            </a:r>
            <a:r>
              <a:rPr lang="en-US" sz="3000" dirty="0"/>
              <a:t>1.5:1 or </a:t>
            </a:r>
            <a:r>
              <a:rPr lang="en-US" sz="3000" dirty="0" smtClean="0"/>
              <a:t>greater)</a:t>
            </a:r>
            <a:endParaRPr lang="en-US" sz="3000" dirty="0"/>
          </a:p>
          <a:p>
            <a:r>
              <a:rPr lang="en-US" sz="3000" dirty="0" smtClean="0"/>
              <a:t>mixed (</a:t>
            </a:r>
            <a:r>
              <a:rPr lang="en-US" sz="3000" dirty="0"/>
              <a:t>multiple aspect ratios </a:t>
            </a:r>
            <a:r>
              <a:rPr lang="en-US" sz="3000" dirty="0" smtClean="0"/>
              <a:t>in same </a:t>
            </a:r>
            <a:r>
              <a:rPr lang="en-US" sz="3000" dirty="0"/>
              <a:t>work</a:t>
            </a:r>
            <a:r>
              <a:rPr lang="en-US" sz="3000" dirty="0" smtClean="0"/>
              <a:t>)*</a:t>
            </a:r>
          </a:p>
          <a:p>
            <a:endParaRPr lang="en-US" sz="1300" dirty="0"/>
          </a:p>
          <a:p>
            <a:pPr marL="347472" indent="-347472">
              <a:buNone/>
            </a:pPr>
            <a:r>
              <a:rPr lang="en-US" sz="2600" i="1" dirty="0" smtClean="0"/>
              <a:t>*OLAC recommends using “Mixed aspect ratios”</a:t>
            </a:r>
            <a:endParaRPr lang="en-US" sz="2600" i="1"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61</a:t>
            </a:fld>
            <a:endParaRPr lang="en-US"/>
          </a:p>
        </p:txBody>
      </p:sp>
      <p:sp>
        <p:nvSpPr>
          <p:cNvPr id="7" name="TextBox 6"/>
          <p:cNvSpPr txBox="1"/>
          <p:nvPr/>
        </p:nvSpPr>
        <p:spPr>
          <a:xfrm>
            <a:off x="3810000" y="6396335"/>
            <a:ext cx="2057400" cy="461665"/>
          </a:xfrm>
          <a:prstGeom prst="rect">
            <a:avLst/>
          </a:prstGeom>
          <a:noFill/>
        </p:spPr>
        <p:txBody>
          <a:bodyPr wrap="square" rtlCol="0">
            <a:spAutoFit/>
          </a:bodyPr>
          <a:lstStyle/>
          <a:p>
            <a:r>
              <a:rPr lang="en-US" sz="1200" dirty="0">
                <a:solidFill>
                  <a:schemeClr val="bg1"/>
                </a:solidFill>
              </a:rPr>
              <a:t>https://en.wikipedia.org/wiki/Aspect_ratio_%28image%29</a:t>
            </a:r>
          </a:p>
        </p:txBody>
      </p:sp>
    </p:spTree>
    <p:extLst>
      <p:ext uri="{BB962C8B-B14F-4D97-AF65-F5344CB8AC3E}">
        <p14:creationId xmlns:p14="http://schemas.microsoft.com/office/powerpoint/2010/main" val="343947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7.19 Aspect Ratio (500)</a:t>
            </a:r>
            <a:endParaRPr lang="en-US" b="1" dirty="0">
              <a:latin typeface="Arial Rounded MT Bold" pitchFamily="34" charset="0"/>
            </a:endParaRPr>
          </a:p>
        </p:txBody>
      </p:sp>
      <p:sp>
        <p:nvSpPr>
          <p:cNvPr id="3" name="Content Placeholder 2"/>
          <p:cNvSpPr>
            <a:spLocks noGrp="1"/>
          </p:cNvSpPr>
          <p:nvPr>
            <p:ph idx="1"/>
          </p:nvPr>
        </p:nvSpPr>
        <p:spPr>
          <a:xfrm>
            <a:off x="457200" y="1981200"/>
            <a:ext cx="8229600" cy="4648200"/>
          </a:xfrm>
        </p:spPr>
        <p:txBody>
          <a:bodyPr>
            <a:normAutofit fontScale="92500" lnSpcReduction="20000"/>
          </a:bodyPr>
          <a:lstStyle/>
          <a:p>
            <a:pPr marL="0" indent="0" algn="ctr">
              <a:buNone/>
            </a:pPr>
            <a:r>
              <a:rPr lang="en-US" sz="3600" b="1" dirty="0" smtClean="0"/>
              <a:t>7.19 </a:t>
            </a:r>
            <a:r>
              <a:rPr lang="en-US" sz="3600" b="1" dirty="0"/>
              <a:t>Aspect </a:t>
            </a:r>
            <a:r>
              <a:rPr lang="en-US" sz="3600" b="1" dirty="0" smtClean="0"/>
              <a:t>Ratio (500)</a:t>
            </a:r>
          </a:p>
          <a:p>
            <a:pPr marL="0" indent="0">
              <a:buNone/>
            </a:pPr>
            <a:r>
              <a:rPr lang="en-US" dirty="0"/>
              <a:t>Record an aspect ratio of the expression as a numerical ratio in standard format with a denominator of 1</a:t>
            </a:r>
            <a:r>
              <a:rPr lang="en-US" dirty="0" smtClean="0"/>
              <a:t>.</a:t>
            </a:r>
          </a:p>
          <a:p>
            <a:pPr marL="0" indent="0">
              <a:buNone/>
            </a:pPr>
            <a:endParaRPr lang="en-US" sz="1300" dirty="0"/>
          </a:p>
          <a:p>
            <a:pPr marL="914400"/>
            <a:r>
              <a:rPr lang="en-US" dirty="0" smtClean="0"/>
              <a:t>wide </a:t>
            </a:r>
            <a:r>
              <a:rPr lang="en-US" dirty="0"/>
              <a:t>screen (2.35:1)</a:t>
            </a:r>
          </a:p>
          <a:p>
            <a:pPr marL="914400" indent="0">
              <a:buNone/>
            </a:pPr>
            <a:endParaRPr lang="en-US" sz="1200" dirty="0"/>
          </a:p>
          <a:p>
            <a:pPr marL="914400"/>
            <a:r>
              <a:rPr lang="en-US" dirty="0"/>
              <a:t>full screen (1.33:1</a:t>
            </a:r>
            <a:r>
              <a:rPr lang="en-US" dirty="0" smtClean="0"/>
              <a:t>)*</a:t>
            </a:r>
            <a:endParaRPr lang="en-US" dirty="0"/>
          </a:p>
          <a:p>
            <a:pPr marL="914400" indent="0">
              <a:buNone/>
            </a:pPr>
            <a:endParaRPr lang="en-US" sz="1100" dirty="0"/>
          </a:p>
          <a:p>
            <a:pPr marL="914400"/>
            <a:r>
              <a:rPr lang="en-US" dirty="0"/>
              <a:t>wide screen (1.85:1)</a:t>
            </a:r>
          </a:p>
          <a:p>
            <a:pPr marL="914400"/>
            <a:r>
              <a:rPr lang="en-US" dirty="0"/>
              <a:t>full screen (1.33:1</a:t>
            </a:r>
            <a:r>
              <a:rPr lang="en-US" dirty="0" smtClean="0"/>
              <a:t>)</a:t>
            </a:r>
            <a:r>
              <a:rPr lang="en-US" dirty="0"/>
              <a:t> </a:t>
            </a:r>
            <a:r>
              <a:rPr lang="en-US" dirty="0" smtClean="0"/>
              <a:t>[resource includes both]</a:t>
            </a:r>
          </a:p>
          <a:p>
            <a:endParaRPr lang="en-US" sz="1400" dirty="0"/>
          </a:p>
          <a:p>
            <a:pPr marL="1828800" indent="0">
              <a:buNone/>
            </a:pPr>
            <a:r>
              <a:rPr lang="en-US" sz="2800" i="1" dirty="0" smtClean="0"/>
              <a:t>* often seen as 4:3</a:t>
            </a:r>
          </a:p>
        </p:txBody>
      </p:sp>
      <p:sp>
        <p:nvSpPr>
          <p:cNvPr id="4" name="Slide Number Placeholder 3"/>
          <p:cNvSpPr>
            <a:spLocks noGrp="1"/>
          </p:cNvSpPr>
          <p:nvPr>
            <p:ph type="sldNum" sz="quarter" idx="12"/>
          </p:nvPr>
        </p:nvSpPr>
        <p:spPr/>
        <p:txBody>
          <a:bodyPr/>
          <a:lstStyle/>
          <a:p>
            <a:fld id="{05FE50F6-334F-4352-A1BB-73024F37EEBD}" type="slidenum">
              <a:rPr lang="en-US" smtClean="0"/>
              <a:pPr/>
              <a:t>62</a:t>
            </a:fld>
            <a:endParaRPr lang="en-US"/>
          </a:p>
        </p:txBody>
      </p:sp>
    </p:spTree>
    <p:extLst>
      <p:ext uri="{BB962C8B-B14F-4D97-AF65-F5344CB8AC3E}">
        <p14:creationId xmlns:p14="http://schemas.microsoft.com/office/powerpoint/2010/main" val="378901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7.19 Aspect Ratio (500)</a:t>
            </a:r>
            <a:endParaRPr lang="en-US" b="1" dirty="0">
              <a:latin typeface="Arial Rounded MT Bold" pitchFamily="34" charset="0"/>
            </a:endParaRPr>
          </a:p>
        </p:txBody>
      </p:sp>
      <p:sp>
        <p:nvSpPr>
          <p:cNvPr id="3" name="Content Placeholder 2"/>
          <p:cNvSpPr>
            <a:spLocks noGrp="1"/>
          </p:cNvSpPr>
          <p:nvPr>
            <p:ph idx="1"/>
          </p:nvPr>
        </p:nvSpPr>
        <p:spPr>
          <a:xfrm>
            <a:off x="457200" y="1981200"/>
            <a:ext cx="8229600" cy="4375150"/>
          </a:xfrm>
        </p:spPr>
        <p:txBody>
          <a:bodyPr>
            <a:normAutofit fontScale="92500"/>
          </a:bodyPr>
          <a:lstStyle/>
          <a:p>
            <a:pPr marL="0" indent="0" algn="ctr">
              <a:buNone/>
            </a:pPr>
            <a:r>
              <a:rPr lang="en-US" sz="3600" b="1" dirty="0" smtClean="0"/>
              <a:t>7.19 </a:t>
            </a:r>
            <a:r>
              <a:rPr lang="en-US" sz="3600" b="1" dirty="0"/>
              <a:t>Aspect </a:t>
            </a:r>
            <a:r>
              <a:rPr lang="en-US" sz="3600" b="1" dirty="0" smtClean="0"/>
              <a:t>Ratio (500)</a:t>
            </a:r>
          </a:p>
          <a:p>
            <a:endParaRPr lang="en-US" sz="1200" dirty="0" smtClean="0"/>
          </a:p>
          <a:p>
            <a:pPr marL="0" indent="0">
              <a:buNone/>
            </a:pPr>
            <a:r>
              <a:rPr lang="en-US" sz="3000" dirty="0" smtClean="0"/>
              <a:t>16:9 on DVD packaging usually refers to “anamorphic widescreen” and not the actual aspect ratio of the film</a:t>
            </a:r>
          </a:p>
          <a:p>
            <a:pPr marL="0" indent="0">
              <a:buNone/>
            </a:pPr>
            <a:endParaRPr lang="en-US" sz="1100" dirty="0" smtClean="0"/>
          </a:p>
          <a:p>
            <a:pPr marL="347472" indent="-347472"/>
            <a:r>
              <a:rPr lang="en-US" sz="2800" dirty="0" smtClean="0">
                <a:hlinkClick r:id="rId3"/>
              </a:rPr>
              <a:t>https://en.wikipedia.org/wiki/Anamorphic_widescreen#DVD_Video</a:t>
            </a:r>
            <a:endParaRPr lang="en-US" sz="2800" dirty="0" smtClean="0"/>
          </a:p>
          <a:p>
            <a:pPr marL="347472" indent="-347472"/>
            <a:r>
              <a:rPr lang="en-US" sz="2800" dirty="0" smtClean="0">
                <a:hlinkClick r:id="rId4"/>
              </a:rPr>
              <a:t>http://www.wisegeek.org/what-is-anamorphic-widescreen.htm</a:t>
            </a:r>
            <a:r>
              <a:rPr lang="en-US" sz="2800" dirty="0" smtClean="0"/>
              <a:t> </a:t>
            </a:r>
          </a:p>
          <a:p>
            <a:pPr marL="347472" indent="-347472"/>
            <a:r>
              <a:rPr lang="en-US" sz="2800" dirty="0" smtClean="0">
                <a:hlinkClick r:id="rId5"/>
              </a:rPr>
              <a:t>http://www.tvshowsondvd.com/n/3997</a:t>
            </a:r>
            <a:r>
              <a:rPr lang="en-US" sz="2800" dirty="0" smtClean="0"/>
              <a:t> </a:t>
            </a:r>
          </a:p>
        </p:txBody>
      </p:sp>
      <p:sp>
        <p:nvSpPr>
          <p:cNvPr id="4" name="Slide Number Placeholder 3"/>
          <p:cNvSpPr>
            <a:spLocks noGrp="1"/>
          </p:cNvSpPr>
          <p:nvPr>
            <p:ph type="sldNum" sz="quarter" idx="12"/>
          </p:nvPr>
        </p:nvSpPr>
        <p:spPr/>
        <p:txBody>
          <a:bodyPr/>
          <a:lstStyle/>
          <a:p>
            <a:fld id="{05FE50F6-334F-4352-A1BB-73024F37EEBD}" type="slidenum">
              <a:rPr lang="en-US" smtClean="0"/>
              <a:pPr/>
              <a:t>63</a:t>
            </a:fld>
            <a:endParaRPr lang="en-US"/>
          </a:p>
        </p:txBody>
      </p:sp>
    </p:spTree>
    <p:extLst>
      <p:ext uri="{BB962C8B-B14F-4D97-AF65-F5344CB8AC3E}">
        <p14:creationId xmlns:p14="http://schemas.microsoft.com/office/powerpoint/2010/main" val="200585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Anamorphic Widescreen on DVDs</a:t>
            </a:r>
            <a:endParaRPr lang="en-US" dirty="0"/>
          </a:p>
        </p:txBody>
      </p:sp>
      <p:pic>
        <p:nvPicPr>
          <p:cNvPr id="12" name="Content Placeholder 11" descr="non-anamorphic dvd.png"/>
          <p:cNvPicPr>
            <a:picLocks noGrp="1" noChangeAspect="1"/>
          </p:cNvPicPr>
          <p:nvPr>
            <p:ph idx="1"/>
          </p:nvPr>
        </p:nvPicPr>
        <p:blipFill>
          <a:blip r:embed="rId3" cstate="print"/>
          <a:stretch>
            <a:fillRect/>
          </a:stretch>
        </p:blipFill>
        <p:spPr>
          <a:xfrm>
            <a:off x="914400" y="4572000"/>
            <a:ext cx="3079327" cy="1733205"/>
          </a:xfrm>
        </p:spPr>
      </p:pic>
      <p:sp>
        <p:nvSpPr>
          <p:cNvPr id="4" name="Slide Number Placeholder 3"/>
          <p:cNvSpPr>
            <a:spLocks noGrp="1"/>
          </p:cNvSpPr>
          <p:nvPr>
            <p:ph type="sldNum" sz="quarter" idx="12"/>
          </p:nvPr>
        </p:nvSpPr>
        <p:spPr/>
        <p:txBody>
          <a:bodyPr/>
          <a:lstStyle/>
          <a:p>
            <a:fld id="{05FE50F6-334F-4352-A1BB-73024F37EEBD}" type="slidenum">
              <a:rPr lang="en-US" smtClean="0"/>
              <a:pPr/>
              <a:t>64</a:t>
            </a:fld>
            <a:endParaRPr lang="en-US"/>
          </a:p>
        </p:txBody>
      </p:sp>
      <p:pic>
        <p:nvPicPr>
          <p:cNvPr id="9" name="Picture 8" descr="enhanced widescreen 4x3.jpg"/>
          <p:cNvPicPr>
            <a:picLocks noChangeAspect="1"/>
          </p:cNvPicPr>
          <p:nvPr/>
        </p:nvPicPr>
        <p:blipFill>
          <a:blip r:embed="rId4" cstate="print"/>
          <a:stretch>
            <a:fillRect/>
          </a:stretch>
        </p:blipFill>
        <p:spPr>
          <a:xfrm>
            <a:off x="4419600" y="3429000"/>
            <a:ext cx="4556960" cy="3429000"/>
          </a:xfrm>
          <a:prstGeom prst="rect">
            <a:avLst/>
          </a:prstGeom>
        </p:spPr>
      </p:pic>
      <p:pic>
        <p:nvPicPr>
          <p:cNvPr id="7" name="Picture 6" descr="enhanced widescreen 16x9.jpg"/>
          <p:cNvPicPr>
            <a:picLocks noChangeAspect="1"/>
          </p:cNvPicPr>
          <p:nvPr/>
        </p:nvPicPr>
        <p:blipFill>
          <a:blip r:embed="rId5" cstate="print"/>
          <a:stretch>
            <a:fillRect/>
          </a:stretch>
        </p:blipFill>
        <p:spPr>
          <a:xfrm>
            <a:off x="0" y="1371600"/>
            <a:ext cx="4738688" cy="3048000"/>
          </a:xfrm>
          <a:prstGeom prst="rect">
            <a:avLst/>
          </a:prstGeom>
        </p:spPr>
      </p:pic>
      <p:sp>
        <p:nvSpPr>
          <p:cNvPr id="10" name="TextBox 9"/>
          <p:cNvSpPr txBox="1"/>
          <p:nvPr/>
        </p:nvSpPr>
        <p:spPr>
          <a:xfrm>
            <a:off x="5334000" y="2971800"/>
            <a:ext cx="3810000" cy="461665"/>
          </a:xfrm>
          <a:prstGeom prst="rect">
            <a:avLst/>
          </a:prstGeom>
          <a:noFill/>
        </p:spPr>
        <p:txBody>
          <a:bodyPr wrap="square" rtlCol="0">
            <a:spAutoFit/>
          </a:bodyPr>
          <a:lstStyle/>
          <a:p>
            <a:r>
              <a:rPr lang="en-US" sz="1200" dirty="0" smtClean="0">
                <a:solidFill>
                  <a:schemeClr val="bg1"/>
                </a:solidFill>
              </a:rPr>
              <a:t>http://hometheaterhifi.com/volume_6_4/feature-article-enhanced-widescreen-november-99.html</a:t>
            </a:r>
            <a:endParaRPr lang="en-US" sz="1200" dirty="0">
              <a:solidFill>
                <a:schemeClr val="bg1"/>
              </a:solidFill>
            </a:endParaRPr>
          </a:p>
        </p:txBody>
      </p:sp>
      <p:sp>
        <p:nvSpPr>
          <p:cNvPr id="11" name="TextBox 10"/>
          <p:cNvSpPr txBox="1"/>
          <p:nvPr/>
        </p:nvSpPr>
        <p:spPr>
          <a:xfrm>
            <a:off x="228600" y="6396335"/>
            <a:ext cx="3505200" cy="461665"/>
          </a:xfrm>
          <a:prstGeom prst="rect">
            <a:avLst/>
          </a:prstGeom>
          <a:noFill/>
        </p:spPr>
        <p:txBody>
          <a:bodyPr wrap="square" rtlCol="0">
            <a:spAutoFit/>
          </a:bodyPr>
          <a:lstStyle/>
          <a:p>
            <a:r>
              <a:rPr lang="en-US" sz="1200" dirty="0" smtClean="0">
                <a:solidFill>
                  <a:schemeClr val="bg1"/>
                </a:solidFill>
              </a:rPr>
              <a:t>http://arstechnica.com/civis/viewtopic.php?f=2&amp;t=1243481&amp;start=40</a:t>
            </a:r>
            <a:endParaRPr lang="en-US" sz="1200" dirty="0">
              <a:solidFill>
                <a:schemeClr val="bg1"/>
              </a:solidFill>
            </a:endParaRPr>
          </a:p>
        </p:txBody>
      </p:sp>
      <p:sp>
        <p:nvSpPr>
          <p:cNvPr id="13" name="TextBox 12"/>
          <p:cNvSpPr txBox="1"/>
          <p:nvPr/>
        </p:nvSpPr>
        <p:spPr>
          <a:xfrm>
            <a:off x="4724400" y="1447800"/>
            <a:ext cx="3886200" cy="1969770"/>
          </a:xfrm>
          <a:prstGeom prst="rect">
            <a:avLst/>
          </a:prstGeom>
          <a:noFill/>
        </p:spPr>
        <p:txBody>
          <a:bodyPr wrap="square" rtlCol="0">
            <a:spAutoFit/>
          </a:bodyPr>
          <a:lstStyle/>
          <a:p>
            <a:pPr marL="347472" indent="-347472">
              <a:buFont typeface="Arial" pitchFamily="34" charset="0"/>
              <a:buChar char="•"/>
            </a:pPr>
            <a:r>
              <a:rPr lang="en-US" sz="2800" dirty="0" smtClean="0">
                <a:solidFill>
                  <a:schemeClr val="bg1"/>
                </a:solidFill>
              </a:rPr>
              <a:t>Enhanced for widescreen televisions</a:t>
            </a:r>
          </a:p>
          <a:p>
            <a:pPr marL="347472" indent="-347472">
              <a:buFont typeface="Arial" pitchFamily="34" charset="0"/>
              <a:buChar char="•"/>
            </a:pPr>
            <a:endParaRPr lang="en-US" sz="800" dirty="0" smtClean="0">
              <a:solidFill>
                <a:schemeClr val="bg1"/>
              </a:solidFill>
            </a:endParaRPr>
          </a:p>
          <a:p>
            <a:pPr marL="347472" indent="-347472">
              <a:buFont typeface="Arial" pitchFamily="34" charset="0"/>
              <a:buChar char="•"/>
            </a:pPr>
            <a:r>
              <a:rPr lang="en-US" sz="2800" dirty="0" smtClean="0">
                <a:solidFill>
                  <a:srgbClr val="252525"/>
                </a:solidFill>
              </a:rPr>
              <a:t>Enhanced for 16:9</a:t>
            </a:r>
            <a:endParaRPr lang="en-US" sz="2800" dirty="0" smtClean="0">
              <a:solidFill>
                <a:schemeClr val="bg1"/>
              </a:solidFill>
            </a:endParaRPr>
          </a:p>
          <a:p>
            <a:endParaRPr lang="en-US" sz="3000" dirty="0">
              <a:solidFill>
                <a:schemeClr val="bg1"/>
              </a:solidFill>
            </a:endParaRPr>
          </a:p>
        </p:txBody>
      </p:sp>
    </p:spTree>
    <p:extLst>
      <p:ext uri="{BB962C8B-B14F-4D97-AF65-F5344CB8AC3E}">
        <p14:creationId xmlns:p14="http://schemas.microsoft.com/office/powerpoint/2010/main" val="200585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7.19 Aspect Ratio (500)</a:t>
            </a:r>
            <a:endParaRPr lang="en-US" b="1" dirty="0">
              <a:latin typeface="Arial Rounded MT Bold" pitchFamily="34" charset="0"/>
            </a:endParaRPr>
          </a:p>
        </p:txBody>
      </p:sp>
      <p:sp>
        <p:nvSpPr>
          <p:cNvPr id="3" name="Content Placeholder 2"/>
          <p:cNvSpPr>
            <a:spLocks noGrp="1"/>
          </p:cNvSpPr>
          <p:nvPr>
            <p:ph idx="1"/>
          </p:nvPr>
        </p:nvSpPr>
        <p:spPr>
          <a:xfrm>
            <a:off x="457200" y="1988744"/>
            <a:ext cx="8229600" cy="4525963"/>
          </a:xfrm>
        </p:spPr>
        <p:txBody>
          <a:bodyPr>
            <a:normAutofit/>
          </a:bodyPr>
          <a:lstStyle/>
          <a:p>
            <a:pPr marL="0" indent="0" algn="ctr">
              <a:buNone/>
            </a:pPr>
            <a:r>
              <a:rPr lang="en-US" sz="3600" b="1" dirty="0" smtClean="0"/>
              <a:t>7.19.1.4 Details of </a:t>
            </a:r>
            <a:r>
              <a:rPr lang="en-US" sz="3600" b="1" dirty="0"/>
              <a:t>Aspect </a:t>
            </a:r>
            <a:r>
              <a:rPr lang="en-US" sz="3600" b="1" dirty="0" smtClean="0"/>
              <a:t>Ratio (500)</a:t>
            </a:r>
          </a:p>
          <a:p>
            <a:pPr marL="0" indent="0">
              <a:buNone/>
            </a:pPr>
            <a:r>
              <a:rPr lang="en-US" dirty="0" smtClean="0"/>
              <a:t>If a video has been modified from its original aspect ratio, if possible, note original ratio</a:t>
            </a:r>
          </a:p>
          <a:p>
            <a:pPr marL="0" indent="0">
              <a:buNone/>
            </a:pPr>
            <a:endParaRPr lang="en-US" sz="1300" dirty="0"/>
          </a:p>
          <a:p>
            <a:r>
              <a:rPr lang="en-US" sz="3000" dirty="0" smtClean="0"/>
              <a:t>full </a:t>
            </a:r>
            <a:r>
              <a:rPr lang="en-US" sz="3000" dirty="0"/>
              <a:t>screen (1.33:1</a:t>
            </a:r>
            <a:r>
              <a:rPr lang="en-US" sz="3000" dirty="0" smtClean="0"/>
              <a:t>); original </a:t>
            </a:r>
            <a:r>
              <a:rPr lang="en-US" sz="3000" dirty="0"/>
              <a:t>aspect ratio: </a:t>
            </a:r>
            <a:r>
              <a:rPr lang="en-US" sz="3000" dirty="0" smtClean="0"/>
              <a:t>1.85:1</a:t>
            </a:r>
          </a:p>
          <a:p>
            <a:endParaRPr lang="en-US" dirty="0"/>
          </a:p>
          <a:p>
            <a:pPr marL="914400" indent="0">
              <a:spcBef>
                <a:spcPts val="400"/>
              </a:spcBef>
              <a:buNone/>
            </a:pPr>
            <a:r>
              <a:rPr lang="en-US" sz="2600" i="1" dirty="0" smtClean="0"/>
              <a:t>* change less common in the era of widescreen TVs</a:t>
            </a:r>
          </a:p>
          <a:p>
            <a:pPr marL="914400" indent="0">
              <a:spcBef>
                <a:spcPts val="400"/>
              </a:spcBef>
              <a:buNone/>
            </a:pPr>
            <a:r>
              <a:rPr lang="en-US" sz="2600" i="1" dirty="0" smtClean="0"/>
              <a:t>* theatrical widescreen films began in 1950s</a:t>
            </a:r>
            <a:endParaRPr lang="en-US" sz="2600" i="1" dirty="0"/>
          </a:p>
          <a:p>
            <a:pPr marL="0" indent="0">
              <a:buNone/>
            </a:pPr>
            <a:endParaRPr lang="en-US" sz="13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65</a:t>
            </a:fld>
            <a:endParaRPr lang="en-US"/>
          </a:p>
        </p:txBody>
      </p:sp>
    </p:spTree>
    <p:extLst>
      <p:ext uri="{BB962C8B-B14F-4D97-AF65-F5344CB8AC3E}">
        <p14:creationId xmlns:p14="http://schemas.microsoft.com/office/powerpoint/2010/main" val="164650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Letterboxed vs. Full Screen</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66</a:t>
            </a:fld>
            <a:endParaRPr lang="en-US"/>
          </a:p>
        </p:txBody>
      </p:sp>
      <p:sp>
        <p:nvSpPr>
          <p:cNvPr id="11" name="TextBox 10"/>
          <p:cNvSpPr txBox="1"/>
          <p:nvPr/>
        </p:nvSpPr>
        <p:spPr>
          <a:xfrm>
            <a:off x="4953000" y="5943600"/>
            <a:ext cx="3505200" cy="276999"/>
          </a:xfrm>
          <a:prstGeom prst="rect">
            <a:avLst/>
          </a:prstGeom>
          <a:noFill/>
        </p:spPr>
        <p:txBody>
          <a:bodyPr wrap="square" rtlCol="0">
            <a:spAutoFit/>
          </a:bodyPr>
          <a:lstStyle/>
          <a:p>
            <a:r>
              <a:rPr lang="en-US" sz="1200" dirty="0" smtClean="0">
                <a:solidFill>
                  <a:schemeClr val="bg1"/>
                </a:solidFill>
              </a:rPr>
              <a:t>http://www.hifi-writer.com/he/panscan/panscan.htm</a:t>
            </a:r>
            <a:endParaRPr lang="en-US" sz="1200" dirty="0">
              <a:solidFill>
                <a:schemeClr val="bg1"/>
              </a:solidFill>
            </a:endParaRPr>
          </a:p>
        </p:txBody>
      </p:sp>
      <p:sp>
        <p:nvSpPr>
          <p:cNvPr id="13" name="TextBox 12"/>
          <p:cNvSpPr txBox="1"/>
          <p:nvPr/>
        </p:nvSpPr>
        <p:spPr>
          <a:xfrm>
            <a:off x="762000" y="2362200"/>
            <a:ext cx="4419600" cy="3647152"/>
          </a:xfrm>
          <a:prstGeom prst="rect">
            <a:avLst/>
          </a:prstGeom>
          <a:noFill/>
        </p:spPr>
        <p:txBody>
          <a:bodyPr wrap="square" rtlCol="0">
            <a:spAutoFit/>
          </a:bodyPr>
          <a:lstStyle/>
          <a:p>
            <a:pPr marL="347472" indent="-347472">
              <a:buFont typeface="Arial" pitchFamily="34" charset="0"/>
              <a:buChar char="•"/>
            </a:pPr>
            <a:r>
              <a:rPr lang="en-US" sz="3000" dirty="0" smtClean="0">
                <a:solidFill>
                  <a:schemeClr val="bg1"/>
                </a:solidFill>
              </a:rPr>
              <a:t>Full frame</a:t>
            </a:r>
          </a:p>
          <a:p>
            <a:pPr marL="347472" indent="-347472">
              <a:buFont typeface="Arial" pitchFamily="34" charset="0"/>
              <a:buChar char="•"/>
            </a:pPr>
            <a:r>
              <a:rPr lang="en-US" sz="3000" dirty="0" smtClean="0">
                <a:solidFill>
                  <a:schemeClr val="bg1"/>
                </a:solidFill>
              </a:rPr>
              <a:t>4:3/1.33:1</a:t>
            </a:r>
          </a:p>
          <a:p>
            <a:pPr marL="347472" indent="-347472">
              <a:buFont typeface="Arial" pitchFamily="34" charset="0"/>
              <a:buChar char="•"/>
            </a:pPr>
            <a:r>
              <a:rPr lang="en-US" sz="3000" dirty="0" smtClean="0">
                <a:solidFill>
                  <a:schemeClr val="bg1"/>
                </a:solidFill>
              </a:rPr>
              <a:t>Modified to fit your TV</a:t>
            </a:r>
          </a:p>
          <a:p>
            <a:pPr marL="347472" indent="-347472">
              <a:buFont typeface="Arial" pitchFamily="34" charset="0"/>
              <a:buChar char="•"/>
            </a:pPr>
            <a:r>
              <a:rPr lang="en-US" sz="3000" dirty="0" smtClean="0">
                <a:solidFill>
                  <a:schemeClr val="bg1"/>
                </a:solidFill>
              </a:rPr>
              <a:t>Pan and scan</a:t>
            </a:r>
          </a:p>
          <a:p>
            <a:pPr marL="347472" indent="-347472">
              <a:buFont typeface="Arial" pitchFamily="34" charset="0"/>
              <a:buChar char="•"/>
            </a:pPr>
            <a:endParaRPr lang="en-US" sz="1500" dirty="0" smtClean="0">
              <a:solidFill>
                <a:schemeClr val="bg1"/>
              </a:solidFill>
            </a:endParaRPr>
          </a:p>
          <a:p>
            <a:pPr marL="347472" indent="-347472"/>
            <a:r>
              <a:rPr lang="en-US" sz="2400" i="1" dirty="0" smtClean="0">
                <a:solidFill>
                  <a:schemeClr val="bg1"/>
                </a:solidFill>
              </a:rPr>
              <a:t>* Make note if aspect ratio has been changed from the original</a:t>
            </a:r>
          </a:p>
          <a:p>
            <a:pPr marL="347472" indent="-347472"/>
            <a:r>
              <a:rPr lang="en-US" sz="2400" i="1" dirty="0" smtClean="0">
                <a:solidFill>
                  <a:schemeClr val="bg1"/>
                </a:solidFill>
              </a:rPr>
              <a:t>* </a:t>
            </a:r>
            <a:r>
              <a:rPr lang="en-US" sz="2400" i="1" dirty="0" err="1" smtClean="0">
                <a:solidFill>
                  <a:schemeClr val="bg1"/>
                </a:solidFill>
              </a:rPr>
              <a:t>Pillarbox</a:t>
            </a:r>
            <a:r>
              <a:rPr lang="en-US" sz="2400" i="1" dirty="0" smtClean="0">
                <a:solidFill>
                  <a:schemeClr val="bg1"/>
                </a:solidFill>
              </a:rPr>
              <a:t> is opposite of letterbox (black lines on side)</a:t>
            </a:r>
            <a:endParaRPr lang="en-US" sz="2400" i="1" dirty="0">
              <a:solidFill>
                <a:schemeClr val="bg1"/>
              </a:solidFill>
            </a:endParaRPr>
          </a:p>
        </p:txBody>
      </p:sp>
      <p:pic>
        <p:nvPicPr>
          <p:cNvPr id="15" name="Picture 14" descr="widescreen vs pan&amp;scan-a.jpg"/>
          <p:cNvPicPr>
            <a:picLocks noChangeAspect="1"/>
          </p:cNvPicPr>
          <p:nvPr/>
        </p:nvPicPr>
        <p:blipFill>
          <a:blip r:embed="rId3" cstate="print"/>
          <a:stretch>
            <a:fillRect/>
          </a:stretch>
        </p:blipFill>
        <p:spPr>
          <a:xfrm>
            <a:off x="5486400" y="1752600"/>
            <a:ext cx="2794000" cy="3962400"/>
          </a:xfrm>
          <a:prstGeom prst="rect">
            <a:avLst/>
          </a:prstGeom>
        </p:spPr>
      </p:pic>
    </p:spTree>
    <p:extLst>
      <p:ext uri="{BB962C8B-B14F-4D97-AF65-F5344CB8AC3E}">
        <p14:creationId xmlns:p14="http://schemas.microsoft.com/office/powerpoint/2010/main" val="200585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smtClean="0"/>
              <a:t>7.17 Color Content (300ǂb</a:t>
            </a:r>
            <a:r>
              <a:rPr lang="en-US" b="1" dirty="0"/>
              <a:t>, </a:t>
            </a:r>
            <a:r>
              <a:rPr lang="en-US" b="1" dirty="0" smtClean="0"/>
              <a:t>340ǂg &amp; 007/03)</a:t>
            </a:r>
            <a:endParaRPr lang="en-US" b="1" dirty="0"/>
          </a:p>
        </p:txBody>
      </p:sp>
      <p:sp>
        <p:nvSpPr>
          <p:cNvPr id="3" name="Content Placeholder 2"/>
          <p:cNvSpPr>
            <a:spLocks noGrp="1"/>
          </p:cNvSpPr>
          <p:nvPr>
            <p:ph idx="1"/>
          </p:nvPr>
        </p:nvSpPr>
        <p:spPr>
          <a:xfrm>
            <a:off x="0" y="2209800"/>
            <a:ext cx="9144000" cy="4648200"/>
          </a:xfrm>
        </p:spPr>
        <p:txBody>
          <a:bodyPr>
            <a:normAutofit/>
          </a:bodyPr>
          <a:lstStyle/>
          <a:p>
            <a:pPr marL="514350" indent="-457200" algn="ctr">
              <a:buNone/>
            </a:pPr>
            <a:r>
              <a:rPr lang="en-US" sz="3000" dirty="0" smtClean="0"/>
              <a:t>presence of color, tone, etc. in the content of a resource</a:t>
            </a:r>
          </a:p>
          <a:p>
            <a:pPr marL="514350" indent="-457200">
              <a:buNone/>
            </a:pPr>
            <a:endParaRPr lang="en-US" sz="1500" dirty="0" smtClean="0"/>
          </a:p>
          <a:p>
            <a:pPr marL="914400" indent="-457200">
              <a:buNone/>
            </a:pPr>
            <a:r>
              <a:rPr lang="en-US" sz="2800" dirty="0" smtClean="0"/>
              <a:t>Black, white, single color shades of black, single color tints of white and single color tones of gray are considered to be single colors</a:t>
            </a:r>
          </a:p>
          <a:p>
            <a:pPr marL="1371600" indent="-347472"/>
            <a:endParaRPr lang="en-US" sz="1500" dirty="0" smtClean="0"/>
          </a:p>
          <a:p>
            <a:pPr marL="1371600" indent="-347472"/>
            <a:r>
              <a:rPr lang="en-US" sz="2800" dirty="0" smtClean="0"/>
              <a:t>monochrome</a:t>
            </a:r>
          </a:p>
          <a:p>
            <a:pPr marL="1371600" indent="-347472"/>
            <a:r>
              <a:rPr lang="en-US" sz="2800" dirty="0" smtClean="0"/>
              <a:t>polychrome</a:t>
            </a:r>
          </a:p>
        </p:txBody>
      </p:sp>
      <p:sp>
        <p:nvSpPr>
          <p:cNvPr id="4" name="Slide Number Placeholder 3"/>
          <p:cNvSpPr>
            <a:spLocks noGrp="1"/>
          </p:cNvSpPr>
          <p:nvPr>
            <p:ph type="sldNum" sz="quarter" idx="12"/>
          </p:nvPr>
        </p:nvSpPr>
        <p:spPr/>
        <p:txBody>
          <a:bodyPr/>
          <a:lstStyle/>
          <a:p>
            <a:fld id="{05FE50F6-334F-4352-A1BB-73024F37EEBD}" type="slidenum">
              <a:rPr lang="en-US" smtClean="0"/>
              <a:pPr/>
              <a:t>67</a:t>
            </a:fld>
            <a:endParaRPr lang="en-US"/>
          </a:p>
        </p:txBody>
      </p:sp>
      <p:pic>
        <p:nvPicPr>
          <p:cNvPr id="10" name="Picture 9" descr="polychrome.jpg"/>
          <p:cNvPicPr>
            <a:picLocks noChangeAspect="1"/>
          </p:cNvPicPr>
          <p:nvPr/>
        </p:nvPicPr>
        <p:blipFill>
          <a:blip r:embed="rId3" cstate="print"/>
          <a:stretch>
            <a:fillRect/>
          </a:stretch>
        </p:blipFill>
        <p:spPr>
          <a:xfrm>
            <a:off x="3581400" y="5029200"/>
            <a:ext cx="2286000" cy="1524000"/>
          </a:xfrm>
          <a:prstGeom prst="rect">
            <a:avLst/>
          </a:prstGeom>
        </p:spPr>
      </p:pic>
      <p:pic>
        <p:nvPicPr>
          <p:cNvPr id="11" name="Picture 10" descr="monochrome.jpg"/>
          <p:cNvPicPr>
            <a:picLocks noChangeAspect="1"/>
          </p:cNvPicPr>
          <p:nvPr/>
        </p:nvPicPr>
        <p:blipFill>
          <a:blip r:embed="rId4" cstate="print"/>
          <a:stretch>
            <a:fillRect/>
          </a:stretch>
        </p:blipFill>
        <p:spPr>
          <a:xfrm>
            <a:off x="6096000" y="3962400"/>
            <a:ext cx="2366681" cy="1676399"/>
          </a:xfrm>
          <a:prstGeom prst="rect">
            <a:avLst/>
          </a:prstGeom>
        </p:spPr>
      </p:pic>
    </p:spTree>
    <p:extLst>
      <p:ext uri="{BB962C8B-B14F-4D97-AF65-F5344CB8AC3E}">
        <p14:creationId xmlns:p14="http://schemas.microsoft.com/office/powerpoint/2010/main" val="1494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smtClean="0"/>
              <a:t>7.17 Color Content (</a:t>
            </a:r>
            <a:r>
              <a:rPr lang="en-US" b="1" dirty="0"/>
              <a:t>300ǂb , 340ǂg </a:t>
            </a:r>
            <a:r>
              <a:rPr lang="en-US" b="1" dirty="0" smtClean="0"/>
              <a:t>&amp; 007/03)</a:t>
            </a:r>
            <a:endParaRPr lang="en-US" b="1" dirty="0"/>
          </a:p>
        </p:txBody>
      </p:sp>
      <p:sp>
        <p:nvSpPr>
          <p:cNvPr id="3" name="Content Placeholder 2"/>
          <p:cNvSpPr>
            <a:spLocks noGrp="1"/>
          </p:cNvSpPr>
          <p:nvPr>
            <p:ph idx="1"/>
          </p:nvPr>
        </p:nvSpPr>
        <p:spPr>
          <a:xfrm>
            <a:off x="457200" y="2057400"/>
            <a:ext cx="8458200" cy="4267200"/>
          </a:xfrm>
        </p:spPr>
        <p:txBody>
          <a:bodyPr>
            <a:normAutofit/>
          </a:bodyPr>
          <a:lstStyle/>
          <a:p>
            <a:pPr marL="514350" indent="-457200" algn="ctr">
              <a:buNone/>
            </a:pPr>
            <a:r>
              <a:rPr lang="en-US" sz="3000" dirty="0" smtClean="0"/>
              <a:t>presence of color, tone, etc. in the content of a resource</a:t>
            </a:r>
          </a:p>
          <a:p>
            <a:pPr marL="514350" indent="-457200">
              <a:buNone/>
            </a:pPr>
            <a:endParaRPr lang="en-US" sz="1500" dirty="0" smtClean="0"/>
          </a:p>
          <a:p>
            <a:pPr marL="514350" indent="-457200">
              <a:buNone/>
            </a:pPr>
            <a:r>
              <a:rPr lang="en-US" sz="2800" dirty="0" smtClean="0"/>
              <a:t>Alternative: use terms from a substitute vocabulary</a:t>
            </a:r>
          </a:p>
          <a:p>
            <a:pPr marL="514350" indent="-457200">
              <a:buNone/>
            </a:pPr>
            <a:endParaRPr lang="en-US" sz="1500" dirty="0" smtClean="0"/>
          </a:p>
          <a:p>
            <a:pPr marL="914400" indent="-347472"/>
            <a:r>
              <a:rPr lang="en-US" sz="2800" dirty="0" smtClean="0"/>
              <a:t>black and white </a:t>
            </a:r>
            <a:r>
              <a:rPr lang="en-US" sz="2800" i="1" dirty="0" smtClean="0"/>
              <a:t>[for monochrome]</a:t>
            </a:r>
          </a:p>
          <a:p>
            <a:pPr marL="914400" indent="-347472"/>
            <a:r>
              <a:rPr lang="en-US" sz="2800" dirty="0" smtClean="0"/>
              <a:t>sepia </a:t>
            </a:r>
            <a:r>
              <a:rPr lang="en-US" sz="2800" i="1" dirty="0" smtClean="0"/>
              <a:t>[</a:t>
            </a:r>
            <a:r>
              <a:rPr lang="en-US" sz="2800" i="1" dirty="0"/>
              <a:t>for monochrome]</a:t>
            </a:r>
          </a:p>
          <a:p>
            <a:pPr marL="914400" indent="-347472"/>
            <a:r>
              <a:rPr lang="en-US" sz="2800" dirty="0" smtClean="0"/>
              <a:t>color </a:t>
            </a:r>
            <a:r>
              <a:rPr lang="en-US" sz="2800" i="1" dirty="0" smtClean="0"/>
              <a:t>[for polychrome]</a:t>
            </a:r>
          </a:p>
          <a:p>
            <a:pPr marL="514350" indent="-457200">
              <a:buNone/>
            </a:pPr>
            <a:endParaRPr lang="en-US" sz="2800"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68</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4676775"/>
            <a:ext cx="2667000" cy="2089150"/>
          </a:xfrm>
          <a:prstGeom prst="rect">
            <a:avLst/>
          </a:prstGeom>
        </p:spPr>
      </p:pic>
    </p:spTree>
    <p:extLst>
      <p:ext uri="{BB962C8B-B14F-4D97-AF65-F5344CB8AC3E}">
        <p14:creationId xmlns:p14="http://schemas.microsoft.com/office/powerpoint/2010/main" val="1494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pPr marL="0" indent="0"/>
            <a:r>
              <a:rPr lang="en-US" b="1" dirty="0" smtClean="0"/>
              <a:t>7.17 Color Content (</a:t>
            </a:r>
            <a:r>
              <a:rPr lang="en-US" b="1" dirty="0"/>
              <a:t>300ǂb , 340ǂg </a:t>
            </a:r>
            <a:r>
              <a:rPr lang="en-US" b="1" dirty="0" smtClean="0"/>
              <a:t>&amp; 007/03)</a:t>
            </a:r>
            <a:endParaRPr lang="en-US" b="1" dirty="0"/>
          </a:p>
        </p:txBody>
      </p:sp>
      <p:sp>
        <p:nvSpPr>
          <p:cNvPr id="3" name="Content Placeholder 2"/>
          <p:cNvSpPr>
            <a:spLocks noGrp="1"/>
          </p:cNvSpPr>
          <p:nvPr>
            <p:ph idx="1"/>
          </p:nvPr>
        </p:nvSpPr>
        <p:spPr>
          <a:xfrm>
            <a:off x="381000" y="2362200"/>
            <a:ext cx="8458200" cy="3505200"/>
          </a:xfrm>
        </p:spPr>
        <p:txBody>
          <a:bodyPr>
            <a:normAutofit/>
          </a:bodyPr>
          <a:lstStyle/>
          <a:p>
            <a:pPr marL="457200" indent="-347472"/>
            <a:r>
              <a:rPr lang="en-US" sz="3000" dirty="0" smtClean="0"/>
              <a:t>color			</a:t>
            </a:r>
          </a:p>
          <a:p>
            <a:pPr marL="457200" indent="-347472"/>
            <a:r>
              <a:rPr lang="en-US" sz="3000" dirty="0" smtClean="0"/>
              <a:t>black and white</a:t>
            </a:r>
          </a:p>
          <a:p>
            <a:pPr marL="457200" indent="-347472"/>
            <a:r>
              <a:rPr lang="en-US" sz="3000" dirty="0" smtClean="0"/>
              <a:t>black and white and color</a:t>
            </a:r>
          </a:p>
          <a:p>
            <a:pPr marL="457200" indent="-347472"/>
            <a:r>
              <a:rPr lang="en-US" sz="3000" dirty="0" smtClean="0"/>
              <a:t>color with black and white sequences</a:t>
            </a:r>
          </a:p>
          <a:p>
            <a:pPr marL="3657600" indent="-347472"/>
            <a:r>
              <a:rPr lang="en-US" sz="3000" dirty="0" smtClean="0"/>
              <a:t>color with black and white introductory sequence</a:t>
            </a:r>
          </a:p>
        </p:txBody>
      </p:sp>
      <p:sp>
        <p:nvSpPr>
          <p:cNvPr id="4" name="Slide Number Placeholder 3"/>
          <p:cNvSpPr>
            <a:spLocks noGrp="1"/>
          </p:cNvSpPr>
          <p:nvPr>
            <p:ph type="sldNum" sz="quarter" idx="12"/>
          </p:nvPr>
        </p:nvSpPr>
        <p:spPr/>
        <p:txBody>
          <a:bodyPr/>
          <a:lstStyle/>
          <a:p>
            <a:fld id="{05FE50F6-334F-4352-A1BB-73024F37EEBD}" type="slidenum">
              <a:rPr lang="en-US" smtClean="0"/>
              <a:pPr/>
              <a:t>69</a:t>
            </a:fld>
            <a:endParaRPr lang="en-US"/>
          </a:p>
        </p:txBody>
      </p:sp>
      <p:pic>
        <p:nvPicPr>
          <p:cNvPr id="10" name="Picture 9" descr="Judy_Garland_Over_the_Rainbow_2.jpg"/>
          <p:cNvPicPr>
            <a:picLocks noChangeAspect="1"/>
          </p:cNvPicPr>
          <p:nvPr/>
        </p:nvPicPr>
        <p:blipFill>
          <a:blip r:embed="rId3" cstate="print"/>
          <a:stretch>
            <a:fillRect/>
          </a:stretch>
        </p:blipFill>
        <p:spPr>
          <a:xfrm>
            <a:off x="5562600" y="1752600"/>
            <a:ext cx="2496436" cy="2000250"/>
          </a:xfrm>
          <a:prstGeom prst="rect">
            <a:avLst/>
          </a:prstGeom>
        </p:spPr>
      </p:pic>
      <p:pic>
        <p:nvPicPr>
          <p:cNvPr id="11" name="Picture 10" descr="Judy_Garland_in_The_Wizard_of_Oz_trailer_2.jpg"/>
          <p:cNvPicPr>
            <a:picLocks noChangeAspect="1"/>
          </p:cNvPicPr>
          <p:nvPr/>
        </p:nvPicPr>
        <p:blipFill>
          <a:blip r:embed="rId4" cstate="print"/>
          <a:stretch>
            <a:fillRect/>
          </a:stretch>
        </p:blipFill>
        <p:spPr>
          <a:xfrm>
            <a:off x="533400" y="4648200"/>
            <a:ext cx="2103120" cy="2002536"/>
          </a:xfrm>
          <a:prstGeom prst="rect">
            <a:avLst/>
          </a:prstGeom>
        </p:spPr>
      </p:pic>
    </p:spTree>
    <p:extLst>
      <p:ext uri="{BB962C8B-B14F-4D97-AF65-F5344CB8AC3E}">
        <p14:creationId xmlns:p14="http://schemas.microsoft.com/office/powerpoint/2010/main" val="1494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cs typeface="FrankRuehl" pitchFamily="34" charset="-79"/>
              </a:rPr>
              <a:t>Content </a:t>
            </a:r>
            <a:r>
              <a:rPr lang="en-US" b="1" dirty="0">
                <a:latin typeface="Arial Rounded MT Bold" pitchFamily="34" charset="0"/>
                <a:cs typeface="FrankRuehl" pitchFamily="34" charset="-79"/>
              </a:rPr>
              <a:t>Type</a:t>
            </a:r>
          </a:p>
        </p:txBody>
      </p:sp>
      <p:sp>
        <p:nvSpPr>
          <p:cNvPr id="3" name="Content Placeholder 2"/>
          <p:cNvSpPr>
            <a:spLocks noGrp="1"/>
          </p:cNvSpPr>
          <p:nvPr>
            <p:ph idx="1"/>
          </p:nvPr>
        </p:nvSpPr>
        <p:spPr>
          <a:xfrm>
            <a:off x="445546" y="2438400"/>
            <a:ext cx="8229600" cy="3429000"/>
          </a:xfrm>
        </p:spPr>
        <p:txBody>
          <a:bodyPr/>
          <a:lstStyle/>
          <a:p>
            <a:pPr marL="0" indent="0">
              <a:buNone/>
            </a:pPr>
            <a:r>
              <a:rPr lang="en-US" b="1" dirty="0" smtClean="0">
                <a:solidFill>
                  <a:schemeClr val="bg1"/>
                </a:solidFill>
              </a:rPr>
              <a:t>Cartographic </a:t>
            </a:r>
            <a:r>
              <a:rPr lang="en-US" b="1" dirty="0">
                <a:solidFill>
                  <a:schemeClr val="bg1"/>
                </a:solidFill>
              </a:rPr>
              <a:t>Moving </a:t>
            </a:r>
            <a:r>
              <a:rPr lang="en-US" b="1" dirty="0" smtClean="0">
                <a:solidFill>
                  <a:schemeClr val="bg1"/>
                </a:solidFill>
              </a:rPr>
              <a:t>Image</a:t>
            </a:r>
            <a:endParaRPr lang="en-US" dirty="0">
              <a:solidFill>
                <a:schemeClr val="bg1"/>
              </a:solidFill>
            </a:endParaRPr>
          </a:p>
          <a:p>
            <a:r>
              <a:rPr lang="en-US" dirty="0" smtClean="0">
                <a:solidFill>
                  <a:schemeClr val="bg1"/>
                </a:solidFill>
              </a:rPr>
              <a:t>Cartographic content expressed through images intended to be perceived as moving, in two dimensions. Includes satellite images of the Earth or other celestial bodies in motion.</a:t>
            </a:r>
          </a:p>
          <a:p>
            <a:pPr lvl="1">
              <a:buNone/>
            </a:pPr>
            <a:r>
              <a:rPr lang="en-US" sz="3200" dirty="0" smtClean="0">
                <a:solidFill>
                  <a:schemeClr val="bg1"/>
                </a:solidFill>
              </a:rPr>
              <a:t>[not discussed in this presentation</a:t>
            </a:r>
            <a:r>
              <a:rPr lang="en-US" sz="3200" dirty="0" smtClean="0"/>
              <a:t>]</a:t>
            </a:r>
          </a:p>
        </p:txBody>
      </p:sp>
      <p:sp>
        <p:nvSpPr>
          <p:cNvPr id="4" name="Slide Number Placeholder 3"/>
          <p:cNvSpPr>
            <a:spLocks noGrp="1"/>
          </p:cNvSpPr>
          <p:nvPr>
            <p:ph type="sldNum" sz="quarter" idx="12"/>
          </p:nvPr>
        </p:nvSpPr>
        <p:spPr/>
        <p:txBody>
          <a:bodyPr/>
          <a:lstStyle/>
          <a:p>
            <a:fld id="{05FE50F6-334F-4352-A1BB-73024F37EEBD}" type="slidenum">
              <a:rPr lang="en-US" smtClean="0"/>
              <a:pPr/>
              <a:t>7</a:t>
            </a:fld>
            <a:endParaRPr lang="en-US"/>
          </a:p>
        </p:txBody>
      </p:sp>
    </p:spTree>
    <p:extLst>
      <p:ext uri="{BB962C8B-B14F-4D97-AF65-F5344CB8AC3E}">
        <p14:creationId xmlns:p14="http://schemas.microsoft.com/office/powerpoint/2010/main" val="413265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77962"/>
          </a:xfrm>
        </p:spPr>
        <p:txBody>
          <a:bodyPr>
            <a:normAutofit fontScale="90000"/>
          </a:bodyPr>
          <a:lstStyle/>
          <a:p>
            <a:pPr marL="0" indent="0" algn="l"/>
            <a:r>
              <a:rPr lang="en-US" b="1" dirty="0" smtClean="0"/>
              <a:t>7.17 Color Content </a:t>
            </a:r>
            <a:br>
              <a:rPr lang="en-US" b="1" dirty="0" smtClean="0"/>
            </a:br>
            <a:r>
              <a:rPr lang="en-US" b="1" dirty="0" smtClean="0"/>
              <a:t>(</a:t>
            </a:r>
            <a:r>
              <a:rPr lang="en-US" b="1" dirty="0"/>
              <a:t>300ǂb , 340ǂg </a:t>
            </a:r>
            <a:r>
              <a:rPr lang="en-US" b="1" dirty="0" smtClean="0"/>
              <a:t>&amp; </a:t>
            </a:r>
            <a:br>
              <a:rPr lang="en-US" b="1" dirty="0" smtClean="0"/>
            </a:br>
            <a:r>
              <a:rPr lang="en-US" b="1" dirty="0" smtClean="0"/>
              <a:t>007/03)</a:t>
            </a:r>
            <a:endParaRPr lang="en-US" b="1" dirty="0"/>
          </a:p>
        </p:txBody>
      </p:sp>
      <p:sp>
        <p:nvSpPr>
          <p:cNvPr id="3" name="Content Placeholder 2"/>
          <p:cNvSpPr>
            <a:spLocks noGrp="1"/>
          </p:cNvSpPr>
          <p:nvPr>
            <p:ph idx="1"/>
          </p:nvPr>
        </p:nvSpPr>
        <p:spPr>
          <a:xfrm>
            <a:off x="457200" y="2209800"/>
            <a:ext cx="8458200" cy="4648200"/>
          </a:xfrm>
        </p:spPr>
        <p:txBody>
          <a:bodyPr>
            <a:normAutofit/>
          </a:bodyPr>
          <a:lstStyle/>
          <a:p>
            <a:pPr marL="457200" indent="-347472"/>
            <a:r>
              <a:rPr lang="en-US" sz="3000" dirty="0" smtClean="0"/>
              <a:t>black and white (tinted)*</a:t>
            </a:r>
          </a:p>
          <a:p>
            <a:pPr marL="457200" indent="-347472"/>
            <a:r>
              <a:rPr lang="en-US" sz="3000" dirty="0"/>
              <a:t>black and white (toned</a:t>
            </a:r>
            <a:r>
              <a:rPr lang="en-US" sz="3000" dirty="0" smtClean="0"/>
              <a:t>)*</a:t>
            </a:r>
          </a:p>
          <a:p>
            <a:pPr marL="457200" indent="-347472"/>
            <a:r>
              <a:rPr lang="en-US" sz="3000" dirty="0" smtClean="0"/>
              <a:t>black </a:t>
            </a:r>
            <a:r>
              <a:rPr lang="en-US" sz="3000" dirty="0"/>
              <a:t>and white (tinted and toned</a:t>
            </a:r>
            <a:r>
              <a:rPr lang="en-US" sz="3000" dirty="0" smtClean="0"/>
              <a:t>)*</a:t>
            </a:r>
            <a:endParaRPr lang="en-US" sz="3000" dirty="0"/>
          </a:p>
          <a:p>
            <a:pPr marL="457200" indent="-347472"/>
            <a:r>
              <a:rPr lang="en-US" sz="3000" dirty="0" smtClean="0"/>
              <a:t>sepia</a:t>
            </a:r>
          </a:p>
          <a:p>
            <a:pPr marL="3931920" indent="0">
              <a:buNone/>
            </a:pPr>
            <a:r>
              <a:rPr lang="en-US" sz="2800" dirty="0" smtClean="0"/>
              <a:t>* Tinting and toning are techniques that were used to add color to early film</a:t>
            </a:r>
          </a:p>
        </p:txBody>
      </p:sp>
      <p:sp>
        <p:nvSpPr>
          <p:cNvPr id="4" name="Slide Number Placeholder 3"/>
          <p:cNvSpPr>
            <a:spLocks noGrp="1"/>
          </p:cNvSpPr>
          <p:nvPr>
            <p:ph type="sldNum" sz="quarter" idx="12"/>
          </p:nvPr>
        </p:nvSpPr>
        <p:spPr/>
        <p:txBody>
          <a:bodyPr/>
          <a:lstStyle/>
          <a:p>
            <a:fld id="{05FE50F6-334F-4352-A1BB-73024F37EEBD}" type="slidenum">
              <a:rPr lang="en-US" smtClean="0"/>
              <a:pPr/>
              <a:t>70</a:t>
            </a:fld>
            <a:endParaRPr lang="en-US"/>
          </a:p>
        </p:txBody>
      </p:sp>
      <p:pic>
        <p:nvPicPr>
          <p:cNvPr id="9" name="Picture 8" descr="tinting.jpg"/>
          <p:cNvPicPr>
            <a:picLocks noChangeAspect="1"/>
          </p:cNvPicPr>
          <p:nvPr/>
        </p:nvPicPr>
        <p:blipFill>
          <a:blip r:embed="rId3" cstate="print"/>
          <a:stretch>
            <a:fillRect/>
          </a:stretch>
        </p:blipFill>
        <p:spPr>
          <a:xfrm>
            <a:off x="5105400" y="304800"/>
            <a:ext cx="3655200" cy="2741400"/>
          </a:xfrm>
          <a:prstGeom prst="rect">
            <a:avLst/>
          </a:prstGeom>
        </p:spPr>
      </p:pic>
      <p:pic>
        <p:nvPicPr>
          <p:cNvPr id="10" name="Picture 9" descr="tinting and toning.jpg"/>
          <p:cNvPicPr>
            <a:picLocks noChangeAspect="1"/>
          </p:cNvPicPr>
          <p:nvPr/>
        </p:nvPicPr>
        <p:blipFill>
          <a:blip r:embed="rId4" cstate="print"/>
          <a:stretch>
            <a:fillRect/>
          </a:stretch>
        </p:blipFill>
        <p:spPr>
          <a:xfrm>
            <a:off x="381000" y="4495800"/>
            <a:ext cx="3590925" cy="2171453"/>
          </a:xfrm>
          <a:prstGeom prst="rect">
            <a:avLst/>
          </a:prstGeom>
        </p:spPr>
      </p:pic>
    </p:spTree>
    <p:extLst>
      <p:ext uri="{BB962C8B-B14F-4D97-AF65-F5344CB8AC3E}">
        <p14:creationId xmlns:p14="http://schemas.microsoft.com/office/powerpoint/2010/main" val="14944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7.22 Duration (300 </a:t>
            </a:r>
            <a:r>
              <a:rPr lang="en-US" b="1" dirty="0" err="1" smtClean="0">
                <a:latin typeface="Arial Rounded MT Bold" pitchFamily="34" charset="0"/>
              </a:rPr>
              <a:t>ǂa</a:t>
            </a:r>
            <a:r>
              <a:rPr lang="en-US" b="1" dirty="0" smtClean="0">
                <a:latin typeface="Arial Rounded MT Bold" pitchFamily="34" charset="0"/>
              </a:rPr>
              <a:t>, 008/18-20 &amp; 306)</a:t>
            </a:r>
            <a:endParaRPr lang="en-US" b="1" dirty="0">
              <a:latin typeface="Arial Rounded MT Bold" pitchFamily="34" charset="0"/>
            </a:endParaRPr>
          </a:p>
        </p:txBody>
      </p:sp>
      <p:sp>
        <p:nvSpPr>
          <p:cNvPr id="3" name="Content Placeholder 2"/>
          <p:cNvSpPr>
            <a:spLocks noGrp="1"/>
          </p:cNvSpPr>
          <p:nvPr>
            <p:ph idx="1"/>
          </p:nvPr>
        </p:nvSpPr>
        <p:spPr>
          <a:xfrm>
            <a:off x="457200" y="1981200"/>
            <a:ext cx="8229600" cy="4419600"/>
          </a:xfrm>
        </p:spPr>
        <p:txBody>
          <a:bodyPr>
            <a:normAutofit lnSpcReduction="10000"/>
          </a:bodyPr>
          <a:lstStyle/>
          <a:p>
            <a:pPr marL="0" indent="0" algn="ctr">
              <a:buNone/>
            </a:pPr>
            <a:r>
              <a:rPr lang="en-US" sz="3600" dirty="0" smtClean="0"/>
              <a:t>Running time of the content</a:t>
            </a:r>
          </a:p>
          <a:p>
            <a:pPr marL="0" indent="0">
              <a:buNone/>
            </a:pPr>
            <a:endParaRPr lang="en-US" sz="1200" b="1" dirty="0" smtClean="0"/>
          </a:p>
          <a:p>
            <a:pPr marL="742950" indent="-742950">
              <a:buFont typeface="+mj-lt"/>
              <a:buAutoNum type="alphaLcParenR"/>
            </a:pPr>
            <a:r>
              <a:rPr lang="en-US" sz="3400" dirty="0" smtClean="0"/>
              <a:t>Exact time if easy to determine</a:t>
            </a:r>
          </a:p>
          <a:p>
            <a:pPr marL="1257300" lvl="3" indent="0">
              <a:buNone/>
            </a:pPr>
            <a:r>
              <a:rPr lang="en-US" sz="3200" dirty="0"/>
              <a:t>96 </a:t>
            </a:r>
            <a:r>
              <a:rPr lang="en-US" sz="3200" dirty="0" smtClean="0"/>
              <a:t>min.*</a:t>
            </a:r>
            <a:endParaRPr lang="en-US" sz="3200" dirty="0"/>
          </a:p>
          <a:p>
            <a:pPr marL="742950" indent="-742950">
              <a:buFont typeface="+mj-lt"/>
              <a:buAutoNum type="alphaLcParenR"/>
            </a:pPr>
            <a:r>
              <a:rPr lang="en-US" sz="3400" dirty="0"/>
              <a:t>Approximate time (stated or estimated)</a:t>
            </a:r>
          </a:p>
          <a:p>
            <a:pPr marL="1257300" lvl="3" indent="0">
              <a:buNone/>
            </a:pPr>
            <a:r>
              <a:rPr lang="en-US" sz="3200" dirty="0" smtClean="0"/>
              <a:t>approximately 3 hr.*</a:t>
            </a:r>
          </a:p>
          <a:p>
            <a:pPr marL="742950" indent="-742950">
              <a:buFont typeface="+mj-lt"/>
              <a:buAutoNum type="alphaLcParenR"/>
            </a:pPr>
            <a:r>
              <a:rPr lang="en-US" sz="3400" dirty="0" smtClean="0"/>
              <a:t>Omit duration</a:t>
            </a:r>
          </a:p>
          <a:p>
            <a:pPr marL="742950" indent="-742950">
              <a:buFont typeface="+mj-lt"/>
              <a:buAutoNum type="alphaLcParenR"/>
            </a:pPr>
            <a:endParaRPr lang="en-US" sz="1300" dirty="0" smtClean="0"/>
          </a:p>
          <a:p>
            <a:pPr marL="0" indent="0">
              <a:buNone/>
            </a:pPr>
            <a:r>
              <a:rPr lang="en-US" sz="3000" dirty="0" smtClean="0"/>
              <a:t>*Use abbreviations for time units from App. B.5.3</a:t>
            </a:r>
            <a:endParaRPr lang="en-US" sz="30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71</a:t>
            </a:fld>
            <a:endParaRPr lang="en-US"/>
          </a:p>
        </p:txBody>
      </p:sp>
    </p:spTree>
    <p:extLst>
      <p:ext uri="{BB962C8B-B14F-4D97-AF65-F5344CB8AC3E}">
        <p14:creationId xmlns:p14="http://schemas.microsoft.com/office/powerpoint/2010/main" val="376640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DVD video</a:t>
            </a:r>
            <a:endParaRPr lang="en-US" dirty="0"/>
          </a:p>
        </p:txBody>
      </p:sp>
      <p:sp>
        <p:nvSpPr>
          <p:cNvPr id="3" name="Content Placeholder 2"/>
          <p:cNvSpPr>
            <a:spLocks noGrp="1"/>
          </p:cNvSpPr>
          <p:nvPr>
            <p:ph idx="1"/>
          </p:nvPr>
        </p:nvSpPr>
        <p:spPr>
          <a:xfrm>
            <a:off x="1143000" y="1981200"/>
            <a:ext cx="7848600" cy="4740275"/>
          </a:xfrm>
        </p:spPr>
        <p:txBody>
          <a:bodyPr>
            <a:normAutofit fontScale="62500" lnSpcReduction="20000"/>
          </a:bodyPr>
          <a:lstStyle/>
          <a:p>
            <a:pPr marL="0" indent="0">
              <a:buNone/>
            </a:pPr>
            <a:r>
              <a:rPr lang="en-US" sz="3600" dirty="0" smtClean="0"/>
              <a:t>300 ǂa 1 </a:t>
            </a:r>
            <a:r>
              <a:rPr lang="en-US" sz="3600" dirty="0"/>
              <a:t>videodisc (120 min.) : </a:t>
            </a:r>
            <a:r>
              <a:rPr lang="en-US" sz="3600" dirty="0" smtClean="0"/>
              <a:t>ǂb sound,</a:t>
            </a:r>
          </a:p>
          <a:p>
            <a:pPr marL="0" indent="0">
              <a:spcBef>
                <a:spcPts val="0"/>
              </a:spcBef>
              <a:buNone/>
            </a:pPr>
            <a:r>
              <a:rPr lang="en-US" sz="3600" dirty="0" smtClean="0"/>
              <a:t>        color </a:t>
            </a:r>
            <a:r>
              <a:rPr lang="en-US" sz="3600" dirty="0"/>
              <a:t>; </a:t>
            </a:r>
            <a:r>
              <a:rPr lang="en-US" sz="3600" dirty="0" smtClean="0"/>
              <a:t>ǂc 4 </a:t>
            </a:r>
            <a:r>
              <a:rPr lang="en-US" sz="3600" dirty="0"/>
              <a:t>3/4 in</a:t>
            </a:r>
            <a:r>
              <a:rPr lang="en-US" sz="3600" dirty="0" smtClean="0"/>
              <a:t>. </a:t>
            </a:r>
            <a:r>
              <a:rPr lang="en-US" sz="3600" i="1" dirty="0"/>
              <a:t>[or 12 cm] </a:t>
            </a:r>
            <a:endParaRPr lang="en-US" sz="3600" dirty="0" smtClean="0"/>
          </a:p>
          <a:p>
            <a:pPr marL="0" indent="0">
              <a:spcBef>
                <a:spcPts val="0"/>
              </a:spcBef>
              <a:buNone/>
            </a:pPr>
            <a:endParaRPr lang="en-US" sz="1600" dirty="0" smtClean="0"/>
          </a:p>
          <a:p>
            <a:pPr marL="0" indent="0">
              <a:spcBef>
                <a:spcPts val="0"/>
              </a:spcBef>
              <a:buNone/>
            </a:pPr>
            <a:r>
              <a:rPr lang="en-US" sz="3600" dirty="0" smtClean="0"/>
              <a:t>340 </a:t>
            </a:r>
            <a:r>
              <a:rPr lang="en-US" sz="3600" dirty="0" err="1" smtClean="0"/>
              <a:t>ǂd</a:t>
            </a:r>
            <a:r>
              <a:rPr lang="en-US" sz="3600" dirty="0" smtClean="0"/>
              <a:t> burning ǂ2 </a:t>
            </a:r>
            <a:r>
              <a:rPr lang="en-US" sz="3600" dirty="0" err="1" smtClean="0"/>
              <a:t>rdapm</a:t>
            </a:r>
            <a:endParaRPr lang="en-US" sz="3600" dirty="0" smtClean="0"/>
          </a:p>
          <a:p>
            <a:pPr marL="0" indent="0">
              <a:spcBef>
                <a:spcPts val="0"/>
              </a:spcBef>
              <a:buNone/>
            </a:pPr>
            <a:r>
              <a:rPr lang="en-US" sz="3600" dirty="0"/>
              <a:t>340 </a:t>
            </a:r>
            <a:r>
              <a:rPr lang="en-US" sz="3600" dirty="0" err="1" smtClean="0"/>
              <a:t>ǂb</a:t>
            </a:r>
            <a:r>
              <a:rPr lang="en-US" sz="3600" dirty="0" smtClean="0"/>
              <a:t> 4 3/4 in. </a:t>
            </a:r>
            <a:r>
              <a:rPr lang="en-US" sz="3600" dirty="0" err="1" smtClean="0"/>
              <a:t>ǂg</a:t>
            </a:r>
            <a:r>
              <a:rPr lang="en-US" sz="3600" dirty="0" smtClean="0"/>
              <a:t> color</a:t>
            </a:r>
          </a:p>
          <a:p>
            <a:pPr marL="0" indent="-457200">
              <a:spcBef>
                <a:spcPts val="0"/>
              </a:spcBef>
              <a:buNone/>
            </a:pPr>
            <a:r>
              <a:rPr lang="en-US" sz="3600" dirty="0" smtClean="0"/>
              <a:t>344 ǂa digital </a:t>
            </a:r>
            <a:r>
              <a:rPr lang="en-US" sz="3600" dirty="0"/>
              <a:t>ǂ2 </a:t>
            </a:r>
            <a:r>
              <a:rPr lang="en-US" sz="3600" dirty="0" err="1" smtClean="0"/>
              <a:t>rdatr</a:t>
            </a:r>
            <a:endParaRPr lang="en-US" sz="3600" dirty="0" smtClean="0"/>
          </a:p>
          <a:p>
            <a:pPr marL="0" indent="-457200">
              <a:spcBef>
                <a:spcPts val="0"/>
              </a:spcBef>
              <a:buNone/>
            </a:pPr>
            <a:r>
              <a:rPr lang="en-US" sz="3600" dirty="0" smtClean="0"/>
              <a:t>344 </a:t>
            </a:r>
            <a:r>
              <a:rPr lang="en-US" sz="3600" dirty="0" err="1" smtClean="0"/>
              <a:t>ǂb</a:t>
            </a:r>
            <a:r>
              <a:rPr lang="en-US" sz="3600" dirty="0" smtClean="0"/>
              <a:t> </a:t>
            </a:r>
            <a:r>
              <a:rPr lang="en-US" sz="3600" dirty="0"/>
              <a:t>optical ǂ2 </a:t>
            </a:r>
            <a:r>
              <a:rPr lang="en-US" sz="3600" dirty="0" err="1" smtClean="0"/>
              <a:t>rdarm</a:t>
            </a:r>
            <a:endParaRPr lang="en-US" sz="3600" dirty="0" smtClean="0"/>
          </a:p>
          <a:p>
            <a:pPr marL="0" indent="-457200">
              <a:spcBef>
                <a:spcPts val="0"/>
              </a:spcBef>
              <a:buNone/>
            </a:pPr>
            <a:r>
              <a:rPr lang="en-US" sz="3600" dirty="0" smtClean="0"/>
              <a:t>344 </a:t>
            </a:r>
            <a:r>
              <a:rPr lang="en-US" sz="3600" dirty="0" err="1" smtClean="0"/>
              <a:t>ǂg</a:t>
            </a:r>
            <a:r>
              <a:rPr lang="en-US" sz="3600" dirty="0" smtClean="0"/>
              <a:t> stereo ǂ2 </a:t>
            </a:r>
            <a:r>
              <a:rPr lang="en-US" sz="3600" dirty="0" err="1" smtClean="0"/>
              <a:t>rdacpc</a:t>
            </a:r>
            <a:endParaRPr lang="en-US" sz="3600" dirty="0" smtClean="0"/>
          </a:p>
          <a:p>
            <a:pPr marL="0" indent="-457200">
              <a:spcBef>
                <a:spcPts val="0"/>
              </a:spcBef>
              <a:buNone/>
            </a:pPr>
            <a:r>
              <a:rPr lang="en-US" sz="3600" dirty="0" smtClean="0"/>
              <a:t>344 </a:t>
            </a:r>
            <a:r>
              <a:rPr lang="en-US" sz="3600" dirty="0" err="1" smtClean="0"/>
              <a:t>ǂh</a:t>
            </a:r>
            <a:r>
              <a:rPr lang="en-US" sz="3600" dirty="0" smtClean="0"/>
              <a:t> Dolby Digital</a:t>
            </a:r>
            <a:endParaRPr lang="en-US" sz="3600" dirty="0"/>
          </a:p>
          <a:p>
            <a:pPr marL="0" indent="0">
              <a:spcBef>
                <a:spcPts val="0"/>
              </a:spcBef>
              <a:buNone/>
            </a:pPr>
            <a:r>
              <a:rPr lang="en-US" sz="3600" dirty="0" smtClean="0"/>
              <a:t>346 ǂb NTSC ǂ2 </a:t>
            </a:r>
            <a:r>
              <a:rPr lang="en-US" sz="3600" dirty="0" err="1" smtClean="0"/>
              <a:t>rdabs</a:t>
            </a:r>
            <a:endParaRPr lang="en-US" sz="3600" dirty="0" smtClean="0"/>
          </a:p>
          <a:p>
            <a:pPr marL="0" indent="0">
              <a:spcBef>
                <a:spcPts val="0"/>
              </a:spcBef>
              <a:buNone/>
            </a:pPr>
            <a:r>
              <a:rPr lang="en-US" sz="3600" dirty="0" smtClean="0"/>
              <a:t>347 ǂa video file </a:t>
            </a:r>
            <a:r>
              <a:rPr lang="en-US" sz="3600" dirty="0"/>
              <a:t>ǂ2 </a:t>
            </a:r>
            <a:r>
              <a:rPr lang="en-US" sz="3600" dirty="0" err="1" smtClean="0"/>
              <a:t>rdaft</a:t>
            </a:r>
            <a:endParaRPr lang="en-US" sz="3600" dirty="0" smtClean="0"/>
          </a:p>
          <a:p>
            <a:pPr marL="0" indent="0">
              <a:spcBef>
                <a:spcPts val="0"/>
              </a:spcBef>
              <a:buNone/>
            </a:pPr>
            <a:r>
              <a:rPr lang="en-US" sz="3600" dirty="0" smtClean="0"/>
              <a:t>347 </a:t>
            </a:r>
            <a:r>
              <a:rPr lang="en-US" sz="3600" dirty="0" err="1" smtClean="0"/>
              <a:t>ǂb</a:t>
            </a:r>
            <a:r>
              <a:rPr lang="en-US" sz="3600" dirty="0" smtClean="0"/>
              <a:t> DVD video</a:t>
            </a:r>
          </a:p>
          <a:p>
            <a:pPr marL="0" indent="0">
              <a:spcBef>
                <a:spcPts val="0"/>
              </a:spcBef>
              <a:buNone/>
            </a:pPr>
            <a:r>
              <a:rPr lang="en-US" sz="3600" dirty="0" smtClean="0"/>
              <a:t>347 ǂe region 1 ǂ2 </a:t>
            </a:r>
            <a:r>
              <a:rPr lang="en-US" sz="3600" dirty="0" err="1" smtClean="0"/>
              <a:t>rdare</a:t>
            </a:r>
            <a:endParaRPr lang="en-US" sz="3600" dirty="0" smtClean="0"/>
          </a:p>
          <a:p>
            <a:pPr marL="0" indent="0">
              <a:buNone/>
            </a:pPr>
            <a:endParaRPr lang="en-US" sz="1600" dirty="0"/>
          </a:p>
          <a:p>
            <a:pPr marL="0" indent="0">
              <a:buNone/>
            </a:pPr>
            <a:r>
              <a:rPr lang="en-US" sz="3600" dirty="0" smtClean="0"/>
              <a:t>538 </a:t>
            </a:r>
            <a:r>
              <a:rPr lang="en-US" sz="3600" dirty="0" err="1" smtClean="0"/>
              <a:t>ǂa</a:t>
            </a:r>
            <a:r>
              <a:rPr lang="en-US" sz="3600" dirty="0" smtClean="0"/>
              <a:t> Disc characteristics: DVD-R.</a:t>
            </a:r>
          </a:p>
          <a:p>
            <a:pPr marL="0" indent="0">
              <a:buNone/>
            </a:pPr>
            <a:r>
              <a:rPr lang="en-US" sz="3600" dirty="0" smtClean="0"/>
              <a:t>500 ǂa Wide </a:t>
            </a:r>
            <a:r>
              <a:rPr lang="en-US" sz="3600" dirty="0"/>
              <a:t>screen (1.78:1).</a:t>
            </a:r>
          </a:p>
        </p:txBody>
      </p:sp>
      <p:sp>
        <p:nvSpPr>
          <p:cNvPr id="4" name="Slide Number Placeholder 3"/>
          <p:cNvSpPr>
            <a:spLocks noGrp="1"/>
          </p:cNvSpPr>
          <p:nvPr>
            <p:ph type="sldNum" sz="quarter" idx="12"/>
          </p:nvPr>
        </p:nvSpPr>
        <p:spPr/>
        <p:txBody>
          <a:bodyPr/>
          <a:lstStyle/>
          <a:p>
            <a:fld id="{05FE50F6-334F-4352-A1BB-73024F37EEBD}" type="slidenum">
              <a:rPr lang="en-US" smtClean="0"/>
              <a:pPr/>
              <a:t>72</a:t>
            </a:fld>
            <a:endParaRPr lang="en-US"/>
          </a:p>
        </p:txBody>
      </p:sp>
    </p:spTree>
    <p:extLst>
      <p:ext uri="{BB962C8B-B14F-4D97-AF65-F5344CB8AC3E}">
        <p14:creationId xmlns:p14="http://schemas.microsoft.com/office/powerpoint/2010/main" val="206684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DVD video</a:t>
            </a:r>
            <a:endParaRPr lang="en-US" dirty="0"/>
          </a:p>
        </p:txBody>
      </p:sp>
      <p:sp>
        <p:nvSpPr>
          <p:cNvPr id="3" name="Content Placeholder 2"/>
          <p:cNvSpPr>
            <a:spLocks noGrp="1"/>
          </p:cNvSpPr>
          <p:nvPr>
            <p:ph idx="1"/>
          </p:nvPr>
        </p:nvSpPr>
        <p:spPr>
          <a:xfrm>
            <a:off x="914400" y="1905000"/>
            <a:ext cx="7924800" cy="4525963"/>
          </a:xfrm>
        </p:spPr>
        <p:txBody>
          <a:bodyPr>
            <a:normAutofit fontScale="92500" lnSpcReduction="20000"/>
          </a:bodyPr>
          <a:lstStyle/>
          <a:p>
            <a:endParaRPr lang="en-US" sz="1200" dirty="0"/>
          </a:p>
          <a:p>
            <a:pPr marL="0" indent="0">
              <a:buNone/>
            </a:pPr>
            <a:r>
              <a:rPr lang="en-US" sz="3600" dirty="0"/>
              <a:t>300 </a:t>
            </a:r>
            <a:r>
              <a:rPr lang="en-US" sz="3600" dirty="0" smtClean="0"/>
              <a:t>ǂa 1 </a:t>
            </a:r>
            <a:r>
              <a:rPr lang="en-US" sz="3600" b="1" i="1" dirty="0" smtClean="0">
                <a:solidFill>
                  <a:srgbClr val="FF0000"/>
                </a:solidFill>
              </a:rPr>
              <a:t>videodisc</a:t>
            </a:r>
            <a:r>
              <a:rPr lang="en-US" sz="3600" dirty="0" smtClean="0"/>
              <a:t>* </a:t>
            </a:r>
            <a:r>
              <a:rPr lang="en-US" sz="3600" dirty="0"/>
              <a:t>(120 min.) : </a:t>
            </a:r>
            <a:r>
              <a:rPr lang="en-US" sz="3600" dirty="0" smtClean="0"/>
              <a:t>ǂb sound,</a:t>
            </a:r>
          </a:p>
          <a:p>
            <a:pPr marL="0" indent="0">
              <a:spcBef>
                <a:spcPts val="0"/>
              </a:spcBef>
              <a:buNone/>
            </a:pPr>
            <a:r>
              <a:rPr lang="en-US" sz="3600" dirty="0" smtClean="0"/>
              <a:t>        color </a:t>
            </a:r>
            <a:r>
              <a:rPr lang="en-US" sz="3600" dirty="0"/>
              <a:t>; </a:t>
            </a:r>
            <a:r>
              <a:rPr lang="en-US" sz="3600" dirty="0" smtClean="0"/>
              <a:t>ǂc </a:t>
            </a:r>
            <a:r>
              <a:rPr lang="en-US" sz="3600" b="1" i="1" dirty="0">
                <a:solidFill>
                  <a:srgbClr val="FF0000"/>
                </a:solidFill>
              </a:rPr>
              <a:t>4 3/4 in</a:t>
            </a:r>
            <a:r>
              <a:rPr lang="en-US" sz="3600" b="1" i="1" dirty="0" smtClean="0">
                <a:solidFill>
                  <a:srgbClr val="FF0000"/>
                </a:solidFill>
              </a:rPr>
              <a:t>.</a:t>
            </a:r>
            <a:r>
              <a:rPr lang="en-US" sz="3600" i="1" dirty="0"/>
              <a:t> [or </a:t>
            </a:r>
            <a:r>
              <a:rPr lang="en-US" sz="3600" i="1" dirty="0" smtClean="0"/>
              <a:t>12 cm] </a:t>
            </a:r>
            <a:r>
              <a:rPr lang="en-US" sz="3600" dirty="0" smtClean="0"/>
              <a:t>**</a:t>
            </a:r>
          </a:p>
          <a:p>
            <a:pPr marL="0" indent="0">
              <a:spcBef>
                <a:spcPts val="0"/>
              </a:spcBef>
              <a:buNone/>
            </a:pPr>
            <a:endParaRPr lang="en-US" sz="1300" dirty="0" smtClean="0"/>
          </a:p>
          <a:p>
            <a:pPr marL="0" indent="0">
              <a:buNone/>
            </a:pPr>
            <a:r>
              <a:rPr lang="en-US" sz="3600" dirty="0"/>
              <a:t>5</a:t>
            </a:r>
            <a:r>
              <a:rPr lang="en-US" sz="3600" dirty="0" smtClean="0"/>
              <a:t>38 ǂa DVD-R; </a:t>
            </a:r>
            <a:r>
              <a:rPr lang="en-US" sz="3600" dirty="0"/>
              <a:t>NTSC; Dolby </a:t>
            </a:r>
            <a:r>
              <a:rPr lang="en-US" sz="3600" dirty="0" smtClean="0"/>
              <a:t>Digital stereo; region 1.</a:t>
            </a:r>
            <a:endParaRPr lang="en-US" sz="3600" dirty="0"/>
          </a:p>
          <a:p>
            <a:pPr marL="0" indent="0">
              <a:buNone/>
            </a:pPr>
            <a:endParaRPr lang="en-US" sz="1300" dirty="0"/>
          </a:p>
          <a:p>
            <a:pPr marL="0" indent="0">
              <a:buNone/>
            </a:pPr>
            <a:r>
              <a:rPr lang="en-US" sz="3600" dirty="0" smtClean="0"/>
              <a:t>500 ǂa Wide </a:t>
            </a:r>
            <a:r>
              <a:rPr lang="en-US" sz="3600" dirty="0"/>
              <a:t>screen (1.78:1</a:t>
            </a:r>
            <a:r>
              <a:rPr lang="en-US" sz="3600" dirty="0" smtClean="0"/>
              <a:t>).</a:t>
            </a:r>
          </a:p>
          <a:p>
            <a:pPr marL="0" indent="0">
              <a:buNone/>
            </a:pPr>
            <a:endParaRPr lang="en-US" sz="3600" dirty="0"/>
          </a:p>
          <a:p>
            <a:pPr marL="914400" indent="-347472">
              <a:buNone/>
            </a:pPr>
            <a:r>
              <a:rPr lang="en-US" sz="2800" i="1" dirty="0" smtClean="0"/>
              <a:t>*OLAC recommends using the controlled list of carriers for shared cataloging</a:t>
            </a:r>
          </a:p>
          <a:p>
            <a:pPr marL="914400" indent="-347472">
              <a:buNone/>
            </a:pPr>
            <a:r>
              <a:rPr lang="en-US" sz="2800" i="1" dirty="0" smtClean="0"/>
              <a:t>**Use inches if following LC-PCC PS</a:t>
            </a:r>
          </a:p>
          <a:p>
            <a:pPr marL="0" indent="0">
              <a:buNone/>
            </a:pPr>
            <a:endParaRPr lang="en-US" sz="30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73</a:t>
            </a:fld>
            <a:endParaRPr lang="en-US"/>
          </a:p>
        </p:txBody>
      </p:sp>
    </p:spTree>
    <p:extLst>
      <p:ext uri="{BB962C8B-B14F-4D97-AF65-F5344CB8AC3E}">
        <p14:creationId xmlns:p14="http://schemas.microsoft.com/office/powerpoint/2010/main" val="15863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90000"/>
              </a:lnSpc>
              <a:spcBef>
                <a:spcPts val="0"/>
              </a:spcBef>
            </a:pPr>
            <a:r>
              <a:rPr lang="en-US" b="1" dirty="0"/>
              <a:t>Streaming Video</a:t>
            </a:r>
          </a:p>
        </p:txBody>
      </p:sp>
      <p:sp>
        <p:nvSpPr>
          <p:cNvPr id="3" name="Content Placeholder 2"/>
          <p:cNvSpPr>
            <a:spLocks noGrp="1"/>
          </p:cNvSpPr>
          <p:nvPr>
            <p:ph idx="1"/>
          </p:nvPr>
        </p:nvSpPr>
        <p:spPr>
          <a:xfrm>
            <a:off x="457200" y="2209800"/>
            <a:ext cx="8153400" cy="3886200"/>
          </a:xfrm>
        </p:spPr>
        <p:txBody>
          <a:bodyPr>
            <a:normAutofit/>
          </a:bodyPr>
          <a:lstStyle/>
          <a:p>
            <a:pPr marL="514350" indent="-514350">
              <a:buFont typeface="+mj-lt"/>
              <a:buAutoNum type="arabicPeriod"/>
            </a:pPr>
            <a:endParaRPr lang="en-US" sz="1300" dirty="0"/>
          </a:p>
          <a:p>
            <a:pPr marL="457200" indent="-457200">
              <a:buNone/>
            </a:pPr>
            <a:r>
              <a:rPr lang="en-US" dirty="0" smtClean="0"/>
              <a:t>300 ǂa 1 online resource (1 video file (17 min.)) </a:t>
            </a:r>
            <a:r>
              <a:rPr lang="en-US" dirty="0"/>
              <a:t>: </a:t>
            </a:r>
            <a:r>
              <a:rPr lang="en-US" dirty="0" smtClean="0"/>
              <a:t>ǂb sound, color.</a:t>
            </a:r>
            <a:endParaRPr lang="en-US" sz="1100" dirty="0"/>
          </a:p>
          <a:p>
            <a:pPr marL="457200" indent="-457200">
              <a:buNone/>
            </a:pPr>
            <a:endParaRPr lang="en-US" sz="1100" dirty="0" smtClean="0"/>
          </a:p>
          <a:p>
            <a:pPr marL="457200" indent="-457200">
              <a:buNone/>
            </a:pPr>
            <a:r>
              <a:rPr lang="en-US" dirty="0"/>
              <a:t>347 </a:t>
            </a:r>
            <a:r>
              <a:rPr lang="en-US" dirty="0" smtClean="0"/>
              <a:t>ǂa video </a:t>
            </a:r>
            <a:r>
              <a:rPr lang="en-US" dirty="0"/>
              <a:t>file </a:t>
            </a:r>
            <a:r>
              <a:rPr lang="en-US" dirty="0" smtClean="0"/>
              <a:t>ǂ2 </a:t>
            </a:r>
            <a:r>
              <a:rPr lang="en-US" dirty="0" err="1" smtClean="0"/>
              <a:t>rdaft</a:t>
            </a:r>
            <a:endParaRPr lang="en-US" dirty="0" smtClean="0"/>
          </a:p>
          <a:p>
            <a:pPr marL="457200" indent="-457200">
              <a:buNone/>
            </a:pPr>
            <a:r>
              <a:rPr lang="en-US" dirty="0" smtClean="0"/>
              <a:t>347 </a:t>
            </a:r>
            <a:r>
              <a:rPr lang="en-US" dirty="0" err="1" smtClean="0"/>
              <a:t>ǂb</a:t>
            </a:r>
            <a:r>
              <a:rPr lang="en-US" dirty="0" smtClean="0"/>
              <a:t> </a:t>
            </a:r>
            <a:r>
              <a:rPr lang="en-US" dirty="0" err="1" smtClean="0"/>
              <a:t>RealVideo</a:t>
            </a:r>
            <a:r>
              <a:rPr lang="en-US" dirty="0" smtClean="0"/>
              <a:t> *</a:t>
            </a:r>
          </a:p>
          <a:p>
            <a:pPr marL="457200" indent="-457200">
              <a:buNone/>
            </a:pPr>
            <a:endParaRPr lang="en-US" dirty="0" smtClean="0"/>
          </a:p>
          <a:p>
            <a:pPr marL="914400" indent="0">
              <a:buNone/>
            </a:pPr>
            <a:r>
              <a:rPr lang="en-US" sz="2800" i="1" dirty="0" smtClean="0"/>
              <a:t>* Not used with provider-neutral records</a:t>
            </a:r>
          </a:p>
        </p:txBody>
      </p:sp>
      <p:sp>
        <p:nvSpPr>
          <p:cNvPr id="4" name="Slide Number Placeholder 3"/>
          <p:cNvSpPr>
            <a:spLocks noGrp="1"/>
          </p:cNvSpPr>
          <p:nvPr>
            <p:ph type="sldNum" sz="quarter" idx="12"/>
          </p:nvPr>
        </p:nvSpPr>
        <p:spPr/>
        <p:txBody>
          <a:bodyPr/>
          <a:lstStyle/>
          <a:p>
            <a:fld id="{05FE50F6-334F-4352-A1BB-73024F37EEBD}" type="slidenum">
              <a:rPr lang="en-US" smtClean="0"/>
              <a:pPr/>
              <a:t>74</a:t>
            </a:fld>
            <a:endParaRPr lang="en-US"/>
          </a:p>
        </p:txBody>
      </p:sp>
    </p:spTree>
    <p:extLst>
      <p:ext uri="{BB962C8B-B14F-4D97-AF65-F5344CB8AC3E}">
        <p14:creationId xmlns:p14="http://schemas.microsoft.com/office/powerpoint/2010/main" val="20199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latin typeface="Arial Rounded MT Bold" pitchFamily="34" charset="0"/>
              </a:rPr>
              <a:t>Blu-ray</a:t>
            </a:r>
            <a:endParaRPr lang="en-US" b="1" dirty="0">
              <a:latin typeface="Arial Rounded MT Bold" pitchFamily="34" charset="0"/>
            </a:endParaRPr>
          </a:p>
        </p:txBody>
      </p:sp>
      <p:sp>
        <p:nvSpPr>
          <p:cNvPr id="3" name="Content Placeholder 2"/>
          <p:cNvSpPr>
            <a:spLocks noGrp="1"/>
          </p:cNvSpPr>
          <p:nvPr>
            <p:ph idx="1"/>
          </p:nvPr>
        </p:nvSpPr>
        <p:spPr>
          <a:xfrm>
            <a:off x="457200" y="1981200"/>
            <a:ext cx="8229600" cy="4267200"/>
          </a:xfrm>
        </p:spPr>
        <p:txBody>
          <a:bodyPr>
            <a:normAutofit fontScale="85000" lnSpcReduction="20000"/>
          </a:bodyPr>
          <a:lstStyle/>
          <a:p>
            <a:pPr marL="457200" indent="-457200">
              <a:buNone/>
            </a:pPr>
            <a:r>
              <a:rPr lang="en-US" dirty="0" smtClean="0"/>
              <a:t>300  </a:t>
            </a:r>
            <a:r>
              <a:rPr lang="en-US" dirty="0" err="1" smtClean="0"/>
              <a:t>ǂa</a:t>
            </a:r>
            <a:r>
              <a:rPr lang="en-US" dirty="0" smtClean="0"/>
              <a:t> 1 videodisc (75 </a:t>
            </a:r>
            <a:r>
              <a:rPr lang="en-US" dirty="0"/>
              <a:t>min.) : </a:t>
            </a:r>
            <a:r>
              <a:rPr lang="en-US" dirty="0" smtClean="0"/>
              <a:t>ǂb sound, color ; ǂc 4 </a:t>
            </a:r>
            <a:r>
              <a:rPr lang="en-US" dirty="0"/>
              <a:t>3/4 in</a:t>
            </a:r>
            <a:r>
              <a:rPr lang="en-US" dirty="0" smtClean="0"/>
              <a:t>.</a:t>
            </a:r>
          </a:p>
          <a:p>
            <a:pPr marL="457200" indent="-457200">
              <a:buNone/>
            </a:pPr>
            <a:endParaRPr lang="en-US" sz="1200" dirty="0"/>
          </a:p>
          <a:p>
            <a:pPr marL="0" indent="-457200">
              <a:spcBef>
                <a:spcPts val="0"/>
              </a:spcBef>
              <a:buNone/>
            </a:pPr>
            <a:r>
              <a:rPr lang="en-US" dirty="0" smtClean="0"/>
              <a:t>340 </a:t>
            </a:r>
            <a:r>
              <a:rPr lang="en-US" dirty="0" err="1" smtClean="0"/>
              <a:t>ǂd</a:t>
            </a:r>
            <a:r>
              <a:rPr lang="en-US" dirty="0" smtClean="0"/>
              <a:t> stamping ǂ2 </a:t>
            </a:r>
            <a:r>
              <a:rPr lang="en-US" dirty="0" err="1" smtClean="0"/>
              <a:t>rdapm</a:t>
            </a:r>
            <a:endParaRPr lang="en-US" dirty="0" smtClean="0"/>
          </a:p>
          <a:p>
            <a:pPr marL="0" indent="-457200">
              <a:spcBef>
                <a:spcPts val="0"/>
              </a:spcBef>
              <a:buNone/>
            </a:pPr>
            <a:r>
              <a:rPr lang="en-US" dirty="0" smtClean="0"/>
              <a:t>340 </a:t>
            </a:r>
            <a:r>
              <a:rPr lang="en-US" dirty="0" err="1" smtClean="0"/>
              <a:t>ǂg</a:t>
            </a:r>
            <a:r>
              <a:rPr lang="en-US" dirty="0" smtClean="0"/>
              <a:t> color</a:t>
            </a:r>
          </a:p>
          <a:p>
            <a:pPr marL="0" indent="-457200">
              <a:spcBef>
                <a:spcPts val="0"/>
              </a:spcBef>
              <a:buNone/>
            </a:pPr>
            <a:r>
              <a:rPr lang="en-US" dirty="0" smtClean="0"/>
              <a:t>344 ǂa digital ǂ2 </a:t>
            </a:r>
            <a:r>
              <a:rPr lang="en-US" dirty="0" err="1" smtClean="0"/>
              <a:t>rdatr</a:t>
            </a:r>
            <a:endParaRPr lang="en-US" dirty="0" smtClean="0"/>
          </a:p>
          <a:p>
            <a:pPr marL="0" indent="-457200">
              <a:spcBef>
                <a:spcPts val="0"/>
              </a:spcBef>
              <a:buNone/>
            </a:pPr>
            <a:r>
              <a:rPr lang="en-US" dirty="0" smtClean="0"/>
              <a:t>344 </a:t>
            </a:r>
            <a:r>
              <a:rPr lang="en-US" dirty="0" err="1" smtClean="0"/>
              <a:t>ǂb</a:t>
            </a:r>
            <a:r>
              <a:rPr lang="en-US" dirty="0" smtClean="0"/>
              <a:t> optical ǂ2 </a:t>
            </a:r>
            <a:r>
              <a:rPr lang="en-US" dirty="0" err="1" smtClean="0"/>
              <a:t>rdarm</a:t>
            </a:r>
            <a:endParaRPr lang="en-US" dirty="0" smtClean="0"/>
          </a:p>
          <a:p>
            <a:pPr marL="0" indent="-457200">
              <a:spcBef>
                <a:spcPts val="0"/>
              </a:spcBef>
              <a:buNone/>
            </a:pPr>
            <a:r>
              <a:rPr lang="en-US" dirty="0" smtClean="0"/>
              <a:t>344 </a:t>
            </a:r>
            <a:r>
              <a:rPr lang="en-US" dirty="0" err="1" smtClean="0"/>
              <a:t>ǂg</a:t>
            </a:r>
            <a:r>
              <a:rPr lang="en-US" dirty="0" smtClean="0"/>
              <a:t> mono ǂ2 </a:t>
            </a:r>
            <a:r>
              <a:rPr lang="en-US" dirty="0" err="1" smtClean="0"/>
              <a:t>rdacpc</a:t>
            </a:r>
            <a:endParaRPr lang="en-US" dirty="0" smtClean="0"/>
          </a:p>
          <a:p>
            <a:pPr marL="457200" indent="-457200">
              <a:buNone/>
            </a:pPr>
            <a:r>
              <a:rPr lang="en-US" dirty="0" smtClean="0"/>
              <a:t>346 ǂb PAL ǂ2 </a:t>
            </a:r>
            <a:r>
              <a:rPr lang="en-US" dirty="0" err="1" smtClean="0"/>
              <a:t>rdabs</a:t>
            </a:r>
            <a:endParaRPr lang="en-US" dirty="0" smtClean="0"/>
          </a:p>
          <a:p>
            <a:pPr marL="457200" indent="-457200">
              <a:buNone/>
            </a:pPr>
            <a:r>
              <a:rPr lang="en-US" dirty="0" smtClean="0"/>
              <a:t>347 ǂa video file ǂ2 </a:t>
            </a:r>
            <a:r>
              <a:rPr lang="en-US" dirty="0" err="1" smtClean="0"/>
              <a:t>rdaft</a:t>
            </a:r>
            <a:endParaRPr lang="en-US" dirty="0" smtClean="0"/>
          </a:p>
          <a:p>
            <a:pPr marL="457200" indent="-457200">
              <a:buNone/>
            </a:pPr>
            <a:r>
              <a:rPr lang="en-US" dirty="0" smtClean="0"/>
              <a:t>347 </a:t>
            </a:r>
            <a:r>
              <a:rPr lang="en-US" dirty="0" err="1" smtClean="0"/>
              <a:t>ǂb</a:t>
            </a:r>
            <a:r>
              <a:rPr lang="en-US" dirty="0" smtClean="0"/>
              <a:t> </a:t>
            </a:r>
            <a:r>
              <a:rPr lang="en-US" dirty="0" err="1" smtClean="0"/>
              <a:t>Blu</a:t>
            </a:r>
            <a:r>
              <a:rPr lang="en-US" dirty="0" smtClean="0"/>
              <a:t>-ray</a:t>
            </a:r>
          </a:p>
          <a:p>
            <a:pPr marL="457200" indent="-457200">
              <a:buNone/>
            </a:pPr>
            <a:r>
              <a:rPr lang="en-US" dirty="0" smtClean="0"/>
              <a:t>347 ǂe region B ǂ2 </a:t>
            </a:r>
            <a:r>
              <a:rPr lang="en-US" dirty="0" err="1" smtClean="0"/>
              <a:t>rdare</a:t>
            </a:r>
            <a:endParaRPr lang="en-US"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75</a:t>
            </a:fld>
            <a:endParaRPr lang="en-US"/>
          </a:p>
        </p:txBody>
      </p:sp>
    </p:spTree>
    <p:extLst>
      <p:ext uri="{BB962C8B-B14F-4D97-AF65-F5344CB8AC3E}">
        <p14:creationId xmlns:p14="http://schemas.microsoft.com/office/powerpoint/2010/main" val="96046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Videocassette</a:t>
            </a:r>
            <a:endParaRPr lang="en-US" dirty="0"/>
          </a:p>
        </p:txBody>
      </p:sp>
      <p:sp>
        <p:nvSpPr>
          <p:cNvPr id="3" name="Content Placeholder 2"/>
          <p:cNvSpPr>
            <a:spLocks noGrp="1"/>
          </p:cNvSpPr>
          <p:nvPr>
            <p:ph idx="1"/>
          </p:nvPr>
        </p:nvSpPr>
        <p:spPr>
          <a:xfrm>
            <a:off x="228600" y="2286000"/>
            <a:ext cx="8610600" cy="3733800"/>
          </a:xfrm>
        </p:spPr>
        <p:txBody>
          <a:bodyPr>
            <a:normAutofit fontScale="85000" lnSpcReduction="20000"/>
          </a:bodyPr>
          <a:lstStyle/>
          <a:p>
            <a:pPr marL="457200" indent="-457200">
              <a:buNone/>
            </a:pPr>
            <a:r>
              <a:rPr lang="en-US" dirty="0" smtClean="0"/>
              <a:t>300 ǂa 1 </a:t>
            </a:r>
            <a:r>
              <a:rPr lang="en-US" dirty="0"/>
              <a:t>videocassette (120 min.) : </a:t>
            </a:r>
            <a:r>
              <a:rPr lang="en-US" dirty="0" smtClean="0"/>
              <a:t>ǂb sound</a:t>
            </a:r>
            <a:r>
              <a:rPr lang="en-US" dirty="0"/>
              <a:t>, </a:t>
            </a:r>
            <a:r>
              <a:rPr lang="en-US" dirty="0" smtClean="0"/>
              <a:t>black and white (tinted) </a:t>
            </a:r>
            <a:r>
              <a:rPr lang="en-US" dirty="0"/>
              <a:t>; </a:t>
            </a:r>
            <a:r>
              <a:rPr lang="en-US" dirty="0" smtClean="0"/>
              <a:t>ǂc 1/2 in. </a:t>
            </a:r>
            <a:r>
              <a:rPr lang="en-US" i="1" dirty="0" smtClean="0"/>
              <a:t>[or 13 mm*] </a:t>
            </a:r>
          </a:p>
          <a:p>
            <a:pPr marL="457200" indent="-457200">
              <a:buNone/>
            </a:pPr>
            <a:endParaRPr lang="en-US" sz="1200" dirty="0"/>
          </a:p>
          <a:p>
            <a:pPr marL="0" indent="0">
              <a:buNone/>
            </a:pPr>
            <a:r>
              <a:rPr lang="en-US" sz="3000" dirty="0"/>
              <a:t>346 </a:t>
            </a:r>
            <a:r>
              <a:rPr lang="en-US" sz="3000" dirty="0" err="1" smtClean="0"/>
              <a:t>ǂg</a:t>
            </a:r>
            <a:r>
              <a:rPr lang="en-US" sz="3000" dirty="0" smtClean="0"/>
              <a:t> black and white (tinted)</a:t>
            </a:r>
          </a:p>
          <a:p>
            <a:pPr marL="0" indent="0">
              <a:buNone/>
            </a:pPr>
            <a:r>
              <a:rPr lang="en-US" sz="3000" dirty="0" smtClean="0"/>
              <a:t>346 ǂa VHS </a:t>
            </a:r>
            <a:r>
              <a:rPr lang="en-US" sz="3000" dirty="0"/>
              <a:t>ǂ2 </a:t>
            </a:r>
            <a:r>
              <a:rPr lang="en-US" sz="3000" dirty="0" err="1" smtClean="0"/>
              <a:t>rdavf</a:t>
            </a:r>
            <a:endParaRPr lang="en-US" sz="3000" dirty="0" smtClean="0"/>
          </a:p>
          <a:p>
            <a:pPr marL="0" indent="0">
              <a:buNone/>
            </a:pPr>
            <a:r>
              <a:rPr lang="en-US" sz="3000" dirty="0" smtClean="0"/>
              <a:t>346 </a:t>
            </a:r>
            <a:r>
              <a:rPr lang="en-US" sz="3000" dirty="0" err="1" smtClean="0"/>
              <a:t>ǂb</a:t>
            </a:r>
            <a:r>
              <a:rPr lang="en-US" sz="3000" dirty="0" smtClean="0"/>
              <a:t> NTSC ǂ2 </a:t>
            </a:r>
            <a:r>
              <a:rPr lang="en-US" sz="3000" dirty="0" err="1" smtClean="0"/>
              <a:t>rdabs</a:t>
            </a:r>
            <a:endParaRPr lang="en-US" sz="3000" dirty="0" smtClean="0"/>
          </a:p>
          <a:p>
            <a:pPr marL="0" indent="0">
              <a:buNone/>
            </a:pPr>
            <a:endParaRPr lang="en-US" sz="1200" dirty="0" smtClean="0"/>
          </a:p>
          <a:p>
            <a:pPr marL="0" indent="0">
              <a:buNone/>
            </a:pPr>
            <a:r>
              <a:rPr lang="en-US" sz="3000" dirty="0" smtClean="0"/>
              <a:t>538 ǂa VHS; NTSC.</a:t>
            </a:r>
          </a:p>
          <a:p>
            <a:pPr marL="0" indent="0">
              <a:buNone/>
            </a:pPr>
            <a:endParaRPr lang="en-US" sz="3000" dirty="0"/>
          </a:p>
          <a:p>
            <a:pPr marL="914400" lvl="0" indent="0">
              <a:buNone/>
            </a:pPr>
            <a:r>
              <a:rPr lang="en-US" sz="2800" i="1" dirty="0">
                <a:solidFill>
                  <a:prstClr val="black"/>
                </a:solidFill>
              </a:rPr>
              <a:t>* </a:t>
            </a:r>
            <a:r>
              <a:rPr lang="en-US" sz="2800" i="1" dirty="0" smtClean="0">
                <a:solidFill>
                  <a:prstClr val="black"/>
                </a:solidFill>
              </a:rPr>
              <a:t>See 3.5.1.4.3 dimensions of cassettes</a:t>
            </a:r>
            <a:endParaRPr lang="en-US" sz="2800" i="1" dirty="0">
              <a:solidFill>
                <a:prstClr val="black"/>
              </a:solidFill>
            </a:endParaRPr>
          </a:p>
          <a:p>
            <a:pPr marL="0" indent="0">
              <a:buNone/>
            </a:pPr>
            <a:endParaRPr lang="en-US" sz="3000" dirty="0" smtClean="0"/>
          </a:p>
          <a:p>
            <a:pPr marL="0" indent="0">
              <a:buNone/>
            </a:pPr>
            <a:endParaRPr lang="en-US" sz="11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76</a:t>
            </a:fld>
            <a:endParaRPr lang="en-US"/>
          </a:p>
        </p:txBody>
      </p:sp>
    </p:spTree>
    <p:extLst>
      <p:ext uri="{BB962C8B-B14F-4D97-AF65-F5344CB8AC3E}">
        <p14:creationId xmlns:p14="http://schemas.microsoft.com/office/powerpoint/2010/main" val="406108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spcBef>
                <a:spcPts val="0"/>
              </a:spcBef>
            </a:pPr>
            <a:r>
              <a:rPr lang="en-US" b="1" dirty="0"/>
              <a:t>Video Instruction on Computer Discs</a:t>
            </a:r>
          </a:p>
        </p:txBody>
      </p:sp>
      <p:sp>
        <p:nvSpPr>
          <p:cNvPr id="3" name="Content Placeholder 2"/>
          <p:cNvSpPr>
            <a:spLocks noGrp="1"/>
          </p:cNvSpPr>
          <p:nvPr>
            <p:ph idx="1"/>
          </p:nvPr>
        </p:nvSpPr>
        <p:spPr>
          <a:xfrm>
            <a:off x="457200" y="1905000"/>
            <a:ext cx="8229600" cy="4191000"/>
          </a:xfrm>
        </p:spPr>
        <p:txBody>
          <a:bodyPr>
            <a:normAutofit fontScale="92500" lnSpcReduction="20000"/>
          </a:bodyPr>
          <a:lstStyle/>
          <a:p>
            <a:pPr marL="0" indent="0">
              <a:buNone/>
            </a:pPr>
            <a:endParaRPr lang="en-US" sz="1100" dirty="0"/>
          </a:p>
          <a:p>
            <a:pPr marL="457200" indent="-457200">
              <a:buNone/>
            </a:pPr>
            <a:r>
              <a:rPr lang="en-US" dirty="0"/>
              <a:t>300 ǂa 1 computer disc (5 video </a:t>
            </a:r>
            <a:r>
              <a:rPr lang="en-US" dirty="0" smtClean="0"/>
              <a:t>files, 30 </a:t>
            </a:r>
            <a:r>
              <a:rPr lang="en-US" dirty="0"/>
              <a:t>min.) : </a:t>
            </a:r>
            <a:r>
              <a:rPr lang="en-US" dirty="0" smtClean="0"/>
              <a:t>ǂb sound</a:t>
            </a:r>
            <a:r>
              <a:rPr lang="en-US" dirty="0"/>
              <a:t>, color ; </a:t>
            </a:r>
            <a:r>
              <a:rPr lang="en-US" dirty="0" smtClean="0"/>
              <a:t>ǂc 4 </a:t>
            </a:r>
            <a:r>
              <a:rPr lang="en-US" dirty="0"/>
              <a:t>3/4 in</a:t>
            </a:r>
            <a:r>
              <a:rPr lang="en-US" dirty="0" smtClean="0"/>
              <a:t>.</a:t>
            </a:r>
            <a:r>
              <a:rPr lang="en-US" i="1" dirty="0"/>
              <a:t> [or 12 cm] </a:t>
            </a:r>
            <a:endParaRPr lang="en-US" dirty="0"/>
          </a:p>
          <a:p>
            <a:pPr marL="0" indent="0">
              <a:buNone/>
            </a:pPr>
            <a:endParaRPr lang="en-US" sz="3000" dirty="0" smtClean="0"/>
          </a:p>
          <a:p>
            <a:pPr marL="0" indent="0">
              <a:buNone/>
            </a:pPr>
            <a:r>
              <a:rPr lang="en-US" dirty="0" smtClean="0"/>
              <a:t>340 </a:t>
            </a:r>
            <a:r>
              <a:rPr lang="en-US" dirty="0" err="1" smtClean="0"/>
              <a:t>ǂg</a:t>
            </a:r>
            <a:r>
              <a:rPr lang="en-US" dirty="0" smtClean="0"/>
              <a:t> color</a:t>
            </a:r>
          </a:p>
          <a:p>
            <a:pPr marL="0" indent="0">
              <a:buNone/>
            </a:pPr>
            <a:r>
              <a:rPr lang="en-US" dirty="0" smtClean="0"/>
              <a:t>347 </a:t>
            </a:r>
            <a:r>
              <a:rPr lang="en-US" dirty="0"/>
              <a:t>ǂa video </a:t>
            </a:r>
            <a:r>
              <a:rPr lang="en-US" dirty="0" smtClean="0"/>
              <a:t>file ǂ2 </a:t>
            </a:r>
            <a:r>
              <a:rPr lang="en-US" dirty="0" err="1" smtClean="0"/>
              <a:t>rdaft</a:t>
            </a:r>
            <a:endParaRPr lang="en-US" dirty="0"/>
          </a:p>
          <a:p>
            <a:pPr marL="0" indent="0">
              <a:buNone/>
            </a:pPr>
            <a:r>
              <a:rPr lang="en-US" dirty="0" smtClean="0"/>
              <a:t>347 </a:t>
            </a:r>
            <a:r>
              <a:rPr lang="en-US" dirty="0" err="1" smtClean="0"/>
              <a:t>ǂb</a:t>
            </a:r>
            <a:r>
              <a:rPr lang="en-US" dirty="0" smtClean="0"/>
              <a:t> </a:t>
            </a:r>
            <a:r>
              <a:rPr lang="en-US" dirty="0" err="1" smtClean="0"/>
              <a:t>RealVideo</a:t>
            </a:r>
            <a:endParaRPr lang="en-US" dirty="0" smtClean="0"/>
          </a:p>
          <a:p>
            <a:pPr marL="0" indent="0">
              <a:buNone/>
            </a:pPr>
            <a:r>
              <a:rPr lang="en-US" dirty="0" smtClean="0"/>
              <a:t>538 </a:t>
            </a:r>
            <a:r>
              <a:rPr lang="en-US" dirty="0"/>
              <a:t>ǂa System requirements: Macintosh or Windows operating system; </a:t>
            </a:r>
            <a:r>
              <a:rPr lang="en-US" dirty="0" smtClean="0"/>
              <a:t>Real Player; sound card; CD-ROM drive.</a:t>
            </a:r>
          </a:p>
        </p:txBody>
      </p:sp>
      <p:sp>
        <p:nvSpPr>
          <p:cNvPr id="4" name="Slide Number Placeholder 3"/>
          <p:cNvSpPr>
            <a:spLocks noGrp="1"/>
          </p:cNvSpPr>
          <p:nvPr>
            <p:ph type="sldNum" sz="quarter" idx="12"/>
          </p:nvPr>
        </p:nvSpPr>
        <p:spPr/>
        <p:txBody>
          <a:bodyPr/>
          <a:lstStyle/>
          <a:p>
            <a:fld id="{05FE50F6-334F-4352-A1BB-73024F37EEBD}" type="slidenum">
              <a:rPr lang="en-US" smtClean="0"/>
              <a:pPr/>
              <a:t>77</a:t>
            </a:fld>
            <a:endParaRPr lang="en-US"/>
          </a:p>
        </p:txBody>
      </p:sp>
    </p:spTree>
    <p:extLst>
      <p:ext uri="{BB962C8B-B14F-4D97-AF65-F5344CB8AC3E}">
        <p14:creationId xmlns:p14="http://schemas.microsoft.com/office/powerpoint/2010/main" val="141511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90000"/>
              </a:lnSpc>
              <a:spcBef>
                <a:spcPts val="0"/>
              </a:spcBef>
            </a:pPr>
            <a:r>
              <a:rPr lang="en-US" b="1" dirty="0"/>
              <a:t>Video Instruction on Computer Discs</a:t>
            </a:r>
          </a:p>
        </p:txBody>
      </p:sp>
      <p:sp>
        <p:nvSpPr>
          <p:cNvPr id="3" name="Content Placeholder 2"/>
          <p:cNvSpPr>
            <a:spLocks noGrp="1"/>
          </p:cNvSpPr>
          <p:nvPr>
            <p:ph idx="1"/>
          </p:nvPr>
        </p:nvSpPr>
        <p:spPr>
          <a:xfrm>
            <a:off x="457200" y="2133600"/>
            <a:ext cx="8229600" cy="4419600"/>
          </a:xfrm>
        </p:spPr>
        <p:txBody>
          <a:bodyPr>
            <a:normAutofit fontScale="92500" lnSpcReduction="20000"/>
          </a:bodyPr>
          <a:lstStyle/>
          <a:p>
            <a:pPr marL="457200" indent="-457200">
              <a:buNone/>
            </a:pPr>
            <a:r>
              <a:rPr lang="en-US" dirty="0" smtClean="0"/>
              <a:t>300 </a:t>
            </a:r>
            <a:r>
              <a:rPr lang="en-US" dirty="0"/>
              <a:t>ǂa 1 DVD-ROM (120 min.) : </a:t>
            </a:r>
            <a:r>
              <a:rPr lang="en-US" dirty="0" smtClean="0"/>
              <a:t>ǂb QuickTime</a:t>
            </a:r>
            <a:r>
              <a:rPr lang="en-US" dirty="0"/>
              <a:t>, sound, color with black and white </a:t>
            </a:r>
            <a:r>
              <a:rPr lang="en-US" dirty="0" smtClean="0"/>
              <a:t>sequences ; ǂc 4 </a:t>
            </a:r>
            <a:r>
              <a:rPr lang="en-US" dirty="0"/>
              <a:t>3/4 in</a:t>
            </a:r>
            <a:r>
              <a:rPr lang="en-US" dirty="0" smtClean="0"/>
              <a:t>.</a:t>
            </a:r>
            <a:r>
              <a:rPr lang="en-US" i="1" dirty="0" smtClean="0"/>
              <a:t> </a:t>
            </a:r>
            <a:endParaRPr lang="en-US" dirty="0" smtClean="0"/>
          </a:p>
          <a:p>
            <a:pPr marL="457200" indent="-457200">
              <a:buNone/>
            </a:pPr>
            <a:endParaRPr lang="en-US" sz="1100" dirty="0" smtClean="0"/>
          </a:p>
          <a:p>
            <a:pPr marL="457200" indent="-457200">
              <a:buNone/>
            </a:pPr>
            <a:r>
              <a:rPr lang="en-US" dirty="0" smtClean="0"/>
              <a:t>340 </a:t>
            </a:r>
            <a:r>
              <a:rPr lang="en-US" dirty="0" err="1" smtClean="0"/>
              <a:t>ǂd</a:t>
            </a:r>
            <a:r>
              <a:rPr lang="en-US" dirty="0" smtClean="0"/>
              <a:t> stamping ǂ2 </a:t>
            </a:r>
            <a:r>
              <a:rPr lang="en-US" dirty="0" err="1" smtClean="0"/>
              <a:t>rda</a:t>
            </a:r>
            <a:endParaRPr lang="en-US" dirty="0" smtClean="0"/>
          </a:p>
          <a:p>
            <a:pPr marL="0" indent="0">
              <a:buNone/>
            </a:pPr>
            <a:r>
              <a:rPr lang="en-US" dirty="0" smtClean="0"/>
              <a:t>340 </a:t>
            </a:r>
            <a:r>
              <a:rPr lang="en-US" dirty="0" err="1" smtClean="0"/>
              <a:t>ǂg</a:t>
            </a:r>
            <a:r>
              <a:rPr lang="en-US" dirty="0" smtClean="0"/>
              <a:t> color </a:t>
            </a:r>
            <a:r>
              <a:rPr lang="en-US" dirty="0" err="1" smtClean="0"/>
              <a:t>ǂg</a:t>
            </a:r>
            <a:r>
              <a:rPr lang="en-US" dirty="0" smtClean="0"/>
              <a:t> black and white</a:t>
            </a:r>
          </a:p>
          <a:p>
            <a:pPr marL="0" indent="0">
              <a:buNone/>
            </a:pPr>
            <a:r>
              <a:rPr lang="en-US" dirty="0" smtClean="0"/>
              <a:t>347 </a:t>
            </a:r>
            <a:r>
              <a:rPr lang="en-US" dirty="0"/>
              <a:t>ǂa video </a:t>
            </a:r>
            <a:r>
              <a:rPr lang="en-US" dirty="0" smtClean="0"/>
              <a:t>file ǂ2 </a:t>
            </a:r>
            <a:r>
              <a:rPr lang="en-US" dirty="0" err="1" smtClean="0"/>
              <a:t>rdaft</a:t>
            </a:r>
            <a:endParaRPr lang="en-US" dirty="0" smtClean="0"/>
          </a:p>
          <a:p>
            <a:pPr marL="0" indent="0">
              <a:buNone/>
            </a:pPr>
            <a:r>
              <a:rPr lang="en-US" dirty="0" smtClean="0"/>
              <a:t>347 </a:t>
            </a:r>
            <a:r>
              <a:rPr lang="en-US" dirty="0" err="1" smtClean="0"/>
              <a:t>ǂb</a:t>
            </a:r>
            <a:r>
              <a:rPr lang="en-US" dirty="0" smtClean="0"/>
              <a:t> QuickTime</a:t>
            </a:r>
          </a:p>
          <a:p>
            <a:pPr marL="0" indent="0">
              <a:buNone/>
            </a:pPr>
            <a:r>
              <a:rPr lang="en-US" dirty="0" smtClean="0"/>
              <a:t>538 </a:t>
            </a:r>
            <a:r>
              <a:rPr lang="en-US" dirty="0"/>
              <a:t>ǂa System </a:t>
            </a:r>
            <a:r>
              <a:rPr lang="en-US" dirty="0" smtClean="0"/>
              <a:t>requirements: Macintosh or Windows operating system; QuickTime software; sound card; DVD-ROM drive.</a:t>
            </a:r>
          </a:p>
          <a:p>
            <a:pPr marL="457200" indent="-457200">
              <a:buNone/>
            </a:pPr>
            <a:endParaRPr lang="en-US" dirty="0"/>
          </a:p>
          <a:p>
            <a:pPr marL="0" indent="0">
              <a:buNone/>
            </a:pPr>
            <a:endParaRPr lang="en-US" sz="1100"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78</a:t>
            </a:fld>
            <a:endParaRPr lang="en-US"/>
          </a:p>
        </p:txBody>
      </p:sp>
    </p:spTree>
    <p:extLst>
      <p:ext uri="{BB962C8B-B14F-4D97-AF65-F5344CB8AC3E}">
        <p14:creationId xmlns:p14="http://schemas.microsoft.com/office/powerpoint/2010/main" val="29768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spcBef>
                <a:spcPts val="0"/>
              </a:spcBef>
            </a:pPr>
            <a:r>
              <a:rPr lang="en-US" b="1" dirty="0"/>
              <a:t>Video Game</a:t>
            </a:r>
          </a:p>
        </p:txBody>
      </p:sp>
      <p:sp>
        <p:nvSpPr>
          <p:cNvPr id="3" name="Content Placeholder 2"/>
          <p:cNvSpPr>
            <a:spLocks noGrp="1"/>
          </p:cNvSpPr>
          <p:nvPr>
            <p:ph idx="1"/>
          </p:nvPr>
        </p:nvSpPr>
        <p:spPr>
          <a:xfrm>
            <a:off x="457200" y="1905000"/>
            <a:ext cx="8229600" cy="4343400"/>
          </a:xfrm>
        </p:spPr>
        <p:txBody>
          <a:bodyPr>
            <a:normAutofit fontScale="92500" lnSpcReduction="10000"/>
          </a:bodyPr>
          <a:lstStyle/>
          <a:p>
            <a:pPr marL="457200" indent="-457200">
              <a:buNone/>
            </a:pPr>
            <a:endParaRPr lang="en-US" sz="1300" dirty="0" smtClean="0"/>
          </a:p>
          <a:p>
            <a:pPr marL="457200" indent="-457200">
              <a:buNone/>
            </a:pPr>
            <a:r>
              <a:rPr lang="en-US" dirty="0"/>
              <a:t>300 </a:t>
            </a:r>
            <a:r>
              <a:rPr lang="en-US" dirty="0" smtClean="0"/>
              <a:t>ǂa 1 </a:t>
            </a:r>
            <a:r>
              <a:rPr lang="en-US" dirty="0"/>
              <a:t>computer </a:t>
            </a:r>
            <a:r>
              <a:rPr lang="en-US" dirty="0" smtClean="0"/>
              <a:t>disc </a:t>
            </a:r>
            <a:r>
              <a:rPr lang="en-US" dirty="0"/>
              <a:t>: </a:t>
            </a:r>
            <a:r>
              <a:rPr lang="en-US" dirty="0" smtClean="0"/>
              <a:t>ǂb sound, color </a:t>
            </a:r>
            <a:r>
              <a:rPr lang="en-US" dirty="0"/>
              <a:t>; </a:t>
            </a:r>
            <a:r>
              <a:rPr lang="en-US" dirty="0" smtClean="0"/>
              <a:t>ǂc 4 </a:t>
            </a:r>
            <a:r>
              <a:rPr lang="en-US" dirty="0"/>
              <a:t>3/4 in. + </a:t>
            </a:r>
            <a:r>
              <a:rPr lang="en-US" dirty="0" err="1" smtClean="0"/>
              <a:t>ǂe</a:t>
            </a:r>
            <a:r>
              <a:rPr lang="en-US" dirty="0" smtClean="0"/>
              <a:t> 1 booklet.</a:t>
            </a:r>
          </a:p>
          <a:p>
            <a:pPr marL="457200" indent="-457200">
              <a:buNone/>
            </a:pPr>
            <a:endParaRPr lang="en-US" sz="1100" dirty="0" smtClean="0"/>
          </a:p>
          <a:p>
            <a:pPr marL="457200" indent="-457200">
              <a:buNone/>
            </a:pPr>
            <a:r>
              <a:rPr lang="en-US" dirty="0" smtClean="0"/>
              <a:t>340 </a:t>
            </a:r>
            <a:r>
              <a:rPr lang="en-US" dirty="0" err="1" smtClean="0"/>
              <a:t>ǂd</a:t>
            </a:r>
            <a:r>
              <a:rPr lang="en-US" dirty="0" smtClean="0"/>
              <a:t> stamping ǂ2 </a:t>
            </a:r>
            <a:r>
              <a:rPr lang="en-US" dirty="0" err="1" smtClean="0"/>
              <a:t>rda</a:t>
            </a:r>
            <a:endParaRPr lang="en-US" dirty="0" smtClean="0"/>
          </a:p>
          <a:p>
            <a:pPr marL="457200" indent="-457200">
              <a:buNone/>
            </a:pPr>
            <a:r>
              <a:rPr lang="en-US" dirty="0" smtClean="0"/>
              <a:t>340 </a:t>
            </a:r>
            <a:r>
              <a:rPr lang="en-US" dirty="0" err="1" smtClean="0"/>
              <a:t>ǂg</a:t>
            </a:r>
            <a:r>
              <a:rPr lang="en-US" dirty="0" smtClean="0"/>
              <a:t> color</a:t>
            </a:r>
          </a:p>
          <a:p>
            <a:pPr marL="457200" indent="-457200">
              <a:buNone/>
            </a:pPr>
            <a:r>
              <a:rPr lang="en-US" dirty="0" smtClean="0"/>
              <a:t>347 ǂb Blu-ray</a:t>
            </a:r>
          </a:p>
          <a:p>
            <a:pPr marL="457200" indent="-457200">
              <a:buNone/>
            </a:pPr>
            <a:r>
              <a:rPr lang="en-US" dirty="0" smtClean="0"/>
              <a:t>538  </a:t>
            </a:r>
            <a:r>
              <a:rPr lang="en-US" dirty="0" err="1" smtClean="0"/>
              <a:t>ǂa</a:t>
            </a:r>
            <a:r>
              <a:rPr lang="en-US" dirty="0" smtClean="0"/>
              <a:t> System </a:t>
            </a:r>
            <a:r>
              <a:rPr lang="en-US" dirty="0"/>
              <a:t>requirements</a:t>
            </a:r>
            <a:r>
              <a:rPr lang="en-US" dirty="0" smtClean="0"/>
              <a:t>:  </a:t>
            </a:r>
            <a:r>
              <a:rPr lang="en-US" dirty="0"/>
              <a:t>PlayStation 3; 143 MB hard disk </a:t>
            </a:r>
            <a:r>
              <a:rPr lang="en-US" dirty="0" smtClean="0"/>
              <a:t>space</a:t>
            </a:r>
          </a:p>
          <a:p>
            <a:pPr marL="457200" indent="-457200">
              <a:buNone/>
            </a:pPr>
            <a:r>
              <a:rPr lang="en-US" dirty="0" smtClean="0"/>
              <a:t>753 </a:t>
            </a:r>
            <a:r>
              <a:rPr lang="en-US" dirty="0" err="1" smtClean="0"/>
              <a:t>ǂa</a:t>
            </a:r>
            <a:r>
              <a:rPr lang="en-US" dirty="0" smtClean="0"/>
              <a:t> Sony PlayStation 3 ǂ2 </a:t>
            </a:r>
            <a:r>
              <a:rPr lang="en-US" dirty="0" err="1" smtClean="0"/>
              <a:t>gcipplatform</a:t>
            </a:r>
            <a:endParaRPr lang="en-US"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79</a:t>
            </a:fld>
            <a:endParaRPr lang="en-US"/>
          </a:p>
        </p:txBody>
      </p:sp>
    </p:spTree>
    <p:extLst>
      <p:ext uri="{BB962C8B-B14F-4D97-AF65-F5344CB8AC3E}">
        <p14:creationId xmlns:p14="http://schemas.microsoft.com/office/powerpoint/2010/main" val="4505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Media and Carrier Type</a:t>
            </a:r>
            <a:endParaRPr lang="en-US" dirty="0"/>
          </a:p>
        </p:txBody>
      </p:sp>
      <p:sp>
        <p:nvSpPr>
          <p:cNvPr id="3" name="Content Placeholder 2"/>
          <p:cNvSpPr>
            <a:spLocks noGrp="1"/>
          </p:cNvSpPr>
          <p:nvPr>
            <p:ph idx="1"/>
          </p:nvPr>
        </p:nvSpPr>
        <p:spPr>
          <a:xfrm>
            <a:off x="914400" y="2195512"/>
            <a:ext cx="7772400" cy="4525963"/>
          </a:xfrm>
        </p:spPr>
        <p:txBody>
          <a:bodyPr>
            <a:normAutofit/>
          </a:bodyPr>
          <a:lstStyle/>
          <a:p>
            <a:pPr marL="347472" indent="-347472">
              <a:buNone/>
            </a:pPr>
            <a:r>
              <a:rPr lang="en-US" b="1" dirty="0" smtClean="0">
                <a:solidFill>
                  <a:schemeClr val="bg1"/>
                </a:solidFill>
              </a:rPr>
              <a:t>Media </a:t>
            </a:r>
            <a:r>
              <a:rPr lang="en-US" b="1" dirty="0" smtClean="0"/>
              <a:t>Type</a:t>
            </a:r>
            <a:r>
              <a:rPr lang="en-US" dirty="0" smtClean="0"/>
              <a:t>: </a:t>
            </a:r>
            <a:r>
              <a:rPr lang="en-US" dirty="0" smtClean="0">
                <a:solidFill>
                  <a:schemeClr val="bg1"/>
                </a:solidFill>
              </a:rPr>
              <a:t>A </a:t>
            </a:r>
            <a:r>
              <a:rPr lang="en-US" dirty="0">
                <a:solidFill>
                  <a:schemeClr val="bg1"/>
                </a:solidFill>
              </a:rPr>
              <a:t>categorization reflecting the general type of </a:t>
            </a:r>
            <a:r>
              <a:rPr lang="en-US" dirty="0">
                <a:solidFill>
                  <a:srgbClr val="FF0000"/>
                </a:solidFill>
              </a:rPr>
              <a:t>intermediation </a:t>
            </a:r>
            <a:r>
              <a:rPr lang="en-US" dirty="0" smtClean="0">
                <a:solidFill>
                  <a:srgbClr val="FF0000"/>
                </a:solidFill>
              </a:rPr>
              <a:t>device</a:t>
            </a:r>
            <a:r>
              <a:rPr lang="en-US" dirty="0" smtClean="0"/>
              <a:t>...</a:t>
            </a:r>
            <a:endParaRPr lang="en-US" dirty="0">
              <a:solidFill>
                <a:schemeClr val="bg1"/>
              </a:solidFill>
            </a:endParaRPr>
          </a:p>
          <a:p>
            <a:pPr>
              <a:buNone/>
            </a:pPr>
            <a:r>
              <a:rPr lang="en-US" b="1" dirty="0" smtClean="0"/>
              <a:t>Carrier Type</a:t>
            </a:r>
            <a:r>
              <a:rPr lang="en-US" dirty="0" smtClean="0"/>
              <a:t>: A categorization reflecting the format of the </a:t>
            </a:r>
            <a:r>
              <a:rPr lang="en-US" dirty="0" smtClean="0">
                <a:solidFill>
                  <a:srgbClr val="FF0000"/>
                </a:solidFill>
              </a:rPr>
              <a:t>storage medium and housing </a:t>
            </a:r>
            <a:r>
              <a:rPr lang="en-US" dirty="0" smtClean="0"/>
              <a:t>of a carrier </a:t>
            </a:r>
            <a:r>
              <a:rPr lang="en-US" dirty="0" smtClean="0">
                <a:solidFill>
                  <a:srgbClr val="FF0000"/>
                </a:solidFill>
              </a:rPr>
              <a:t>in combination with </a:t>
            </a:r>
            <a:r>
              <a:rPr lang="en-US" dirty="0" smtClean="0"/>
              <a:t>the type of </a:t>
            </a:r>
            <a:r>
              <a:rPr lang="en-US" dirty="0" smtClean="0">
                <a:solidFill>
                  <a:srgbClr val="FF0000"/>
                </a:solidFill>
              </a:rPr>
              <a:t>intermediation device</a:t>
            </a:r>
            <a:r>
              <a:rPr lang="en-US" dirty="0" smtClean="0"/>
              <a:t>...</a:t>
            </a:r>
            <a:endParaRPr lang="en-US" dirty="0" smtClean="0">
              <a:solidFill>
                <a:srgbClr val="FF0000"/>
              </a:solidFill>
            </a:endParaRPr>
          </a:p>
          <a:p>
            <a:pPr algn="ctr">
              <a:buNone/>
            </a:pPr>
            <a:r>
              <a:rPr lang="en-US" dirty="0" smtClean="0"/>
              <a:t>...required to view, play, run, etc., the content of a resource.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8</a:t>
            </a:fld>
            <a:endParaRPr lang="en-US"/>
          </a:p>
        </p:txBody>
      </p:sp>
    </p:spTree>
    <p:extLst>
      <p:ext uri="{BB962C8B-B14F-4D97-AF65-F5344CB8AC3E}">
        <p14:creationId xmlns:p14="http://schemas.microsoft.com/office/powerpoint/2010/main" val="68410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spcBef>
                <a:spcPts val="0"/>
              </a:spcBef>
            </a:pPr>
            <a:r>
              <a:rPr lang="en-US" b="1" dirty="0"/>
              <a:t>Video Game</a:t>
            </a:r>
          </a:p>
        </p:txBody>
      </p:sp>
      <p:sp>
        <p:nvSpPr>
          <p:cNvPr id="3" name="Content Placeholder 2"/>
          <p:cNvSpPr>
            <a:spLocks noGrp="1"/>
          </p:cNvSpPr>
          <p:nvPr>
            <p:ph idx="1"/>
          </p:nvPr>
        </p:nvSpPr>
        <p:spPr>
          <a:xfrm>
            <a:off x="457200" y="1828800"/>
            <a:ext cx="8229600" cy="4648200"/>
          </a:xfrm>
        </p:spPr>
        <p:txBody>
          <a:bodyPr>
            <a:normAutofit fontScale="92500" lnSpcReduction="20000"/>
          </a:bodyPr>
          <a:lstStyle/>
          <a:p>
            <a:pPr marL="457200" indent="-457200">
              <a:buNone/>
            </a:pPr>
            <a:endParaRPr lang="en-US" sz="1300" dirty="0" smtClean="0"/>
          </a:p>
          <a:p>
            <a:pPr marL="457200" indent="-457200">
              <a:buNone/>
            </a:pPr>
            <a:r>
              <a:rPr lang="en-US" dirty="0" smtClean="0"/>
              <a:t>300 ǂa 1 </a:t>
            </a:r>
            <a:r>
              <a:rPr lang="en-US" dirty="0"/>
              <a:t>DVD-ROM </a:t>
            </a:r>
            <a:r>
              <a:rPr lang="en-US" dirty="0" smtClean="0"/>
              <a:t>: ǂb sound, color </a:t>
            </a:r>
            <a:r>
              <a:rPr lang="en-US" dirty="0"/>
              <a:t>; </a:t>
            </a:r>
            <a:r>
              <a:rPr lang="en-US" dirty="0" smtClean="0"/>
              <a:t>ǂc 4 </a:t>
            </a:r>
            <a:r>
              <a:rPr lang="en-US" dirty="0"/>
              <a:t>3/4 </a:t>
            </a:r>
            <a:r>
              <a:rPr lang="en-US" dirty="0" smtClean="0"/>
              <a:t>in.</a:t>
            </a:r>
          </a:p>
          <a:p>
            <a:pPr marL="457200" indent="-457200">
              <a:buNone/>
            </a:pPr>
            <a:r>
              <a:rPr lang="en-US" dirty="0" smtClean="0"/>
              <a:t>340 </a:t>
            </a:r>
            <a:r>
              <a:rPr lang="en-US" dirty="0" err="1" smtClean="0"/>
              <a:t>ǂd</a:t>
            </a:r>
            <a:r>
              <a:rPr lang="en-US" dirty="0" smtClean="0"/>
              <a:t> stamping ǂ2 </a:t>
            </a:r>
            <a:r>
              <a:rPr lang="en-US" dirty="0" err="1" smtClean="0"/>
              <a:t>rda</a:t>
            </a:r>
            <a:endParaRPr lang="en-US" dirty="0" smtClean="0"/>
          </a:p>
          <a:p>
            <a:pPr marL="457200" indent="-457200">
              <a:buNone/>
            </a:pPr>
            <a:r>
              <a:rPr lang="en-US" dirty="0" smtClean="0"/>
              <a:t>340 </a:t>
            </a:r>
            <a:r>
              <a:rPr lang="en-US" dirty="0" err="1" smtClean="0"/>
              <a:t>ǂg</a:t>
            </a:r>
            <a:r>
              <a:rPr lang="en-US" dirty="0" smtClean="0"/>
              <a:t> color</a:t>
            </a:r>
          </a:p>
          <a:p>
            <a:pPr marL="457200" indent="-457200">
              <a:buNone/>
            </a:pPr>
            <a:r>
              <a:rPr lang="en-US" dirty="0" smtClean="0"/>
              <a:t>346 ǂb NTSC ǂ2 </a:t>
            </a:r>
            <a:r>
              <a:rPr lang="en-US" dirty="0" err="1" smtClean="0"/>
              <a:t>rdabs</a:t>
            </a:r>
            <a:endParaRPr lang="en-US" dirty="0" smtClean="0"/>
          </a:p>
          <a:p>
            <a:pPr marL="457200" indent="-457200">
              <a:buNone/>
            </a:pPr>
            <a:r>
              <a:rPr lang="en-US" dirty="0" smtClean="0"/>
              <a:t>347 </a:t>
            </a:r>
            <a:r>
              <a:rPr lang="en-US" dirty="0" err="1" smtClean="0"/>
              <a:t>ǂe</a:t>
            </a:r>
            <a:r>
              <a:rPr lang="en-US" dirty="0" smtClean="0"/>
              <a:t> U/C ǂ2 </a:t>
            </a:r>
            <a:r>
              <a:rPr lang="en-US" dirty="0" err="1" smtClean="0"/>
              <a:t>rdare</a:t>
            </a:r>
            <a:endParaRPr lang="en-US" dirty="0" smtClean="0"/>
          </a:p>
          <a:p>
            <a:pPr marL="457200" indent="-457200">
              <a:buNone/>
            </a:pPr>
            <a:r>
              <a:rPr lang="en-US" dirty="0" smtClean="0"/>
              <a:t>538 ǂa System requirements: </a:t>
            </a:r>
            <a:r>
              <a:rPr lang="en-US" dirty="0"/>
              <a:t>Xbox 360 with NTSC designation; 4 MB memory; HDTV </a:t>
            </a:r>
            <a:r>
              <a:rPr lang="en-US" dirty="0" smtClean="0"/>
              <a:t>720p/1080i/1080p</a:t>
            </a:r>
          </a:p>
          <a:p>
            <a:pPr marL="457200" indent="-457200">
              <a:buNone/>
            </a:pPr>
            <a:r>
              <a:rPr lang="en-US" dirty="0" smtClean="0"/>
              <a:t>753 </a:t>
            </a:r>
            <a:r>
              <a:rPr lang="en-US" dirty="0" err="1" smtClean="0"/>
              <a:t>ǂa</a:t>
            </a:r>
            <a:r>
              <a:rPr lang="en-US" dirty="0" smtClean="0"/>
              <a:t> Microsoft Xbox 360 (NTSC-U/C) ǂ2 </a:t>
            </a:r>
            <a:r>
              <a:rPr lang="en-US" dirty="0" err="1" smtClean="0"/>
              <a:t>gcipplatform</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80</a:t>
            </a:fld>
            <a:endParaRPr lang="en-US"/>
          </a:p>
        </p:txBody>
      </p:sp>
    </p:spTree>
    <p:extLst>
      <p:ext uri="{BB962C8B-B14F-4D97-AF65-F5344CB8AC3E}">
        <p14:creationId xmlns:p14="http://schemas.microsoft.com/office/powerpoint/2010/main" val="156036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Arial Rounded MT Bold" pitchFamily="34" charset="0"/>
              </a:rPr>
              <a:t>7.7 Intended Audience (521, 008/22 &amp; 385)</a:t>
            </a:r>
          </a:p>
        </p:txBody>
      </p:sp>
      <p:sp>
        <p:nvSpPr>
          <p:cNvPr id="3" name="Content Placeholder 2"/>
          <p:cNvSpPr>
            <a:spLocks noGrp="1"/>
          </p:cNvSpPr>
          <p:nvPr>
            <p:ph idx="1"/>
          </p:nvPr>
        </p:nvSpPr>
        <p:spPr>
          <a:xfrm>
            <a:off x="457200" y="2133600"/>
            <a:ext cx="8229600" cy="4495800"/>
          </a:xfrm>
        </p:spPr>
        <p:txBody>
          <a:bodyPr>
            <a:normAutofit fontScale="77500" lnSpcReduction="20000"/>
          </a:bodyPr>
          <a:lstStyle/>
          <a:p>
            <a:pPr>
              <a:buNone/>
            </a:pPr>
            <a:r>
              <a:rPr lang="en-US" dirty="0" smtClean="0"/>
              <a:t>521 8_ </a:t>
            </a:r>
            <a:r>
              <a:rPr lang="en-US" dirty="0" err="1" smtClean="0"/>
              <a:t>ǂa</a:t>
            </a:r>
            <a:r>
              <a:rPr lang="en-US" dirty="0" smtClean="0"/>
              <a:t> MPAA rating: G. </a:t>
            </a:r>
            <a:r>
              <a:rPr lang="en-US" dirty="0" err="1" smtClean="0"/>
              <a:t>ǂa</a:t>
            </a:r>
            <a:r>
              <a:rPr lang="en-US" dirty="0" smtClean="0"/>
              <a:t> CHV rating: G.</a:t>
            </a:r>
          </a:p>
          <a:p>
            <a:pPr>
              <a:buNone/>
            </a:pPr>
            <a:endParaRPr lang="en-US" sz="1400" dirty="0" smtClean="0"/>
          </a:p>
          <a:p>
            <a:pPr>
              <a:buNone/>
            </a:pPr>
            <a:r>
              <a:rPr lang="en-US" dirty="0" smtClean="0"/>
              <a:t>521 8_ </a:t>
            </a:r>
            <a:r>
              <a:rPr lang="en-US" dirty="0" err="1" smtClean="0"/>
              <a:t>ǂa</a:t>
            </a:r>
            <a:r>
              <a:rPr lang="en-US" dirty="0" smtClean="0"/>
              <a:t> MPAA rating: PG for sensuality and language.</a:t>
            </a:r>
          </a:p>
          <a:p>
            <a:pPr marL="514350" indent="-514350">
              <a:buNone/>
            </a:pPr>
            <a:endParaRPr lang="en-US" sz="1400" dirty="0" smtClean="0"/>
          </a:p>
          <a:p>
            <a:pPr marL="514350" indent="-514350">
              <a:buNone/>
            </a:pPr>
            <a:r>
              <a:rPr lang="en-US" dirty="0" smtClean="0"/>
              <a:t>521 8_ </a:t>
            </a:r>
            <a:r>
              <a:rPr lang="en-US" dirty="0" err="1" smtClean="0"/>
              <a:t>ǂa</a:t>
            </a:r>
            <a:r>
              <a:rPr lang="en-US" dirty="0" smtClean="0"/>
              <a:t> ESRB rating: E for everyone (Mild cartoon violence, comic mischief)</a:t>
            </a:r>
          </a:p>
          <a:p>
            <a:pPr>
              <a:buNone/>
            </a:pPr>
            <a:endParaRPr lang="en-US" sz="1400" dirty="0" smtClean="0"/>
          </a:p>
          <a:p>
            <a:pPr>
              <a:buNone/>
            </a:pPr>
            <a:r>
              <a:rPr lang="en-US" dirty="0" smtClean="0"/>
              <a:t>385 __ </a:t>
            </a:r>
            <a:r>
              <a:rPr lang="en-US" dirty="0" err="1" smtClean="0"/>
              <a:t>ǂa</a:t>
            </a:r>
            <a:r>
              <a:rPr lang="en-US" dirty="0" smtClean="0"/>
              <a:t> First grade students </a:t>
            </a:r>
            <a:r>
              <a:rPr lang="en-US" dirty="0" err="1" smtClean="0"/>
              <a:t>ǂa</a:t>
            </a:r>
            <a:r>
              <a:rPr lang="en-US" dirty="0" smtClean="0"/>
              <a:t> Second grade students      ǂ2 </a:t>
            </a:r>
            <a:r>
              <a:rPr lang="en-US" dirty="0" err="1" smtClean="0"/>
              <a:t>lcdgt</a:t>
            </a:r>
            <a:endParaRPr lang="en-US" dirty="0" smtClean="0"/>
          </a:p>
          <a:p>
            <a:pPr>
              <a:buNone/>
            </a:pPr>
            <a:r>
              <a:rPr lang="en-US" dirty="0" smtClean="0"/>
              <a:t>521 2_ </a:t>
            </a:r>
            <a:r>
              <a:rPr lang="en-US" dirty="0" err="1" smtClean="0"/>
              <a:t>ǂa</a:t>
            </a:r>
            <a:r>
              <a:rPr lang="en-US" dirty="0" smtClean="0"/>
              <a:t> Grades 1-2.</a:t>
            </a:r>
          </a:p>
          <a:p>
            <a:pPr>
              <a:buNone/>
            </a:pPr>
            <a:endParaRPr lang="en-US" sz="1400" dirty="0" smtClean="0"/>
          </a:p>
          <a:p>
            <a:pPr>
              <a:buNone/>
            </a:pPr>
            <a:r>
              <a:rPr lang="en-US" dirty="0" smtClean="0"/>
              <a:t>521 3_ </a:t>
            </a:r>
            <a:r>
              <a:rPr lang="en-US" dirty="0" err="1" smtClean="0"/>
              <a:t>ǂa</a:t>
            </a:r>
            <a:r>
              <a:rPr lang="en-US" dirty="0" smtClean="0"/>
              <a:t> Speech therapists, dental students </a:t>
            </a:r>
            <a:r>
              <a:rPr lang="en-US" smtClean="0"/>
              <a:t>and professionals.</a:t>
            </a:r>
            <a:endParaRPr lang="en-US" dirty="0" smtClean="0"/>
          </a:p>
          <a:p>
            <a:pPr>
              <a:buNone/>
            </a:pPr>
            <a:endParaRPr lang="en-US" sz="1500" dirty="0" smtClean="0"/>
          </a:p>
          <a:p>
            <a:pPr>
              <a:buNone/>
            </a:pPr>
            <a:r>
              <a:rPr lang="en-US" dirty="0" smtClean="0"/>
              <a:t>500 __ </a:t>
            </a:r>
            <a:r>
              <a:rPr lang="en-US" dirty="0" err="1" smtClean="0"/>
              <a:t>ǂa</a:t>
            </a:r>
            <a:r>
              <a:rPr lang="en-US" dirty="0" smtClean="0"/>
              <a:t> 1-2 players, simultaneous.</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81</a:t>
            </a:fld>
            <a:endParaRPr lang="en-US"/>
          </a:p>
        </p:txBody>
      </p:sp>
    </p:spTree>
    <p:extLst>
      <p:ext uri="{BB962C8B-B14F-4D97-AF65-F5344CB8AC3E}">
        <p14:creationId xmlns:p14="http://schemas.microsoft.com/office/powerpoint/2010/main" val="35536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pPr algn="l"/>
            <a:r>
              <a:rPr lang="en-US" b="1" dirty="0" smtClean="0">
                <a:latin typeface="Arial Rounded MT Bold" pitchFamily="34" charset="0"/>
              </a:rPr>
              <a:t>7.10 Summarization of the Content (520)</a:t>
            </a:r>
          </a:p>
        </p:txBody>
      </p:sp>
      <p:sp>
        <p:nvSpPr>
          <p:cNvPr id="3" name="Content Placeholder 2"/>
          <p:cNvSpPr>
            <a:spLocks noGrp="1"/>
          </p:cNvSpPr>
          <p:nvPr>
            <p:ph idx="1"/>
          </p:nvPr>
        </p:nvSpPr>
        <p:spPr>
          <a:xfrm>
            <a:off x="457200" y="2133600"/>
            <a:ext cx="8686800" cy="4267200"/>
          </a:xfrm>
        </p:spPr>
        <p:txBody>
          <a:bodyPr>
            <a:normAutofit lnSpcReduction="10000"/>
          </a:bodyPr>
          <a:lstStyle/>
          <a:p>
            <a:pPr>
              <a:buNone/>
            </a:pPr>
            <a:r>
              <a:rPr lang="en-US" dirty="0" smtClean="0"/>
              <a:t>Important for resources that aren’t easily browsed, such as moving images</a:t>
            </a:r>
          </a:p>
          <a:p>
            <a:pPr>
              <a:buNone/>
            </a:pPr>
            <a:endParaRPr lang="en-US" sz="1600" dirty="0" smtClean="0"/>
          </a:p>
          <a:p>
            <a:pPr marL="914400"/>
            <a:r>
              <a:rPr lang="en-US" dirty="0" smtClean="0"/>
              <a:t>concise</a:t>
            </a:r>
          </a:p>
          <a:p>
            <a:pPr marL="914400"/>
            <a:r>
              <a:rPr lang="en-US" dirty="0" smtClean="0"/>
              <a:t>objective</a:t>
            </a:r>
          </a:p>
          <a:p>
            <a:pPr marL="914400"/>
            <a:r>
              <a:rPr lang="en-US" dirty="0" smtClean="0"/>
              <a:t>specific terms to aid keyword searching</a:t>
            </a:r>
          </a:p>
          <a:p>
            <a:pPr marL="914400"/>
            <a:endParaRPr lang="en-US" sz="2000" dirty="0" smtClean="0"/>
          </a:p>
          <a:p>
            <a:pPr marL="0" indent="0">
              <a:buNone/>
            </a:pPr>
            <a:r>
              <a:rPr lang="en-US" dirty="0" smtClean="0"/>
              <a:t>OLAC recommendations on summary notes:</a:t>
            </a:r>
          </a:p>
          <a:p>
            <a:pPr>
              <a:buNone/>
            </a:pPr>
            <a:r>
              <a:rPr lang="en-US" dirty="0" smtClean="0">
                <a:hlinkClick r:id="rId3"/>
              </a:rPr>
              <a:t>http://olacinc.org/sites/capc_files/summnotes.pdf</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82</a:t>
            </a:fld>
            <a:endParaRPr lang="en-US"/>
          </a:p>
        </p:txBody>
      </p:sp>
    </p:spTree>
    <p:extLst>
      <p:ext uri="{BB962C8B-B14F-4D97-AF65-F5344CB8AC3E}">
        <p14:creationId xmlns:p14="http://schemas.microsoft.com/office/powerpoint/2010/main" val="35536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400" b="1" dirty="0" smtClean="0">
                <a:latin typeface="Arial Rounded MT Bold" pitchFamily="34" charset="0"/>
              </a:rPr>
              <a:t>7.11 Place and Date of Capture (518 &amp; 033)</a:t>
            </a:r>
          </a:p>
        </p:txBody>
      </p:sp>
      <p:sp>
        <p:nvSpPr>
          <p:cNvPr id="3" name="Content Placeholder 2"/>
          <p:cNvSpPr>
            <a:spLocks noGrp="1"/>
          </p:cNvSpPr>
          <p:nvPr>
            <p:ph idx="1"/>
          </p:nvPr>
        </p:nvSpPr>
        <p:spPr>
          <a:xfrm>
            <a:off x="457200" y="2133600"/>
            <a:ext cx="8229600" cy="4343400"/>
          </a:xfrm>
        </p:spPr>
        <p:txBody>
          <a:bodyPr>
            <a:normAutofit fontScale="85000" lnSpcReduction="10000"/>
          </a:bodyPr>
          <a:lstStyle/>
          <a:p>
            <a:pPr marL="0">
              <a:buNone/>
            </a:pPr>
            <a:r>
              <a:rPr lang="en-US" dirty="0" smtClean="0"/>
              <a:t>518 </a:t>
            </a:r>
            <a:r>
              <a:rPr lang="en-US" dirty="0" err="1" smtClean="0"/>
              <a:t>ǂa</a:t>
            </a:r>
            <a:r>
              <a:rPr lang="en-US" dirty="0" smtClean="0"/>
              <a:t> Filmed May-July 1967 in the red deserts of Morocco.</a:t>
            </a:r>
          </a:p>
          <a:p>
            <a:pPr marL="0">
              <a:buNone/>
            </a:pPr>
            <a:endParaRPr lang="en-US" sz="1100" dirty="0" smtClean="0"/>
          </a:p>
          <a:p>
            <a:pPr marL="0">
              <a:buNone/>
            </a:pPr>
            <a:r>
              <a:rPr lang="en-US" dirty="0" smtClean="0"/>
              <a:t>518 </a:t>
            </a:r>
            <a:r>
              <a:rPr lang="en-US" dirty="0" err="1" smtClean="0"/>
              <a:t>ǂo</a:t>
            </a:r>
            <a:r>
              <a:rPr lang="en-US" dirty="0" smtClean="0"/>
              <a:t> Recorded </a:t>
            </a:r>
            <a:r>
              <a:rPr lang="en-US" dirty="0" err="1" smtClean="0"/>
              <a:t>ǂd</a:t>
            </a:r>
            <a:r>
              <a:rPr lang="en-US" dirty="0" smtClean="0"/>
              <a:t> 1976 September 14 </a:t>
            </a:r>
            <a:r>
              <a:rPr lang="en-US" dirty="0" err="1" smtClean="0"/>
              <a:t>ǂp</a:t>
            </a:r>
            <a:r>
              <a:rPr lang="en-US" dirty="0" smtClean="0"/>
              <a:t> Santa Barbara, California.</a:t>
            </a:r>
          </a:p>
          <a:p>
            <a:pPr marL="0">
              <a:buNone/>
            </a:pPr>
            <a:endParaRPr lang="en-US" sz="1100" dirty="0" smtClean="0"/>
          </a:p>
          <a:p>
            <a:pPr marL="0">
              <a:buNone/>
            </a:pPr>
            <a:r>
              <a:rPr lang="en-US" dirty="0" smtClean="0"/>
              <a:t>518 </a:t>
            </a:r>
            <a:r>
              <a:rPr lang="en-US" dirty="0" err="1" smtClean="0"/>
              <a:t>ǂa</a:t>
            </a:r>
            <a:r>
              <a:rPr lang="en-US" dirty="0" smtClean="0"/>
              <a:t> Recorded in performance at the Royal Albert Hall, London, May 2-6, 2005.</a:t>
            </a:r>
          </a:p>
          <a:p>
            <a:pPr marL="0">
              <a:buNone/>
            </a:pPr>
            <a:endParaRPr lang="en-US" sz="1100" dirty="0" smtClean="0"/>
          </a:p>
          <a:p>
            <a:pPr marL="914400">
              <a:buNone/>
            </a:pPr>
            <a:r>
              <a:rPr lang="en-US" i="1" dirty="0" smtClean="0"/>
              <a:t>[or] </a:t>
            </a:r>
            <a:r>
              <a:rPr lang="en-US" dirty="0" smtClean="0"/>
              <a:t>518 </a:t>
            </a:r>
            <a:r>
              <a:rPr lang="en-US" b="1" dirty="0" smtClean="0"/>
              <a:t> </a:t>
            </a:r>
            <a:r>
              <a:rPr lang="en-US" dirty="0" err="1" smtClean="0"/>
              <a:t>ǂo</a:t>
            </a:r>
            <a:r>
              <a:rPr lang="en-US" dirty="0" smtClean="0"/>
              <a:t> Recorded in performance </a:t>
            </a:r>
            <a:r>
              <a:rPr lang="en-US" dirty="0" err="1" smtClean="0"/>
              <a:t>ǂd</a:t>
            </a:r>
            <a:r>
              <a:rPr lang="en-US" dirty="0" smtClean="0"/>
              <a:t> 2005 May 2-6 </a:t>
            </a:r>
            <a:r>
              <a:rPr lang="en-US" dirty="0" err="1" smtClean="0"/>
              <a:t>ǂp</a:t>
            </a:r>
            <a:r>
              <a:rPr lang="en-US" dirty="0" smtClean="0"/>
              <a:t> Royal Albert Hall, London. *</a:t>
            </a:r>
          </a:p>
          <a:p>
            <a:pPr marL="0">
              <a:buNone/>
            </a:pPr>
            <a:r>
              <a:rPr lang="en-US" sz="2600" i="1" dirty="0" smtClean="0"/>
              <a:t>* 033 and </a:t>
            </a:r>
            <a:r>
              <a:rPr lang="en-US" sz="2600" i="1" dirty="0" err="1" smtClean="0"/>
              <a:t>subfielded</a:t>
            </a:r>
            <a:r>
              <a:rPr lang="en-US" sz="2600" i="1" dirty="0" smtClean="0"/>
              <a:t> 518 are preferable for better machine processing</a:t>
            </a:r>
            <a:r>
              <a:rPr lang="en-US" i="1" dirty="0" smtClean="0"/>
              <a:t> </a:t>
            </a:r>
          </a:p>
        </p:txBody>
      </p:sp>
      <p:sp>
        <p:nvSpPr>
          <p:cNvPr id="4" name="Slide Number Placeholder 3"/>
          <p:cNvSpPr>
            <a:spLocks noGrp="1"/>
          </p:cNvSpPr>
          <p:nvPr>
            <p:ph type="sldNum" sz="quarter" idx="12"/>
          </p:nvPr>
        </p:nvSpPr>
        <p:spPr/>
        <p:txBody>
          <a:bodyPr/>
          <a:lstStyle/>
          <a:p>
            <a:fld id="{05FE50F6-334F-4352-A1BB-73024F37EEBD}" type="slidenum">
              <a:rPr lang="en-US" smtClean="0"/>
              <a:pPr/>
              <a:t>83</a:t>
            </a:fld>
            <a:endParaRPr lang="en-US"/>
          </a:p>
        </p:txBody>
      </p:sp>
    </p:spTree>
    <p:extLst>
      <p:ext uri="{BB962C8B-B14F-4D97-AF65-F5344CB8AC3E}">
        <p14:creationId xmlns:p14="http://schemas.microsoft.com/office/powerpoint/2010/main" val="35536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7.28 Award (586)</a:t>
            </a:r>
            <a:endParaRPr lang="en-US" b="1" dirty="0">
              <a:latin typeface="Arial Rounded MT Bold" pitchFamily="34" charset="0"/>
            </a:endParaRPr>
          </a:p>
        </p:txBody>
      </p:sp>
      <p:sp>
        <p:nvSpPr>
          <p:cNvPr id="3" name="Content Placeholder 2"/>
          <p:cNvSpPr>
            <a:spLocks noGrp="1"/>
          </p:cNvSpPr>
          <p:nvPr>
            <p:ph idx="1"/>
          </p:nvPr>
        </p:nvSpPr>
        <p:spPr>
          <a:xfrm>
            <a:off x="2209800" y="1981200"/>
            <a:ext cx="6477000" cy="4144963"/>
          </a:xfrm>
        </p:spPr>
        <p:txBody>
          <a:bodyPr>
            <a:normAutofit/>
          </a:bodyPr>
          <a:lstStyle/>
          <a:p>
            <a:pPr marL="0" indent="-347472">
              <a:buNone/>
            </a:pPr>
            <a:r>
              <a:rPr lang="en-US" dirty="0" smtClean="0"/>
              <a:t>586 </a:t>
            </a:r>
            <a:r>
              <a:rPr lang="en-US" dirty="0" err="1" smtClean="0"/>
              <a:t>ǂa</a:t>
            </a:r>
            <a:r>
              <a:rPr lang="en-US" dirty="0" smtClean="0"/>
              <a:t> Academy Award (1967): Best Director</a:t>
            </a:r>
          </a:p>
          <a:p>
            <a:pPr marL="0" indent="-347472">
              <a:buNone/>
            </a:pPr>
            <a:endParaRPr lang="en-US" sz="2000" dirty="0" smtClean="0"/>
          </a:p>
          <a:p>
            <a:pPr marL="347472" indent="-347472">
              <a:buNone/>
            </a:pPr>
            <a:r>
              <a:rPr lang="en-US" dirty="0" smtClean="0"/>
              <a:t>586 </a:t>
            </a:r>
            <a:r>
              <a:rPr lang="en-US" dirty="0" err="1" smtClean="0"/>
              <a:t>ǂa</a:t>
            </a:r>
            <a:r>
              <a:rPr lang="en-US" dirty="0" smtClean="0"/>
              <a:t> Best Documentary Short, Atlanta Film and Video Festival, 2002</a:t>
            </a:r>
            <a:endParaRPr lang="en-US"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84</a:t>
            </a:fld>
            <a:endParaRPr lang="en-US"/>
          </a:p>
        </p:txBody>
      </p:sp>
      <p:pic>
        <p:nvPicPr>
          <p:cNvPr id="7" name="Picture 6" descr="Academy_Award_trophy.jpg"/>
          <p:cNvPicPr>
            <a:picLocks noChangeAspect="1"/>
          </p:cNvPicPr>
          <p:nvPr/>
        </p:nvPicPr>
        <p:blipFill>
          <a:blip r:embed="rId3" cstate="print"/>
          <a:stretch>
            <a:fillRect/>
          </a:stretch>
        </p:blipFill>
        <p:spPr>
          <a:xfrm>
            <a:off x="381000" y="2057400"/>
            <a:ext cx="1807495" cy="3276600"/>
          </a:xfrm>
          <a:prstGeom prst="rect">
            <a:avLst/>
          </a:prstGeom>
        </p:spPr>
      </p:pic>
      <p:pic>
        <p:nvPicPr>
          <p:cNvPr id="9" name="Picture 8" descr="golden-globes.jpg"/>
          <p:cNvPicPr>
            <a:picLocks noChangeAspect="1"/>
          </p:cNvPicPr>
          <p:nvPr/>
        </p:nvPicPr>
        <p:blipFill>
          <a:blip r:embed="rId4" cstate="print"/>
          <a:stretch>
            <a:fillRect/>
          </a:stretch>
        </p:blipFill>
        <p:spPr>
          <a:xfrm>
            <a:off x="5791200" y="4572000"/>
            <a:ext cx="2458796" cy="2133600"/>
          </a:xfrm>
          <a:prstGeom prst="rect">
            <a:avLst/>
          </a:prstGeom>
        </p:spPr>
      </p:pic>
    </p:spTree>
    <p:extLst>
      <p:ext uri="{BB962C8B-B14F-4D97-AF65-F5344CB8AC3E}">
        <p14:creationId xmlns:p14="http://schemas.microsoft.com/office/powerpoint/2010/main" val="355364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b="1" dirty="0" smtClean="0"/>
              <a:t>7.14 Accessibility Content (546)</a:t>
            </a:r>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pPr marL="0" indent="0">
              <a:buNone/>
            </a:pPr>
            <a:endParaRPr lang="en-US" sz="3300" b="1" dirty="0"/>
          </a:p>
          <a:p>
            <a:r>
              <a:rPr lang="en-US" sz="3600" dirty="0" smtClean="0"/>
              <a:t>Provides </a:t>
            </a:r>
            <a:r>
              <a:rPr lang="en-US" sz="3600" dirty="0"/>
              <a:t>alternative sensory modes to perceive the primary content of an </a:t>
            </a:r>
            <a:r>
              <a:rPr lang="en-US" sz="3600" dirty="0" smtClean="0"/>
              <a:t>expression</a:t>
            </a:r>
          </a:p>
          <a:p>
            <a:endParaRPr lang="en-US" sz="1300" dirty="0" smtClean="0"/>
          </a:p>
          <a:p>
            <a:r>
              <a:rPr lang="en-US" sz="3600" dirty="0" smtClean="0"/>
              <a:t>Includes </a:t>
            </a:r>
            <a:r>
              <a:rPr lang="en-US" sz="3600" dirty="0"/>
              <a:t>accessible labels, audio description, captioning, image description, sign language, </a:t>
            </a:r>
            <a:r>
              <a:rPr lang="en-US" sz="3600" dirty="0" smtClean="0"/>
              <a:t>and subtitles. </a:t>
            </a:r>
            <a:r>
              <a:rPr lang="en-US" sz="3600" i="1" dirty="0" smtClean="0"/>
              <a:t>Does not include subtitles</a:t>
            </a:r>
            <a:r>
              <a:rPr lang="en-US" sz="3600" i="1" dirty="0"/>
              <a:t> </a:t>
            </a:r>
            <a:r>
              <a:rPr lang="en-US" sz="3600" i="1" dirty="0" smtClean="0"/>
              <a:t>in a language different from the spoken content*</a:t>
            </a:r>
          </a:p>
          <a:p>
            <a:endParaRPr lang="en-US" sz="3600" i="1" dirty="0"/>
          </a:p>
          <a:p>
            <a:pPr marL="914400" indent="0">
              <a:buNone/>
            </a:pPr>
            <a:r>
              <a:rPr lang="en-US" sz="3400" i="1" dirty="0" smtClean="0"/>
              <a:t>* This can be true, but is not always true</a:t>
            </a:r>
            <a:endParaRPr lang="en-US" sz="3400" i="1" dirty="0"/>
          </a:p>
          <a:p>
            <a:pPr marL="0" indent="0">
              <a:buNone/>
            </a:pPr>
            <a:endParaRPr lang="en-US" sz="3300" b="1"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85</a:t>
            </a:fld>
            <a:endParaRPr lang="en-US"/>
          </a:p>
        </p:txBody>
      </p:sp>
    </p:spTree>
    <p:extLst>
      <p:ext uri="{BB962C8B-B14F-4D97-AF65-F5344CB8AC3E}">
        <p14:creationId xmlns:p14="http://schemas.microsoft.com/office/powerpoint/2010/main" val="52807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b="1" dirty="0" smtClean="0"/>
              <a:t>7.14 Accessibility Content (546)</a:t>
            </a:r>
          </a:p>
        </p:txBody>
      </p:sp>
      <p:sp>
        <p:nvSpPr>
          <p:cNvPr id="3" name="Content Placeholder 2"/>
          <p:cNvSpPr>
            <a:spLocks noGrp="1"/>
          </p:cNvSpPr>
          <p:nvPr>
            <p:ph idx="1"/>
          </p:nvPr>
        </p:nvSpPr>
        <p:spPr>
          <a:xfrm>
            <a:off x="457200" y="1905000"/>
            <a:ext cx="8229600" cy="4525963"/>
          </a:xfrm>
        </p:spPr>
        <p:txBody>
          <a:bodyPr>
            <a:normAutofit/>
          </a:bodyPr>
          <a:lstStyle/>
          <a:p>
            <a:pPr marL="0" indent="0">
              <a:buNone/>
            </a:pPr>
            <a:endParaRPr lang="en-US" sz="3300" b="1" dirty="0"/>
          </a:p>
          <a:p>
            <a:pPr marL="0" indent="0">
              <a:buNone/>
            </a:pPr>
            <a:endParaRPr lang="en-US" sz="3300" b="1"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9688848"/>
              </p:ext>
            </p:extLst>
          </p:nvPr>
        </p:nvGraphicFramePr>
        <p:xfrm>
          <a:off x="2590800" y="1798638"/>
          <a:ext cx="6096000" cy="2667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91282306"/>
                    </a:ext>
                  </a:extLst>
                </a:gridCol>
                <a:gridCol w="3048000">
                  <a:extLst>
                    <a:ext uri="{9D8B030D-6E8A-4147-A177-3AD203B41FA5}">
                      <a16:colId xmlns:a16="http://schemas.microsoft.com/office/drawing/2014/main" val="1515978189"/>
                    </a:ext>
                  </a:extLst>
                </a:gridCol>
              </a:tblGrid>
              <a:tr h="370840">
                <a:tc>
                  <a:txBody>
                    <a:bodyPr/>
                    <a:lstStyle/>
                    <a:p>
                      <a:r>
                        <a:rPr lang="en-US" dirty="0" smtClean="0"/>
                        <a:t>Captions or subtitles for accessibility</a:t>
                      </a:r>
                      <a:endParaRPr lang="en-US" dirty="0"/>
                    </a:p>
                  </a:txBody>
                  <a:tcPr/>
                </a:tc>
                <a:tc>
                  <a:txBody>
                    <a:bodyPr/>
                    <a:lstStyle/>
                    <a:p>
                      <a:r>
                        <a:rPr lang="en-US" dirty="0" smtClean="0"/>
                        <a:t>Subtitles</a:t>
                      </a:r>
                      <a:r>
                        <a:rPr lang="en-US" baseline="0" dirty="0" smtClean="0"/>
                        <a:t> for videos in a different language</a:t>
                      </a:r>
                      <a:endParaRPr lang="en-US" dirty="0"/>
                    </a:p>
                  </a:txBody>
                  <a:tcPr/>
                </a:tc>
                <a:extLst>
                  <a:ext uri="{0D108BD9-81ED-4DB2-BD59-A6C34878D82A}">
                    <a16:rowId xmlns:a16="http://schemas.microsoft.com/office/drawing/2014/main" val="4048723029"/>
                  </a:ext>
                </a:extLst>
              </a:tr>
              <a:tr h="370840">
                <a:tc>
                  <a:txBody>
                    <a:bodyPr/>
                    <a:lstStyle/>
                    <a:p>
                      <a:r>
                        <a:rPr lang="en-US" dirty="0" smtClean="0"/>
                        <a:t>All spoken content</a:t>
                      </a:r>
                      <a:endParaRPr lang="en-US" dirty="0"/>
                    </a:p>
                  </a:txBody>
                  <a:tcPr/>
                </a:tc>
                <a:tc>
                  <a:txBody>
                    <a:bodyPr/>
                    <a:lstStyle/>
                    <a:p>
                      <a:r>
                        <a:rPr lang="en-US" dirty="0" smtClean="0"/>
                        <a:t>Spoken content in</a:t>
                      </a:r>
                      <a:r>
                        <a:rPr lang="en-US" baseline="0" dirty="0" smtClean="0"/>
                        <a:t> a language different from the language of the subtitles</a:t>
                      </a:r>
                      <a:endParaRPr lang="en-US" dirty="0"/>
                    </a:p>
                  </a:txBody>
                  <a:tcPr/>
                </a:tc>
                <a:extLst>
                  <a:ext uri="{0D108BD9-81ED-4DB2-BD59-A6C34878D82A}">
                    <a16:rowId xmlns:a16="http://schemas.microsoft.com/office/drawing/2014/main" val="1416335472"/>
                  </a:ext>
                </a:extLst>
              </a:tr>
              <a:tr h="370840">
                <a:tc>
                  <a:txBody>
                    <a:bodyPr/>
                    <a:lstStyle/>
                    <a:p>
                      <a:r>
                        <a:rPr lang="en-US" dirty="0" smtClean="0"/>
                        <a:t>Sound effects and music</a:t>
                      </a:r>
                      <a:endParaRPr lang="en-US" dirty="0"/>
                    </a:p>
                  </a:txBody>
                  <a:tcPr/>
                </a:tc>
                <a:tc>
                  <a:txBody>
                    <a:bodyPr/>
                    <a:lstStyle/>
                    <a:p>
                      <a:endParaRPr lang="en-US" dirty="0"/>
                    </a:p>
                  </a:txBody>
                  <a:tcPr/>
                </a:tc>
                <a:extLst>
                  <a:ext uri="{0D108BD9-81ED-4DB2-BD59-A6C34878D82A}">
                    <a16:rowId xmlns:a16="http://schemas.microsoft.com/office/drawing/2014/main" val="946323133"/>
                  </a:ext>
                </a:extLst>
              </a:tr>
              <a:tr h="370840">
                <a:tc>
                  <a:txBody>
                    <a:bodyPr/>
                    <a:lstStyle/>
                    <a:p>
                      <a:r>
                        <a:rPr lang="en-US" dirty="0" smtClean="0"/>
                        <a:t>Speaker identification</a:t>
                      </a:r>
                      <a:endParaRPr lang="en-US" dirty="0"/>
                    </a:p>
                  </a:txBody>
                  <a:tcPr/>
                </a:tc>
                <a:tc>
                  <a:txBody>
                    <a:bodyPr/>
                    <a:lstStyle/>
                    <a:p>
                      <a:endParaRPr lang="en-US" dirty="0"/>
                    </a:p>
                  </a:txBody>
                  <a:tcPr/>
                </a:tc>
                <a:extLst>
                  <a:ext uri="{0D108BD9-81ED-4DB2-BD59-A6C34878D82A}">
                    <a16:rowId xmlns:a16="http://schemas.microsoft.com/office/drawing/2014/main" val="258864764"/>
                  </a:ext>
                </a:extLst>
              </a:tr>
              <a:tr h="370840">
                <a:tc>
                  <a:txBody>
                    <a:bodyPr/>
                    <a:lstStyle/>
                    <a:p>
                      <a:r>
                        <a:rPr lang="en-US" dirty="0" smtClean="0"/>
                        <a:t>Other</a:t>
                      </a:r>
                      <a:r>
                        <a:rPr lang="en-US" baseline="0" dirty="0" smtClean="0"/>
                        <a:t> contextual information</a:t>
                      </a:r>
                      <a:endParaRPr lang="en-US" dirty="0"/>
                    </a:p>
                  </a:txBody>
                  <a:tcPr/>
                </a:tc>
                <a:tc>
                  <a:txBody>
                    <a:bodyPr/>
                    <a:lstStyle/>
                    <a:p>
                      <a:endParaRPr lang="en-US" dirty="0"/>
                    </a:p>
                  </a:txBody>
                  <a:tcPr/>
                </a:tc>
                <a:extLst>
                  <a:ext uri="{0D108BD9-81ED-4DB2-BD59-A6C34878D82A}">
                    <a16:rowId xmlns:a16="http://schemas.microsoft.com/office/drawing/2014/main" val="364784459"/>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4715668"/>
            <a:ext cx="2647950" cy="17240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758281"/>
            <a:ext cx="2114550" cy="2819400"/>
          </a:xfrm>
          <a:prstGeom prst="rect">
            <a:avLst/>
          </a:prstGeom>
        </p:spPr>
      </p:pic>
    </p:spTree>
    <p:extLst>
      <p:ext uri="{BB962C8B-B14F-4D97-AF65-F5344CB8AC3E}">
        <p14:creationId xmlns:p14="http://schemas.microsoft.com/office/powerpoint/2010/main" val="375897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b="1" dirty="0" smtClean="0"/>
              <a:t>7.14 Accessibility Content (546)</a:t>
            </a:r>
          </a:p>
        </p:txBody>
      </p:sp>
      <p:sp>
        <p:nvSpPr>
          <p:cNvPr id="3" name="Content Placeholder 2"/>
          <p:cNvSpPr>
            <a:spLocks noGrp="1"/>
          </p:cNvSpPr>
          <p:nvPr>
            <p:ph idx="1"/>
          </p:nvPr>
        </p:nvSpPr>
        <p:spPr>
          <a:xfrm>
            <a:off x="457200" y="2133600"/>
            <a:ext cx="8229600" cy="4297363"/>
          </a:xfrm>
        </p:spPr>
        <p:txBody>
          <a:bodyPr numCol="2">
            <a:normAutofit/>
          </a:bodyPr>
          <a:lstStyle/>
          <a:p>
            <a:pPr marL="347472" indent="-347472">
              <a:buNone/>
            </a:pPr>
            <a:endParaRPr lang="en-US" sz="4400" dirty="0" smtClean="0"/>
          </a:p>
          <a:p>
            <a:pPr marL="347472" indent="-347472"/>
            <a:endParaRPr lang="en-US" sz="3300" dirty="0" smtClean="0"/>
          </a:p>
          <a:p>
            <a:pPr marL="347472" indent="-347472"/>
            <a:endParaRPr lang="en-US" sz="3300" dirty="0" smtClean="0"/>
          </a:p>
          <a:p>
            <a:pPr marL="347472" indent="-347472"/>
            <a:endParaRPr lang="en-US" sz="3300" dirty="0" smtClean="0"/>
          </a:p>
          <a:p>
            <a:pPr marL="347472" indent="-347472"/>
            <a:endParaRPr lang="en-US" sz="3300" dirty="0" smtClean="0"/>
          </a:p>
          <a:p>
            <a:pPr marL="347472" indent="-347472"/>
            <a:endParaRPr lang="en-US" sz="3300" dirty="0" smtClean="0"/>
          </a:p>
          <a:p>
            <a:pPr marL="347472" indent="-347472"/>
            <a:endParaRPr lang="en-US" sz="3300" dirty="0" smtClean="0"/>
          </a:p>
          <a:p>
            <a:pPr marL="347472" indent="-347472"/>
            <a:endParaRPr lang="en-US" sz="3300" dirty="0" smtClean="0"/>
          </a:p>
        </p:txBody>
      </p:sp>
      <p:sp>
        <p:nvSpPr>
          <p:cNvPr id="4" name="Slide Number Placeholder 3"/>
          <p:cNvSpPr>
            <a:spLocks noGrp="1"/>
          </p:cNvSpPr>
          <p:nvPr>
            <p:ph type="sldNum" sz="quarter" idx="12"/>
          </p:nvPr>
        </p:nvSpPr>
        <p:spPr/>
        <p:txBody>
          <a:bodyPr/>
          <a:lstStyle/>
          <a:p>
            <a:fld id="{05FE50F6-334F-4352-A1BB-73024F37EEBD}" type="slidenum">
              <a:rPr lang="en-US" smtClean="0"/>
              <a:pPr/>
              <a:t>87</a:t>
            </a:fld>
            <a:endParaRPr lang="en-US"/>
          </a:p>
        </p:txBody>
      </p:sp>
      <p:pic>
        <p:nvPicPr>
          <p:cNvPr id="7" name="Picture 6" descr="captions youtube.jpg"/>
          <p:cNvPicPr>
            <a:picLocks noChangeAspect="1"/>
          </p:cNvPicPr>
          <p:nvPr/>
        </p:nvPicPr>
        <p:blipFill>
          <a:blip r:embed="rId3" cstate="print"/>
          <a:stretch>
            <a:fillRect/>
          </a:stretch>
        </p:blipFill>
        <p:spPr>
          <a:xfrm>
            <a:off x="5410200" y="4800600"/>
            <a:ext cx="2405367" cy="1828800"/>
          </a:xfrm>
          <a:prstGeom prst="rect">
            <a:avLst/>
          </a:prstGeom>
        </p:spPr>
      </p:pic>
      <p:pic>
        <p:nvPicPr>
          <p:cNvPr id="10" name="Picture 9" descr="closed captioning instructions.jpg"/>
          <p:cNvPicPr>
            <a:picLocks noChangeAspect="1"/>
          </p:cNvPicPr>
          <p:nvPr/>
        </p:nvPicPr>
        <p:blipFill>
          <a:blip r:embed="rId4" cstate="print"/>
          <a:stretch>
            <a:fillRect/>
          </a:stretch>
        </p:blipFill>
        <p:spPr>
          <a:xfrm>
            <a:off x="1066800" y="3429000"/>
            <a:ext cx="2159000" cy="1619250"/>
          </a:xfrm>
          <a:prstGeom prst="rect">
            <a:avLst/>
          </a:prstGeom>
        </p:spPr>
      </p:pic>
      <p:pic>
        <p:nvPicPr>
          <p:cNvPr id="11" name="Picture 10" descr="sdh menu.jpg"/>
          <p:cNvPicPr>
            <a:picLocks noChangeAspect="1"/>
          </p:cNvPicPr>
          <p:nvPr/>
        </p:nvPicPr>
        <p:blipFill>
          <a:blip r:embed="rId5" cstate="print"/>
          <a:stretch>
            <a:fillRect/>
          </a:stretch>
        </p:blipFill>
        <p:spPr>
          <a:xfrm>
            <a:off x="6553200" y="1981200"/>
            <a:ext cx="2201437" cy="1752600"/>
          </a:xfrm>
          <a:prstGeom prst="rect">
            <a:avLst/>
          </a:prstGeom>
        </p:spPr>
      </p:pic>
      <p:sp>
        <p:nvSpPr>
          <p:cNvPr id="13" name="TextBox 12"/>
          <p:cNvSpPr txBox="1"/>
          <p:nvPr/>
        </p:nvSpPr>
        <p:spPr>
          <a:xfrm>
            <a:off x="381000" y="2743200"/>
            <a:ext cx="3581400" cy="877163"/>
          </a:xfrm>
          <a:prstGeom prst="rect">
            <a:avLst/>
          </a:prstGeom>
          <a:noFill/>
        </p:spPr>
        <p:txBody>
          <a:bodyPr wrap="square" rtlCol="0">
            <a:spAutoFit/>
          </a:bodyPr>
          <a:lstStyle/>
          <a:p>
            <a:pPr marL="347472" lvl="0" indent="-347472">
              <a:spcBef>
                <a:spcPct val="20000"/>
              </a:spcBef>
              <a:buFont typeface="Arial" pitchFamily="34" charset="0"/>
              <a:buChar char="•"/>
            </a:pPr>
            <a:r>
              <a:rPr lang="en-US" sz="3300" dirty="0" smtClean="0">
                <a:solidFill>
                  <a:prstClr val="black"/>
                </a:solidFill>
              </a:rPr>
              <a:t>Closed captions</a:t>
            </a:r>
          </a:p>
          <a:p>
            <a:endParaRPr lang="en-US" dirty="0"/>
          </a:p>
        </p:txBody>
      </p:sp>
      <p:sp>
        <p:nvSpPr>
          <p:cNvPr id="14" name="TextBox 13"/>
          <p:cNvSpPr txBox="1"/>
          <p:nvPr/>
        </p:nvSpPr>
        <p:spPr>
          <a:xfrm>
            <a:off x="609600" y="5486400"/>
            <a:ext cx="3505200" cy="600164"/>
          </a:xfrm>
          <a:prstGeom prst="rect">
            <a:avLst/>
          </a:prstGeom>
          <a:noFill/>
        </p:spPr>
        <p:txBody>
          <a:bodyPr wrap="square" rtlCol="0">
            <a:spAutoFit/>
          </a:bodyPr>
          <a:lstStyle/>
          <a:p>
            <a:pPr marL="347472" lvl="0" indent="-347472">
              <a:spcBef>
                <a:spcPct val="20000"/>
              </a:spcBef>
              <a:buFont typeface="Arial" pitchFamily="34" charset="0"/>
              <a:buChar char="•"/>
            </a:pPr>
            <a:r>
              <a:rPr lang="en-US" sz="3300" dirty="0" smtClean="0">
                <a:solidFill>
                  <a:prstClr val="black"/>
                </a:solidFill>
              </a:rPr>
              <a:t>Open captions</a:t>
            </a:r>
          </a:p>
        </p:txBody>
      </p:sp>
      <p:sp>
        <p:nvSpPr>
          <p:cNvPr id="15" name="TextBox 14"/>
          <p:cNvSpPr txBox="1"/>
          <p:nvPr/>
        </p:nvSpPr>
        <p:spPr>
          <a:xfrm>
            <a:off x="3733800" y="1752600"/>
            <a:ext cx="3124200" cy="2400657"/>
          </a:xfrm>
          <a:prstGeom prst="rect">
            <a:avLst/>
          </a:prstGeom>
          <a:noFill/>
        </p:spPr>
        <p:txBody>
          <a:bodyPr wrap="square" rtlCol="0">
            <a:spAutoFit/>
          </a:bodyPr>
          <a:lstStyle/>
          <a:p>
            <a:pPr marL="347472" lvl="0" indent="-347472">
              <a:spcBef>
                <a:spcPct val="20000"/>
              </a:spcBef>
              <a:buFont typeface="Arial" pitchFamily="34" charset="0"/>
              <a:buChar char="•"/>
            </a:pPr>
            <a:r>
              <a:rPr lang="en-US" sz="3300" dirty="0" smtClean="0">
                <a:solidFill>
                  <a:prstClr val="black"/>
                </a:solidFill>
              </a:rPr>
              <a:t>Subtitles for the deaf and hard of hearing (SDH)</a:t>
            </a:r>
          </a:p>
          <a:p>
            <a:endParaRPr lang="en-US" dirty="0"/>
          </a:p>
        </p:txBody>
      </p:sp>
      <p:sp>
        <p:nvSpPr>
          <p:cNvPr id="16" name="TextBox 15"/>
          <p:cNvSpPr txBox="1"/>
          <p:nvPr/>
        </p:nvSpPr>
        <p:spPr>
          <a:xfrm>
            <a:off x="3733800" y="4267200"/>
            <a:ext cx="5410200" cy="877163"/>
          </a:xfrm>
          <a:prstGeom prst="rect">
            <a:avLst/>
          </a:prstGeom>
          <a:noFill/>
        </p:spPr>
        <p:txBody>
          <a:bodyPr wrap="square" rtlCol="0">
            <a:spAutoFit/>
          </a:bodyPr>
          <a:lstStyle/>
          <a:p>
            <a:pPr marL="804672" lvl="1" indent="-347472">
              <a:spcBef>
                <a:spcPct val="20000"/>
              </a:spcBef>
              <a:buFont typeface="Arial" pitchFamily="34" charset="0"/>
              <a:buChar char="•"/>
            </a:pPr>
            <a:r>
              <a:rPr lang="en-US" sz="3300" dirty="0" smtClean="0">
                <a:solidFill>
                  <a:prstClr val="black"/>
                </a:solidFill>
              </a:rPr>
              <a:t>Captions for online videos</a:t>
            </a:r>
          </a:p>
          <a:p>
            <a:endParaRPr lang="en-US" dirty="0"/>
          </a:p>
        </p:txBody>
      </p:sp>
    </p:spTree>
    <p:extLst>
      <p:ext uri="{BB962C8B-B14F-4D97-AF65-F5344CB8AC3E}">
        <p14:creationId xmlns:p14="http://schemas.microsoft.com/office/powerpoint/2010/main" val="52807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b="1" dirty="0" smtClean="0"/>
              <a:t>7.14 Accessibility Content (546)</a:t>
            </a:r>
          </a:p>
        </p:txBody>
      </p:sp>
      <p:sp>
        <p:nvSpPr>
          <p:cNvPr id="3" name="Content Placeholder 2"/>
          <p:cNvSpPr>
            <a:spLocks noGrp="1"/>
          </p:cNvSpPr>
          <p:nvPr>
            <p:ph idx="1"/>
          </p:nvPr>
        </p:nvSpPr>
        <p:spPr>
          <a:xfrm>
            <a:off x="457200" y="1905000"/>
            <a:ext cx="8229600" cy="4525963"/>
          </a:xfrm>
        </p:spPr>
        <p:txBody>
          <a:bodyPr>
            <a:normAutofit/>
          </a:bodyPr>
          <a:lstStyle/>
          <a:p>
            <a:pPr marL="0" indent="0">
              <a:buNone/>
            </a:pPr>
            <a:endParaRPr lang="en-US" sz="3300" b="1" dirty="0"/>
          </a:p>
          <a:p>
            <a:pPr marL="0" indent="-347472">
              <a:buNone/>
            </a:pPr>
            <a:r>
              <a:rPr lang="en-US" sz="3600" dirty="0" smtClean="0"/>
              <a:t>546 </a:t>
            </a:r>
            <a:r>
              <a:rPr lang="en-US" sz="3600" dirty="0" err="1" smtClean="0"/>
              <a:t>ǂa</a:t>
            </a:r>
            <a:r>
              <a:rPr lang="en-US" sz="3600" dirty="0" smtClean="0"/>
              <a:t> Audio-described.</a:t>
            </a:r>
          </a:p>
        </p:txBody>
      </p:sp>
      <p:sp>
        <p:nvSpPr>
          <p:cNvPr id="4" name="Slide Number Placeholder 3"/>
          <p:cNvSpPr>
            <a:spLocks noGrp="1"/>
          </p:cNvSpPr>
          <p:nvPr>
            <p:ph type="sldNum" sz="quarter" idx="12"/>
          </p:nvPr>
        </p:nvSpPr>
        <p:spPr/>
        <p:txBody>
          <a:bodyPr/>
          <a:lstStyle/>
          <a:p>
            <a:fld id="{05FE50F6-334F-4352-A1BB-73024F37EEBD}" type="slidenum">
              <a:rPr lang="en-US" smtClean="0"/>
              <a:pPr/>
              <a:t>88</a:t>
            </a:fld>
            <a:endParaRPr lang="en-US"/>
          </a:p>
        </p:txBody>
      </p:sp>
      <p:pic>
        <p:nvPicPr>
          <p:cNvPr id="7" name="Picture 6" descr="audio desc 2.png"/>
          <p:cNvPicPr>
            <a:picLocks noChangeAspect="1"/>
          </p:cNvPicPr>
          <p:nvPr/>
        </p:nvPicPr>
        <p:blipFill>
          <a:blip r:embed="rId3" cstate="print"/>
          <a:stretch>
            <a:fillRect/>
          </a:stretch>
        </p:blipFill>
        <p:spPr>
          <a:xfrm>
            <a:off x="6019800" y="2438400"/>
            <a:ext cx="2286000" cy="2286000"/>
          </a:xfrm>
          <a:prstGeom prst="rect">
            <a:avLst/>
          </a:prstGeom>
        </p:spPr>
      </p:pic>
      <p:pic>
        <p:nvPicPr>
          <p:cNvPr id="9" name="Picture 8" descr="audio desc.jpg"/>
          <p:cNvPicPr>
            <a:picLocks noChangeAspect="1"/>
          </p:cNvPicPr>
          <p:nvPr/>
        </p:nvPicPr>
        <p:blipFill>
          <a:blip r:embed="rId4" cstate="print"/>
          <a:stretch>
            <a:fillRect/>
          </a:stretch>
        </p:blipFill>
        <p:spPr>
          <a:xfrm>
            <a:off x="533400" y="4191000"/>
            <a:ext cx="5059839" cy="1767700"/>
          </a:xfrm>
          <a:prstGeom prst="rect">
            <a:avLst/>
          </a:prstGeom>
        </p:spPr>
      </p:pic>
    </p:spTree>
    <p:extLst>
      <p:ext uri="{BB962C8B-B14F-4D97-AF65-F5344CB8AC3E}">
        <p14:creationId xmlns:p14="http://schemas.microsoft.com/office/powerpoint/2010/main" val="52807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l"/>
            <a:r>
              <a:rPr lang="en-US" b="1" dirty="0" smtClean="0"/>
              <a:t>7.14 Accessibility Content (546)</a:t>
            </a:r>
          </a:p>
        </p:txBody>
      </p:sp>
      <p:sp>
        <p:nvSpPr>
          <p:cNvPr id="3" name="Content Placeholder 2"/>
          <p:cNvSpPr>
            <a:spLocks noGrp="1"/>
          </p:cNvSpPr>
          <p:nvPr>
            <p:ph idx="1"/>
          </p:nvPr>
        </p:nvSpPr>
        <p:spPr>
          <a:xfrm>
            <a:off x="457200" y="1905000"/>
            <a:ext cx="8229600" cy="4953000"/>
          </a:xfrm>
        </p:spPr>
        <p:txBody>
          <a:bodyPr>
            <a:normAutofit fontScale="77500" lnSpcReduction="20000"/>
          </a:bodyPr>
          <a:lstStyle/>
          <a:p>
            <a:pPr marL="0" indent="0" algn="ctr">
              <a:buNone/>
            </a:pPr>
            <a:r>
              <a:rPr lang="en-US" sz="3600" b="1" dirty="0"/>
              <a:t>7.14 </a:t>
            </a:r>
            <a:r>
              <a:rPr lang="en-US" sz="3600" b="1" dirty="0" smtClean="0"/>
              <a:t>Accessibility </a:t>
            </a:r>
            <a:r>
              <a:rPr lang="en-US" sz="3600" b="1" dirty="0"/>
              <a:t>Content (546</a:t>
            </a:r>
            <a:r>
              <a:rPr lang="en-US" sz="3600" b="1" dirty="0" smtClean="0"/>
              <a:t>)</a:t>
            </a:r>
          </a:p>
          <a:p>
            <a:pPr marL="0" indent="0">
              <a:buNone/>
            </a:pPr>
            <a:endParaRPr lang="en-US" sz="1500" b="1" dirty="0"/>
          </a:p>
          <a:p>
            <a:pPr marL="914400" indent="-457200">
              <a:buNone/>
            </a:pPr>
            <a:r>
              <a:rPr lang="en-US" sz="3900" dirty="0" smtClean="0"/>
              <a:t>546 </a:t>
            </a:r>
            <a:r>
              <a:rPr lang="en-US" sz="3600" dirty="0" err="1" smtClean="0"/>
              <a:t>ǂa</a:t>
            </a:r>
            <a:r>
              <a:rPr lang="en-US" sz="3600" dirty="0" smtClean="0"/>
              <a:t> </a:t>
            </a:r>
            <a:r>
              <a:rPr lang="en-US" sz="3900" dirty="0" smtClean="0"/>
              <a:t>Closed-captioned.</a:t>
            </a:r>
          </a:p>
          <a:p>
            <a:pPr marL="914400" indent="-457200">
              <a:buNone/>
            </a:pPr>
            <a:endParaRPr lang="en-US" sz="1500" dirty="0" smtClean="0"/>
          </a:p>
          <a:p>
            <a:pPr marL="914400" indent="-457200">
              <a:buNone/>
            </a:pPr>
            <a:r>
              <a:rPr lang="en-US" sz="3900" dirty="0" smtClean="0"/>
              <a:t>546 </a:t>
            </a:r>
            <a:r>
              <a:rPr lang="en-US" sz="3600" dirty="0" err="1" smtClean="0"/>
              <a:t>ǂa</a:t>
            </a:r>
            <a:r>
              <a:rPr lang="en-US" sz="3600" dirty="0" smtClean="0"/>
              <a:t> </a:t>
            </a:r>
            <a:r>
              <a:rPr lang="en-US" sz="3900" dirty="0" smtClean="0"/>
              <a:t>English or Spanish soundtracks; optional English subtitles for the deaf or hard of hearing (SDH</a:t>
            </a:r>
            <a:r>
              <a:rPr lang="en-US" sz="3900" dirty="0"/>
              <a:t>); optional audio-described soundtrack for the visually impaired</a:t>
            </a:r>
            <a:r>
              <a:rPr lang="en-US" sz="3900" dirty="0" smtClean="0"/>
              <a:t>.</a:t>
            </a:r>
          </a:p>
          <a:p>
            <a:pPr marL="914400" indent="-457200">
              <a:buNone/>
            </a:pPr>
            <a:endParaRPr lang="en-US" sz="1500" dirty="0" smtClean="0"/>
          </a:p>
          <a:p>
            <a:pPr marL="914400" indent="-457200">
              <a:buNone/>
            </a:pPr>
            <a:r>
              <a:rPr lang="en-US" sz="3900" dirty="0"/>
              <a:t>546 </a:t>
            </a:r>
            <a:r>
              <a:rPr lang="en-US" sz="3600" dirty="0" err="1" smtClean="0"/>
              <a:t>ǂa</a:t>
            </a:r>
            <a:r>
              <a:rPr lang="en-US" sz="3600" dirty="0" smtClean="0"/>
              <a:t> </a:t>
            </a:r>
            <a:r>
              <a:rPr lang="en-US" sz="3900" dirty="0" smtClean="0"/>
              <a:t>Optional captions for the deaf and hearing impaired in English.*</a:t>
            </a:r>
          </a:p>
          <a:p>
            <a:pPr marL="0" indent="0">
              <a:buNone/>
            </a:pPr>
            <a:endParaRPr lang="en-US" sz="1400" dirty="0" smtClean="0"/>
          </a:p>
          <a:p>
            <a:pPr marL="0" indent="0">
              <a:buNone/>
            </a:pPr>
            <a:r>
              <a:rPr lang="en-US" sz="3400" i="1" dirty="0" smtClean="0"/>
              <a:t>*Closed captions and SDH are specific technologies; I prefer the more generic “captions” for online videos</a:t>
            </a:r>
            <a:endParaRPr lang="en-US" sz="3400" i="1" dirty="0"/>
          </a:p>
          <a:p>
            <a:pPr marL="0" indent="0">
              <a:buNone/>
            </a:pPr>
            <a:endParaRPr lang="en-US" sz="3300" b="1"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89</a:t>
            </a:fld>
            <a:endParaRPr lang="en-US"/>
          </a:p>
        </p:txBody>
      </p:sp>
    </p:spTree>
    <p:extLst>
      <p:ext uri="{BB962C8B-B14F-4D97-AF65-F5344CB8AC3E}">
        <p14:creationId xmlns:p14="http://schemas.microsoft.com/office/powerpoint/2010/main" val="218349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Arial Rounded MT Bold" pitchFamily="34" charset="0"/>
              </a:rPr>
              <a:t>Media Type</a:t>
            </a:r>
            <a:endParaRPr lang="en-US" dirty="0"/>
          </a:p>
        </p:txBody>
      </p:sp>
      <p:sp>
        <p:nvSpPr>
          <p:cNvPr id="3" name="Content Placeholder 2"/>
          <p:cNvSpPr>
            <a:spLocks noGrp="1"/>
          </p:cNvSpPr>
          <p:nvPr>
            <p:ph idx="1"/>
          </p:nvPr>
        </p:nvSpPr>
        <p:spPr>
          <a:xfrm>
            <a:off x="914400" y="1981200"/>
            <a:ext cx="7772400" cy="4740275"/>
          </a:xfrm>
        </p:spPr>
        <p:txBody>
          <a:bodyPr>
            <a:normAutofit/>
          </a:bodyPr>
          <a:lstStyle/>
          <a:p>
            <a:r>
              <a:rPr lang="en-US" b="1" dirty="0" smtClean="0"/>
              <a:t>Projected</a:t>
            </a:r>
            <a:r>
              <a:rPr lang="en-US" dirty="0" smtClean="0">
                <a:solidFill>
                  <a:schemeClr val="bg1"/>
                </a:solidFill>
              </a:rPr>
              <a:t>: </a:t>
            </a:r>
            <a:r>
              <a:rPr lang="en-US" dirty="0" smtClean="0"/>
              <a:t>stores </a:t>
            </a:r>
            <a:r>
              <a:rPr lang="en-US" b="1" i="1" dirty="0" smtClean="0">
                <a:solidFill>
                  <a:srgbClr val="FF0000"/>
                </a:solidFill>
              </a:rPr>
              <a:t>images</a:t>
            </a:r>
            <a:r>
              <a:rPr lang="en-US" dirty="0" smtClean="0"/>
              <a:t> for </a:t>
            </a:r>
            <a:r>
              <a:rPr lang="en-US" dirty="0"/>
              <a:t>use with a </a:t>
            </a:r>
            <a:r>
              <a:rPr lang="en-US" b="1" i="1" dirty="0">
                <a:solidFill>
                  <a:srgbClr val="FF0000"/>
                </a:solidFill>
              </a:rPr>
              <a:t>projection</a:t>
            </a:r>
            <a:r>
              <a:rPr lang="en-US" dirty="0"/>
              <a:t> device </a:t>
            </a:r>
            <a:endParaRPr lang="en-US" dirty="0" smtClean="0"/>
          </a:p>
          <a:p>
            <a:endParaRPr lang="en-US" sz="1500" dirty="0" smtClean="0">
              <a:solidFill>
                <a:schemeClr val="bg1"/>
              </a:solidFill>
            </a:endParaRPr>
          </a:p>
          <a:p>
            <a:r>
              <a:rPr lang="en-US" b="1" dirty="0" smtClean="0"/>
              <a:t>Video</a:t>
            </a:r>
            <a:r>
              <a:rPr lang="en-US" dirty="0" smtClean="0"/>
              <a:t>: stores </a:t>
            </a:r>
            <a:r>
              <a:rPr lang="en-US" b="1" i="1" dirty="0" smtClean="0">
                <a:solidFill>
                  <a:srgbClr val="FF0000"/>
                </a:solidFill>
              </a:rPr>
              <a:t>analog or digitally-encoded images</a:t>
            </a:r>
            <a:r>
              <a:rPr lang="en-US" dirty="0" smtClean="0"/>
              <a:t> designed for </a:t>
            </a:r>
            <a:r>
              <a:rPr lang="en-US" dirty="0"/>
              <a:t>use </a:t>
            </a:r>
            <a:r>
              <a:rPr lang="en-US" dirty="0" smtClean="0"/>
              <a:t>with </a:t>
            </a:r>
            <a:r>
              <a:rPr lang="en-US" b="1" i="1" dirty="0">
                <a:solidFill>
                  <a:srgbClr val="FF0000"/>
                </a:solidFill>
              </a:rPr>
              <a:t>playback </a:t>
            </a:r>
            <a:r>
              <a:rPr lang="en-US" b="1" i="1" dirty="0" smtClean="0">
                <a:solidFill>
                  <a:srgbClr val="FF0000"/>
                </a:solidFill>
              </a:rPr>
              <a:t>devices</a:t>
            </a:r>
            <a:r>
              <a:rPr lang="en-US" dirty="0" smtClean="0"/>
              <a:t> </a:t>
            </a:r>
            <a:r>
              <a:rPr lang="en-US" dirty="0"/>
              <a:t>such as a </a:t>
            </a:r>
            <a:r>
              <a:rPr lang="en-US" dirty="0" smtClean="0"/>
              <a:t>VCR or </a:t>
            </a:r>
            <a:r>
              <a:rPr lang="en-US" dirty="0"/>
              <a:t>DVD </a:t>
            </a:r>
            <a:r>
              <a:rPr lang="en-US" dirty="0" smtClean="0"/>
              <a:t>player</a:t>
            </a:r>
          </a:p>
          <a:p>
            <a:endParaRPr lang="en-US" sz="1500" dirty="0"/>
          </a:p>
          <a:p>
            <a:r>
              <a:rPr lang="en-US" b="1" dirty="0" smtClean="0"/>
              <a:t>Computer</a:t>
            </a:r>
            <a:r>
              <a:rPr lang="en-US" dirty="0" smtClean="0"/>
              <a:t>: stores </a:t>
            </a:r>
            <a:r>
              <a:rPr lang="en-US" b="1" i="1" dirty="0">
                <a:solidFill>
                  <a:srgbClr val="FF0000"/>
                </a:solidFill>
              </a:rPr>
              <a:t>electronic files</a:t>
            </a:r>
            <a:r>
              <a:rPr lang="en-US" dirty="0"/>
              <a:t>, designed for use with a </a:t>
            </a:r>
            <a:r>
              <a:rPr lang="en-US" b="1" i="1" dirty="0" smtClean="0">
                <a:solidFill>
                  <a:srgbClr val="FF0000"/>
                </a:solidFill>
              </a:rPr>
              <a:t>computer</a:t>
            </a:r>
            <a:r>
              <a:rPr lang="en-US" dirty="0" smtClean="0"/>
              <a:t> (either on tangible media or accessed remotely)</a:t>
            </a:r>
            <a:endParaRPr lang="en-US" dirty="0" smtClean="0">
              <a:solidFill>
                <a:srgbClr val="FF0000"/>
              </a:solidFill>
            </a:endParaRPr>
          </a:p>
          <a:p>
            <a:pPr marL="0" indent="0">
              <a:buNone/>
            </a:pPr>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9</a:t>
            </a:fld>
            <a:endParaRPr lang="en-US"/>
          </a:p>
        </p:txBody>
      </p:sp>
    </p:spTree>
    <p:extLst>
      <p:ext uri="{BB962C8B-B14F-4D97-AF65-F5344CB8AC3E}">
        <p14:creationId xmlns:p14="http://schemas.microsoft.com/office/powerpoint/2010/main" val="162251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marL="0" indent="0"/>
            <a:r>
              <a:rPr lang="en-US" b="1" dirty="0" smtClean="0"/>
              <a:t>7.12 Language of the Content (546/041)</a:t>
            </a:r>
          </a:p>
        </p:txBody>
      </p:sp>
      <p:sp>
        <p:nvSpPr>
          <p:cNvPr id="3" name="Content Placeholder 2"/>
          <p:cNvSpPr>
            <a:spLocks noGrp="1"/>
          </p:cNvSpPr>
          <p:nvPr>
            <p:ph idx="1"/>
          </p:nvPr>
        </p:nvSpPr>
        <p:spPr>
          <a:xfrm>
            <a:off x="457200" y="2133600"/>
            <a:ext cx="8305800" cy="4525963"/>
          </a:xfrm>
        </p:spPr>
        <p:txBody>
          <a:bodyPr>
            <a:normAutofit/>
          </a:bodyPr>
          <a:lstStyle/>
          <a:p>
            <a:pPr marL="0" indent="0">
              <a:buNone/>
            </a:pPr>
            <a:endParaRPr lang="en-US" sz="1500" b="1" dirty="0"/>
          </a:p>
          <a:p>
            <a:pPr marL="347472" indent="-347472"/>
            <a:r>
              <a:rPr lang="en-US" sz="3900" dirty="0" smtClean="0"/>
              <a:t>Spoken or sung</a:t>
            </a:r>
          </a:p>
          <a:p>
            <a:pPr marL="347472" indent="-347472"/>
            <a:r>
              <a:rPr lang="en-US" sz="3900" dirty="0" smtClean="0"/>
              <a:t>Sign language</a:t>
            </a:r>
          </a:p>
          <a:p>
            <a:pPr marL="347472" indent="-347472"/>
            <a:r>
              <a:rPr lang="en-US" sz="3900" dirty="0" err="1" smtClean="0"/>
              <a:t>Intertitles</a:t>
            </a:r>
            <a:endParaRPr lang="en-US" sz="3900" dirty="0" smtClean="0"/>
          </a:p>
          <a:p>
            <a:pPr marL="347472" indent="-347472"/>
            <a:r>
              <a:rPr lang="en-US" sz="3900" dirty="0" smtClean="0"/>
              <a:t>Subtitles</a:t>
            </a:r>
          </a:p>
          <a:p>
            <a:pPr marL="347472" indent="-347472"/>
            <a:r>
              <a:rPr lang="en-US" sz="3900" dirty="0" smtClean="0"/>
              <a:t>Captions</a:t>
            </a:r>
          </a:p>
          <a:p>
            <a:endParaRPr lang="en-US" sz="1500" dirty="0" smtClean="0"/>
          </a:p>
          <a:p>
            <a:pPr marL="0" indent="0">
              <a:buNone/>
            </a:pPr>
            <a:endParaRPr lang="en-US" sz="3300" b="1"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90</a:t>
            </a:fld>
            <a:endParaRPr lang="en-US"/>
          </a:p>
        </p:txBody>
      </p:sp>
      <p:pic>
        <p:nvPicPr>
          <p:cNvPr id="7" name="Picture 6" descr="intertitles.jpg"/>
          <p:cNvPicPr>
            <a:picLocks noChangeAspect="1"/>
          </p:cNvPicPr>
          <p:nvPr/>
        </p:nvPicPr>
        <p:blipFill>
          <a:blip r:embed="rId3" cstate="print"/>
          <a:stretch>
            <a:fillRect/>
          </a:stretch>
        </p:blipFill>
        <p:spPr>
          <a:xfrm>
            <a:off x="4876800" y="2057400"/>
            <a:ext cx="3479800" cy="2609850"/>
          </a:xfrm>
          <a:prstGeom prst="rect">
            <a:avLst/>
          </a:prstGeom>
        </p:spPr>
      </p:pic>
    </p:spTree>
    <p:extLst>
      <p:ext uri="{BB962C8B-B14F-4D97-AF65-F5344CB8AC3E}">
        <p14:creationId xmlns:p14="http://schemas.microsoft.com/office/powerpoint/2010/main" val="39737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marL="0" indent="0"/>
            <a:r>
              <a:rPr lang="en-US" b="1" dirty="0" smtClean="0"/>
              <a:t>7.12 Language of the Content (546/041)</a:t>
            </a:r>
          </a:p>
        </p:txBody>
      </p:sp>
      <p:sp>
        <p:nvSpPr>
          <p:cNvPr id="3" name="Content Placeholder 2"/>
          <p:cNvSpPr>
            <a:spLocks noGrp="1"/>
          </p:cNvSpPr>
          <p:nvPr>
            <p:ph idx="1"/>
          </p:nvPr>
        </p:nvSpPr>
        <p:spPr>
          <a:xfrm>
            <a:off x="457200" y="2133600"/>
            <a:ext cx="8305800" cy="4525963"/>
          </a:xfrm>
        </p:spPr>
        <p:txBody>
          <a:bodyPr>
            <a:normAutofit/>
          </a:bodyPr>
          <a:lstStyle/>
          <a:p>
            <a:pPr marL="0" indent="0">
              <a:buNone/>
            </a:pPr>
            <a:endParaRPr lang="en-US" sz="1500" b="1" dirty="0"/>
          </a:p>
          <a:p>
            <a:pPr marL="0" indent="0">
              <a:buNone/>
            </a:pPr>
            <a:r>
              <a:rPr lang="en-US" sz="3900" dirty="0" smtClean="0"/>
              <a:t>546 </a:t>
            </a:r>
            <a:r>
              <a:rPr lang="en-US" sz="4000" dirty="0" err="1" smtClean="0"/>
              <a:t>ǂa</a:t>
            </a:r>
            <a:r>
              <a:rPr lang="en-US" sz="4000" dirty="0" smtClean="0"/>
              <a:t> </a:t>
            </a:r>
            <a:r>
              <a:rPr lang="en-US" sz="3900" dirty="0" smtClean="0"/>
              <a:t>Spanish or English soundtracks; optional subtitles in English or French.</a:t>
            </a:r>
          </a:p>
          <a:p>
            <a:pPr marL="0" indent="0">
              <a:buNone/>
            </a:pPr>
            <a:endParaRPr lang="en-US" sz="1500" dirty="0" smtClean="0"/>
          </a:p>
          <a:p>
            <a:pPr marL="0" indent="0">
              <a:buNone/>
            </a:pPr>
            <a:r>
              <a:rPr lang="en-US" sz="3900" dirty="0" smtClean="0"/>
              <a:t>008/35 [</a:t>
            </a:r>
            <a:r>
              <a:rPr lang="en-US" sz="3900" dirty="0" err="1" smtClean="0"/>
              <a:t>lang</a:t>
            </a:r>
            <a:r>
              <a:rPr lang="en-US" sz="3900" dirty="0" smtClean="0"/>
              <a:t>] spa</a:t>
            </a:r>
          </a:p>
          <a:p>
            <a:pPr marL="0" indent="0">
              <a:buNone/>
            </a:pPr>
            <a:r>
              <a:rPr lang="en-US" sz="3900" dirty="0" smtClean="0"/>
              <a:t>041 1 </a:t>
            </a:r>
            <a:r>
              <a:rPr lang="en-US" sz="4000" dirty="0"/>
              <a:t>ǂa </a:t>
            </a:r>
            <a:r>
              <a:rPr lang="en-US" sz="3900" dirty="0" smtClean="0"/>
              <a:t>spa ǂa </a:t>
            </a:r>
            <a:r>
              <a:rPr lang="en-US" sz="3900" dirty="0" err="1" smtClean="0"/>
              <a:t>eng</a:t>
            </a:r>
            <a:r>
              <a:rPr lang="en-US" sz="3900" dirty="0" smtClean="0"/>
              <a:t> </a:t>
            </a:r>
            <a:r>
              <a:rPr lang="en-US" sz="3900" dirty="0" err="1" smtClean="0"/>
              <a:t>ǂj</a:t>
            </a:r>
            <a:r>
              <a:rPr lang="en-US" sz="3900" dirty="0" smtClean="0"/>
              <a:t> </a:t>
            </a:r>
            <a:r>
              <a:rPr lang="en-US" sz="3900" dirty="0" err="1" smtClean="0"/>
              <a:t>eng</a:t>
            </a:r>
            <a:r>
              <a:rPr lang="en-US" sz="3900" dirty="0" smtClean="0"/>
              <a:t> </a:t>
            </a:r>
            <a:r>
              <a:rPr lang="en-US" sz="3900" dirty="0" err="1" smtClean="0"/>
              <a:t>ǂj</a:t>
            </a:r>
            <a:r>
              <a:rPr lang="en-US" sz="3900" dirty="0" smtClean="0"/>
              <a:t> </a:t>
            </a:r>
            <a:r>
              <a:rPr lang="en-US" sz="3900" dirty="0" err="1" smtClean="0"/>
              <a:t>fre</a:t>
            </a:r>
            <a:r>
              <a:rPr lang="en-US" sz="3900" dirty="0" smtClean="0"/>
              <a:t> ǂh spa</a:t>
            </a:r>
          </a:p>
          <a:p>
            <a:endParaRPr lang="en-US" sz="1500" dirty="0" smtClean="0"/>
          </a:p>
          <a:p>
            <a:pPr marL="0" indent="0">
              <a:buNone/>
            </a:pPr>
            <a:endParaRPr lang="en-US" sz="3300" b="1"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91</a:t>
            </a:fld>
            <a:endParaRPr lang="en-US"/>
          </a:p>
        </p:txBody>
      </p:sp>
    </p:spTree>
    <p:extLst>
      <p:ext uri="{BB962C8B-B14F-4D97-AF65-F5344CB8AC3E}">
        <p14:creationId xmlns:p14="http://schemas.microsoft.com/office/powerpoint/2010/main" val="397378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marL="0" indent="0"/>
            <a:r>
              <a:rPr lang="en-US" b="1" dirty="0" smtClean="0"/>
              <a:t>7.12 Language of the Content (546/041)</a:t>
            </a:r>
          </a:p>
        </p:txBody>
      </p:sp>
      <p:sp>
        <p:nvSpPr>
          <p:cNvPr id="3" name="Content Placeholder 2"/>
          <p:cNvSpPr>
            <a:spLocks noGrp="1"/>
          </p:cNvSpPr>
          <p:nvPr>
            <p:ph idx="1"/>
          </p:nvPr>
        </p:nvSpPr>
        <p:spPr/>
        <p:txBody>
          <a:bodyPr>
            <a:normAutofit fontScale="92500" lnSpcReduction="20000"/>
          </a:bodyPr>
          <a:lstStyle/>
          <a:p>
            <a:pPr marL="0" indent="0">
              <a:buNone/>
            </a:pPr>
            <a:endParaRPr lang="en-US" sz="1500" b="1" dirty="0" smtClean="0"/>
          </a:p>
          <a:p>
            <a:pPr marL="0" indent="0">
              <a:buNone/>
            </a:pPr>
            <a:endParaRPr lang="en-US" sz="1500" b="1" dirty="0"/>
          </a:p>
          <a:p>
            <a:pPr marL="0" indent="0">
              <a:buNone/>
            </a:pPr>
            <a:r>
              <a:rPr lang="en-US" sz="3900" dirty="0" smtClean="0"/>
              <a:t>546 </a:t>
            </a:r>
            <a:r>
              <a:rPr lang="en-US" sz="4000" dirty="0" err="1" smtClean="0"/>
              <a:t>ǂa</a:t>
            </a:r>
            <a:r>
              <a:rPr lang="en-US" sz="4000" dirty="0" smtClean="0"/>
              <a:t> </a:t>
            </a:r>
            <a:r>
              <a:rPr lang="en-US" sz="3900" dirty="0" smtClean="0"/>
              <a:t>Silent film with English intertitles.</a:t>
            </a:r>
          </a:p>
          <a:p>
            <a:pPr marL="0" indent="0">
              <a:buNone/>
            </a:pPr>
            <a:endParaRPr lang="en-US" sz="1200" dirty="0"/>
          </a:p>
          <a:p>
            <a:pPr marL="400050" lvl="1" indent="0">
              <a:buNone/>
            </a:pPr>
            <a:r>
              <a:rPr lang="en-US" sz="3900" dirty="0" smtClean="0"/>
              <a:t>008/35 [</a:t>
            </a:r>
            <a:r>
              <a:rPr lang="en-US" sz="3900" dirty="0" err="1" smtClean="0"/>
              <a:t>lang</a:t>
            </a:r>
            <a:r>
              <a:rPr lang="en-US" sz="3900" dirty="0" smtClean="0"/>
              <a:t>] </a:t>
            </a:r>
            <a:r>
              <a:rPr lang="en-US" sz="3900" dirty="0" err="1" smtClean="0"/>
              <a:t>zxx</a:t>
            </a:r>
            <a:endParaRPr lang="en-US" sz="3900" dirty="0" smtClean="0"/>
          </a:p>
          <a:p>
            <a:pPr marL="400050" lvl="1" indent="0">
              <a:buNone/>
            </a:pPr>
            <a:r>
              <a:rPr lang="en-US" sz="3900" dirty="0" smtClean="0"/>
              <a:t>041 0 ǂa </a:t>
            </a:r>
            <a:r>
              <a:rPr lang="en-US" sz="3900" dirty="0" err="1" smtClean="0"/>
              <a:t>zxx</a:t>
            </a:r>
            <a:r>
              <a:rPr lang="en-US" sz="3900" dirty="0" smtClean="0"/>
              <a:t> </a:t>
            </a:r>
            <a:r>
              <a:rPr lang="en-US" sz="3900" dirty="0" err="1" smtClean="0"/>
              <a:t>ǂj</a:t>
            </a:r>
            <a:r>
              <a:rPr lang="en-US" sz="3900" dirty="0" smtClean="0"/>
              <a:t> </a:t>
            </a:r>
            <a:r>
              <a:rPr lang="en-US" sz="3900" dirty="0" err="1" smtClean="0"/>
              <a:t>eng</a:t>
            </a:r>
            <a:r>
              <a:rPr lang="en-US" sz="3900" dirty="0" smtClean="0"/>
              <a:t> ǂh </a:t>
            </a:r>
            <a:r>
              <a:rPr lang="en-US" sz="3900" dirty="0" err="1" smtClean="0"/>
              <a:t>eng</a:t>
            </a:r>
            <a:endParaRPr lang="en-US" sz="3900" dirty="0" smtClean="0"/>
          </a:p>
          <a:p>
            <a:pPr marL="0" indent="0">
              <a:buNone/>
            </a:pPr>
            <a:endParaRPr lang="en-US" sz="3900" dirty="0"/>
          </a:p>
          <a:p>
            <a:pPr marL="0" indent="0">
              <a:buNone/>
            </a:pPr>
            <a:r>
              <a:rPr lang="en-US" sz="3900" dirty="0" smtClean="0"/>
              <a:t>[English soundtrack]</a:t>
            </a:r>
            <a:endParaRPr lang="en-US" sz="3900" dirty="0"/>
          </a:p>
          <a:p>
            <a:pPr marL="400050" lvl="1" indent="0">
              <a:buNone/>
            </a:pPr>
            <a:r>
              <a:rPr lang="en-US" sz="3900" dirty="0" smtClean="0"/>
              <a:t>008/35 [</a:t>
            </a:r>
            <a:r>
              <a:rPr lang="en-US" sz="3900" dirty="0" err="1" smtClean="0"/>
              <a:t>lang</a:t>
            </a:r>
            <a:r>
              <a:rPr lang="en-US" sz="3900" dirty="0" smtClean="0"/>
              <a:t>] eng</a:t>
            </a:r>
          </a:p>
          <a:p>
            <a:pPr marL="400050" lvl="1" indent="0">
              <a:buNone/>
            </a:pPr>
            <a:r>
              <a:rPr lang="en-US" sz="3900" dirty="0" smtClean="0"/>
              <a:t>041 0 ǂa </a:t>
            </a:r>
            <a:r>
              <a:rPr lang="en-US" sz="3900" dirty="0" err="1" smtClean="0"/>
              <a:t>eng</a:t>
            </a:r>
            <a:r>
              <a:rPr lang="en-US" sz="3900" dirty="0" smtClean="0"/>
              <a:t> ǂh </a:t>
            </a:r>
            <a:r>
              <a:rPr lang="en-US" sz="3900" dirty="0" err="1" smtClean="0"/>
              <a:t>eng</a:t>
            </a:r>
            <a:endParaRPr lang="en-US" sz="3900" dirty="0" smtClean="0"/>
          </a:p>
          <a:p>
            <a:pPr marL="0" indent="0">
              <a:buNone/>
            </a:pPr>
            <a:endParaRPr lang="en-US" sz="3300" b="1" dirty="0"/>
          </a:p>
        </p:txBody>
      </p:sp>
      <p:sp>
        <p:nvSpPr>
          <p:cNvPr id="4" name="Slide Number Placeholder 3"/>
          <p:cNvSpPr>
            <a:spLocks noGrp="1"/>
          </p:cNvSpPr>
          <p:nvPr>
            <p:ph type="sldNum" sz="quarter" idx="12"/>
          </p:nvPr>
        </p:nvSpPr>
        <p:spPr/>
        <p:txBody>
          <a:bodyPr/>
          <a:lstStyle/>
          <a:p>
            <a:fld id="{05FE50F6-334F-4352-A1BB-73024F37EEBD}" type="slidenum">
              <a:rPr lang="en-US" smtClean="0"/>
              <a:pPr/>
              <a:t>92</a:t>
            </a:fld>
            <a:endParaRPr lang="en-US"/>
          </a:p>
        </p:txBody>
      </p:sp>
    </p:spTree>
    <p:extLst>
      <p:ext uri="{BB962C8B-B14F-4D97-AF65-F5344CB8AC3E}">
        <p14:creationId xmlns:p14="http://schemas.microsoft.com/office/powerpoint/2010/main" val="59897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b="1" dirty="0" smtClean="0"/>
              <a:t>Questions?</a:t>
            </a:r>
            <a:endParaRPr lang="en-US" sz="7200" b="1" dirty="0"/>
          </a:p>
        </p:txBody>
      </p:sp>
      <p:sp>
        <p:nvSpPr>
          <p:cNvPr id="3" name="Subtitle 2"/>
          <p:cNvSpPr>
            <a:spLocks noGrp="1"/>
          </p:cNvSpPr>
          <p:nvPr>
            <p:ph type="subTitle" idx="1"/>
          </p:nvPr>
        </p:nvSpPr>
        <p:spPr>
          <a:xfrm>
            <a:off x="1371600" y="3886200"/>
            <a:ext cx="6400800" cy="2286000"/>
          </a:xfrm>
        </p:spPr>
        <p:txBody>
          <a:bodyPr>
            <a:noAutofit/>
          </a:bodyPr>
          <a:lstStyle/>
          <a:p>
            <a:r>
              <a:rPr lang="en-US" sz="15000" b="1" dirty="0" smtClean="0">
                <a:solidFill>
                  <a:schemeClr val="tx1"/>
                </a:solidFill>
                <a:latin typeface="Gigi" pitchFamily="82" charset="0"/>
              </a:rPr>
              <a:t>???</a:t>
            </a:r>
            <a:endParaRPr lang="en-US" sz="15000" b="1" dirty="0">
              <a:solidFill>
                <a:schemeClr val="tx1"/>
              </a:solidFill>
              <a:latin typeface="Gigi" pitchFamily="82" charset="0"/>
            </a:endParaRPr>
          </a:p>
        </p:txBody>
      </p:sp>
      <p:sp>
        <p:nvSpPr>
          <p:cNvPr id="4" name="Slide Number Placeholder 3"/>
          <p:cNvSpPr>
            <a:spLocks noGrp="1"/>
          </p:cNvSpPr>
          <p:nvPr>
            <p:ph type="sldNum" sz="quarter" idx="12"/>
          </p:nvPr>
        </p:nvSpPr>
        <p:spPr/>
        <p:txBody>
          <a:bodyPr/>
          <a:lstStyle/>
          <a:p>
            <a:fld id="{05FE50F6-334F-4352-A1BB-73024F37EEBD}" type="slidenum">
              <a:rPr lang="en-US" smtClean="0"/>
              <a:pPr/>
              <a:t>93</a:t>
            </a:fld>
            <a:endParaRPr lang="en-US"/>
          </a:p>
        </p:txBody>
      </p:sp>
    </p:spTree>
    <p:extLst>
      <p:ext uri="{BB962C8B-B14F-4D97-AF65-F5344CB8AC3E}">
        <p14:creationId xmlns:p14="http://schemas.microsoft.com/office/powerpoint/2010/main" val="17356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P030000405">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B0F99C4C-ECCE-48E2-A2E4-99A698C5699F}">
  <ds:schemaRefs>
    <ds:schemaRef ds:uri="http://schemas.microsoft.com/sharepoint/v3/contenttype/forms"/>
  </ds:schemaRefs>
</ds:datastoreItem>
</file>

<file path=customXml/itemProps2.xml><?xml version="1.0" encoding="utf-8"?>
<ds:datastoreItem xmlns:ds="http://schemas.openxmlformats.org/officeDocument/2006/customXml" ds:itemID="{F79F4CF4-59F5-40FB-8831-873C4D02B9B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D19ED7-E6C4-4367-B1B9-23D98D154C44}">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TP030000405</Template>
  <TotalTime>14082</TotalTime>
  <Words>5661</Words>
  <Application>Microsoft Office PowerPoint</Application>
  <PresentationFormat>On-screen Show (4:3)</PresentationFormat>
  <Paragraphs>1002</Paragraphs>
  <Slides>93</Slides>
  <Notes>93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Arial</vt:lpstr>
      <vt:lpstr>Arial Rounded MT Bold</vt:lpstr>
      <vt:lpstr>Calibri</vt:lpstr>
      <vt:lpstr>FrankRuehl</vt:lpstr>
      <vt:lpstr>Gigi</vt:lpstr>
      <vt:lpstr>Wingdings</vt:lpstr>
      <vt:lpstr>TP030000405</vt:lpstr>
      <vt:lpstr>Cataloging Video Resources with RDA  Part 1: Technological Aspects</vt:lpstr>
      <vt:lpstr>OLAC</vt:lpstr>
      <vt:lpstr>Caveat</vt:lpstr>
      <vt:lpstr>Definitions: Content Type</vt:lpstr>
      <vt:lpstr>Definitions: Content Type</vt:lpstr>
      <vt:lpstr>Content Type</vt:lpstr>
      <vt:lpstr>Content Type</vt:lpstr>
      <vt:lpstr>Media and Carrier Type</vt:lpstr>
      <vt:lpstr>Media Type</vt:lpstr>
      <vt:lpstr>Content, Carrier, Media</vt:lpstr>
      <vt:lpstr>Content, Carrier, Media</vt:lpstr>
      <vt:lpstr>Content, Carrier, Media</vt:lpstr>
      <vt:lpstr>Content, Carrier, Media</vt:lpstr>
      <vt:lpstr>Optical discs</vt:lpstr>
      <vt:lpstr>Optical discs</vt:lpstr>
      <vt:lpstr>Optical discs</vt:lpstr>
      <vt:lpstr>Optical discs</vt:lpstr>
      <vt:lpstr>Optical discs</vt:lpstr>
      <vt:lpstr>Optical discs</vt:lpstr>
      <vt:lpstr>3.19 Digital Characteristic</vt:lpstr>
      <vt:lpstr>3.19 Digital Characteristic</vt:lpstr>
      <vt:lpstr>3.9.1 Production Method (340ǂd            ǂ2 rdapm)</vt:lpstr>
      <vt:lpstr>3.9.1 Production Method (340ǂd      ǂ2 rdapm)</vt:lpstr>
      <vt:lpstr>3.9.1 Production Method (340ǂd      ǂ2 rdapm)</vt:lpstr>
      <vt:lpstr>3.9.1 Production Method (340ǂd)</vt:lpstr>
      <vt:lpstr>Optical Disc Info</vt:lpstr>
      <vt:lpstr>Optical Disc Info</vt:lpstr>
      <vt:lpstr>Software to Identify Optical Disc Info</vt:lpstr>
      <vt:lpstr>Content, Carrier, Media</vt:lpstr>
      <vt:lpstr>Content, Carrier, Media</vt:lpstr>
      <vt:lpstr>Content, Carrier, Media</vt:lpstr>
      <vt:lpstr>Content, Carrier, Media</vt:lpstr>
      <vt:lpstr>Content, Carrier, Media</vt:lpstr>
      <vt:lpstr>Content, Carrier, Media</vt:lpstr>
      <vt:lpstr>Content, Carrier, Media</vt:lpstr>
      <vt:lpstr>3.4 Extent (300ǂa)</vt:lpstr>
      <vt:lpstr>3.5 Dimensions (300ǂc &amp; 340ǂb)</vt:lpstr>
      <vt:lpstr>3.18 Video Characteristic</vt:lpstr>
      <vt:lpstr>3.18 Video Characteristic</vt:lpstr>
      <vt:lpstr>3.18 Video Characteristic</vt:lpstr>
      <vt:lpstr>3.19 Digital Characteristic</vt:lpstr>
      <vt:lpstr>3.19 Digital Characteristic</vt:lpstr>
      <vt:lpstr>3.19 Digital Characteristic</vt:lpstr>
      <vt:lpstr>3.19 Digital Characteristic</vt:lpstr>
      <vt:lpstr>3.19 Digital Characteristic</vt:lpstr>
      <vt:lpstr>3.20 Equipment or System Requirement (538)</vt:lpstr>
      <vt:lpstr>3.20 Equipment or System Requirement (538)</vt:lpstr>
      <vt:lpstr>3.20 Equipment or System Requirement (538 &amp; 753)</vt:lpstr>
      <vt:lpstr>3.20 Equipment or System Requirement (538 &amp; 753)</vt:lpstr>
      <vt:lpstr>7.18 Sound Content (300ǂb &amp; 007/05)</vt:lpstr>
      <vt:lpstr>3.16 Sound Characteristics (344)</vt:lpstr>
      <vt:lpstr>3.16 Sound Characteristics (344)</vt:lpstr>
      <vt:lpstr>3.16 Sound Characteristics (344)</vt:lpstr>
      <vt:lpstr>3.16 Sound Characteristics (344)</vt:lpstr>
      <vt:lpstr>3.16 Sound Characteristics (344)</vt:lpstr>
      <vt:lpstr>3.16 Sound Characteristics (344)</vt:lpstr>
      <vt:lpstr>3.16 Sound Characteristics (344)</vt:lpstr>
      <vt:lpstr>3.16 Sound Characteristics (344)</vt:lpstr>
      <vt:lpstr>3.16 Sound Characteristics (344)</vt:lpstr>
      <vt:lpstr>3.17 Projection Characteristic of Motion Picture Film (345)</vt:lpstr>
      <vt:lpstr>7.19 Aspect Ratio (500)</vt:lpstr>
      <vt:lpstr>7.19 Aspect Ratio (500)</vt:lpstr>
      <vt:lpstr>7.19 Aspect Ratio (500)</vt:lpstr>
      <vt:lpstr>Anamorphic Widescreen on DVDs</vt:lpstr>
      <vt:lpstr>7.19 Aspect Ratio (500)</vt:lpstr>
      <vt:lpstr>Letterboxed vs. Full Screen</vt:lpstr>
      <vt:lpstr>7.17 Color Content (300ǂb, 340ǂg &amp; 007/03)</vt:lpstr>
      <vt:lpstr>7.17 Color Content (300ǂb , 340ǂg &amp; 007/03)</vt:lpstr>
      <vt:lpstr>7.17 Color Content (300ǂb , 340ǂg &amp; 007/03)</vt:lpstr>
      <vt:lpstr>7.17 Color Content  (300ǂb , 340ǂg &amp;  007/03)</vt:lpstr>
      <vt:lpstr>7.22 Duration (300 ǂa, 008/18-20 &amp; 306)</vt:lpstr>
      <vt:lpstr>DVD video</vt:lpstr>
      <vt:lpstr>DVD video</vt:lpstr>
      <vt:lpstr>Streaming Video</vt:lpstr>
      <vt:lpstr>Blu-ray</vt:lpstr>
      <vt:lpstr>Videocassette</vt:lpstr>
      <vt:lpstr>Video Instruction on Computer Discs</vt:lpstr>
      <vt:lpstr>Video Instruction on Computer Discs</vt:lpstr>
      <vt:lpstr>Video Game</vt:lpstr>
      <vt:lpstr>Video Game</vt:lpstr>
      <vt:lpstr>7.7 Intended Audience (521, 008/22 &amp; 385)</vt:lpstr>
      <vt:lpstr>7.10 Summarization of the Content (520)</vt:lpstr>
      <vt:lpstr>7.11 Place and Date of Capture (518 &amp; 033)</vt:lpstr>
      <vt:lpstr>7.28 Award (586)</vt:lpstr>
      <vt:lpstr>7.14 Accessibility Content (546)</vt:lpstr>
      <vt:lpstr>7.14 Accessibility Content (546)</vt:lpstr>
      <vt:lpstr>7.14 Accessibility Content (546)</vt:lpstr>
      <vt:lpstr>7.14 Accessibility Content (546)</vt:lpstr>
      <vt:lpstr>7.14 Accessibility Content (546)</vt:lpstr>
      <vt:lpstr>7.12 Language of the Content (546/041)</vt:lpstr>
      <vt:lpstr>7.12 Language of the Content (546/041)</vt:lpstr>
      <vt:lpstr>7.12 Language of the Content (546/041)</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FRBR &amp; Facets  Go to the Movies: Improving Access to Moving Image Materials in Libraries</dc:title>
  <dc:creator>KM</dc:creator>
  <cp:lastModifiedBy>Kelley C McGrath</cp:lastModifiedBy>
  <cp:revision>791</cp:revision>
  <cp:lastPrinted>2012-06-14T17:24:59Z</cp:lastPrinted>
  <dcterms:created xsi:type="dcterms:W3CDTF">2011-03-20T21:29:53Z</dcterms:created>
  <dcterms:modified xsi:type="dcterms:W3CDTF">2018-05-10T20:41:34Z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TC300004059990</vt:lpwstr>
  </property>
</Properties>
</file>