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5"/>
  </p:notesMasterIdLst>
  <p:handoutMasterIdLst>
    <p:handoutMasterId r:id="rId96"/>
  </p:handoutMasterIdLst>
  <p:sldIdLst>
    <p:sldId id="391" r:id="rId5"/>
    <p:sldId id="263" r:id="rId6"/>
    <p:sldId id="264" r:id="rId7"/>
    <p:sldId id="265" r:id="rId8"/>
    <p:sldId id="266" r:id="rId9"/>
    <p:sldId id="267" r:id="rId10"/>
    <p:sldId id="268" r:id="rId11"/>
    <p:sldId id="421" r:id="rId12"/>
    <p:sldId id="269" r:id="rId13"/>
    <p:sldId id="270" r:id="rId14"/>
    <p:sldId id="271" r:id="rId15"/>
    <p:sldId id="272" r:id="rId16"/>
    <p:sldId id="273" r:id="rId17"/>
    <p:sldId id="397" r:id="rId18"/>
    <p:sldId id="398" r:id="rId19"/>
    <p:sldId id="274" r:id="rId20"/>
    <p:sldId id="275" r:id="rId21"/>
    <p:sldId id="276" r:id="rId22"/>
    <p:sldId id="277" r:id="rId23"/>
    <p:sldId id="278" r:id="rId24"/>
    <p:sldId id="279" r:id="rId25"/>
    <p:sldId id="280" r:id="rId26"/>
    <p:sldId id="281" r:id="rId27"/>
    <p:sldId id="282" r:id="rId28"/>
    <p:sldId id="283" r:id="rId29"/>
    <p:sldId id="284" r:id="rId30"/>
    <p:sldId id="418" r:id="rId31"/>
    <p:sldId id="439" r:id="rId32"/>
    <p:sldId id="292" r:id="rId33"/>
    <p:sldId id="285" r:id="rId34"/>
    <p:sldId id="286" r:id="rId35"/>
    <p:sldId id="287" r:id="rId36"/>
    <p:sldId id="402" r:id="rId37"/>
    <p:sldId id="288" r:id="rId38"/>
    <p:sldId id="289" r:id="rId39"/>
    <p:sldId id="290" r:id="rId40"/>
    <p:sldId id="291" r:id="rId41"/>
    <p:sldId id="427" r:id="rId42"/>
    <p:sldId id="293" r:id="rId43"/>
    <p:sldId id="432" r:id="rId44"/>
    <p:sldId id="433" r:id="rId45"/>
    <p:sldId id="434" r:id="rId46"/>
    <p:sldId id="435" r:id="rId47"/>
    <p:sldId id="436" r:id="rId48"/>
    <p:sldId id="294" r:id="rId49"/>
    <p:sldId id="408" r:id="rId50"/>
    <p:sldId id="295" r:id="rId51"/>
    <p:sldId id="426" r:id="rId52"/>
    <p:sldId id="296" r:id="rId53"/>
    <p:sldId id="425" r:id="rId54"/>
    <p:sldId id="437" r:id="rId55"/>
    <p:sldId id="417" r:id="rId56"/>
    <p:sldId id="298" r:id="rId57"/>
    <p:sldId id="297" r:id="rId58"/>
    <p:sldId id="299" r:id="rId59"/>
    <p:sldId id="428" r:id="rId60"/>
    <p:sldId id="300" r:id="rId61"/>
    <p:sldId id="301" r:id="rId62"/>
    <p:sldId id="302" r:id="rId63"/>
    <p:sldId id="303" r:id="rId64"/>
    <p:sldId id="431" r:id="rId65"/>
    <p:sldId id="304" r:id="rId66"/>
    <p:sldId id="305" r:id="rId67"/>
    <p:sldId id="306" r:id="rId68"/>
    <p:sldId id="411" r:id="rId69"/>
    <p:sldId id="410" r:id="rId70"/>
    <p:sldId id="414" r:id="rId71"/>
    <p:sldId id="413" r:id="rId72"/>
    <p:sldId id="429" r:id="rId73"/>
    <p:sldId id="337" r:id="rId74"/>
    <p:sldId id="336" r:id="rId75"/>
    <p:sldId id="338" r:id="rId76"/>
    <p:sldId id="339" r:id="rId77"/>
    <p:sldId id="340" r:id="rId78"/>
    <p:sldId id="409" r:id="rId79"/>
    <p:sldId id="419" r:id="rId80"/>
    <p:sldId id="415" r:id="rId81"/>
    <p:sldId id="422" r:id="rId82"/>
    <p:sldId id="438" r:id="rId83"/>
    <p:sldId id="423" r:id="rId84"/>
    <p:sldId id="420" r:id="rId85"/>
    <p:sldId id="424" r:id="rId86"/>
    <p:sldId id="349" r:id="rId87"/>
    <p:sldId id="350" r:id="rId88"/>
    <p:sldId id="399" r:id="rId89"/>
    <p:sldId id="400" r:id="rId90"/>
    <p:sldId id="401" r:id="rId91"/>
    <p:sldId id="351" r:id="rId92"/>
    <p:sldId id="416" r:id="rId93"/>
    <p:sldId id="352" r:id="rId94"/>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80590" autoAdjust="0"/>
  </p:normalViewPr>
  <p:slideViewPr>
    <p:cSldViewPr>
      <p:cViewPr varScale="1">
        <p:scale>
          <a:sx n="89" d="100"/>
          <a:sy n="89" d="100"/>
        </p:scale>
        <p:origin x="1656" y="96"/>
      </p:cViewPr>
      <p:guideLst>
        <p:guide orient="horz" pos="2160"/>
        <p:guide pos="2880"/>
      </p:guideLst>
    </p:cSldViewPr>
  </p:slideViewPr>
  <p:outlineViewPr>
    <p:cViewPr>
      <p:scale>
        <a:sx n="33" d="100"/>
        <a:sy n="33" d="100"/>
      </p:scale>
      <p:origin x="0" y="-138774"/>
    </p:cViewPr>
  </p:outlineViewPr>
  <p:notesTextViewPr>
    <p:cViewPr>
      <p:scale>
        <a:sx n="100" d="100"/>
        <a:sy n="100" d="100"/>
      </p:scale>
      <p:origin x="0" y="0"/>
    </p:cViewPr>
  </p:notesTextViewPr>
  <p:sorterViewPr>
    <p:cViewPr>
      <p:scale>
        <a:sx n="66" d="100"/>
        <a:sy n="66" d="100"/>
      </p:scale>
      <p:origin x="0" y="-15750"/>
    </p:cViewPr>
  </p:sorterViewPr>
  <p:notesViewPr>
    <p:cSldViewPr>
      <p:cViewPr>
        <p:scale>
          <a:sx n="98" d="100"/>
          <a:sy n="98" d="100"/>
        </p:scale>
        <p:origin x="1896"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79" tIns="46440" rIns="92879" bIns="46440" rtlCol="0"/>
          <a:lstStyle>
            <a:lvl1pPr algn="l">
              <a:defRPr sz="1200"/>
            </a:lvl1pPr>
          </a:lstStyle>
          <a:p>
            <a:endParaRPr lang="en-US" dirty="0"/>
          </a:p>
        </p:txBody>
      </p:sp>
      <p:sp>
        <p:nvSpPr>
          <p:cNvPr id="3" name="Date Placeholder 2"/>
          <p:cNvSpPr>
            <a:spLocks noGrp="1"/>
          </p:cNvSpPr>
          <p:nvPr>
            <p:ph type="dt" sz="quarter" idx="1"/>
          </p:nvPr>
        </p:nvSpPr>
        <p:spPr>
          <a:xfrm>
            <a:off x="3956551" y="0"/>
            <a:ext cx="3026833" cy="463550"/>
          </a:xfrm>
          <a:prstGeom prst="rect">
            <a:avLst/>
          </a:prstGeom>
        </p:spPr>
        <p:txBody>
          <a:bodyPr vert="horz" lIns="92879" tIns="46440" rIns="92879" bIns="46440" rtlCol="0"/>
          <a:lstStyle>
            <a:lvl1pPr algn="r">
              <a:defRPr sz="1200"/>
            </a:lvl1pPr>
          </a:lstStyle>
          <a:p>
            <a:fld id="{A75B0231-BA80-4B8C-85A7-15BAE683707D}" type="datetimeFigureOut">
              <a:rPr lang="en-US" smtClean="0"/>
              <a:pPr/>
              <a:t>5/17/2018</a:t>
            </a:fld>
            <a:endParaRPr lang="en-US" dirty="0"/>
          </a:p>
        </p:txBody>
      </p:sp>
      <p:sp>
        <p:nvSpPr>
          <p:cNvPr id="4" name="Footer Placeholder 3"/>
          <p:cNvSpPr>
            <a:spLocks noGrp="1"/>
          </p:cNvSpPr>
          <p:nvPr>
            <p:ph type="ftr" sz="quarter" idx="2"/>
          </p:nvPr>
        </p:nvSpPr>
        <p:spPr>
          <a:xfrm>
            <a:off x="0" y="8805841"/>
            <a:ext cx="3026833" cy="463550"/>
          </a:xfrm>
          <a:prstGeom prst="rect">
            <a:avLst/>
          </a:prstGeom>
        </p:spPr>
        <p:txBody>
          <a:bodyPr vert="horz" lIns="92879" tIns="46440" rIns="92879" bIns="4644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1" y="8805841"/>
            <a:ext cx="3026833" cy="463550"/>
          </a:xfrm>
          <a:prstGeom prst="rect">
            <a:avLst/>
          </a:prstGeom>
        </p:spPr>
        <p:txBody>
          <a:bodyPr vert="horz" lIns="92879" tIns="46440" rIns="92879" bIns="46440" rtlCol="0" anchor="b"/>
          <a:lstStyle>
            <a:lvl1pPr algn="r">
              <a:defRPr sz="1200"/>
            </a:lvl1pPr>
          </a:lstStyle>
          <a:p>
            <a:fld id="{2875BC4B-1A61-4E43-B4C8-9F01188E29AD}" type="slidenum">
              <a:rPr lang="en-US" smtClean="0"/>
              <a:pPr/>
              <a:t>‹#›</a:t>
            </a:fld>
            <a:endParaRPr lang="en-US" dirty="0"/>
          </a:p>
        </p:txBody>
      </p:sp>
    </p:spTree>
    <p:extLst>
      <p:ext uri="{BB962C8B-B14F-4D97-AF65-F5344CB8AC3E}">
        <p14:creationId xmlns:p14="http://schemas.microsoft.com/office/powerpoint/2010/main" val="344415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79" tIns="46440" rIns="92879" bIns="46440" rtlCol="0"/>
          <a:lstStyle>
            <a:lvl1pPr algn="l">
              <a:defRPr sz="1200"/>
            </a:lvl1pPr>
          </a:lstStyle>
          <a:p>
            <a:endParaRPr lang="en-US" dirty="0"/>
          </a:p>
        </p:txBody>
      </p:sp>
      <p:sp>
        <p:nvSpPr>
          <p:cNvPr id="3" name="Date Placeholder 2"/>
          <p:cNvSpPr>
            <a:spLocks noGrp="1"/>
          </p:cNvSpPr>
          <p:nvPr>
            <p:ph type="dt" idx="1"/>
          </p:nvPr>
        </p:nvSpPr>
        <p:spPr>
          <a:xfrm>
            <a:off x="3956551" y="0"/>
            <a:ext cx="3026833" cy="463550"/>
          </a:xfrm>
          <a:prstGeom prst="rect">
            <a:avLst/>
          </a:prstGeom>
        </p:spPr>
        <p:txBody>
          <a:bodyPr vert="horz" lIns="92879" tIns="46440" rIns="92879" bIns="46440" rtlCol="0"/>
          <a:lstStyle>
            <a:lvl1pPr algn="r">
              <a:defRPr sz="1200"/>
            </a:lvl1pPr>
          </a:lstStyle>
          <a:p>
            <a:fld id="{64DC3D62-98FA-4D82-82C8-6ABCC17180D7}" type="datetimeFigureOut">
              <a:rPr lang="en-US" smtClean="0"/>
              <a:pPr/>
              <a:t>5/17/2018</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79" tIns="46440" rIns="92879" bIns="46440" rtlCol="0" anchor="ctr"/>
          <a:lstStyle/>
          <a:p>
            <a:endParaRPr lang="en-US" dirty="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79" tIns="46440" rIns="92879" bIns="464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79" tIns="46440" rIns="92879" bIns="464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05841"/>
            <a:ext cx="3026833" cy="463550"/>
          </a:xfrm>
          <a:prstGeom prst="rect">
            <a:avLst/>
          </a:prstGeom>
        </p:spPr>
        <p:txBody>
          <a:bodyPr vert="horz" lIns="92879" tIns="46440" rIns="92879" bIns="46440" rtlCol="0" anchor="b"/>
          <a:lstStyle>
            <a:lvl1pPr algn="r">
              <a:defRPr sz="1200"/>
            </a:lvl1pPr>
          </a:lstStyle>
          <a:p>
            <a:fld id="{58A41078-2BC1-4603-91F8-E76E455B8C70}" type="slidenum">
              <a:rPr lang="en-US" smtClean="0"/>
              <a:pPr/>
              <a:t>‹#›</a:t>
            </a:fld>
            <a:endParaRPr lang="en-US" dirty="0"/>
          </a:p>
        </p:txBody>
      </p:sp>
    </p:spTree>
    <p:extLst>
      <p:ext uri="{BB962C8B-B14F-4D97-AF65-F5344CB8AC3E}">
        <p14:creationId xmlns:p14="http://schemas.microsoft.com/office/powerpoint/2010/main" val="85607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en.wikipedia.org/wiki/Academy_Awards"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s://en.wikipedia.org/wiki/Academy_Award_for_Best_Foreign_Language_Film" TargetMode="External"/><Relationship Id="rId5" Type="http://schemas.openxmlformats.org/officeDocument/2006/relationships/hyperlink" Target="https://en.wikipedia.org/wiki/Feature-length" TargetMode="External"/><Relationship Id="rId4" Type="http://schemas.openxmlformats.org/officeDocument/2006/relationships/hyperlink" Target="https://en.wikipedia.org/wiki/Academy_of_Motion_Picture_Arts_and_Scienc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a:t>
            </a:fld>
            <a:endParaRPr lang="en-US" dirty="0"/>
          </a:p>
        </p:txBody>
      </p:sp>
    </p:spTree>
    <p:extLst>
      <p:ext uri="{BB962C8B-B14F-4D97-AF65-F5344CB8AC3E}">
        <p14:creationId xmlns:p14="http://schemas.microsoft.com/office/powerpoint/2010/main" val="471209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frames title is important for accurate</a:t>
            </a:r>
            <a:r>
              <a:rPr lang="en-US" baseline="0" dirty="0" smtClean="0"/>
              <a:t> identification</a:t>
            </a:r>
          </a:p>
          <a:p>
            <a:r>
              <a:rPr lang="en-US" baseline="0" dirty="0" smtClean="0"/>
              <a:t>Occasionally, same film may be distributed by more then one company under different titles (e.g., by both Films for the Humanities and Sciences and Insight Media, both of which often rename the content they distribute)</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10</a:t>
            </a:fld>
            <a:endParaRPr lang="en-US" dirty="0"/>
          </a:p>
        </p:txBody>
      </p:sp>
    </p:spTree>
    <p:extLst>
      <p:ext uri="{BB962C8B-B14F-4D97-AF65-F5344CB8AC3E}">
        <p14:creationId xmlns:p14="http://schemas.microsoft.com/office/powerpoint/2010/main" val="460485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11</a:t>
            </a:fld>
            <a:endParaRPr lang="en-US" dirty="0"/>
          </a:p>
        </p:txBody>
      </p:sp>
    </p:spTree>
    <p:extLst>
      <p:ext uri="{BB962C8B-B14F-4D97-AF65-F5344CB8AC3E}">
        <p14:creationId xmlns:p14="http://schemas.microsoft.com/office/powerpoint/2010/main" val="1847563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12</a:t>
            </a:fld>
            <a:endParaRPr lang="en-US" dirty="0"/>
          </a:p>
        </p:txBody>
      </p:sp>
    </p:spTree>
    <p:extLst>
      <p:ext uri="{BB962C8B-B14F-4D97-AF65-F5344CB8AC3E}">
        <p14:creationId xmlns:p14="http://schemas.microsoft.com/office/powerpoint/2010/main" val="356800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13</a:t>
            </a:fld>
            <a:endParaRPr lang="en-US" dirty="0"/>
          </a:p>
        </p:txBody>
      </p:sp>
    </p:spTree>
    <p:extLst>
      <p:ext uri="{BB962C8B-B14F-4D97-AF65-F5344CB8AC3E}">
        <p14:creationId xmlns:p14="http://schemas.microsoft.com/office/powerpoint/2010/main" val="1788398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14</a:t>
            </a:fld>
            <a:endParaRPr lang="en-US" dirty="0"/>
          </a:p>
        </p:txBody>
      </p:sp>
    </p:spTree>
    <p:extLst>
      <p:ext uri="{BB962C8B-B14F-4D97-AF65-F5344CB8AC3E}">
        <p14:creationId xmlns:p14="http://schemas.microsoft.com/office/powerpoint/2010/main" val="1788398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15</a:t>
            </a:fld>
            <a:endParaRPr lang="en-US" dirty="0"/>
          </a:p>
        </p:txBody>
      </p:sp>
    </p:spTree>
    <p:extLst>
      <p:ext uri="{BB962C8B-B14F-4D97-AF65-F5344CB8AC3E}">
        <p14:creationId xmlns:p14="http://schemas.microsoft.com/office/powerpoint/2010/main" val="178839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16</a:t>
            </a:fld>
            <a:endParaRPr lang="en-US" dirty="0"/>
          </a:p>
        </p:txBody>
      </p:sp>
    </p:spTree>
    <p:extLst>
      <p:ext uri="{BB962C8B-B14F-4D97-AF65-F5344CB8AC3E}">
        <p14:creationId xmlns:p14="http://schemas.microsoft.com/office/powerpoint/2010/main" val="3267348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17</a:t>
            </a:fld>
            <a:endParaRPr lang="en-US" dirty="0"/>
          </a:p>
        </p:txBody>
      </p:sp>
    </p:spTree>
    <p:extLst>
      <p:ext uri="{BB962C8B-B14F-4D97-AF65-F5344CB8AC3E}">
        <p14:creationId xmlns:p14="http://schemas.microsoft.com/office/powerpoint/2010/main" val="2386091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18</a:t>
            </a:fld>
            <a:endParaRPr lang="en-US" dirty="0"/>
          </a:p>
        </p:txBody>
      </p:sp>
    </p:spTree>
    <p:extLst>
      <p:ext uri="{BB962C8B-B14F-4D97-AF65-F5344CB8AC3E}">
        <p14:creationId xmlns:p14="http://schemas.microsoft.com/office/powerpoint/2010/main" val="3932507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19</a:t>
            </a:fld>
            <a:endParaRPr lang="en-US" dirty="0"/>
          </a:p>
        </p:txBody>
      </p:sp>
    </p:spTree>
    <p:extLst>
      <p:ext uri="{BB962C8B-B14F-4D97-AF65-F5344CB8AC3E}">
        <p14:creationId xmlns:p14="http://schemas.microsoft.com/office/powerpoint/2010/main" val="300869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always think about</a:t>
            </a:r>
            <a:r>
              <a:rPr lang="en-US" baseline="0" dirty="0" smtClean="0"/>
              <a:t> this; need to be consistent in what you’re describing</a:t>
            </a:r>
          </a:p>
          <a:p>
            <a:r>
              <a:rPr lang="en-US" baseline="0" dirty="0" smtClean="0"/>
              <a:t>Focus on most common situation: comprehensive description of single unit; some of this can be extrapolated for multi-part resources</a:t>
            </a:r>
            <a:endParaRPr lang="en-US" dirty="0"/>
          </a:p>
        </p:txBody>
      </p:sp>
      <p:sp>
        <p:nvSpPr>
          <p:cNvPr id="4" name="Slide Number Placeholder 3"/>
          <p:cNvSpPr>
            <a:spLocks noGrp="1"/>
          </p:cNvSpPr>
          <p:nvPr>
            <p:ph type="sldNum" sz="quarter" idx="10"/>
          </p:nvPr>
        </p:nvSpPr>
        <p:spPr/>
        <p:txBody>
          <a:bodyPr/>
          <a:lstStyle/>
          <a:p>
            <a:fld id="{DE6F7DD0-D659-4AA1-B280-103D45002D49}" type="slidenum">
              <a:rPr lang="en-US" smtClean="0"/>
              <a:pPr/>
              <a:t>2</a:t>
            </a:fld>
            <a:endParaRPr lang="en-US" dirty="0"/>
          </a:p>
        </p:txBody>
      </p:sp>
    </p:spTree>
    <p:extLst>
      <p:ext uri="{BB962C8B-B14F-4D97-AF65-F5344CB8AC3E}">
        <p14:creationId xmlns:p14="http://schemas.microsoft.com/office/powerpoint/2010/main" val="3375194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a:t>
            </a:r>
            <a:r>
              <a:rPr lang="en-US" baseline="0" dirty="0" smtClean="0"/>
              <a:t> images often have a *lot* of SORs, but no creators per RDA</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20</a:t>
            </a:fld>
            <a:endParaRPr lang="en-US" dirty="0"/>
          </a:p>
        </p:txBody>
      </p:sp>
    </p:spTree>
    <p:extLst>
      <p:ext uri="{BB962C8B-B14F-4D97-AF65-F5344CB8AC3E}">
        <p14:creationId xmlns:p14="http://schemas.microsoft.com/office/powerpoint/2010/main" val="329566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21</a:t>
            </a:fld>
            <a:endParaRPr lang="en-US" dirty="0"/>
          </a:p>
        </p:txBody>
      </p:sp>
    </p:spTree>
    <p:extLst>
      <p:ext uri="{BB962C8B-B14F-4D97-AF65-F5344CB8AC3E}">
        <p14:creationId xmlns:p14="http://schemas.microsoft.com/office/powerpoint/2010/main" val="1996951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interpretation</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22</a:t>
            </a:fld>
            <a:endParaRPr lang="en-US" dirty="0"/>
          </a:p>
        </p:txBody>
      </p:sp>
    </p:spTree>
    <p:extLst>
      <p:ext uri="{BB962C8B-B14F-4D97-AF65-F5344CB8AC3E}">
        <p14:creationId xmlns:p14="http://schemas.microsoft.com/office/powerpoint/2010/main" val="1878726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to b</a:t>
            </a:r>
            <a:r>
              <a:rPr lang="en-US" baseline="0" dirty="0" smtClean="0"/>
              <a:t>e special rules in chapter 7 under expression characteristics; this proved problematic and there was no principled reason for separate rules; just carried over from aacr2</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23</a:t>
            </a:fld>
            <a:endParaRPr lang="en-US" dirty="0"/>
          </a:p>
        </p:txBody>
      </p:sp>
    </p:spTree>
    <p:extLst>
      <p:ext uri="{BB962C8B-B14F-4D97-AF65-F5344CB8AC3E}">
        <p14:creationId xmlns:p14="http://schemas.microsoft.com/office/powerpoint/2010/main" val="220627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24</a:t>
            </a:fld>
            <a:endParaRPr lang="en-US" dirty="0"/>
          </a:p>
        </p:txBody>
      </p:sp>
    </p:spTree>
    <p:extLst>
      <p:ext uri="{BB962C8B-B14F-4D97-AF65-F5344CB8AC3E}">
        <p14:creationId xmlns:p14="http://schemas.microsoft.com/office/powerpoint/2010/main" val="2465341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25</a:t>
            </a:fld>
            <a:endParaRPr lang="en-US" dirty="0"/>
          </a:p>
        </p:txBody>
      </p:sp>
    </p:spTree>
    <p:extLst>
      <p:ext uri="{BB962C8B-B14F-4D97-AF65-F5344CB8AC3E}">
        <p14:creationId xmlns:p14="http://schemas.microsoft.com/office/powerpoint/2010/main" val="206053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Widescreen, full</a:t>
            </a:r>
            <a:r>
              <a:rPr lang="en-US" baseline="0" dirty="0" smtClean="0"/>
              <a:t> screen are edition </a:t>
            </a:r>
            <a:r>
              <a:rPr lang="en-US" baseline="0" dirty="0" smtClean="0"/>
              <a:t>statements when called version, edition, or when prominently displayed.</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26</a:t>
            </a:fld>
            <a:endParaRPr lang="en-US" dirty="0"/>
          </a:p>
        </p:txBody>
      </p:sp>
    </p:spTree>
    <p:extLst>
      <p:ext uri="{BB962C8B-B14F-4D97-AF65-F5344CB8AC3E}">
        <p14:creationId xmlns:p14="http://schemas.microsoft.com/office/powerpoint/2010/main" val="3598522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27</a:t>
            </a:fld>
            <a:endParaRPr lang="en-US" dirty="0"/>
          </a:p>
        </p:txBody>
      </p:sp>
    </p:spTree>
    <p:extLst>
      <p:ext uri="{BB962C8B-B14F-4D97-AF65-F5344CB8AC3E}">
        <p14:creationId xmlns:p14="http://schemas.microsoft.com/office/powerpoint/2010/main" val="3598522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28</a:t>
            </a:fld>
            <a:endParaRPr lang="en-US" dirty="0"/>
          </a:p>
        </p:txBody>
      </p:sp>
    </p:spTree>
    <p:extLst>
      <p:ext uri="{BB962C8B-B14F-4D97-AF65-F5344CB8AC3E}">
        <p14:creationId xmlns:p14="http://schemas.microsoft.com/office/powerpoint/2010/main" val="3598522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Come back to the answer later</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29</a:t>
            </a:fld>
            <a:endParaRPr lang="en-US" dirty="0"/>
          </a:p>
        </p:txBody>
      </p:sp>
    </p:spTree>
    <p:extLst>
      <p:ext uri="{BB962C8B-B14F-4D97-AF65-F5344CB8AC3E}">
        <p14:creationId xmlns:p14="http://schemas.microsoft.com/office/powerpoint/2010/main" val="170550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Rental versions</a:t>
            </a:r>
            <a:endParaRPr lang="en-US" dirty="0"/>
          </a:p>
        </p:txBody>
      </p:sp>
      <p:sp>
        <p:nvSpPr>
          <p:cNvPr id="4" name="Slide Number Placeholder 3"/>
          <p:cNvSpPr>
            <a:spLocks noGrp="1"/>
          </p:cNvSpPr>
          <p:nvPr>
            <p:ph type="sldNum" sz="quarter" idx="10"/>
          </p:nvPr>
        </p:nvSpPr>
        <p:spPr/>
        <p:txBody>
          <a:bodyPr/>
          <a:lstStyle/>
          <a:p>
            <a:fld id="{DE6F7DD0-D659-4AA1-B280-103D45002D49}" type="slidenum">
              <a:rPr lang="en-US" smtClean="0"/>
              <a:pPr/>
              <a:t>3</a:t>
            </a:fld>
            <a:endParaRPr lang="en-US" dirty="0"/>
          </a:p>
        </p:txBody>
      </p:sp>
    </p:spTree>
    <p:extLst>
      <p:ext uri="{BB962C8B-B14F-4D97-AF65-F5344CB8AC3E}">
        <p14:creationId xmlns:p14="http://schemas.microsoft.com/office/powerpoint/2010/main" val="1085932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30</a:t>
            </a:fld>
            <a:endParaRPr lang="en-US" dirty="0"/>
          </a:p>
        </p:txBody>
      </p:sp>
    </p:spTree>
    <p:extLst>
      <p:ext uri="{BB962C8B-B14F-4D97-AF65-F5344CB8AC3E}">
        <p14:creationId xmlns:p14="http://schemas.microsoft.com/office/powerpoint/2010/main" val="3454515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31</a:t>
            </a:fld>
            <a:endParaRPr lang="en-US" dirty="0"/>
          </a:p>
        </p:txBody>
      </p:sp>
    </p:spTree>
    <p:extLst>
      <p:ext uri="{BB962C8B-B14F-4D97-AF65-F5344CB8AC3E}">
        <p14:creationId xmlns:p14="http://schemas.microsoft.com/office/powerpoint/2010/main" val="4118880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category called media companies by</a:t>
            </a:r>
            <a:r>
              <a:rPr lang="en-US" baseline="0" dirty="0" smtClean="0"/>
              <a:t> medium where film, video, </a:t>
            </a:r>
            <a:r>
              <a:rPr lang="en-US" baseline="0" dirty="0" err="1" smtClean="0"/>
              <a:t>tv</a:t>
            </a:r>
            <a:r>
              <a:rPr lang="en-US" baseline="0" dirty="0" smtClean="0"/>
              <a:t> appears</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32</a:t>
            </a:fld>
            <a:endParaRPr lang="en-US" dirty="0"/>
          </a:p>
        </p:txBody>
      </p:sp>
    </p:spTree>
    <p:extLst>
      <p:ext uri="{BB962C8B-B14F-4D97-AF65-F5344CB8AC3E}">
        <p14:creationId xmlns:p14="http://schemas.microsoft.com/office/powerpoint/2010/main" val="204578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A41078-2BC1-4603-91F8-E76E455B8C70}" type="slidenum">
              <a:rPr lang="en-US" smtClean="0"/>
              <a:pPr/>
              <a:t>33</a:t>
            </a:fld>
            <a:endParaRPr lang="en-US" dirty="0"/>
          </a:p>
        </p:txBody>
      </p:sp>
    </p:spTree>
    <p:extLst>
      <p:ext uri="{BB962C8B-B14F-4D97-AF65-F5344CB8AC3E}">
        <p14:creationId xmlns:p14="http://schemas.microsoft.com/office/powerpoint/2010/main" val="2642744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functions that these entities may perform</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34</a:t>
            </a:fld>
            <a:endParaRPr lang="en-US" dirty="0"/>
          </a:p>
        </p:txBody>
      </p:sp>
    </p:spTree>
    <p:extLst>
      <p:ext uri="{BB962C8B-B14F-4D97-AF65-F5344CB8AC3E}">
        <p14:creationId xmlns:p14="http://schemas.microsoft.com/office/powerpoint/2010/main" val="2729603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going to talk about theatrical distributors; not usually</a:t>
            </a:r>
            <a:r>
              <a:rPr lang="en-US" baseline="0" dirty="0" smtClean="0"/>
              <a:t> relevant to manifestations outside of archives</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35</a:t>
            </a:fld>
            <a:endParaRPr lang="en-US" dirty="0"/>
          </a:p>
        </p:txBody>
      </p:sp>
    </p:spTree>
    <p:extLst>
      <p:ext uri="{BB962C8B-B14F-4D97-AF65-F5344CB8AC3E}">
        <p14:creationId xmlns:p14="http://schemas.microsoft.com/office/powerpoint/2010/main" val="327400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36</a:t>
            </a:fld>
            <a:endParaRPr lang="en-US" dirty="0"/>
          </a:p>
        </p:txBody>
      </p:sp>
    </p:spTree>
    <p:extLst>
      <p:ext uri="{BB962C8B-B14F-4D97-AF65-F5344CB8AC3E}">
        <p14:creationId xmlns:p14="http://schemas.microsoft.com/office/powerpoint/2010/main" val="3377694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OED on publication: The issuing of a book, newspaper, magazine, or other printed matter for public sale or distribution; the action of making material publicly accessible or available in electronic form; an instance of this.</a:t>
            </a:r>
          </a:p>
          <a:p>
            <a:r>
              <a:rPr lang="en-US" dirty="0" smtClean="0"/>
              <a:t>RDA’s definition for distributor</a:t>
            </a:r>
            <a:r>
              <a:rPr lang="en-US" baseline="0" dirty="0" smtClean="0"/>
              <a:t> is circular</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37</a:t>
            </a:fld>
            <a:endParaRPr lang="en-US" dirty="0"/>
          </a:p>
        </p:txBody>
      </p:sp>
    </p:spTree>
    <p:extLst>
      <p:ext uri="{BB962C8B-B14F-4D97-AF65-F5344CB8AC3E}">
        <p14:creationId xmlns:p14="http://schemas.microsoft.com/office/powerpoint/2010/main" val="352421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see this, but is A&amp;E Television</a:t>
            </a:r>
            <a:r>
              <a:rPr lang="en-US" baseline="0" dirty="0" smtClean="0"/>
              <a:t> Networks really the publisher here?</a:t>
            </a:r>
          </a:p>
          <a:p>
            <a:r>
              <a:rPr lang="en-US" baseline="0" dirty="0" smtClean="0"/>
              <a:t>They own the History Channel, but what else are they doing?</a:t>
            </a:r>
          </a:p>
          <a:p>
            <a:r>
              <a:rPr lang="en-US" dirty="0" smtClean="0"/>
              <a:t>https://en.wikipedia.org/wiki/History_(U.S._TV_channel) </a:t>
            </a:r>
          </a:p>
          <a:p>
            <a:r>
              <a:rPr lang="en-US" dirty="0" smtClean="0"/>
              <a:t>https://en.wikipedia.org/wiki/A%26E_Networks#Arts_and_Entertainment</a:t>
            </a:r>
          </a:p>
          <a:p>
            <a:r>
              <a:rPr lang="en-US" dirty="0" smtClean="0"/>
              <a:t>https://en.wikipedia.org/wiki/New_Video</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38</a:t>
            </a:fld>
            <a:endParaRPr lang="en-US" dirty="0"/>
          </a:p>
        </p:txBody>
      </p:sp>
    </p:spTree>
    <p:extLst>
      <p:ext uri="{BB962C8B-B14F-4D97-AF65-F5344CB8AC3E}">
        <p14:creationId xmlns:p14="http://schemas.microsoft.com/office/powerpoint/2010/main" val="1705507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39</a:t>
            </a:fld>
            <a:endParaRPr lang="en-US" dirty="0"/>
          </a:p>
        </p:txBody>
      </p:sp>
    </p:spTree>
    <p:extLst>
      <p:ext uri="{BB962C8B-B14F-4D97-AF65-F5344CB8AC3E}">
        <p14:creationId xmlns:p14="http://schemas.microsoft.com/office/powerpoint/2010/main" val="16924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6F7DD0-D659-4AA1-B280-103D45002D49}" type="slidenum">
              <a:rPr lang="en-US" smtClean="0"/>
              <a:pPr/>
              <a:t>4</a:t>
            </a:fld>
            <a:endParaRPr lang="en-US" dirty="0"/>
          </a:p>
        </p:txBody>
      </p:sp>
    </p:spTree>
    <p:extLst>
      <p:ext uri="{BB962C8B-B14F-4D97-AF65-F5344CB8AC3E}">
        <p14:creationId xmlns:p14="http://schemas.microsoft.com/office/powerpoint/2010/main" val="4134524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40</a:t>
            </a:fld>
            <a:endParaRPr lang="en-US" dirty="0"/>
          </a:p>
        </p:txBody>
      </p:sp>
    </p:spTree>
    <p:extLst>
      <p:ext uri="{BB962C8B-B14F-4D97-AF65-F5344CB8AC3E}">
        <p14:creationId xmlns:p14="http://schemas.microsoft.com/office/powerpoint/2010/main" val="3171911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41</a:t>
            </a:fld>
            <a:endParaRPr lang="en-US" dirty="0"/>
          </a:p>
        </p:txBody>
      </p:sp>
    </p:spTree>
    <p:extLst>
      <p:ext uri="{BB962C8B-B14F-4D97-AF65-F5344CB8AC3E}">
        <p14:creationId xmlns:p14="http://schemas.microsoft.com/office/powerpoint/2010/main" val="1132892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42</a:t>
            </a:fld>
            <a:endParaRPr lang="en-US" dirty="0"/>
          </a:p>
        </p:txBody>
      </p:sp>
    </p:spTree>
    <p:extLst>
      <p:ext uri="{BB962C8B-B14F-4D97-AF65-F5344CB8AC3E}">
        <p14:creationId xmlns:p14="http://schemas.microsoft.com/office/powerpoint/2010/main" val="10180816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43</a:t>
            </a:fld>
            <a:endParaRPr lang="en-US" dirty="0"/>
          </a:p>
        </p:txBody>
      </p:sp>
    </p:spTree>
    <p:extLst>
      <p:ext uri="{BB962C8B-B14F-4D97-AF65-F5344CB8AC3E}">
        <p14:creationId xmlns:p14="http://schemas.microsoft.com/office/powerpoint/2010/main" val="1585682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44</a:t>
            </a:fld>
            <a:endParaRPr lang="en-US" dirty="0"/>
          </a:p>
        </p:txBody>
      </p:sp>
    </p:spTree>
    <p:extLst>
      <p:ext uri="{BB962C8B-B14F-4D97-AF65-F5344CB8AC3E}">
        <p14:creationId xmlns:p14="http://schemas.microsoft.com/office/powerpoint/2010/main" val="19454504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45</a:t>
            </a:fld>
            <a:endParaRPr lang="en-US" dirty="0"/>
          </a:p>
        </p:txBody>
      </p:sp>
    </p:spTree>
    <p:extLst>
      <p:ext uri="{BB962C8B-B14F-4D97-AF65-F5344CB8AC3E}">
        <p14:creationId xmlns:p14="http://schemas.microsoft.com/office/powerpoint/2010/main" val="2366212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46</a:t>
            </a:fld>
            <a:endParaRPr lang="en-US" dirty="0"/>
          </a:p>
        </p:txBody>
      </p:sp>
    </p:spTree>
    <p:extLst>
      <p:ext uri="{BB962C8B-B14F-4D97-AF65-F5344CB8AC3E}">
        <p14:creationId xmlns:p14="http://schemas.microsoft.com/office/powerpoint/2010/main" val="5839013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47</a:t>
            </a:fld>
            <a:endParaRPr lang="en-US" dirty="0"/>
          </a:p>
        </p:txBody>
      </p:sp>
    </p:spTree>
    <p:extLst>
      <p:ext uri="{BB962C8B-B14F-4D97-AF65-F5344CB8AC3E}">
        <p14:creationId xmlns:p14="http://schemas.microsoft.com/office/powerpoint/2010/main" val="34665456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48</a:t>
            </a:fld>
            <a:endParaRPr lang="en-US" dirty="0"/>
          </a:p>
        </p:txBody>
      </p:sp>
    </p:spTree>
    <p:extLst>
      <p:ext uri="{BB962C8B-B14F-4D97-AF65-F5344CB8AC3E}">
        <p14:creationId xmlns:p14="http://schemas.microsoft.com/office/powerpoint/2010/main" val="3466545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49</a:t>
            </a:fld>
            <a:endParaRPr lang="en-US" dirty="0"/>
          </a:p>
        </p:txBody>
      </p:sp>
    </p:spTree>
    <p:extLst>
      <p:ext uri="{BB962C8B-B14F-4D97-AF65-F5344CB8AC3E}">
        <p14:creationId xmlns:p14="http://schemas.microsoft.com/office/powerpoint/2010/main" val="3879849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Duration</a:t>
            </a:r>
            <a:r>
              <a:rPr lang="en-US" baseline="0" dirty="0" smtClean="0"/>
              <a:t> reflects predominant work</a:t>
            </a:r>
            <a:endParaRPr lang="en-US" dirty="0"/>
          </a:p>
        </p:txBody>
      </p:sp>
      <p:sp>
        <p:nvSpPr>
          <p:cNvPr id="4" name="Slide Number Placeholder 3"/>
          <p:cNvSpPr>
            <a:spLocks noGrp="1"/>
          </p:cNvSpPr>
          <p:nvPr>
            <p:ph type="sldNum" sz="quarter" idx="10"/>
          </p:nvPr>
        </p:nvSpPr>
        <p:spPr/>
        <p:txBody>
          <a:bodyPr/>
          <a:lstStyle/>
          <a:p>
            <a:fld id="{DE6F7DD0-D659-4AA1-B280-103D45002D49}" type="slidenum">
              <a:rPr lang="en-US" smtClean="0"/>
              <a:pPr/>
              <a:t>5</a:t>
            </a:fld>
            <a:endParaRPr lang="en-US" dirty="0"/>
          </a:p>
        </p:txBody>
      </p:sp>
    </p:spTree>
    <p:extLst>
      <p:ext uri="{BB962C8B-B14F-4D97-AF65-F5344CB8AC3E}">
        <p14:creationId xmlns:p14="http://schemas.microsoft.com/office/powerpoint/2010/main" val="473223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agonize</a:t>
            </a:r>
            <a:r>
              <a:rPr lang="en-US" baseline="0" dirty="0" smtClean="0"/>
              <a:t> over this. IMO only date1 records something useful. It’s more useful in the long run to put the original date in 046ǂk.</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50</a:t>
            </a:fld>
            <a:endParaRPr lang="en-US" dirty="0"/>
          </a:p>
        </p:txBody>
      </p:sp>
    </p:spTree>
    <p:extLst>
      <p:ext uri="{BB962C8B-B14F-4D97-AF65-F5344CB8AC3E}">
        <p14:creationId xmlns:p14="http://schemas.microsoft.com/office/powerpoint/2010/main" val="38798498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Agents will replace the phrase</a:t>
            </a:r>
            <a:r>
              <a:rPr lang="en-US" baseline="0" dirty="0" smtClean="0"/>
              <a:t> “persons, families or corporate bodies” in RDA. This is part of the upcoming reconciliation of RDA with FRBR-LRM (library reference model)</a:t>
            </a:r>
          </a:p>
          <a:p>
            <a:pPr defTabSz="897301">
              <a:defRPr/>
            </a:pPr>
            <a:r>
              <a:rPr lang="en-US" baseline="0" dirty="0" smtClean="0"/>
              <a:t>Don’t currently use option a for identifiers, but many libraries are already adding identifiers in $0 in anticipation of the transition to linked data</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52</a:t>
            </a:fld>
            <a:endParaRPr lang="en-US" dirty="0"/>
          </a:p>
        </p:txBody>
      </p:sp>
    </p:spTree>
    <p:extLst>
      <p:ext uri="{BB962C8B-B14F-4D97-AF65-F5344CB8AC3E}">
        <p14:creationId xmlns:p14="http://schemas.microsoft.com/office/powerpoint/2010/main" val="14507489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53</a:t>
            </a:fld>
            <a:endParaRPr lang="en-US" dirty="0"/>
          </a:p>
        </p:txBody>
      </p:sp>
    </p:spTree>
    <p:extLst>
      <p:ext uri="{BB962C8B-B14F-4D97-AF65-F5344CB8AC3E}">
        <p14:creationId xmlns:p14="http://schemas.microsoft.com/office/powerpoint/2010/main" val="1450748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54</a:t>
            </a:fld>
            <a:endParaRPr lang="en-US" dirty="0"/>
          </a:p>
        </p:txBody>
      </p:sp>
    </p:spTree>
    <p:extLst>
      <p:ext uri="{BB962C8B-B14F-4D97-AF65-F5344CB8AC3E}">
        <p14:creationId xmlns:p14="http://schemas.microsoft.com/office/powerpoint/2010/main" val="12706882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to identify</a:t>
            </a:r>
            <a:r>
              <a:rPr lang="en-US" baseline="0" dirty="0" smtClean="0"/>
              <a:t> original distribution method in record, but s</a:t>
            </a:r>
            <a:r>
              <a:rPr lang="en-US" dirty="0" smtClean="0"/>
              <a:t>plit into</a:t>
            </a:r>
            <a:r>
              <a:rPr lang="en-US" baseline="0" dirty="0" smtClean="0"/>
              <a:t> film and television isn’t useful way to divvy up roles; </a:t>
            </a:r>
          </a:p>
          <a:p>
            <a:r>
              <a:rPr lang="en-US" dirty="0" smtClean="0"/>
              <a:t>http://getinmedia.com/careers/television-director</a:t>
            </a:r>
          </a:p>
          <a:p>
            <a:r>
              <a:rPr lang="en-US" dirty="0" smtClean="0"/>
              <a:t>http://www.slate.com/articles/arts/television/2010/04/what_do_tv_directors_do.html</a:t>
            </a:r>
          </a:p>
          <a:p>
            <a:r>
              <a:rPr lang="en-US" dirty="0" smtClean="0"/>
              <a:t>http://www.mediacollege.com/employment/television/director.html</a:t>
            </a:r>
          </a:p>
          <a:p>
            <a:r>
              <a:rPr lang="en-US" dirty="0" smtClean="0"/>
              <a:t>https://en.wikipedia.org/wiki/Television_producer</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55</a:t>
            </a:fld>
            <a:endParaRPr lang="en-US" dirty="0"/>
          </a:p>
        </p:txBody>
      </p:sp>
    </p:spTree>
    <p:extLst>
      <p:ext uri="{BB962C8B-B14F-4D97-AF65-F5344CB8AC3E}">
        <p14:creationId xmlns:p14="http://schemas.microsoft.com/office/powerpoint/2010/main" val="26293739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TV news producer</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56</a:t>
            </a:fld>
            <a:endParaRPr lang="en-US" dirty="0"/>
          </a:p>
        </p:txBody>
      </p:sp>
    </p:spTree>
    <p:extLst>
      <p:ext uri="{BB962C8B-B14F-4D97-AF65-F5344CB8AC3E}">
        <p14:creationId xmlns:p14="http://schemas.microsoft.com/office/powerpoint/2010/main" val="26293739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57</a:t>
            </a:fld>
            <a:endParaRPr lang="en-US" dirty="0"/>
          </a:p>
        </p:txBody>
      </p:sp>
    </p:spTree>
    <p:extLst>
      <p:ext uri="{BB962C8B-B14F-4D97-AF65-F5344CB8AC3E}">
        <p14:creationId xmlns:p14="http://schemas.microsoft.com/office/powerpoint/2010/main" val="32602325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58</a:t>
            </a:fld>
            <a:endParaRPr lang="en-US" dirty="0"/>
          </a:p>
        </p:txBody>
      </p:sp>
    </p:spTree>
    <p:extLst>
      <p:ext uri="{BB962C8B-B14F-4D97-AF65-F5344CB8AC3E}">
        <p14:creationId xmlns:p14="http://schemas.microsoft.com/office/powerpoint/2010/main" val="22234673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RDA’s division of roles doesn’t really work for moving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RDA seems to consider these similar to writer of introduction, etc.</a:t>
            </a:r>
          </a:p>
          <a:p>
            <a:r>
              <a:rPr lang="en-US" dirty="0" smtClean="0"/>
              <a:t>What would it mean to have another expression of Gone with the Wind with</a:t>
            </a:r>
            <a:r>
              <a:rPr lang="en-US" baseline="0" dirty="0" smtClean="0"/>
              <a:t> a different costume designer?</a:t>
            </a:r>
          </a:p>
          <a:p>
            <a:r>
              <a:rPr lang="en-US" baseline="0" dirty="0" smtClean="0"/>
              <a:t>Can talk about the costumes as a work separate from the moving image work, but there is no work without the costume designer</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59</a:t>
            </a:fld>
            <a:endParaRPr lang="en-US" dirty="0"/>
          </a:p>
        </p:txBody>
      </p:sp>
    </p:spTree>
    <p:extLst>
      <p:ext uri="{BB962C8B-B14F-4D97-AF65-F5344CB8AC3E}">
        <p14:creationId xmlns:p14="http://schemas.microsoft.com/office/powerpoint/2010/main" val="6437573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60</a:t>
            </a:fld>
            <a:endParaRPr lang="en-US" dirty="0"/>
          </a:p>
        </p:txBody>
      </p:sp>
    </p:spTree>
    <p:extLst>
      <p:ext uri="{BB962C8B-B14F-4D97-AF65-F5344CB8AC3E}">
        <p14:creationId xmlns:p14="http://schemas.microsoft.com/office/powerpoint/2010/main" val="308117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Non-collective title</a:t>
            </a:r>
            <a:endParaRPr lang="en-US" dirty="0"/>
          </a:p>
        </p:txBody>
      </p:sp>
      <p:sp>
        <p:nvSpPr>
          <p:cNvPr id="4" name="Slide Number Placeholder 3"/>
          <p:cNvSpPr>
            <a:spLocks noGrp="1"/>
          </p:cNvSpPr>
          <p:nvPr>
            <p:ph type="sldNum" sz="quarter" idx="10"/>
          </p:nvPr>
        </p:nvSpPr>
        <p:spPr/>
        <p:txBody>
          <a:bodyPr/>
          <a:lstStyle/>
          <a:p>
            <a:fld id="{DE6F7DD0-D659-4AA1-B280-103D45002D49}" type="slidenum">
              <a:rPr lang="en-US" smtClean="0"/>
              <a:pPr/>
              <a:t>6</a:t>
            </a:fld>
            <a:endParaRPr lang="en-US" dirty="0"/>
          </a:p>
        </p:txBody>
      </p:sp>
    </p:spTree>
    <p:extLst>
      <p:ext uri="{BB962C8B-B14F-4D97-AF65-F5344CB8AC3E}">
        <p14:creationId xmlns:p14="http://schemas.microsoft.com/office/powerpoint/2010/main" val="8509818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hidden </a:t>
            </a:r>
            <a:r>
              <a:rPr lang="en-US" baseline="0" dirty="0" err="1" smtClean="0"/>
              <a:t>gotcha</a:t>
            </a:r>
            <a:r>
              <a:rPr lang="en-US" baseline="0" dirty="0" smtClean="0"/>
              <a:t> in RDA; never explains purpose of roles with expression qualifier</a:t>
            </a:r>
          </a:p>
          <a:p>
            <a:r>
              <a:rPr lang="en-US" baseline="0" dirty="0" smtClean="0"/>
              <a:t>For moving images, always choose expression variant</a:t>
            </a:r>
          </a:p>
        </p:txBody>
      </p:sp>
      <p:sp>
        <p:nvSpPr>
          <p:cNvPr id="4" name="Slide Number Placeholder 3"/>
          <p:cNvSpPr>
            <a:spLocks noGrp="1"/>
          </p:cNvSpPr>
          <p:nvPr>
            <p:ph type="sldNum" sz="quarter" idx="10"/>
          </p:nvPr>
        </p:nvSpPr>
        <p:spPr/>
        <p:txBody>
          <a:bodyPr/>
          <a:lstStyle/>
          <a:p>
            <a:fld id="{6E8F6F01-026E-4D2F-9B3E-EBF3FBBE24E6}" type="slidenum">
              <a:rPr lang="en-US" smtClean="0"/>
              <a:pPr/>
              <a:t>61</a:t>
            </a:fld>
            <a:endParaRPr lang="en-US" dirty="0"/>
          </a:p>
        </p:txBody>
      </p:sp>
    </p:spTree>
    <p:extLst>
      <p:ext uri="{BB962C8B-B14F-4D97-AF65-F5344CB8AC3E}">
        <p14:creationId xmlns:p14="http://schemas.microsoft.com/office/powerpoint/2010/main" val="30811766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difference between on-screen presenter and presenter</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62</a:t>
            </a:fld>
            <a:endParaRPr lang="en-US" dirty="0"/>
          </a:p>
        </p:txBody>
      </p:sp>
    </p:spTree>
    <p:extLst>
      <p:ext uri="{BB962C8B-B14F-4D97-AF65-F5344CB8AC3E}">
        <p14:creationId xmlns:p14="http://schemas.microsoft.com/office/powerpoint/2010/main" val="31793893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63</a:t>
            </a:fld>
            <a:endParaRPr lang="en-US" dirty="0"/>
          </a:p>
        </p:txBody>
      </p:sp>
    </p:spTree>
    <p:extLst>
      <p:ext uri="{BB962C8B-B14F-4D97-AF65-F5344CB8AC3E}">
        <p14:creationId xmlns:p14="http://schemas.microsoft.com/office/powerpoint/2010/main" val="11488032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64</a:t>
            </a:fld>
            <a:endParaRPr lang="en-US" dirty="0"/>
          </a:p>
        </p:txBody>
      </p:sp>
    </p:spTree>
    <p:extLst>
      <p:ext uri="{BB962C8B-B14F-4D97-AF65-F5344CB8AC3E}">
        <p14:creationId xmlns:p14="http://schemas.microsoft.com/office/powerpoint/2010/main" val="40276739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Film is presumably</a:t>
            </a:r>
            <a:r>
              <a:rPr lang="en-US" baseline="0" dirty="0" smtClean="0"/>
              <a:t> used here to mean non-television</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65</a:t>
            </a:fld>
            <a:endParaRPr lang="en-US" dirty="0"/>
          </a:p>
        </p:txBody>
      </p:sp>
    </p:spTree>
    <p:extLst>
      <p:ext uri="{BB962C8B-B14F-4D97-AF65-F5344CB8AC3E}">
        <p14:creationId xmlns:p14="http://schemas.microsoft.com/office/powerpoint/2010/main" val="38240918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these also listed under expression</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67</a:t>
            </a:fld>
            <a:endParaRPr lang="en-US" dirty="0"/>
          </a:p>
        </p:txBody>
      </p:sp>
    </p:spTree>
    <p:extLst>
      <p:ext uri="{BB962C8B-B14F-4D97-AF65-F5344CB8AC3E}">
        <p14:creationId xmlns:p14="http://schemas.microsoft.com/office/powerpoint/2010/main" val="38240918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68</a:t>
            </a:fld>
            <a:endParaRPr lang="en-US" dirty="0"/>
          </a:p>
        </p:txBody>
      </p:sp>
    </p:spTree>
    <p:extLst>
      <p:ext uri="{BB962C8B-B14F-4D97-AF65-F5344CB8AC3E}">
        <p14:creationId xmlns:p14="http://schemas.microsoft.com/office/powerpoint/2010/main" val="38240918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69</a:t>
            </a:fld>
            <a:endParaRPr lang="en-US" dirty="0"/>
          </a:p>
        </p:txBody>
      </p:sp>
    </p:spTree>
    <p:extLst>
      <p:ext uri="{BB962C8B-B14F-4D97-AF65-F5344CB8AC3E}">
        <p14:creationId xmlns:p14="http://schemas.microsoft.com/office/powerpoint/2010/main" val="38240918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IMDb on theatrical</a:t>
            </a:r>
            <a:r>
              <a:rPr lang="en-US" baseline="0" dirty="0" smtClean="0"/>
              <a:t> release vs. TV: http://www.imdb.com/help/show_leaf?titletypes</a:t>
            </a:r>
            <a:endParaRPr lang="en-US" dirty="0"/>
          </a:p>
        </p:txBody>
      </p:sp>
      <p:sp>
        <p:nvSpPr>
          <p:cNvPr id="4" name="Slide Number Placeholder 3"/>
          <p:cNvSpPr>
            <a:spLocks noGrp="1"/>
          </p:cNvSpPr>
          <p:nvPr>
            <p:ph type="sldNum" sz="quarter" idx="10"/>
          </p:nvPr>
        </p:nvSpPr>
        <p:spPr/>
        <p:txBody>
          <a:bodyPr/>
          <a:lstStyle/>
          <a:p>
            <a:fld id="{58A41078-2BC1-4603-91F8-E76E455B8C70}" type="slidenum">
              <a:rPr lang="en-US" smtClean="0"/>
              <a:pPr/>
              <a:t>70</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https://en.wikipedia.org/wiki/Academy_Award_for_Best_Foreign_Language_Film</a:t>
            </a:r>
          </a:p>
          <a:p>
            <a:r>
              <a:rPr lang="en-US" dirty="0" smtClean="0"/>
              <a:t>The </a:t>
            </a:r>
            <a:r>
              <a:rPr lang="en-US" sz="1200" b="1" i="0" kern="1200" dirty="0" smtClean="0">
                <a:solidFill>
                  <a:schemeClr val="tx1"/>
                </a:solidFill>
                <a:effectLst/>
                <a:latin typeface="+mn-lt"/>
                <a:ea typeface="+mn-ea"/>
                <a:cs typeface="+mn-cs"/>
              </a:rPr>
              <a:t>Academy Award for Best Foreign Language Film</a:t>
            </a:r>
            <a:r>
              <a:rPr lang="en-US" dirty="0" smtClean="0"/>
              <a:t> is one of the </a:t>
            </a:r>
            <a:r>
              <a:rPr lang="en-US" sz="1200" b="0" i="0" u="sng" kern="1200" dirty="0" smtClean="0">
                <a:solidFill>
                  <a:schemeClr val="tx1"/>
                </a:solidFill>
                <a:effectLst/>
                <a:latin typeface="+mn-lt"/>
                <a:ea typeface="+mn-ea"/>
                <a:cs typeface="+mn-cs"/>
                <a:hlinkClick r:id="rId3" tooltip="Academy Awards"/>
              </a:rPr>
              <a:t>Academy Awards</a:t>
            </a:r>
            <a:r>
              <a:rPr lang="en-US" dirty="0" smtClean="0"/>
              <a:t> handed out annually by the U.S.-based </a:t>
            </a:r>
            <a:r>
              <a:rPr lang="en-US" sz="1200" b="0" i="0" u="sng" kern="1200" dirty="0" smtClean="0">
                <a:solidFill>
                  <a:schemeClr val="tx1"/>
                </a:solidFill>
                <a:effectLst/>
                <a:latin typeface="+mn-lt"/>
                <a:ea typeface="+mn-ea"/>
                <a:cs typeface="+mn-cs"/>
                <a:hlinkClick r:id="rId4" tooltip="Academy of Motion Picture Arts and Sciences"/>
              </a:rPr>
              <a:t>Academy of Motion Picture Arts and Sciences</a:t>
            </a:r>
            <a:r>
              <a:rPr lang="en-US" dirty="0" smtClean="0"/>
              <a:t> (AMPAS). It is given to a </a:t>
            </a:r>
            <a:r>
              <a:rPr lang="en-US" sz="1200" b="0" i="0" u="sng" kern="1200" dirty="0" smtClean="0">
                <a:solidFill>
                  <a:schemeClr val="tx1"/>
                </a:solidFill>
                <a:effectLst/>
                <a:latin typeface="+mn-lt"/>
                <a:ea typeface="+mn-ea"/>
                <a:cs typeface="+mn-cs"/>
                <a:hlinkClick r:id="rId5" tooltip="Feature-length"/>
              </a:rPr>
              <a:t>feature-</a:t>
            </a:r>
          </a:p>
          <a:p>
            <a:r>
              <a:rPr lang="en-US" sz="1200" b="0" i="0" u="sng" kern="1200" dirty="0" err="1" smtClean="0">
                <a:solidFill>
                  <a:schemeClr val="tx1"/>
                </a:solidFill>
                <a:effectLst/>
                <a:latin typeface="+mn-lt"/>
                <a:ea typeface="+mn-ea"/>
                <a:cs typeface="+mn-cs"/>
                <a:hlinkClick r:id="rId5" tooltip="Feature-length"/>
              </a:rPr>
              <a:t>length</a:t>
            </a:r>
            <a:r>
              <a:rPr lang="en-US" dirty="0" err="1" smtClean="0"/>
              <a:t>motion</a:t>
            </a:r>
            <a:r>
              <a:rPr lang="en-US" dirty="0" smtClean="0"/>
              <a:t> picture produced outside the United States of America with a predominantly non-English dialogue track.</a:t>
            </a:r>
            <a:r>
              <a:rPr lang="en-US" sz="1200" b="0" i="0" u="sng" kern="1200" baseline="30000" dirty="0" smtClean="0">
                <a:solidFill>
                  <a:schemeClr val="tx1"/>
                </a:solidFill>
                <a:effectLst/>
                <a:latin typeface="+mn-lt"/>
                <a:ea typeface="+mn-ea"/>
                <a:cs typeface="+mn-cs"/>
                <a:hlinkClick r:id="rId6"/>
              </a:rPr>
              <a:t>[1]</a:t>
            </a:r>
            <a:endParaRPr lang="en-US" dirty="0"/>
          </a:p>
        </p:txBody>
      </p:sp>
      <p:sp>
        <p:nvSpPr>
          <p:cNvPr id="4" name="Slide Number Placeholder 3"/>
          <p:cNvSpPr>
            <a:spLocks noGrp="1"/>
          </p:cNvSpPr>
          <p:nvPr>
            <p:ph type="sldNum" sz="quarter" idx="10"/>
          </p:nvPr>
        </p:nvSpPr>
        <p:spPr/>
        <p:txBody>
          <a:bodyPr/>
          <a:lstStyle/>
          <a:p>
            <a:fld id="{58A41078-2BC1-4603-91F8-E76E455B8C70}" type="slidenum">
              <a:rPr lang="en-US" smtClean="0"/>
              <a:pPr/>
              <a:t>72</a:t>
            </a:fld>
            <a:endParaRPr lang="en-US" dirty="0"/>
          </a:p>
        </p:txBody>
      </p:sp>
    </p:spTree>
    <p:extLst>
      <p:ext uri="{BB962C8B-B14F-4D97-AF65-F5344CB8AC3E}">
        <p14:creationId xmlns:p14="http://schemas.microsoft.com/office/powerpoint/2010/main" val="3158605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OLAC best practices</a:t>
            </a:r>
            <a:r>
              <a:rPr lang="en-US" baseline="0" dirty="0" smtClean="0"/>
              <a:t> has some guidance here; use similar principles as for single-part resource</a:t>
            </a:r>
            <a:endParaRPr lang="en-US" dirty="0"/>
          </a:p>
        </p:txBody>
      </p:sp>
      <p:sp>
        <p:nvSpPr>
          <p:cNvPr id="4" name="Slide Number Placeholder 3"/>
          <p:cNvSpPr>
            <a:spLocks noGrp="1"/>
          </p:cNvSpPr>
          <p:nvPr>
            <p:ph type="sldNum" sz="quarter" idx="10"/>
          </p:nvPr>
        </p:nvSpPr>
        <p:spPr/>
        <p:txBody>
          <a:bodyPr/>
          <a:lstStyle/>
          <a:p>
            <a:fld id="{DE6F7DD0-D659-4AA1-B280-103D45002D49}" type="slidenum">
              <a:rPr lang="en-US" smtClean="0"/>
              <a:pPr/>
              <a:t>7</a:t>
            </a:fld>
            <a:endParaRPr lang="en-US" dirty="0"/>
          </a:p>
        </p:txBody>
      </p:sp>
    </p:spTree>
    <p:extLst>
      <p:ext uri="{BB962C8B-B14F-4D97-AF65-F5344CB8AC3E}">
        <p14:creationId xmlns:p14="http://schemas.microsoft.com/office/powerpoint/2010/main" val="38949108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Originally limited to archival moving images but scope</a:t>
            </a:r>
            <a:r>
              <a:rPr lang="en-US" baseline="0" dirty="0" smtClean="0"/>
              <a:t> was widened in recent years</a:t>
            </a:r>
            <a:endParaRPr lang="en-US" dirty="0"/>
          </a:p>
        </p:txBody>
      </p:sp>
      <p:sp>
        <p:nvSpPr>
          <p:cNvPr id="4" name="Slide Number Placeholder 3"/>
          <p:cNvSpPr>
            <a:spLocks noGrp="1"/>
          </p:cNvSpPr>
          <p:nvPr>
            <p:ph type="sldNum" sz="quarter" idx="10"/>
          </p:nvPr>
        </p:nvSpPr>
        <p:spPr/>
        <p:txBody>
          <a:bodyPr/>
          <a:lstStyle/>
          <a:p>
            <a:fld id="{58A41078-2BC1-4603-91F8-E76E455B8C70}" type="slidenum">
              <a:rPr lang="en-US" smtClean="0"/>
              <a:pPr/>
              <a:t>73</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74</a:t>
            </a:fld>
            <a:endParaRPr lang="en-US" dirty="0"/>
          </a:p>
        </p:txBody>
      </p:sp>
    </p:spTree>
    <p:extLst>
      <p:ext uri="{BB962C8B-B14F-4D97-AF65-F5344CB8AC3E}">
        <p14:creationId xmlns:p14="http://schemas.microsoft.com/office/powerpoint/2010/main" val="28307592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75</a:t>
            </a:fld>
            <a:endParaRPr lang="en-US" dirty="0"/>
          </a:p>
        </p:txBody>
      </p:sp>
    </p:spTree>
    <p:extLst>
      <p:ext uri="{BB962C8B-B14F-4D97-AF65-F5344CB8AC3E}">
        <p14:creationId xmlns:p14="http://schemas.microsoft.com/office/powerpoint/2010/main" val="38240918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76</a:t>
            </a:fld>
            <a:endParaRPr lang="en-US" dirty="0"/>
          </a:p>
        </p:txBody>
      </p:sp>
    </p:spTree>
    <p:extLst>
      <p:ext uri="{BB962C8B-B14F-4D97-AF65-F5344CB8AC3E}">
        <p14:creationId xmlns:p14="http://schemas.microsoft.com/office/powerpoint/2010/main" val="8482469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77</a:t>
            </a:fld>
            <a:endParaRPr lang="en-US" dirty="0"/>
          </a:p>
        </p:txBody>
      </p:sp>
    </p:spTree>
    <p:extLst>
      <p:ext uri="{BB962C8B-B14F-4D97-AF65-F5344CB8AC3E}">
        <p14:creationId xmlns:p14="http://schemas.microsoft.com/office/powerpoint/2010/main" val="38240918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78</a:t>
            </a:fld>
            <a:endParaRPr lang="en-US" dirty="0"/>
          </a:p>
        </p:txBody>
      </p:sp>
    </p:spTree>
    <p:extLst>
      <p:ext uri="{BB962C8B-B14F-4D97-AF65-F5344CB8AC3E}">
        <p14:creationId xmlns:p14="http://schemas.microsoft.com/office/powerpoint/2010/main" val="11625302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79</a:t>
            </a:fld>
            <a:endParaRPr lang="en-US" dirty="0"/>
          </a:p>
        </p:txBody>
      </p:sp>
    </p:spTree>
    <p:extLst>
      <p:ext uri="{BB962C8B-B14F-4D97-AF65-F5344CB8AC3E}">
        <p14:creationId xmlns:p14="http://schemas.microsoft.com/office/powerpoint/2010/main" val="11625302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80</a:t>
            </a:fld>
            <a:endParaRPr lang="en-US" dirty="0"/>
          </a:p>
        </p:txBody>
      </p:sp>
    </p:spTree>
    <p:extLst>
      <p:ext uri="{BB962C8B-B14F-4D97-AF65-F5344CB8AC3E}">
        <p14:creationId xmlns:p14="http://schemas.microsoft.com/office/powerpoint/2010/main" val="1992832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81</a:t>
            </a:fld>
            <a:endParaRPr lang="en-US" dirty="0"/>
          </a:p>
        </p:txBody>
      </p:sp>
    </p:spTree>
    <p:extLst>
      <p:ext uri="{BB962C8B-B14F-4D97-AF65-F5344CB8AC3E}">
        <p14:creationId xmlns:p14="http://schemas.microsoft.com/office/powerpoint/2010/main" val="31967369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82</a:t>
            </a:fld>
            <a:endParaRPr lang="en-US" dirty="0"/>
          </a:p>
        </p:txBody>
      </p:sp>
    </p:spTree>
    <p:extLst>
      <p:ext uri="{BB962C8B-B14F-4D97-AF65-F5344CB8AC3E}">
        <p14:creationId xmlns:p14="http://schemas.microsoft.com/office/powerpoint/2010/main" val="1351256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a:t>
            </a:r>
            <a:r>
              <a:rPr lang="en-US" baseline="0" dirty="0" smtClean="0"/>
              <a:t> multiplicity of possible levels of granularity: complete TV series, single season, single disc, single episode</a:t>
            </a:r>
            <a:endParaRPr lang="en-US" dirty="0"/>
          </a:p>
        </p:txBody>
      </p:sp>
      <p:sp>
        <p:nvSpPr>
          <p:cNvPr id="4" name="Slide Number Placeholder 3"/>
          <p:cNvSpPr>
            <a:spLocks noGrp="1"/>
          </p:cNvSpPr>
          <p:nvPr>
            <p:ph type="sldNum" sz="quarter" idx="10"/>
          </p:nvPr>
        </p:nvSpPr>
        <p:spPr/>
        <p:txBody>
          <a:bodyPr/>
          <a:lstStyle/>
          <a:p>
            <a:fld id="{DE6F7DD0-D659-4AA1-B280-103D45002D49}" type="slidenum">
              <a:rPr lang="en-US" smtClean="0"/>
              <a:pPr/>
              <a:t>8</a:t>
            </a:fld>
            <a:endParaRPr lang="en-US" dirty="0"/>
          </a:p>
        </p:txBody>
      </p:sp>
    </p:spTree>
    <p:extLst>
      <p:ext uri="{BB962C8B-B14F-4D97-AF65-F5344CB8AC3E}">
        <p14:creationId xmlns:p14="http://schemas.microsoft.com/office/powerpoint/2010/main" val="42544159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to include identifiers for the</a:t>
            </a:r>
            <a:r>
              <a:rPr lang="en-US" baseline="0" dirty="0" smtClean="0"/>
              <a:t> level being described. If you are cataloging one disc from a set or pack, be sure to include the disc identifier. Ideally, include disc and set identifiers in all cases.</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83</a:t>
            </a:fld>
            <a:endParaRPr lang="en-US" dirty="0"/>
          </a:p>
        </p:txBody>
      </p:sp>
    </p:spTree>
    <p:extLst>
      <p:ext uri="{BB962C8B-B14F-4D97-AF65-F5344CB8AC3E}">
        <p14:creationId xmlns:p14="http://schemas.microsoft.com/office/powerpoint/2010/main" val="7723711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84</a:t>
            </a:fld>
            <a:endParaRPr lang="en-US" dirty="0"/>
          </a:p>
        </p:txBody>
      </p:sp>
    </p:spTree>
    <p:extLst>
      <p:ext uri="{BB962C8B-B14F-4D97-AF65-F5344CB8AC3E}">
        <p14:creationId xmlns:p14="http://schemas.microsoft.com/office/powerpoint/2010/main" val="22193288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in shared cat</a:t>
            </a:r>
            <a:r>
              <a:rPr lang="en-US" baseline="0" dirty="0" smtClean="0"/>
              <a:t> environment in our marc environment with no support for sep desc of frbr entities</a:t>
            </a:r>
          </a:p>
          <a:p>
            <a:r>
              <a:rPr lang="en-US" baseline="0" dirty="0" smtClean="0"/>
              <a:t>kludge</a:t>
            </a:r>
          </a:p>
          <a:p>
            <a:r>
              <a:rPr lang="en-US" baseline="0" dirty="0" smtClean="0"/>
              <a:t>works pretty well for books; not so much for video</a:t>
            </a:r>
          </a:p>
        </p:txBody>
      </p:sp>
      <p:sp>
        <p:nvSpPr>
          <p:cNvPr id="4" name="Slide Number Placeholder 3"/>
          <p:cNvSpPr>
            <a:spLocks noGrp="1"/>
          </p:cNvSpPr>
          <p:nvPr>
            <p:ph type="sldNum" sz="quarter" idx="10"/>
          </p:nvPr>
        </p:nvSpPr>
        <p:spPr/>
        <p:txBody>
          <a:bodyPr/>
          <a:lstStyle/>
          <a:p>
            <a:fld id="{6E8F6F01-026E-4D2F-9B3E-EBF3FBBE24E6}" type="slidenum">
              <a:rPr lang="en-US" smtClean="0"/>
              <a:pPr/>
              <a:t>85</a:t>
            </a:fld>
            <a:endParaRPr lang="en-US" dirty="0"/>
          </a:p>
        </p:txBody>
      </p:sp>
    </p:spTree>
    <p:extLst>
      <p:ext uri="{BB962C8B-B14F-4D97-AF65-F5344CB8AC3E}">
        <p14:creationId xmlns:p14="http://schemas.microsoft.com/office/powerpoint/2010/main" val="40495135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Most </a:t>
            </a:r>
            <a:r>
              <a:rPr lang="en-US" baseline="0" dirty="0" err="1" smtClean="0"/>
              <a:t>ebooks</a:t>
            </a:r>
            <a:r>
              <a:rPr lang="en-US" baseline="0" dirty="0" smtClean="0"/>
              <a:t> are images; literal reproduction of a specific manifestation</a:t>
            </a:r>
            <a:endParaRPr lang="en-US" dirty="0" smtClean="0"/>
          </a:p>
          <a:p>
            <a:r>
              <a:rPr lang="en-US" dirty="0" smtClean="0"/>
              <a:t>Link</a:t>
            </a:r>
            <a:r>
              <a:rPr lang="en-US" baseline="0" dirty="0" smtClean="0"/>
              <a:t> between streaming video and earlier manifestations not so clear</a:t>
            </a:r>
            <a:endParaRPr lang="en-US" dirty="0" smtClean="0"/>
          </a:p>
          <a:p>
            <a:r>
              <a:rPr lang="en-US" dirty="0" smtClean="0"/>
              <a:t>hard to cat</a:t>
            </a:r>
            <a:r>
              <a:rPr lang="en-US" baseline="0" dirty="0" smtClean="0"/>
              <a:t> streaming video; no good fast forward; credits often cut</a:t>
            </a:r>
          </a:p>
          <a:p>
            <a:r>
              <a:rPr lang="en-US" baseline="0" dirty="0" smtClean="0"/>
              <a:t>hard to be sure have same expression (language, accessibility)</a:t>
            </a:r>
          </a:p>
          <a:p>
            <a:r>
              <a:rPr lang="en-US" baseline="0" dirty="0" smtClean="0"/>
              <a:t>Supposed to be identical manifestations, but this is </a:t>
            </a:r>
            <a:r>
              <a:rPr lang="en-US" baseline="0" smtClean="0"/>
              <a:t>hard with video</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86</a:t>
            </a:fld>
            <a:endParaRPr lang="en-US" dirty="0"/>
          </a:p>
        </p:txBody>
      </p:sp>
    </p:spTree>
    <p:extLst>
      <p:ext uri="{BB962C8B-B14F-4D97-AF65-F5344CB8AC3E}">
        <p14:creationId xmlns:p14="http://schemas.microsoft.com/office/powerpoint/2010/main" val="40495135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87</a:t>
            </a:fld>
            <a:endParaRPr lang="en-US" dirty="0"/>
          </a:p>
        </p:txBody>
      </p:sp>
    </p:spTree>
    <p:extLst>
      <p:ext uri="{BB962C8B-B14F-4D97-AF65-F5344CB8AC3E}">
        <p14:creationId xmlns:p14="http://schemas.microsoft.com/office/powerpoint/2010/main" val="40495135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88</a:t>
            </a:fld>
            <a:endParaRPr lang="en-US" dirty="0"/>
          </a:p>
        </p:txBody>
      </p:sp>
    </p:spTree>
    <p:extLst>
      <p:ext uri="{BB962C8B-B14F-4D97-AF65-F5344CB8AC3E}">
        <p14:creationId xmlns:p14="http://schemas.microsoft.com/office/powerpoint/2010/main" val="13280985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89</a:t>
            </a:fld>
            <a:endParaRPr lang="en-US" dirty="0"/>
          </a:p>
        </p:txBody>
      </p:sp>
    </p:spTree>
    <p:extLst>
      <p:ext uri="{BB962C8B-B14F-4D97-AF65-F5344CB8AC3E}">
        <p14:creationId xmlns:p14="http://schemas.microsoft.com/office/powerpoint/2010/main" val="13280985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90</a:t>
            </a:fld>
            <a:endParaRPr lang="en-US" dirty="0"/>
          </a:p>
        </p:txBody>
      </p:sp>
    </p:spTree>
    <p:extLst>
      <p:ext uri="{BB962C8B-B14F-4D97-AF65-F5344CB8AC3E}">
        <p14:creationId xmlns:p14="http://schemas.microsoft.com/office/powerpoint/2010/main" val="113270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often added or</a:t>
            </a:r>
            <a:r>
              <a:rPr lang="en-US" baseline="0" dirty="0" smtClean="0"/>
              <a:t> updated at the time of release and the form of name often is associated with the time of publication. Since the form of name on the title frames usually reflects the form at the time of original release, conflating these can mess up your authority control.</a:t>
            </a:r>
          </a:p>
          <a:p>
            <a:r>
              <a:rPr lang="en-US" baseline="0" dirty="0" smtClean="0"/>
              <a:t>Sometimes (e.g., Films for the Humanities and Sciences), the entities named on these screens are only related to the manifestation and bear no responsibility for the content</a:t>
            </a:r>
          </a:p>
          <a:p>
            <a:r>
              <a:rPr lang="en-US" baseline="0" dirty="0" smtClean="0"/>
              <a:t>However, sometimes there is no other information (e.g., some small educational publishers) in which case it may be appropriate to use the logo screen</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9</a:t>
            </a:fld>
            <a:endParaRPr lang="en-US" dirty="0"/>
          </a:p>
        </p:txBody>
      </p:sp>
    </p:spTree>
    <p:extLst>
      <p:ext uri="{BB962C8B-B14F-4D97-AF65-F5344CB8AC3E}">
        <p14:creationId xmlns:p14="http://schemas.microsoft.com/office/powerpoint/2010/main" val="2429457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6F8660-CAC8-48FB-9E28-61ED15296F0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6F8660-CAC8-48FB-9E28-61ED15296F0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6F8660-CAC8-48FB-9E28-61ED15296F0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D6F8660-CAC8-48FB-9E28-61ED15296F0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6F8660-CAC8-48FB-9E28-61ED15296F0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4/22/2016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6F8660-CAC8-48FB-9E28-61ED15296F0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4/22/2016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6F8660-CAC8-48FB-9E28-61ED15296F0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4/22/2016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6F8660-CAC8-48FB-9E28-61ED15296F0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4/22/2016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6F8660-CAC8-48FB-9E28-61ED15296F0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4/22/2016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6F8660-CAC8-48FB-9E28-61ED15296F0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4/22/2016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6F8660-CAC8-48FB-9E28-61ED15296F0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4/22/2016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F8660-CAC8-48FB-9E28-61ED15296F0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oclc.org/bibformats/en/specialcataloging.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hyperlink" Target="http://desktop.loc.gov/search?view=document&amp;doc_action=setdoc&amp;doc_keytype=foliodestination&amp;doc_key=amimDistribution&amp;hash=Distribution&amp;fq=coreresources|tru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desktop.loc.gov/search?view=document&amp;doc_action=setdoc&amp;doc_keytype=foliodestination&amp;doc_key=amimBroadcast&amp;hash=Broadcast&amp;fq=coreresources|tru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rda-rsc.org/RSC/Europe/2"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desktop.loc.gov/search?view=document&amp;doc_action=setdoc&amp;doc_keytype=foliodestination&amp;doc_key=amimRelease&amp;hash=Release&amp;fq=coreresources|true" TargetMode="External"/><Relationship Id="rId2" Type="http://schemas.openxmlformats.org/officeDocument/2006/relationships/hyperlink" Target="http://desktop.loc.gov/search?view=document&amp;doc_action=setdoc&amp;doc_keytype=foliodestination&amp;doc_key=amimArea&amp;hash=Area&amp;fq=coreresources|true" TargetMode="External"/><Relationship Id="rId1" Type="http://schemas.openxmlformats.org/officeDocument/2006/relationships/slideLayout" Target="../slideLayouts/slideLayout2.xml"/><Relationship Id="rId5" Type="http://schemas.openxmlformats.org/officeDocument/2006/relationships/hyperlink" Target="http://desktop.loc.gov/search?view=document&amp;doc_action=setdoc&amp;doc_keytype=foliodestination&amp;doc_key=amimDistribution&amp;hash=Distribution&amp;fq=coreresources|true" TargetMode="External"/><Relationship Id="rId4" Type="http://schemas.openxmlformats.org/officeDocument/2006/relationships/hyperlink" Target="http://desktop.loc.gov/search?view=document&amp;doc_action=setdoc&amp;doc_keytype=foliodestination&amp;doc_key=amimCountrySPACEofSPACEproduction&amp;hash=CountrySPACEofSPACEproduction&amp;fq=coreresources|true"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access.rdatoolkit.org/document.php?id=rdachp19&amp;target=rda19-399"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s://access.rdatoolkit.org/document.php?id=rdachp6&amp;target=rda6-2035"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loc.gov/aba/pcc/scs/documents/PCC-PN-guidelines.html"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www.loc.gov/marc/holdings/hd347.html"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olacinc.org/sites/default/files/DVD_Blu-ray_RDA_Guide_Version_1.1.pdf"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web.stanford.edu/~gdegroat/RDAvideo-cataloging-guidelines.html" TargetMode="External"/><Relationship Id="rId5" Type="http://schemas.openxmlformats.org/officeDocument/2006/relationships/hyperlink" Target="http://olacinc.org/sites/default/files/Video%20Game%20Best%20Practices-April-2018%20Revision-a.pdf" TargetMode="External"/><Relationship Id="rId4" Type="http://schemas.openxmlformats.org/officeDocument/2006/relationships/hyperlink" Target="http://olacinc.org/sites/default/files/Streaming_Media_RDA-April2018_a.pdf"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olacinc.org/authority-tools-audiovisual-and-music-catalogers-annotated-list-useful-resources"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http://www.olacinc.org/sites/capc_files/LCGFTbestpractices.pdf" TargetMode="External"/><Relationship Id="rId5" Type="http://schemas.openxmlformats.org/officeDocument/2006/relationships/hyperlink" Target="http://www.olacinc.org/sites/capc_files/VideoLangCoding2012-09.pdf" TargetMode="External"/><Relationship Id="rId4" Type="http://schemas.openxmlformats.org/officeDocument/2006/relationships/hyperlink" Target="http://www.olacinc.org/sites/capc_files/summnote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895600"/>
            <a:ext cx="6629400" cy="1470025"/>
          </a:xfrm>
        </p:spPr>
        <p:txBody>
          <a:bodyPr>
            <a:normAutofit fontScale="90000"/>
          </a:bodyPr>
          <a:lstStyle/>
          <a:p>
            <a:r>
              <a:rPr lang="en-US" b="1" dirty="0" smtClean="0"/>
              <a:t>Cataloging Video</a:t>
            </a:r>
            <a:br>
              <a:rPr lang="en-US" b="1" dirty="0" smtClean="0"/>
            </a:br>
            <a:r>
              <a:rPr lang="en-US" b="1" dirty="0" smtClean="0"/>
              <a:t>Resources with RDA </a:t>
            </a:r>
            <a:br>
              <a:rPr lang="en-US" b="1" dirty="0" smtClean="0"/>
            </a:br>
            <a:r>
              <a:rPr lang="en-US" b="1" dirty="0" smtClean="0"/>
              <a:t>Part 2: Content &amp; Publication</a:t>
            </a:r>
            <a:endParaRPr lang="en-US" b="1" dirty="0"/>
          </a:p>
        </p:txBody>
      </p:sp>
      <p:sp>
        <p:nvSpPr>
          <p:cNvPr id="3" name="Subtitle 2"/>
          <p:cNvSpPr>
            <a:spLocks noGrp="1"/>
          </p:cNvSpPr>
          <p:nvPr>
            <p:ph type="subTitle" idx="1"/>
          </p:nvPr>
        </p:nvSpPr>
        <p:spPr>
          <a:xfrm>
            <a:off x="304800" y="4953000"/>
            <a:ext cx="8458200" cy="1295400"/>
          </a:xfrm>
        </p:spPr>
        <p:txBody>
          <a:bodyPr numCol="2" spcCol="457200">
            <a:normAutofit/>
          </a:bodyPr>
          <a:lstStyle/>
          <a:p>
            <a:r>
              <a:rPr lang="en-US" sz="2800" b="1" dirty="0" smtClean="0">
                <a:solidFill>
                  <a:schemeClr val="tx1"/>
                </a:solidFill>
              </a:rPr>
              <a:t>ALA Editions Workshop</a:t>
            </a:r>
          </a:p>
          <a:p>
            <a:r>
              <a:rPr lang="en-US" sz="2800" b="1" dirty="0" smtClean="0">
                <a:solidFill>
                  <a:schemeClr val="tx1"/>
                </a:solidFill>
              </a:rPr>
              <a:t>May 17, 2018</a:t>
            </a:r>
          </a:p>
          <a:p>
            <a:endParaRPr lang="en-US" sz="1300" b="1" dirty="0" smtClean="0">
              <a:solidFill>
                <a:schemeClr val="tx1"/>
              </a:solidFill>
            </a:endParaRPr>
          </a:p>
          <a:p>
            <a:r>
              <a:rPr lang="en-US" sz="2800" b="1" dirty="0" smtClean="0">
                <a:solidFill>
                  <a:schemeClr val="tx1"/>
                </a:solidFill>
              </a:rPr>
              <a:t>Kelley McGrath</a:t>
            </a:r>
          </a:p>
          <a:p>
            <a:r>
              <a:rPr lang="en-US" sz="2800" b="1" dirty="0" smtClean="0">
                <a:solidFill>
                  <a:schemeClr val="tx1"/>
                </a:solidFill>
              </a:rPr>
              <a:t>University of Oregon</a:t>
            </a:r>
          </a:p>
          <a:p>
            <a:endParaRPr lang="en-US" b="1" dirty="0">
              <a:solidFill>
                <a:schemeClr val="tx1"/>
              </a:solidFill>
            </a:endParaRPr>
          </a:p>
        </p:txBody>
      </p:sp>
      <p:sp>
        <p:nvSpPr>
          <p:cNvPr id="8" name="Footer Placeholder 7"/>
          <p:cNvSpPr>
            <a:spLocks noGrp="1"/>
          </p:cNvSpPr>
          <p:nvPr>
            <p:ph type="ftr" sz="quarter" idx="11"/>
          </p:nvPr>
        </p:nvSpPr>
        <p:spPr/>
        <p:txBody>
          <a:bodyPr/>
          <a:lstStyle/>
          <a:p>
            <a:pPr>
              <a:defRPr/>
            </a:pPr>
            <a:endParaRPr lang="en-US" dirty="0" smtClean="0"/>
          </a:p>
        </p:txBody>
      </p:sp>
      <p:sp>
        <p:nvSpPr>
          <p:cNvPr id="4" name="Slide Number Placeholder 3"/>
          <p:cNvSpPr>
            <a:spLocks noGrp="1"/>
          </p:cNvSpPr>
          <p:nvPr>
            <p:ph type="sldNum" sz="quarter" idx="12"/>
          </p:nvPr>
        </p:nvSpPr>
        <p:spPr/>
        <p:txBody>
          <a:bodyPr/>
          <a:lstStyle/>
          <a:p>
            <a:fld id="{05FE50F6-334F-4352-A1BB-73024F37EEBD}" type="slidenum">
              <a:rPr lang="en-US" smtClean="0"/>
              <a:pPr/>
              <a:t>1</a:t>
            </a:fld>
            <a:endParaRPr lang="en-US" dirty="0"/>
          </a:p>
        </p:txBody>
      </p:sp>
    </p:spTree>
    <p:extLst>
      <p:ext uri="{BB962C8B-B14F-4D97-AF65-F5344CB8AC3E}">
        <p14:creationId xmlns:p14="http://schemas.microsoft.com/office/powerpoint/2010/main" val="308151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latin typeface="Arial Rounded MT Bold" pitchFamily="34" charset="0"/>
              </a:rPr>
              <a:t>Preferred Source of Info</a:t>
            </a:r>
          </a:p>
        </p:txBody>
      </p:sp>
      <p:sp>
        <p:nvSpPr>
          <p:cNvPr id="3" name="Content Placeholder 2"/>
          <p:cNvSpPr>
            <a:spLocks noGrp="1"/>
          </p:cNvSpPr>
          <p:nvPr>
            <p:ph idx="1"/>
          </p:nvPr>
        </p:nvSpPr>
        <p:spPr>
          <a:xfrm>
            <a:off x="381000" y="1752600"/>
            <a:ext cx="8534400" cy="4876800"/>
          </a:xfrm>
        </p:spPr>
        <p:txBody>
          <a:bodyPr>
            <a:normAutofit/>
          </a:bodyPr>
          <a:lstStyle/>
          <a:p>
            <a:pPr marL="0" indent="0" algn="ctr">
              <a:buNone/>
            </a:pPr>
            <a:r>
              <a:rPr lang="en-US" b="1" dirty="0" smtClean="0"/>
              <a:t>2.2.2.3.1 Moving Images </a:t>
            </a:r>
          </a:p>
          <a:p>
            <a:pPr marL="0" indent="0" algn="ctr">
              <a:buNone/>
            </a:pPr>
            <a:r>
              <a:rPr lang="en-US" b="1" dirty="0" smtClean="0"/>
              <a:t>Tangible Carrier; No Title Frames or Screens</a:t>
            </a:r>
          </a:p>
          <a:p>
            <a:pPr marL="0" indent="0">
              <a:buNone/>
            </a:pPr>
            <a:endParaRPr lang="en-US" sz="1600" dirty="0"/>
          </a:p>
          <a:p>
            <a:pPr>
              <a:buFont typeface="+mj-lt"/>
              <a:buAutoNum type="arabicPeriod"/>
            </a:pPr>
            <a:r>
              <a:rPr lang="en-US" dirty="0" smtClean="0"/>
              <a:t>Label permanently affixed to manifestation itself</a:t>
            </a:r>
          </a:p>
          <a:p>
            <a:pPr>
              <a:buFont typeface="+mj-lt"/>
              <a:buAutoNum type="arabicPeriod"/>
            </a:pPr>
            <a:r>
              <a:rPr lang="en-US" dirty="0" smtClean="0"/>
              <a:t>Container or accompanying material (for comprehensive description)</a:t>
            </a:r>
          </a:p>
          <a:p>
            <a:pPr>
              <a:buFont typeface="+mj-lt"/>
              <a:buAutoNum type="arabicPeriod"/>
            </a:pPr>
            <a:r>
              <a:rPr lang="en-US" dirty="0" smtClean="0"/>
              <a:t>Internal source, such as a disc menu</a:t>
            </a:r>
          </a:p>
          <a:p>
            <a:pPr>
              <a:buFont typeface="+mj-lt"/>
              <a:buAutoNum type="arabicPeriod"/>
            </a:pPr>
            <a:r>
              <a:rPr lang="en-US" dirty="0" smtClean="0"/>
              <a:t>Another source forming part of the resource; prefer formally-presented titles</a:t>
            </a:r>
            <a:endParaRPr lang="en-US"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10</a:t>
            </a:fld>
            <a:endParaRPr lang="en-US" dirty="0"/>
          </a:p>
        </p:txBody>
      </p:sp>
    </p:spTree>
    <p:extLst>
      <p:ext uri="{BB962C8B-B14F-4D97-AF65-F5344CB8AC3E}">
        <p14:creationId xmlns:p14="http://schemas.microsoft.com/office/powerpoint/2010/main" val="272242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latin typeface="Arial Rounded MT Bold" pitchFamily="34" charset="0"/>
              </a:rPr>
              <a:t>Preferred Source of Info</a:t>
            </a:r>
          </a:p>
        </p:txBody>
      </p:sp>
      <p:sp>
        <p:nvSpPr>
          <p:cNvPr id="3" name="Content Placeholder 2"/>
          <p:cNvSpPr>
            <a:spLocks noGrp="1"/>
          </p:cNvSpPr>
          <p:nvPr>
            <p:ph idx="1"/>
          </p:nvPr>
        </p:nvSpPr>
        <p:spPr>
          <a:xfrm>
            <a:off x="533400" y="1981200"/>
            <a:ext cx="8153400" cy="4648200"/>
          </a:xfrm>
        </p:spPr>
        <p:txBody>
          <a:bodyPr>
            <a:normAutofit/>
          </a:bodyPr>
          <a:lstStyle/>
          <a:p>
            <a:pPr marL="0" indent="0" algn="ctr">
              <a:buNone/>
            </a:pPr>
            <a:r>
              <a:rPr lang="en-US" b="1" dirty="0" smtClean="0"/>
              <a:t>2.2.2.3.2 Moving Images </a:t>
            </a:r>
          </a:p>
          <a:p>
            <a:pPr marL="0" indent="0" algn="ctr">
              <a:buNone/>
            </a:pPr>
            <a:r>
              <a:rPr lang="en-US" b="1" dirty="0" smtClean="0"/>
              <a:t>Online; No Title Frames or Screens</a:t>
            </a:r>
          </a:p>
          <a:p>
            <a:pPr marL="0" indent="0">
              <a:buNone/>
            </a:pPr>
            <a:endParaRPr lang="en-US" sz="1600" dirty="0"/>
          </a:p>
          <a:p>
            <a:pPr>
              <a:buFont typeface="+mj-lt"/>
              <a:buAutoNum type="arabicPeriod"/>
            </a:pPr>
            <a:r>
              <a:rPr lang="en-US" dirty="0" smtClean="0"/>
              <a:t>Textual content (Web page)</a:t>
            </a:r>
          </a:p>
          <a:p>
            <a:pPr>
              <a:buFont typeface="+mj-lt"/>
              <a:buAutoNum type="arabicPeriod"/>
            </a:pPr>
            <a:r>
              <a:rPr lang="en-US" dirty="0" smtClean="0"/>
              <a:t>Embedded metadata in textual form</a:t>
            </a:r>
          </a:p>
          <a:p>
            <a:pPr>
              <a:buFont typeface="+mj-lt"/>
              <a:buAutoNum type="arabicPeriod"/>
            </a:pPr>
            <a:r>
              <a:rPr lang="en-US" dirty="0" smtClean="0"/>
              <a:t>Another source forming part of the resource; prefer formally-presented titles</a:t>
            </a:r>
            <a:endParaRPr lang="en-US"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11</a:t>
            </a:fld>
            <a:endParaRPr lang="en-US" dirty="0"/>
          </a:p>
        </p:txBody>
      </p:sp>
    </p:spTree>
    <p:extLst>
      <p:ext uri="{BB962C8B-B14F-4D97-AF65-F5344CB8AC3E}">
        <p14:creationId xmlns:p14="http://schemas.microsoft.com/office/powerpoint/2010/main" val="9508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latin typeface="Arial Rounded MT Bold" pitchFamily="34" charset="0"/>
              </a:rPr>
              <a:t>Preferred Source of Info</a:t>
            </a:r>
          </a:p>
        </p:txBody>
      </p:sp>
      <p:sp>
        <p:nvSpPr>
          <p:cNvPr id="3" name="Content Placeholder 2"/>
          <p:cNvSpPr>
            <a:spLocks noGrp="1"/>
          </p:cNvSpPr>
          <p:nvPr>
            <p:ph idx="1"/>
          </p:nvPr>
        </p:nvSpPr>
        <p:spPr>
          <a:xfrm>
            <a:off x="533400" y="1981200"/>
            <a:ext cx="7848600" cy="4648200"/>
          </a:xfrm>
        </p:spPr>
        <p:txBody>
          <a:bodyPr>
            <a:normAutofit/>
          </a:bodyPr>
          <a:lstStyle/>
          <a:p>
            <a:pPr marL="0" indent="0" algn="ctr">
              <a:buNone/>
            </a:pPr>
            <a:r>
              <a:rPr lang="en-US" b="1" dirty="0"/>
              <a:t>2.2.2.3 </a:t>
            </a:r>
            <a:r>
              <a:rPr lang="en-US" b="1" dirty="0" smtClean="0"/>
              <a:t>Moving Images: </a:t>
            </a:r>
            <a:r>
              <a:rPr lang="en-US" b="1" i="1" dirty="0" smtClean="0">
                <a:solidFill>
                  <a:srgbClr val="FF0000"/>
                </a:solidFill>
              </a:rPr>
              <a:t>Alternative</a:t>
            </a:r>
          </a:p>
          <a:p>
            <a:pPr marL="0" indent="0">
              <a:buNone/>
            </a:pPr>
            <a:endParaRPr lang="en-US" sz="1200" dirty="0" smtClean="0"/>
          </a:p>
          <a:p>
            <a:pPr marL="0" indent="0">
              <a:buNone/>
            </a:pPr>
            <a:r>
              <a:rPr lang="en-US" sz="3000" dirty="0" smtClean="0"/>
              <a:t>Use </a:t>
            </a:r>
            <a:r>
              <a:rPr lang="en-US" sz="3000" dirty="0"/>
              <a:t>a </a:t>
            </a:r>
            <a:r>
              <a:rPr lang="en-US" sz="3000" b="1" i="1" dirty="0">
                <a:solidFill>
                  <a:srgbClr val="FF0000"/>
                </a:solidFill>
              </a:rPr>
              <a:t>label</a:t>
            </a:r>
            <a:r>
              <a:rPr lang="en-US" sz="3000" dirty="0">
                <a:solidFill>
                  <a:srgbClr val="FF0000"/>
                </a:solidFill>
              </a:rPr>
              <a:t> </a:t>
            </a:r>
            <a:r>
              <a:rPr lang="en-US" sz="3000" dirty="0"/>
              <a:t>with a title </a:t>
            </a:r>
            <a:r>
              <a:rPr lang="en-US" sz="3000" dirty="0" smtClean="0"/>
              <a:t>permanently </a:t>
            </a:r>
            <a:r>
              <a:rPr lang="en-US" sz="3000" dirty="0"/>
              <a:t>printed on or affixed </a:t>
            </a:r>
            <a:r>
              <a:rPr lang="en-US" sz="3000" dirty="0" smtClean="0"/>
              <a:t>to resource (not container or accompanying material)</a:t>
            </a:r>
          </a:p>
          <a:p>
            <a:pPr marL="0" indent="0">
              <a:buNone/>
            </a:pPr>
            <a:endParaRPr lang="en-US" sz="1400" dirty="0" smtClean="0"/>
          </a:p>
          <a:p>
            <a:pPr marL="0" indent="0">
              <a:buNone/>
            </a:pPr>
            <a:r>
              <a:rPr lang="en-US" sz="3000" dirty="0" smtClean="0"/>
              <a:t>Example: a </a:t>
            </a:r>
            <a:r>
              <a:rPr lang="en-US" sz="3000" dirty="0"/>
              <a:t>label on a </a:t>
            </a:r>
            <a:r>
              <a:rPr lang="en-US" sz="3000" dirty="0" smtClean="0"/>
              <a:t>videodisc</a:t>
            </a:r>
            <a:endParaRPr lang="en-US" sz="3000"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12</a:t>
            </a:fld>
            <a:endParaRPr lang="en-US" dirty="0"/>
          </a:p>
        </p:txBody>
      </p:sp>
      <p:pic>
        <p:nvPicPr>
          <p:cNvPr id="7" name="Picture 6" descr="disc label.jpg"/>
          <p:cNvPicPr>
            <a:picLocks noChangeAspect="1"/>
          </p:cNvPicPr>
          <p:nvPr/>
        </p:nvPicPr>
        <p:blipFill>
          <a:blip r:embed="rId3" cstate="print"/>
          <a:stretch>
            <a:fillRect/>
          </a:stretch>
        </p:blipFill>
        <p:spPr>
          <a:xfrm>
            <a:off x="5867400" y="3657600"/>
            <a:ext cx="2579557" cy="2593848"/>
          </a:xfrm>
          <a:prstGeom prst="rect">
            <a:avLst/>
          </a:prstGeom>
        </p:spPr>
      </p:pic>
    </p:spTree>
    <p:extLst>
      <p:ext uri="{BB962C8B-B14F-4D97-AF65-F5344CB8AC3E}">
        <p14:creationId xmlns:p14="http://schemas.microsoft.com/office/powerpoint/2010/main" val="19992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Arial Rounded MT Bold" pitchFamily="34" charset="0"/>
              </a:rPr>
              <a:t>2.17.2.3 Note </a:t>
            </a:r>
            <a:r>
              <a:rPr lang="en-US" b="1" dirty="0">
                <a:latin typeface="Arial Rounded MT Bold" pitchFamily="34" charset="0"/>
              </a:rPr>
              <a:t>on Source of Title</a:t>
            </a:r>
          </a:p>
        </p:txBody>
      </p:sp>
      <p:sp>
        <p:nvSpPr>
          <p:cNvPr id="3" name="Content Placeholder 2"/>
          <p:cNvSpPr>
            <a:spLocks noGrp="1"/>
          </p:cNvSpPr>
          <p:nvPr>
            <p:ph idx="1"/>
          </p:nvPr>
        </p:nvSpPr>
        <p:spPr>
          <a:xfrm>
            <a:off x="457200" y="1828800"/>
            <a:ext cx="8229600" cy="4525963"/>
          </a:xfrm>
        </p:spPr>
        <p:txBody>
          <a:bodyPr>
            <a:normAutofit fontScale="70000" lnSpcReduction="20000"/>
          </a:bodyPr>
          <a:lstStyle/>
          <a:p>
            <a:pPr marL="0" indent="0">
              <a:buNone/>
            </a:pPr>
            <a:endParaRPr lang="en-US" sz="1400" b="1" dirty="0" smtClean="0"/>
          </a:p>
          <a:p>
            <a:pPr marL="0" indent="0">
              <a:buNone/>
            </a:pPr>
            <a:endParaRPr lang="en-US" sz="1400" b="1" dirty="0" smtClean="0"/>
          </a:p>
          <a:p>
            <a:pPr marL="0" indent="0">
              <a:buNone/>
            </a:pPr>
            <a:endParaRPr lang="en-US" sz="1400" b="1" dirty="0" smtClean="0"/>
          </a:p>
          <a:p>
            <a:pPr marL="0" indent="0">
              <a:buNone/>
            </a:pPr>
            <a:r>
              <a:rPr lang="en-US" sz="3900" dirty="0" smtClean="0"/>
              <a:t>Make </a:t>
            </a:r>
            <a:r>
              <a:rPr lang="en-US" sz="3900" dirty="0"/>
              <a:t>a note on the source from which the title proper is taken if </a:t>
            </a:r>
            <a:r>
              <a:rPr lang="en-US" sz="3900" dirty="0" smtClean="0"/>
              <a:t>not using </a:t>
            </a:r>
            <a:r>
              <a:rPr lang="en-US" sz="3900" dirty="0"/>
              <a:t>the title frame or title </a:t>
            </a:r>
            <a:r>
              <a:rPr lang="en-US" sz="3900" dirty="0" smtClean="0"/>
              <a:t>screen</a:t>
            </a:r>
          </a:p>
          <a:p>
            <a:pPr marL="0" indent="0">
              <a:buNone/>
            </a:pPr>
            <a:endParaRPr lang="en-US" sz="1300" dirty="0"/>
          </a:p>
          <a:p>
            <a:pPr marL="914400" indent="0">
              <a:buNone/>
            </a:pPr>
            <a:r>
              <a:rPr lang="en-US" sz="3900" dirty="0" smtClean="0"/>
              <a:t>500  Title from cassette label.</a:t>
            </a:r>
          </a:p>
          <a:p>
            <a:pPr marL="914400" indent="0">
              <a:buNone/>
            </a:pPr>
            <a:r>
              <a:rPr lang="en-US" sz="4000" dirty="0" smtClean="0"/>
              <a:t>500  Title from container.</a:t>
            </a:r>
          </a:p>
          <a:p>
            <a:pPr marL="914400" indent="0">
              <a:buNone/>
            </a:pPr>
            <a:r>
              <a:rPr lang="en-US" sz="4000" dirty="0" smtClean="0"/>
              <a:t>500  Title from disc menu.</a:t>
            </a:r>
          </a:p>
          <a:p>
            <a:pPr marL="514350" indent="-514350">
              <a:buNone/>
            </a:pPr>
            <a:endParaRPr lang="en-US" sz="3600" dirty="0" smtClean="0"/>
          </a:p>
          <a:p>
            <a:pPr marL="914400" indent="0">
              <a:buNone/>
            </a:pPr>
            <a:r>
              <a:rPr lang="en-US" sz="3400" i="1" dirty="0" smtClean="0"/>
              <a:t>*Use 500 for this note, based on Toolkit mapping, except when following PN guidelines and combining with “description based on” note (see next slide)</a:t>
            </a:r>
            <a:endParaRPr lang="en-US" sz="3400" i="1"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13</a:t>
            </a:fld>
            <a:endParaRPr lang="en-US" dirty="0"/>
          </a:p>
        </p:txBody>
      </p:sp>
    </p:spTree>
    <p:extLst>
      <p:ext uri="{BB962C8B-B14F-4D97-AF65-F5344CB8AC3E}">
        <p14:creationId xmlns:p14="http://schemas.microsoft.com/office/powerpoint/2010/main" val="394379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latin typeface="Arial Rounded MT Bold" pitchFamily="34" charset="0"/>
              </a:rPr>
              <a:t>Note on Source of Title</a:t>
            </a:r>
          </a:p>
        </p:txBody>
      </p:sp>
      <p:sp>
        <p:nvSpPr>
          <p:cNvPr id="3" name="Content Placeholder 2"/>
          <p:cNvSpPr>
            <a:spLocks noGrp="1"/>
          </p:cNvSpPr>
          <p:nvPr>
            <p:ph idx="1"/>
          </p:nvPr>
        </p:nvSpPr>
        <p:spPr>
          <a:xfrm>
            <a:off x="457200" y="1828800"/>
            <a:ext cx="8458200" cy="5029200"/>
          </a:xfrm>
        </p:spPr>
        <p:txBody>
          <a:bodyPr>
            <a:normAutofit fontScale="62500" lnSpcReduction="20000"/>
          </a:bodyPr>
          <a:lstStyle/>
          <a:p>
            <a:pPr marL="0" indent="0" algn="ctr">
              <a:buNone/>
            </a:pPr>
            <a:r>
              <a:rPr lang="en-US" sz="4000" b="1" dirty="0" smtClean="0"/>
              <a:t>2.17.2.3 </a:t>
            </a:r>
            <a:r>
              <a:rPr lang="en-US" sz="4000" b="1" dirty="0"/>
              <a:t>Note on </a:t>
            </a:r>
            <a:r>
              <a:rPr lang="en-US" sz="4000" b="1" dirty="0" smtClean="0"/>
              <a:t>Source </a:t>
            </a:r>
            <a:r>
              <a:rPr lang="en-US" sz="4000" b="1" dirty="0"/>
              <a:t>of </a:t>
            </a:r>
            <a:r>
              <a:rPr lang="en-US" sz="4000" b="1" dirty="0" smtClean="0"/>
              <a:t>Title Proper</a:t>
            </a:r>
          </a:p>
          <a:p>
            <a:pPr marL="0" indent="0" algn="ctr">
              <a:buNone/>
            </a:pPr>
            <a:r>
              <a:rPr lang="en-US" sz="4000" b="1" dirty="0" smtClean="0"/>
              <a:t>2.17.13.5 Date of Viewing of an Online Resource</a:t>
            </a:r>
          </a:p>
          <a:p>
            <a:pPr marL="742950" indent="-742950">
              <a:buNone/>
            </a:pPr>
            <a:endParaRPr lang="en-US" sz="2100" dirty="0" smtClean="0"/>
          </a:p>
          <a:p>
            <a:pPr marL="742950" indent="-742950">
              <a:buNone/>
            </a:pPr>
            <a:r>
              <a:rPr lang="en-US" sz="4000" dirty="0" smtClean="0"/>
              <a:t>500 Title from publisher’s website.</a:t>
            </a:r>
          </a:p>
          <a:p>
            <a:pPr marL="742950" indent="-742950">
              <a:buNone/>
            </a:pPr>
            <a:r>
              <a:rPr lang="en-US" sz="4000" dirty="0" smtClean="0"/>
              <a:t>500  Viewed on January 25, 2016.</a:t>
            </a:r>
          </a:p>
          <a:p>
            <a:pPr marL="742950" indent="-742950">
              <a:buNone/>
            </a:pPr>
            <a:endParaRPr lang="en-US" sz="1600" dirty="0" smtClean="0"/>
          </a:p>
          <a:p>
            <a:pPr marL="742950" indent="-742950">
              <a:buNone/>
            </a:pPr>
            <a:r>
              <a:rPr lang="en-US" sz="4000" dirty="0" smtClean="0"/>
              <a:t>588  Description based on online resource; title from Steam resource page viewed October 3, 2014. *</a:t>
            </a:r>
            <a:endParaRPr lang="en-US" sz="2400" dirty="0" smtClean="0"/>
          </a:p>
          <a:p>
            <a:pPr marL="742950" indent="-742950">
              <a:buNone/>
            </a:pPr>
            <a:endParaRPr lang="en-US" sz="1600" dirty="0" smtClean="0"/>
          </a:p>
          <a:p>
            <a:pPr marL="742950" indent="-742950">
              <a:buNone/>
            </a:pPr>
            <a:r>
              <a:rPr lang="en-US" sz="4000" dirty="0" smtClean="0"/>
              <a:t>588  Description based on videodisc version record. *</a:t>
            </a:r>
          </a:p>
          <a:p>
            <a:pPr marL="742950" indent="-742950">
              <a:buNone/>
            </a:pPr>
            <a:endParaRPr lang="en-US" sz="1600" dirty="0" smtClean="0"/>
          </a:p>
          <a:p>
            <a:pPr marL="742950" indent="-742950">
              <a:buNone/>
            </a:pPr>
            <a:r>
              <a:rPr lang="en-US" sz="4000" dirty="0" smtClean="0"/>
              <a:t>588 0_ Description based on online resource; title from title screen (Alexander Street Press, viewed November 26, 2012). *</a:t>
            </a:r>
          </a:p>
          <a:p>
            <a:pPr marL="742950" indent="-742950">
              <a:buNone/>
            </a:pPr>
            <a:endParaRPr lang="en-US" sz="1400" dirty="0" smtClean="0"/>
          </a:p>
          <a:p>
            <a:pPr marL="914400" indent="0">
              <a:buNone/>
            </a:pPr>
            <a:r>
              <a:rPr lang="en-US" sz="3600" i="1" dirty="0" smtClean="0"/>
              <a:t>*Provider-neutral record</a:t>
            </a:r>
          </a:p>
          <a:p>
            <a:pPr marL="742950" indent="-742950">
              <a:buNone/>
            </a:pPr>
            <a:endParaRPr lang="en-US" sz="4000" dirty="0" smtClean="0"/>
          </a:p>
          <a:p>
            <a:pPr marL="514350" indent="-514350">
              <a:buNone/>
            </a:pPr>
            <a:endParaRPr lang="en-US" sz="17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14</a:t>
            </a:fld>
            <a:endParaRPr lang="en-US" dirty="0"/>
          </a:p>
        </p:txBody>
      </p:sp>
    </p:spTree>
    <p:extLst>
      <p:ext uri="{BB962C8B-B14F-4D97-AF65-F5344CB8AC3E}">
        <p14:creationId xmlns:p14="http://schemas.microsoft.com/office/powerpoint/2010/main" val="394379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Arial Rounded MT Bold" pitchFamily="34" charset="0"/>
              </a:rPr>
              <a:t>2.3.1.6 Introductory Words, Etc.</a:t>
            </a:r>
            <a:endParaRPr lang="en-US" b="1" dirty="0">
              <a:latin typeface="Arial Rounded MT Bold" pitchFamily="34" charset="0"/>
            </a:endParaRPr>
          </a:p>
        </p:txBody>
      </p:sp>
      <p:sp>
        <p:nvSpPr>
          <p:cNvPr id="3" name="Content Placeholder 2"/>
          <p:cNvSpPr>
            <a:spLocks noGrp="1"/>
          </p:cNvSpPr>
          <p:nvPr>
            <p:ph idx="1"/>
          </p:nvPr>
        </p:nvSpPr>
        <p:spPr>
          <a:xfrm>
            <a:off x="457200" y="2057400"/>
            <a:ext cx="8229600" cy="4572000"/>
          </a:xfrm>
        </p:spPr>
        <p:txBody>
          <a:bodyPr>
            <a:normAutofit fontScale="70000" lnSpcReduction="20000"/>
          </a:bodyPr>
          <a:lstStyle/>
          <a:p>
            <a:pPr marL="0" indent="0" algn="ctr">
              <a:buNone/>
            </a:pPr>
            <a:r>
              <a:rPr lang="en-US" sz="4000" dirty="0" smtClean="0"/>
              <a:t>Do not transcribe words that serve as an introduction and are not intended to be part of a title</a:t>
            </a:r>
            <a:endParaRPr lang="en-US" sz="4000" b="1" dirty="0"/>
          </a:p>
          <a:p>
            <a:pPr marL="742950" indent="-742950">
              <a:buNone/>
            </a:pPr>
            <a:endParaRPr lang="en-US" sz="2100" dirty="0" smtClean="0"/>
          </a:p>
          <a:p>
            <a:pPr marL="742950" indent="-742950">
              <a:buNone/>
            </a:pPr>
            <a:r>
              <a:rPr lang="en-US" sz="4000" b="1" dirty="0" smtClean="0"/>
              <a:t>Disney presents Sleeping Beauty</a:t>
            </a:r>
          </a:p>
          <a:p>
            <a:pPr marL="1261872" indent="-347472">
              <a:buNone/>
            </a:pPr>
            <a:r>
              <a:rPr lang="en-US" sz="4000" dirty="0" smtClean="0"/>
              <a:t>245 </a:t>
            </a:r>
            <a:r>
              <a:rPr lang="en-US" sz="4000" dirty="0" err="1" smtClean="0"/>
              <a:t>ǂa</a:t>
            </a:r>
            <a:r>
              <a:rPr lang="en-US" sz="4000" dirty="0" smtClean="0"/>
              <a:t> Sleeping Beauty / ǂc Disney presents</a:t>
            </a:r>
          </a:p>
          <a:p>
            <a:pPr marL="1261872" indent="-347472" algn="ctr">
              <a:buNone/>
            </a:pPr>
            <a:r>
              <a:rPr lang="en-US" sz="4000" i="1" dirty="0" smtClean="0"/>
              <a:t>but</a:t>
            </a:r>
          </a:p>
          <a:p>
            <a:pPr marL="1261872" indent="-347472">
              <a:buNone/>
            </a:pPr>
            <a:r>
              <a:rPr lang="en-US" sz="4000" dirty="0" smtClean="0"/>
              <a:t>245 ǂa Alfred Hitchcock's Notorious</a:t>
            </a:r>
          </a:p>
          <a:p>
            <a:pPr marL="742950" indent="-742950">
              <a:buNone/>
            </a:pPr>
            <a:endParaRPr lang="en-US" sz="1900" dirty="0" smtClean="0"/>
          </a:p>
          <a:p>
            <a:pPr marL="742950" indent="-742950">
              <a:buNone/>
            </a:pPr>
            <a:r>
              <a:rPr lang="en-US" sz="4000" dirty="0" smtClean="0"/>
              <a:t>The Incredibles</a:t>
            </a:r>
          </a:p>
          <a:p>
            <a:pPr marL="742950" indent="-742950">
              <a:buNone/>
            </a:pPr>
            <a:r>
              <a:rPr lang="en-US" sz="4000" b="1" dirty="0" smtClean="0"/>
              <a:t>Disney presents a Pixar film</a:t>
            </a:r>
          </a:p>
          <a:p>
            <a:pPr marL="1261872" indent="-347472">
              <a:buNone/>
            </a:pPr>
            <a:r>
              <a:rPr lang="en-US" sz="4000" dirty="0" smtClean="0"/>
              <a:t>245 ǂa The Incredibles / ǂc Disney presents a Pixar film</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15</a:t>
            </a:fld>
            <a:endParaRPr lang="en-US" dirty="0"/>
          </a:p>
        </p:txBody>
      </p:sp>
    </p:spTree>
    <p:extLst>
      <p:ext uri="{BB962C8B-B14F-4D97-AF65-F5344CB8AC3E}">
        <p14:creationId xmlns:p14="http://schemas.microsoft.com/office/powerpoint/2010/main" val="394379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2.3.3 Parallel Title Proper</a:t>
            </a:r>
            <a:endParaRPr lang="en-US" b="1" dirty="0">
              <a:latin typeface="Arial Rounded MT Bold" pitchFamily="34" charset="0"/>
            </a:endParaRPr>
          </a:p>
        </p:txBody>
      </p:sp>
      <p:sp>
        <p:nvSpPr>
          <p:cNvPr id="3" name="Content Placeholder 2"/>
          <p:cNvSpPr>
            <a:spLocks noGrp="1"/>
          </p:cNvSpPr>
          <p:nvPr>
            <p:ph idx="1"/>
          </p:nvPr>
        </p:nvSpPr>
        <p:spPr>
          <a:xfrm>
            <a:off x="381000" y="2133600"/>
            <a:ext cx="8229600" cy="4525963"/>
          </a:xfrm>
        </p:spPr>
        <p:txBody>
          <a:bodyPr>
            <a:normAutofit/>
          </a:bodyPr>
          <a:lstStyle/>
          <a:p>
            <a:pPr marL="0" indent="0" algn="ctr">
              <a:buNone/>
            </a:pPr>
            <a:r>
              <a:rPr lang="en-US" b="1" dirty="0" smtClean="0"/>
              <a:t>Source: any source within resource if title proper is from resource</a:t>
            </a:r>
          </a:p>
          <a:p>
            <a:pPr marL="0" indent="0">
              <a:buNone/>
            </a:pPr>
            <a:endParaRPr lang="en-US" sz="1400" b="1" dirty="0"/>
          </a:p>
          <a:p>
            <a:r>
              <a:rPr lang="en-US" dirty="0" smtClean="0"/>
              <a:t>Could include optional subtitles on DVDs</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16</a:t>
            </a:fld>
            <a:endParaRPr lang="en-US" dirty="0"/>
          </a:p>
        </p:txBody>
      </p:sp>
    </p:spTree>
    <p:extLst>
      <p:ext uri="{BB962C8B-B14F-4D97-AF65-F5344CB8AC3E}">
        <p14:creationId xmlns:p14="http://schemas.microsoft.com/office/powerpoint/2010/main" val="411090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2.3.6 Variant </a:t>
            </a:r>
            <a:r>
              <a:rPr lang="en-US" b="1" dirty="0">
                <a:latin typeface="Arial Rounded MT Bold" pitchFamily="34" charset="0"/>
              </a:rPr>
              <a:t>Titles</a:t>
            </a:r>
          </a:p>
        </p:txBody>
      </p:sp>
      <p:sp>
        <p:nvSpPr>
          <p:cNvPr id="3" name="Content Placeholder 2"/>
          <p:cNvSpPr>
            <a:spLocks noGrp="1"/>
          </p:cNvSpPr>
          <p:nvPr>
            <p:ph idx="1"/>
          </p:nvPr>
        </p:nvSpPr>
        <p:spPr>
          <a:xfrm>
            <a:off x="457200" y="1905000"/>
            <a:ext cx="8229600" cy="4525963"/>
          </a:xfrm>
        </p:spPr>
        <p:txBody>
          <a:bodyPr>
            <a:normAutofit fontScale="92500" lnSpcReduction="10000"/>
          </a:bodyPr>
          <a:lstStyle/>
          <a:p>
            <a:pPr marL="0" indent="0" algn="ctr">
              <a:buNone/>
            </a:pPr>
            <a:r>
              <a:rPr lang="en-US" b="1" dirty="0" smtClean="0"/>
              <a:t>Source: any source </a:t>
            </a:r>
          </a:p>
          <a:p>
            <a:pPr marL="0" indent="0">
              <a:buNone/>
            </a:pPr>
            <a:endParaRPr lang="en-US" sz="1300" dirty="0"/>
          </a:p>
          <a:p>
            <a:pPr marL="0" indent="0">
              <a:buNone/>
            </a:pPr>
            <a:r>
              <a:rPr lang="en-US" sz="4000" dirty="0" smtClean="0"/>
              <a:t>Include any variants that are likely to help someone find or identify the resource</a:t>
            </a:r>
          </a:p>
          <a:p>
            <a:pPr marL="0" indent="0">
              <a:buNone/>
            </a:pPr>
            <a:endParaRPr lang="en-US" sz="1300" dirty="0"/>
          </a:p>
          <a:p>
            <a:pPr marL="859536" lvl="1" indent="-457200">
              <a:buNone/>
            </a:pPr>
            <a:r>
              <a:rPr lang="en-US" sz="3600" dirty="0"/>
              <a:t>245 00 </a:t>
            </a:r>
            <a:r>
              <a:rPr lang="en-US" sz="3600" dirty="0" smtClean="0"/>
              <a:t>ǂa </a:t>
            </a:r>
            <a:r>
              <a:rPr lang="en-US" sz="3600" dirty="0"/>
              <a:t>Alex Cox's Highway patrolman = </a:t>
            </a:r>
            <a:r>
              <a:rPr lang="en-US" sz="3600" dirty="0" smtClean="0"/>
              <a:t>ǂb El </a:t>
            </a:r>
            <a:r>
              <a:rPr lang="en-US" sz="3600" dirty="0"/>
              <a:t>patrullero </a:t>
            </a:r>
          </a:p>
          <a:p>
            <a:pPr marL="400050" lvl="1" indent="0">
              <a:buNone/>
            </a:pPr>
            <a:r>
              <a:rPr lang="en-US" sz="3600" dirty="0"/>
              <a:t>246 3</a:t>
            </a:r>
            <a:r>
              <a:rPr lang="en-US" sz="3600" b="1" i="1" dirty="0">
                <a:solidFill>
                  <a:srgbClr val="FF0000"/>
                </a:solidFill>
              </a:rPr>
              <a:t>1</a:t>
            </a:r>
            <a:r>
              <a:rPr lang="en-US" sz="3600" dirty="0"/>
              <a:t> </a:t>
            </a:r>
            <a:r>
              <a:rPr lang="en-US" sz="3600" dirty="0" smtClean="0"/>
              <a:t>ǂa </a:t>
            </a:r>
            <a:r>
              <a:rPr lang="en-US" sz="3600" dirty="0"/>
              <a:t>Patrullero </a:t>
            </a:r>
          </a:p>
          <a:p>
            <a:pPr marL="400050" lvl="1" indent="0">
              <a:buNone/>
            </a:pPr>
            <a:r>
              <a:rPr lang="en-US" sz="3600" dirty="0"/>
              <a:t>246 3</a:t>
            </a:r>
            <a:r>
              <a:rPr lang="en-US" sz="3600" b="1" i="1" dirty="0">
                <a:solidFill>
                  <a:srgbClr val="FF0000"/>
                </a:solidFill>
              </a:rPr>
              <a:t>0</a:t>
            </a:r>
            <a:r>
              <a:rPr lang="en-US" sz="3600" dirty="0"/>
              <a:t> </a:t>
            </a:r>
            <a:r>
              <a:rPr lang="en-US" sz="3600" dirty="0" smtClean="0"/>
              <a:t>ǂa </a:t>
            </a:r>
            <a:r>
              <a:rPr lang="en-US" sz="3600" dirty="0"/>
              <a:t>Highway patrolman </a:t>
            </a:r>
            <a:endParaRPr lang="en-US" sz="3500"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17</a:t>
            </a:fld>
            <a:endParaRPr lang="en-US" dirty="0"/>
          </a:p>
        </p:txBody>
      </p:sp>
    </p:spTree>
    <p:extLst>
      <p:ext uri="{BB962C8B-B14F-4D97-AF65-F5344CB8AC3E}">
        <p14:creationId xmlns:p14="http://schemas.microsoft.com/office/powerpoint/2010/main" val="346707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2.3.6 Variant </a:t>
            </a:r>
            <a:r>
              <a:rPr lang="en-US" b="1" dirty="0">
                <a:latin typeface="Arial Rounded MT Bold" pitchFamily="34" charset="0"/>
              </a:rPr>
              <a:t>Titles</a:t>
            </a:r>
          </a:p>
        </p:txBody>
      </p:sp>
      <p:sp>
        <p:nvSpPr>
          <p:cNvPr id="3" name="Content Placeholder 2"/>
          <p:cNvSpPr>
            <a:spLocks noGrp="1"/>
          </p:cNvSpPr>
          <p:nvPr>
            <p:ph idx="1"/>
          </p:nvPr>
        </p:nvSpPr>
        <p:spPr>
          <a:xfrm>
            <a:off x="533400" y="2057400"/>
            <a:ext cx="8229600" cy="4525963"/>
          </a:xfrm>
        </p:spPr>
        <p:txBody>
          <a:bodyPr>
            <a:normAutofit/>
          </a:bodyPr>
          <a:lstStyle/>
          <a:p>
            <a:pPr marL="0" indent="0">
              <a:buNone/>
            </a:pPr>
            <a:r>
              <a:rPr lang="en-US" sz="3600" dirty="0" smtClean="0"/>
              <a:t>245 </a:t>
            </a:r>
            <a:r>
              <a:rPr lang="en-US" sz="3600" dirty="0"/>
              <a:t>00 </a:t>
            </a:r>
            <a:r>
              <a:rPr lang="en-US" sz="3600" dirty="0" smtClean="0"/>
              <a:t>ǂa </a:t>
            </a:r>
            <a:r>
              <a:rPr lang="en-US" sz="3600" dirty="0"/>
              <a:t>Fast </a:t>
            </a:r>
            <a:r>
              <a:rPr lang="en-US" sz="3600" dirty="0" smtClean="0"/>
              <a:t>fitness</a:t>
            </a:r>
          </a:p>
          <a:p>
            <a:pPr marL="0" indent="0">
              <a:buNone/>
            </a:pPr>
            <a:endParaRPr lang="en-US" sz="1200" dirty="0"/>
          </a:p>
          <a:p>
            <a:pPr marL="0" indent="0">
              <a:buNone/>
            </a:pPr>
            <a:r>
              <a:rPr lang="en-US" sz="3600" dirty="0"/>
              <a:t>246 1_ </a:t>
            </a:r>
            <a:r>
              <a:rPr lang="en-US" sz="3600" dirty="0" smtClean="0"/>
              <a:t>ǂi </a:t>
            </a:r>
            <a:r>
              <a:rPr lang="en-US" sz="3600" dirty="0"/>
              <a:t>Title on </a:t>
            </a:r>
            <a:r>
              <a:rPr lang="en-US" sz="3600" b="1" i="1" dirty="0">
                <a:solidFill>
                  <a:srgbClr val="FF0000"/>
                </a:solidFill>
              </a:rPr>
              <a:t>disc label</a:t>
            </a:r>
            <a:r>
              <a:rPr lang="en-US" sz="3600" dirty="0"/>
              <a:t>: </a:t>
            </a:r>
            <a:r>
              <a:rPr lang="en-US" sz="3600" dirty="0" smtClean="0"/>
              <a:t>ǂa </a:t>
            </a:r>
            <a:r>
              <a:rPr lang="en-US" sz="3600" dirty="0"/>
              <a:t>Ben Salz’s Fast fitness </a:t>
            </a:r>
            <a:endParaRPr lang="en-US" sz="3500" dirty="0"/>
          </a:p>
          <a:p>
            <a:pPr marL="0" indent="0">
              <a:buNone/>
            </a:pPr>
            <a:endParaRPr lang="en-US" sz="1300" dirty="0" smtClean="0"/>
          </a:p>
          <a:p>
            <a:pPr marL="0" indent="0">
              <a:buNone/>
            </a:pPr>
            <a:r>
              <a:rPr lang="en-US" sz="3600" dirty="0" smtClean="0"/>
              <a:t>246 </a:t>
            </a:r>
            <a:r>
              <a:rPr lang="en-US" sz="3600" dirty="0"/>
              <a:t>1_ </a:t>
            </a:r>
            <a:r>
              <a:rPr lang="en-US" sz="3600" dirty="0" smtClean="0"/>
              <a:t>ǂi </a:t>
            </a:r>
            <a:r>
              <a:rPr lang="en-US" sz="3600" dirty="0"/>
              <a:t>T</a:t>
            </a:r>
            <a:r>
              <a:rPr lang="en-US" sz="3600" dirty="0" smtClean="0"/>
              <a:t>itle </a:t>
            </a:r>
            <a:r>
              <a:rPr lang="en-US" sz="3600" dirty="0"/>
              <a:t>on </a:t>
            </a:r>
            <a:r>
              <a:rPr lang="en-US" sz="3600" b="1" i="1" dirty="0">
                <a:solidFill>
                  <a:srgbClr val="FF0000"/>
                </a:solidFill>
              </a:rPr>
              <a:t>container</a:t>
            </a:r>
            <a:r>
              <a:rPr lang="en-US" sz="3600" dirty="0"/>
              <a:t>: </a:t>
            </a:r>
            <a:r>
              <a:rPr lang="en-US" sz="3600" dirty="0" smtClean="0"/>
              <a:t>ǂa </a:t>
            </a:r>
            <a:r>
              <a:rPr lang="en-US" sz="3600" dirty="0"/>
              <a:t>Fast fitness </a:t>
            </a:r>
            <a:r>
              <a:rPr lang="en-US" sz="3600" dirty="0" smtClean="0"/>
              <a:t>: ǂb 30-minute </a:t>
            </a:r>
            <a:r>
              <a:rPr lang="en-US" sz="3600" dirty="0"/>
              <a:t>fitness regimen for women on the go</a:t>
            </a:r>
            <a:r>
              <a:rPr lang="en-US" sz="3600" dirty="0" smtClean="0"/>
              <a:t>!</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18</a:t>
            </a:fld>
            <a:endParaRPr lang="en-US" dirty="0"/>
          </a:p>
        </p:txBody>
      </p:sp>
    </p:spTree>
    <p:extLst>
      <p:ext uri="{BB962C8B-B14F-4D97-AF65-F5344CB8AC3E}">
        <p14:creationId xmlns:p14="http://schemas.microsoft.com/office/powerpoint/2010/main" val="179464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latin typeface="Arial Rounded MT Bold" pitchFamily="34" charset="0"/>
              </a:rPr>
              <a:t>Statements of Responsibility</a:t>
            </a:r>
          </a:p>
        </p:txBody>
      </p:sp>
      <p:sp>
        <p:nvSpPr>
          <p:cNvPr id="3" name="Content Placeholder 2"/>
          <p:cNvSpPr>
            <a:spLocks noGrp="1"/>
          </p:cNvSpPr>
          <p:nvPr>
            <p:ph idx="1"/>
          </p:nvPr>
        </p:nvSpPr>
        <p:spPr>
          <a:xfrm>
            <a:off x="457200" y="1600200"/>
            <a:ext cx="8229600" cy="4800600"/>
          </a:xfrm>
        </p:spPr>
        <p:txBody>
          <a:bodyPr>
            <a:normAutofit/>
          </a:bodyPr>
          <a:lstStyle/>
          <a:p>
            <a:pPr marL="0" indent="0" algn="ctr">
              <a:buNone/>
            </a:pPr>
            <a:r>
              <a:rPr lang="en-US" b="1" dirty="0"/>
              <a:t>2.4.1.1 </a:t>
            </a:r>
            <a:r>
              <a:rPr lang="en-US" b="1" dirty="0" smtClean="0"/>
              <a:t>Scope</a:t>
            </a:r>
          </a:p>
          <a:p>
            <a:pPr marL="0" indent="0">
              <a:buNone/>
            </a:pPr>
            <a:endParaRPr lang="en-US" sz="1200" b="1" dirty="0" smtClean="0"/>
          </a:p>
          <a:p>
            <a:pPr marL="0" indent="0">
              <a:buNone/>
            </a:pPr>
            <a:r>
              <a:rPr lang="en-US" sz="3400" dirty="0"/>
              <a:t>a statement relating to the identification </a:t>
            </a:r>
            <a:r>
              <a:rPr lang="en-US" sz="3400" dirty="0" smtClean="0"/>
              <a:t>or </a:t>
            </a:r>
            <a:r>
              <a:rPr lang="en-US" sz="3400" dirty="0"/>
              <a:t>function of any </a:t>
            </a:r>
            <a:r>
              <a:rPr lang="en-US" sz="3400" dirty="0" smtClean="0"/>
              <a:t>agents responsible </a:t>
            </a:r>
            <a:r>
              <a:rPr lang="en-US" sz="3400" dirty="0"/>
              <a:t>for the </a:t>
            </a:r>
            <a:r>
              <a:rPr lang="en-US" sz="3400" b="1" i="1" dirty="0">
                <a:solidFill>
                  <a:srgbClr val="FF0000"/>
                </a:solidFill>
              </a:rPr>
              <a:t>creation</a:t>
            </a:r>
            <a:r>
              <a:rPr lang="en-US" sz="3400" dirty="0"/>
              <a:t> of, or </a:t>
            </a:r>
            <a:r>
              <a:rPr lang="en-US" sz="3400" b="1" i="1" dirty="0">
                <a:solidFill>
                  <a:srgbClr val="FF0000"/>
                </a:solidFill>
              </a:rPr>
              <a:t>contributing</a:t>
            </a:r>
            <a:r>
              <a:rPr lang="en-US" sz="3400" dirty="0"/>
              <a:t> to the realization of, the </a:t>
            </a:r>
            <a:r>
              <a:rPr lang="en-US" sz="3400" b="1" i="1" dirty="0">
                <a:solidFill>
                  <a:srgbClr val="FF0000"/>
                </a:solidFill>
              </a:rPr>
              <a:t>intellectual or artistic content </a:t>
            </a:r>
            <a:r>
              <a:rPr lang="en-US" sz="3400" dirty="0"/>
              <a:t>of a </a:t>
            </a:r>
            <a:r>
              <a:rPr lang="en-US" sz="3400" dirty="0" smtClean="0"/>
              <a:t>manifestation</a:t>
            </a:r>
            <a:endParaRPr lang="en-US" sz="3400"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19</a:t>
            </a:fld>
            <a:endParaRPr lang="en-US" dirty="0"/>
          </a:p>
        </p:txBody>
      </p:sp>
    </p:spTree>
    <p:extLst>
      <p:ext uri="{BB962C8B-B14F-4D97-AF65-F5344CB8AC3E}">
        <p14:creationId xmlns:p14="http://schemas.microsoft.com/office/powerpoint/2010/main" val="12147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What are You Describing? </a:t>
            </a:r>
            <a:br>
              <a:rPr lang="en-US" b="1" dirty="0" smtClean="0"/>
            </a:br>
            <a:r>
              <a:rPr lang="en-US" b="1" dirty="0" smtClean="0"/>
              <a:t>What’s the Title?</a:t>
            </a:r>
            <a:endParaRPr lang="en-US" b="1" dirty="0"/>
          </a:p>
        </p:txBody>
      </p:sp>
      <p:sp>
        <p:nvSpPr>
          <p:cNvPr id="3" name="Content Placeholder 2"/>
          <p:cNvSpPr>
            <a:spLocks noGrp="1"/>
          </p:cNvSpPr>
          <p:nvPr>
            <p:ph idx="1"/>
          </p:nvPr>
        </p:nvSpPr>
        <p:spPr>
          <a:xfrm>
            <a:off x="152400" y="1600200"/>
            <a:ext cx="8839200" cy="4525963"/>
          </a:xfrm>
        </p:spPr>
        <p:txBody>
          <a:bodyPr>
            <a:normAutofit lnSpcReduction="10000"/>
          </a:bodyPr>
          <a:lstStyle/>
          <a:p>
            <a:pPr algn="ctr">
              <a:buNone/>
            </a:pPr>
            <a:endParaRPr lang="en-US" b="1" dirty="0" smtClean="0">
              <a:solidFill>
                <a:schemeClr val="bg1"/>
              </a:solidFill>
            </a:endParaRPr>
          </a:p>
          <a:p>
            <a:pPr algn="ctr">
              <a:buNone/>
            </a:pPr>
            <a:r>
              <a:rPr lang="en-US" b="1" dirty="0" smtClean="0">
                <a:solidFill>
                  <a:schemeClr val="bg1"/>
                </a:solidFill>
              </a:rPr>
              <a:t>2.1.2 Basis for Identification of the Manifestation</a:t>
            </a:r>
          </a:p>
          <a:p>
            <a:pPr algn="ctr">
              <a:buNone/>
            </a:pPr>
            <a:r>
              <a:rPr lang="en-US" b="1" dirty="0" smtClean="0">
                <a:solidFill>
                  <a:schemeClr val="bg1"/>
                </a:solidFill>
              </a:rPr>
              <a:t>Comprehensive Description</a:t>
            </a:r>
          </a:p>
          <a:p>
            <a:pPr algn="ctr">
              <a:buNone/>
            </a:pPr>
            <a:r>
              <a:rPr lang="en-US" dirty="0" smtClean="0">
                <a:solidFill>
                  <a:schemeClr val="bg1"/>
                </a:solidFill>
              </a:rPr>
              <a:t>2.1.2.2 Single Unit</a:t>
            </a:r>
          </a:p>
          <a:p>
            <a:pPr algn="ctr">
              <a:buNone/>
            </a:pPr>
            <a:r>
              <a:rPr lang="en-US" dirty="0" smtClean="0">
                <a:solidFill>
                  <a:schemeClr val="bg1"/>
                </a:solidFill>
              </a:rPr>
              <a:t>2.1.2.3 Issued in More Than One Part</a:t>
            </a:r>
          </a:p>
          <a:p>
            <a:pPr algn="ctr">
              <a:buNone/>
            </a:pPr>
            <a:r>
              <a:rPr lang="en-US" dirty="0" smtClean="0">
                <a:solidFill>
                  <a:schemeClr val="bg1"/>
                </a:solidFill>
              </a:rPr>
              <a:t>+</a:t>
            </a:r>
          </a:p>
          <a:p>
            <a:pPr algn="ctr">
              <a:buNone/>
            </a:pPr>
            <a:r>
              <a:rPr lang="en-US" b="1" dirty="0" smtClean="0">
                <a:solidFill>
                  <a:schemeClr val="bg1"/>
                </a:solidFill>
              </a:rPr>
              <a:t>2.2.2 Preferred Source of Information</a:t>
            </a:r>
          </a:p>
          <a:p>
            <a:pPr algn="ctr">
              <a:buNone/>
            </a:pPr>
            <a:r>
              <a:rPr lang="en-US" dirty="0" smtClean="0">
                <a:solidFill>
                  <a:schemeClr val="bg1"/>
                </a:solidFill>
              </a:rPr>
              <a:t>2.2.2.3 Resources Consisting of Moving Images</a:t>
            </a:r>
          </a:p>
          <a:p>
            <a:pPr>
              <a:buNone/>
            </a:pPr>
            <a:endParaRPr lang="en-US" dirty="0">
              <a:solidFill>
                <a:schemeClr val="bg1"/>
              </a:solidFill>
            </a:endParaRPr>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E4453-0601-45E3-96F2-6BE07A87F197}"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267971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latin typeface="Arial Rounded MT Bold" pitchFamily="34" charset="0"/>
              </a:rPr>
              <a:t>Statements of Responsibility</a:t>
            </a:r>
          </a:p>
        </p:txBody>
      </p:sp>
      <p:sp>
        <p:nvSpPr>
          <p:cNvPr id="3" name="Content Placeholder 2"/>
          <p:cNvSpPr>
            <a:spLocks noGrp="1"/>
          </p:cNvSpPr>
          <p:nvPr>
            <p:ph idx="1"/>
          </p:nvPr>
        </p:nvSpPr>
        <p:spPr>
          <a:xfrm>
            <a:off x="457200" y="1936750"/>
            <a:ext cx="8229600" cy="4419600"/>
          </a:xfrm>
        </p:spPr>
        <p:txBody>
          <a:bodyPr>
            <a:normAutofit/>
          </a:bodyPr>
          <a:lstStyle/>
          <a:p>
            <a:pPr marL="0" indent="0" algn="ctr">
              <a:buNone/>
            </a:pPr>
            <a:r>
              <a:rPr lang="en-US" b="1" dirty="0"/>
              <a:t>2.4.2.3 Recording </a:t>
            </a:r>
            <a:r>
              <a:rPr lang="en-US" b="1" dirty="0" smtClean="0"/>
              <a:t>Statements of </a:t>
            </a:r>
          </a:p>
          <a:p>
            <a:pPr marL="0" indent="0" algn="ctr">
              <a:buNone/>
            </a:pPr>
            <a:r>
              <a:rPr lang="en-US" b="1" dirty="0" smtClean="0"/>
              <a:t>Responsibility Relating </a:t>
            </a:r>
            <a:r>
              <a:rPr lang="en-US" b="1" dirty="0"/>
              <a:t>to </a:t>
            </a:r>
            <a:r>
              <a:rPr lang="en-US" b="1" dirty="0" smtClean="0"/>
              <a:t>Title </a:t>
            </a:r>
            <a:r>
              <a:rPr lang="en-US" b="1" dirty="0"/>
              <a:t>Proper </a:t>
            </a:r>
            <a:endParaRPr lang="en-US" b="1" dirty="0" smtClean="0"/>
          </a:p>
          <a:p>
            <a:endParaRPr lang="en-US" sz="1500" dirty="0" smtClean="0"/>
          </a:p>
          <a:p>
            <a:r>
              <a:rPr lang="en-US" sz="3400" dirty="0" smtClean="0"/>
              <a:t>If </a:t>
            </a:r>
            <a:r>
              <a:rPr lang="en-US" sz="3400" dirty="0"/>
              <a:t>not all statements of responsibility appearing on the source or sources of information are being recorded, </a:t>
            </a:r>
            <a:r>
              <a:rPr lang="en-US" sz="3400" b="1" i="1" dirty="0">
                <a:solidFill>
                  <a:srgbClr val="FF0000"/>
                </a:solidFill>
              </a:rPr>
              <a:t>give preference to those identifying creators of the intellectual or artistic content</a:t>
            </a:r>
            <a:r>
              <a:rPr lang="en-US" sz="3400" dirty="0"/>
              <a:t>. </a:t>
            </a:r>
            <a:endParaRPr lang="en-US" sz="34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20</a:t>
            </a:fld>
            <a:endParaRPr lang="en-US" dirty="0"/>
          </a:p>
        </p:txBody>
      </p:sp>
    </p:spTree>
    <p:extLst>
      <p:ext uri="{BB962C8B-B14F-4D97-AF65-F5344CB8AC3E}">
        <p14:creationId xmlns:p14="http://schemas.microsoft.com/office/powerpoint/2010/main" val="199377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latin typeface="Arial Rounded MT Bold" pitchFamily="34" charset="0"/>
              </a:rPr>
              <a:t>Statements of Responsibility</a:t>
            </a:r>
          </a:p>
        </p:txBody>
      </p:sp>
      <p:sp>
        <p:nvSpPr>
          <p:cNvPr id="3" name="Content Placeholder 2"/>
          <p:cNvSpPr>
            <a:spLocks noGrp="1"/>
          </p:cNvSpPr>
          <p:nvPr>
            <p:ph idx="1"/>
          </p:nvPr>
        </p:nvSpPr>
        <p:spPr>
          <a:xfrm>
            <a:off x="381000" y="1966912"/>
            <a:ext cx="8229600" cy="4572000"/>
          </a:xfrm>
        </p:spPr>
        <p:txBody>
          <a:bodyPr>
            <a:normAutofit fontScale="92500"/>
          </a:bodyPr>
          <a:lstStyle/>
          <a:p>
            <a:pPr marL="0" indent="0" algn="ctr">
              <a:buNone/>
            </a:pPr>
            <a:r>
              <a:rPr lang="en-US" b="1" dirty="0"/>
              <a:t>2.4.2.3 Recording </a:t>
            </a:r>
            <a:r>
              <a:rPr lang="en-US" b="1" dirty="0" smtClean="0"/>
              <a:t>Statements of </a:t>
            </a:r>
          </a:p>
          <a:p>
            <a:pPr marL="0" indent="0" algn="ctr">
              <a:buNone/>
            </a:pPr>
            <a:r>
              <a:rPr lang="en-US" b="1" dirty="0" smtClean="0"/>
              <a:t>Responsibility Relating </a:t>
            </a:r>
            <a:r>
              <a:rPr lang="en-US" b="1" dirty="0"/>
              <a:t>to </a:t>
            </a:r>
            <a:r>
              <a:rPr lang="en-US" b="1" dirty="0" smtClean="0"/>
              <a:t>Title </a:t>
            </a:r>
            <a:r>
              <a:rPr lang="en-US" b="1" dirty="0"/>
              <a:t>Proper </a:t>
            </a:r>
            <a:endParaRPr lang="en-US" b="1" dirty="0" smtClean="0"/>
          </a:p>
          <a:p>
            <a:endParaRPr lang="en-US" sz="1500" dirty="0" smtClean="0"/>
          </a:p>
          <a:p>
            <a:r>
              <a:rPr lang="en-US" sz="3600" dirty="0" smtClean="0"/>
              <a:t>In </a:t>
            </a:r>
            <a:r>
              <a:rPr lang="en-US" sz="3600" dirty="0"/>
              <a:t>case of doubt, </a:t>
            </a:r>
            <a:r>
              <a:rPr lang="en-US" sz="3600" b="1" i="1" dirty="0"/>
              <a:t>record the first statement</a:t>
            </a:r>
            <a:r>
              <a:rPr lang="en-US" sz="3600" dirty="0" smtClean="0"/>
              <a:t>.</a:t>
            </a:r>
          </a:p>
          <a:p>
            <a:r>
              <a:rPr lang="en-US" sz="3600" dirty="0" smtClean="0"/>
              <a:t>RDA </a:t>
            </a:r>
            <a:r>
              <a:rPr lang="en-US" sz="3600" dirty="0"/>
              <a:t>small </a:t>
            </a:r>
            <a:r>
              <a:rPr lang="en-US" sz="3600" dirty="0" smtClean="0"/>
              <a:t>print under 2.4.2: </a:t>
            </a:r>
            <a:r>
              <a:rPr lang="en-US" sz="3600" dirty="0"/>
              <a:t>If more than one statement of responsibility relating to title proper appears on the source of information, only </a:t>
            </a:r>
            <a:r>
              <a:rPr lang="en-US" sz="3600" b="1" i="1" dirty="0">
                <a:solidFill>
                  <a:srgbClr val="FF0000"/>
                </a:solidFill>
              </a:rPr>
              <a:t>the first recorded is required</a:t>
            </a:r>
            <a:r>
              <a:rPr lang="en-US" sz="3600" dirty="0"/>
              <a:t>.</a:t>
            </a:r>
          </a:p>
          <a:p>
            <a:endParaRPr lang="en-US" sz="36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21</a:t>
            </a:fld>
            <a:endParaRPr lang="en-US" dirty="0"/>
          </a:p>
        </p:txBody>
      </p:sp>
    </p:spTree>
    <p:extLst>
      <p:ext uri="{BB962C8B-B14F-4D97-AF65-F5344CB8AC3E}">
        <p14:creationId xmlns:p14="http://schemas.microsoft.com/office/powerpoint/2010/main" val="54587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latin typeface="Arial Rounded MT Bold" pitchFamily="34" charset="0"/>
              </a:rPr>
              <a:t>Statements of Responsibility</a:t>
            </a:r>
          </a:p>
        </p:txBody>
      </p:sp>
      <p:sp>
        <p:nvSpPr>
          <p:cNvPr id="3" name="Content Placeholder 2"/>
          <p:cNvSpPr>
            <a:spLocks noGrp="1"/>
          </p:cNvSpPr>
          <p:nvPr>
            <p:ph idx="1"/>
          </p:nvPr>
        </p:nvSpPr>
        <p:spPr>
          <a:xfrm>
            <a:off x="447339" y="1994012"/>
            <a:ext cx="8229600" cy="4756150"/>
          </a:xfrm>
        </p:spPr>
        <p:txBody>
          <a:bodyPr>
            <a:normAutofit/>
          </a:bodyPr>
          <a:lstStyle/>
          <a:p>
            <a:pPr marL="0" indent="0" algn="ctr">
              <a:buNone/>
            </a:pPr>
            <a:r>
              <a:rPr lang="en-US" b="1" dirty="0"/>
              <a:t>2.4.2.3 Recording </a:t>
            </a:r>
            <a:r>
              <a:rPr lang="en-US" b="1" dirty="0" smtClean="0"/>
              <a:t>Statements of </a:t>
            </a:r>
          </a:p>
          <a:p>
            <a:pPr marL="0" indent="0" algn="ctr">
              <a:buNone/>
            </a:pPr>
            <a:r>
              <a:rPr lang="en-US" b="1" dirty="0" smtClean="0"/>
              <a:t>Responsibility Relating </a:t>
            </a:r>
            <a:r>
              <a:rPr lang="en-US" b="1" dirty="0"/>
              <a:t>to </a:t>
            </a:r>
            <a:r>
              <a:rPr lang="en-US" b="1" dirty="0" smtClean="0"/>
              <a:t>Title </a:t>
            </a:r>
            <a:r>
              <a:rPr lang="en-US" b="1" dirty="0"/>
              <a:t>Proper </a:t>
            </a:r>
            <a:endParaRPr lang="en-US" b="1" dirty="0" smtClean="0"/>
          </a:p>
          <a:p>
            <a:endParaRPr lang="en-US" sz="1500" dirty="0" smtClean="0"/>
          </a:p>
          <a:p>
            <a:r>
              <a:rPr lang="en-US" sz="3600" dirty="0" smtClean="0"/>
              <a:t>Doesn’t mean you have to record the first statement that appears</a:t>
            </a:r>
          </a:p>
          <a:p>
            <a:r>
              <a:rPr lang="en-US" sz="3600" dirty="0" smtClean="0"/>
              <a:t>Have to </a:t>
            </a:r>
            <a:r>
              <a:rPr lang="en-US" sz="3600" b="1" i="1" dirty="0" smtClean="0">
                <a:solidFill>
                  <a:srgbClr val="FF0000"/>
                </a:solidFill>
              </a:rPr>
              <a:t>record at least one statement</a:t>
            </a:r>
            <a:r>
              <a:rPr lang="en-US" sz="3600" dirty="0" smtClean="0"/>
              <a:t>; preferring one that identifies creators of the intellectual or artistic content</a:t>
            </a:r>
            <a:endParaRPr lang="en-US" sz="3600" dirty="0"/>
          </a:p>
          <a:p>
            <a:endParaRPr lang="en-US" sz="36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22</a:t>
            </a:fld>
            <a:endParaRPr lang="en-US" dirty="0"/>
          </a:p>
        </p:txBody>
      </p:sp>
    </p:spTree>
    <p:extLst>
      <p:ext uri="{BB962C8B-B14F-4D97-AF65-F5344CB8AC3E}">
        <p14:creationId xmlns:p14="http://schemas.microsoft.com/office/powerpoint/2010/main" val="412092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latin typeface="Arial Rounded MT Bold" pitchFamily="34" charset="0"/>
              </a:rPr>
              <a:t>Statements of Responsibility</a:t>
            </a:r>
          </a:p>
        </p:txBody>
      </p:sp>
      <p:sp>
        <p:nvSpPr>
          <p:cNvPr id="3" name="Content Placeholder 2"/>
          <p:cNvSpPr>
            <a:spLocks noGrp="1"/>
          </p:cNvSpPr>
          <p:nvPr>
            <p:ph idx="1"/>
          </p:nvPr>
        </p:nvSpPr>
        <p:spPr>
          <a:xfrm>
            <a:off x="381000" y="2057400"/>
            <a:ext cx="8229600" cy="5029200"/>
          </a:xfrm>
        </p:spPr>
        <p:txBody>
          <a:bodyPr>
            <a:normAutofit/>
          </a:bodyPr>
          <a:lstStyle/>
          <a:p>
            <a:pPr marL="0" indent="0" algn="ctr">
              <a:buNone/>
            </a:pPr>
            <a:r>
              <a:rPr lang="en-US" b="1" dirty="0" smtClean="0"/>
              <a:t>2.17.3.5</a:t>
            </a:r>
            <a:r>
              <a:rPr lang="en-US" b="1" dirty="0" smtClean="0">
                <a:solidFill>
                  <a:srgbClr val="FF0000"/>
                </a:solidFill>
              </a:rPr>
              <a:t> </a:t>
            </a:r>
            <a:r>
              <a:rPr lang="en-US" b="1" dirty="0" smtClean="0"/>
              <a:t>Other Information Relating to a Statement of Responsibility</a:t>
            </a:r>
            <a:endParaRPr lang="en-US" sz="1500" dirty="0" smtClean="0"/>
          </a:p>
          <a:p>
            <a:r>
              <a:rPr lang="en-US" sz="3600" dirty="0" smtClean="0"/>
              <a:t>Note</a:t>
            </a:r>
          </a:p>
          <a:p>
            <a:r>
              <a:rPr lang="en-US" sz="3600" dirty="0" smtClean="0"/>
              <a:t>Includes information not recorded in SOR if considered important</a:t>
            </a:r>
          </a:p>
          <a:p>
            <a:r>
              <a:rPr lang="en-US" sz="3600" dirty="0" smtClean="0"/>
              <a:t>Include a word or short phrase to clarify the role if necessary</a:t>
            </a:r>
          </a:p>
          <a:p>
            <a:endParaRPr lang="en-US" sz="36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23</a:t>
            </a:fld>
            <a:endParaRPr lang="en-US" dirty="0"/>
          </a:p>
        </p:txBody>
      </p:sp>
    </p:spTree>
    <p:extLst>
      <p:ext uri="{BB962C8B-B14F-4D97-AF65-F5344CB8AC3E}">
        <p14:creationId xmlns:p14="http://schemas.microsoft.com/office/powerpoint/2010/main" val="189315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latin typeface="Arial Rounded MT Bold" pitchFamily="34" charset="0"/>
              </a:rPr>
              <a:t>Responsibility</a:t>
            </a:r>
            <a:endParaRPr lang="en-US" b="1" dirty="0">
              <a:latin typeface="Arial Rounded MT Bold" pitchFamily="34" charset="0"/>
            </a:endParaRPr>
          </a:p>
        </p:txBody>
      </p:sp>
      <p:sp>
        <p:nvSpPr>
          <p:cNvPr id="3" name="Content Placeholder 2"/>
          <p:cNvSpPr>
            <a:spLocks noGrp="1"/>
          </p:cNvSpPr>
          <p:nvPr>
            <p:ph idx="1"/>
          </p:nvPr>
        </p:nvSpPr>
        <p:spPr>
          <a:xfrm>
            <a:off x="457200" y="1981200"/>
            <a:ext cx="8229600" cy="5029200"/>
          </a:xfrm>
        </p:spPr>
        <p:txBody>
          <a:bodyPr>
            <a:normAutofit/>
          </a:bodyPr>
          <a:lstStyle/>
          <a:p>
            <a:pPr marL="457200" indent="-457200">
              <a:buNone/>
            </a:pPr>
            <a:r>
              <a:rPr lang="en-US" sz="3600" b="1" i="1" dirty="0">
                <a:solidFill>
                  <a:srgbClr val="00B0F0"/>
                </a:solidFill>
              </a:rPr>
              <a:t>245 ǂc </a:t>
            </a:r>
            <a:r>
              <a:rPr lang="en-US" sz="3600" dirty="0" smtClean="0">
                <a:solidFill>
                  <a:srgbClr val="FF0000"/>
                </a:solidFill>
              </a:rPr>
              <a:t>an</a:t>
            </a:r>
            <a:r>
              <a:rPr lang="en-US" sz="3600" dirty="0" smtClean="0"/>
              <a:t> </a:t>
            </a:r>
            <a:r>
              <a:rPr lang="en-US" sz="3600" dirty="0"/>
              <a:t>RKO Radio </a:t>
            </a:r>
            <a:r>
              <a:rPr lang="en-US" sz="3600" dirty="0" smtClean="0">
                <a:solidFill>
                  <a:srgbClr val="FF0000"/>
                </a:solidFill>
              </a:rPr>
              <a:t>picture</a:t>
            </a:r>
            <a:r>
              <a:rPr lang="en-US" sz="3600" dirty="0" smtClean="0"/>
              <a:t> </a:t>
            </a:r>
            <a:r>
              <a:rPr lang="en-US" sz="3600" dirty="0"/>
              <a:t>; </a:t>
            </a:r>
            <a:r>
              <a:rPr lang="en-US" sz="3600" dirty="0">
                <a:solidFill>
                  <a:srgbClr val="FF0000"/>
                </a:solidFill>
              </a:rPr>
              <a:t>a</a:t>
            </a:r>
            <a:r>
              <a:rPr lang="en-US" sz="3600" dirty="0"/>
              <a:t> Mercury </a:t>
            </a:r>
            <a:r>
              <a:rPr lang="en-US" sz="3600" dirty="0">
                <a:solidFill>
                  <a:srgbClr val="FF0000"/>
                </a:solidFill>
              </a:rPr>
              <a:t>production</a:t>
            </a:r>
            <a:r>
              <a:rPr lang="en-US" sz="3600" dirty="0"/>
              <a:t> ; </a:t>
            </a:r>
            <a:r>
              <a:rPr lang="en-US" sz="3600" dirty="0">
                <a:solidFill>
                  <a:srgbClr val="FF0000"/>
                </a:solidFill>
              </a:rPr>
              <a:t>original screen play</a:t>
            </a:r>
            <a:r>
              <a:rPr lang="en-US" sz="3600" dirty="0"/>
              <a:t>, Herman J. Mankiewicz, Orson Welles </a:t>
            </a:r>
            <a:r>
              <a:rPr lang="en-US" sz="3600" dirty="0" smtClean="0"/>
              <a:t>; </a:t>
            </a:r>
            <a:r>
              <a:rPr lang="en-US" sz="3600" dirty="0" smtClean="0">
                <a:solidFill>
                  <a:srgbClr val="FF0000"/>
                </a:solidFill>
              </a:rPr>
              <a:t>direction-production</a:t>
            </a:r>
            <a:r>
              <a:rPr lang="en-US" sz="3600" dirty="0"/>
              <a:t>, Orson Welles</a:t>
            </a:r>
            <a:r>
              <a:rPr lang="en-US" sz="3600" dirty="0" smtClean="0"/>
              <a:t>.</a:t>
            </a:r>
          </a:p>
          <a:p>
            <a:pPr marL="457200" indent="-457200">
              <a:buNone/>
            </a:pPr>
            <a:r>
              <a:rPr lang="en-US" sz="3600" b="1" i="1" dirty="0">
                <a:solidFill>
                  <a:srgbClr val="00B0F0"/>
                </a:solidFill>
              </a:rPr>
              <a:t>511 1_ </a:t>
            </a:r>
            <a:r>
              <a:rPr lang="en-US" sz="3600" dirty="0" smtClean="0"/>
              <a:t>Joseph </a:t>
            </a:r>
            <a:r>
              <a:rPr lang="en-US" sz="3600" dirty="0"/>
              <a:t>Cotton, Dorothy Comingore, Agnes </a:t>
            </a:r>
            <a:r>
              <a:rPr lang="en-US" sz="3600" dirty="0" smtClean="0"/>
              <a:t>Moorehead… </a:t>
            </a:r>
            <a:r>
              <a:rPr lang="en-US" sz="3600" dirty="0">
                <a:solidFill>
                  <a:srgbClr val="FF0000"/>
                </a:solidFill>
              </a:rPr>
              <a:t>[cast]</a:t>
            </a:r>
          </a:p>
          <a:p>
            <a:pPr marL="457200" indent="-457200">
              <a:buNone/>
            </a:pPr>
            <a:r>
              <a:rPr lang="en-US" sz="3600" b="1" i="1" dirty="0" smtClean="0">
                <a:solidFill>
                  <a:srgbClr val="00B0F0"/>
                </a:solidFill>
              </a:rPr>
              <a:t>508 </a:t>
            </a:r>
            <a:r>
              <a:rPr lang="en-US" sz="3600" dirty="0" smtClean="0">
                <a:solidFill>
                  <a:srgbClr val="FF0000"/>
                </a:solidFill>
              </a:rPr>
              <a:t>Photography</a:t>
            </a:r>
            <a:r>
              <a:rPr lang="en-US" sz="3600" dirty="0"/>
              <a:t>, Gregg Toland </a:t>
            </a:r>
            <a:r>
              <a:rPr lang="en-US" sz="3600" dirty="0" smtClean="0"/>
              <a:t>; </a:t>
            </a:r>
            <a:r>
              <a:rPr lang="en-US" sz="3600" dirty="0" smtClean="0">
                <a:solidFill>
                  <a:srgbClr val="FF0000"/>
                </a:solidFill>
              </a:rPr>
              <a:t>editor</a:t>
            </a:r>
            <a:r>
              <a:rPr lang="en-US" sz="3600" dirty="0"/>
              <a:t>, Robert Wise ; </a:t>
            </a:r>
            <a:r>
              <a:rPr lang="en-US" sz="3600" dirty="0" smtClean="0">
                <a:solidFill>
                  <a:srgbClr val="FF0000"/>
                </a:solidFill>
              </a:rPr>
              <a:t>music</a:t>
            </a:r>
            <a:r>
              <a:rPr lang="en-US" sz="3600" dirty="0" smtClean="0"/>
              <a:t>, Bernard </a:t>
            </a:r>
            <a:r>
              <a:rPr lang="en-US" sz="3600" dirty="0"/>
              <a:t>Herrmann</a:t>
            </a:r>
            <a:endParaRPr lang="en-US" sz="36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24</a:t>
            </a:fld>
            <a:endParaRPr lang="en-US" dirty="0"/>
          </a:p>
        </p:txBody>
      </p:sp>
    </p:spTree>
    <p:extLst>
      <p:ext uri="{BB962C8B-B14F-4D97-AF65-F5344CB8AC3E}">
        <p14:creationId xmlns:p14="http://schemas.microsoft.com/office/powerpoint/2010/main" val="196143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latin typeface="Arial Rounded MT Bold" pitchFamily="34" charset="0"/>
              </a:rPr>
              <a:t>Responsibility </a:t>
            </a:r>
            <a:r>
              <a:rPr lang="en-US" b="1" dirty="0">
                <a:latin typeface="Arial Rounded MT Bold" pitchFamily="34" charset="0"/>
              </a:rPr>
              <a:t>Notes</a:t>
            </a:r>
          </a:p>
        </p:txBody>
      </p:sp>
      <p:sp>
        <p:nvSpPr>
          <p:cNvPr id="3" name="Content Placeholder 2"/>
          <p:cNvSpPr>
            <a:spLocks noGrp="1"/>
          </p:cNvSpPr>
          <p:nvPr>
            <p:ph idx="1"/>
          </p:nvPr>
        </p:nvSpPr>
        <p:spPr>
          <a:xfrm>
            <a:off x="457200" y="2057400"/>
            <a:ext cx="8229600" cy="5029200"/>
          </a:xfrm>
        </p:spPr>
        <p:txBody>
          <a:bodyPr>
            <a:normAutofit lnSpcReduction="10000"/>
          </a:bodyPr>
          <a:lstStyle/>
          <a:p>
            <a:pPr marL="457200" indent="-457200">
              <a:buNone/>
            </a:pPr>
            <a:r>
              <a:rPr lang="en-US" sz="3600" b="1" i="1" dirty="0">
                <a:solidFill>
                  <a:srgbClr val="00B0F0"/>
                </a:solidFill>
              </a:rPr>
              <a:t>245 ǂc </a:t>
            </a:r>
            <a:r>
              <a:rPr lang="en-US" sz="3600" dirty="0" smtClean="0">
                <a:solidFill>
                  <a:srgbClr val="FF0000"/>
                </a:solidFill>
              </a:rPr>
              <a:t>an</a:t>
            </a:r>
            <a:r>
              <a:rPr lang="en-US" sz="3600" dirty="0" smtClean="0"/>
              <a:t> </a:t>
            </a:r>
            <a:r>
              <a:rPr lang="en-US" sz="3600" dirty="0"/>
              <a:t>RKO Radio </a:t>
            </a:r>
            <a:r>
              <a:rPr lang="en-US" sz="3600" dirty="0" smtClean="0">
                <a:solidFill>
                  <a:srgbClr val="FF0000"/>
                </a:solidFill>
              </a:rPr>
              <a:t>picture</a:t>
            </a:r>
            <a:r>
              <a:rPr lang="en-US" sz="3600" dirty="0" smtClean="0"/>
              <a:t> </a:t>
            </a:r>
            <a:r>
              <a:rPr lang="en-US" sz="3600" dirty="0"/>
              <a:t>; </a:t>
            </a:r>
            <a:r>
              <a:rPr lang="en-US" sz="3600" dirty="0">
                <a:solidFill>
                  <a:srgbClr val="FF0000"/>
                </a:solidFill>
              </a:rPr>
              <a:t>a</a:t>
            </a:r>
            <a:r>
              <a:rPr lang="en-US" sz="3600" dirty="0"/>
              <a:t> </a:t>
            </a:r>
            <a:r>
              <a:rPr lang="en-US" sz="3600" dirty="0" smtClean="0"/>
              <a:t>Mercury </a:t>
            </a:r>
            <a:r>
              <a:rPr lang="en-US" sz="3600" dirty="0" smtClean="0">
                <a:solidFill>
                  <a:srgbClr val="FF0000"/>
                </a:solidFill>
              </a:rPr>
              <a:t>production</a:t>
            </a:r>
            <a:endParaRPr lang="en-US" sz="3600" dirty="0" smtClean="0"/>
          </a:p>
          <a:p>
            <a:pPr marL="457200" indent="-457200">
              <a:buNone/>
            </a:pPr>
            <a:r>
              <a:rPr lang="en-US" sz="3600" b="1" i="1" dirty="0" smtClean="0">
                <a:solidFill>
                  <a:srgbClr val="00B0F0"/>
                </a:solidFill>
              </a:rPr>
              <a:t>511 1_ </a:t>
            </a:r>
            <a:r>
              <a:rPr lang="en-US" sz="3600" dirty="0" smtClean="0"/>
              <a:t>Joseph </a:t>
            </a:r>
            <a:r>
              <a:rPr lang="en-US" sz="3600" dirty="0"/>
              <a:t>Cotton, Dorothy Comingore, Agnes </a:t>
            </a:r>
            <a:r>
              <a:rPr lang="en-US" sz="3600" dirty="0" smtClean="0"/>
              <a:t>Moorehead… </a:t>
            </a:r>
            <a:r>
              <a:rPr lang="en-US" sz="3600" dirty="0" smtClean="0">
                <a:solidFill>
                  <a:srgbClr val="FF0000"/>
                </a:solidFill>
              </a:rPr>
              <a:t>[cast]</a:t>
            </a:r>
          </a:p>
          <a:p>
            <a:pPr marL="457200" indent="-457200">
              <a:buNone/>
            </a:pPr>
            <a:r>
              <a:rPr lang="en-US" sz="3600" b="1" i="1" dirty="0" smtClean="0">
                <a:solidFill>
                  <a:srgbClr val="00B0F0"/>
                </a:solidFill>
              </a:rPr>
              <a:t>508 </a:t>
            </a:r>
            <a:r>
              <a:rPr lang="en-US" sz="3600" dirty="0" smtClean="0">
                <a:solidFill>
                  <a:srgbClr val="FF0000"/>
                </a:solidFill>
              </a:rPr>
              <a:t>Director</a:t>
            </a:r>
            <a:r>
              <a:rPr lang="en-US" sz="3600" dirty="0" smtClean="0"/>
              <a:t>,</a:t>
            </a:r>
            <a:r>
              <a:rPr lang="en-US" sz="3600" dirty="0" smtClean="0">
                <a:solidFill>
                  <a:srgbClr val="FF0000"/>
                </a:solidFill>
              </a:rPr>
              <a:t> </a:t>
            </a:r>
            <a:r>
              <a:rPr lang="en-US" sz="3600" dirty="0" smtClean="0"/>
              <a:t>Orson Welles ; </a:t>
            </a:r>
            <a:r>
              <a:rPr lang="en-US" sz="3600" dirty="0" smtClean="0">
                <a:solidFill>
                  <a:srgbClr val="FF0000"/>
                </a:solidFill>
              </a:rPr>
              <a:t>producer</a:t>
            </a:r>
            <a:r>
              <a:rPr lang="en-US" sz="3600" dirty="0" smtClean="0"/>
              <a:t>,</a:t>
            </a:r>
            <a:r>
              <a:rPr lang="en-US" sz="3600" dirty="0" smtClean="0">
                <a:solidFill>
                  <a:srgbClr val="FF0000"/>
                </a:solidFill>
              </a:rPr>
              <a:t> </a:t>
            </a:r>
            <a:r>
              <a:rPr lang="en-US" sz="3600" dirty="0" smtClean="0"/>
              <a:t>Orson Welles ; </a:t>
            </a:r>
            <a:r>
              <a:rPr lang="en-US" sz="3600" dirty="0" smtClean="0">
                <a:solidFill>
                  <a:srgbClr val="FF0000"/>
                </a:solidFill>
              </a:rPr>
              <a:t>screenplay</a:t>
            </a:r>
            <a:r>
              <a:rPr lang="en-US" sz="3600" dirty="0"/>
              <a:t>, Herman J. Mankiewicz, Orson Welles </a:t>
            </a:r>
            <a:r>
              <a:rPr lang="en-US" sz="3600" dirty="0" smtClean="0"/>
              <a:t>; </a:t>
            </a:r>
            <a:r>
              <a:rPr lang="en-US" sz="3600" dirty="0" smtClean="0">
                <a:solidFill>
                  <a:srgbClr val="FF0000"/>
                </a:solidFill>
              </a:rPr>
              <a:t>photography</a:t>
            </a:r>
            <a:r>
              <a:rPr lang="en-US" sz="3600" dirty="0"/>
              <a:t>, Gregg Toland </a:t>
            </a:r>
            <a:r>
              <a:rPr lang="en-US" sz="3600" dirty="0" smtClean="0"/>
              <a:t>; </a:t>
            </a:r>
            <a:r>
              <a:rPr lang="en-US" sz="3600" dirty="0" smtClean="0">
                <a:solidFill>
                  <a:srgbClr val="FF0000"/>
                </a:solidFill>
              </a:rPr>
              <a:t>editor</a:t>
            </a:r>
            <a:r>
              <a:rPr lang="en-US" sz="3600" dirty="0"/>
              <a:t>, Robert Wise ; </a:t>
            </a:r>
            <a:r>
              <a:rPr lang="en-US" sz="3600" dirty="0" smtClean="0">
                <a:solidFill>
                  <a:srgbClr val="FF0000"/>
                </a:solidFill>
              </a:rPr>
              <a:t>music</a:t>
            </a:r>
            <a:r>
              <a:rPr lang="en-US" sz="3600" dirty="0" smtClean="0"/>
              <a:t>, Bernard </a:t>
            </a:r>
            <a:r>
              <a:rPr lang="en-US" sz="3600" dirty="0"/>
              <a:t>Herrmann</a:t>
            </a:r>
            <a:endParaRPr lang="en-US" sz="36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25</a:t>
            </a:fld>
            <a:endParaRPr lang="en-US" dirty="0"/>
          </a:p>
        </p:txBody>
      </p:sp>
    </p:spTree>
    <p:extLst>
      <p:ext uri="{BB962C8B-B14F-4D97-AF65-F5344CB8AC3E}">
        <p14:creationId xmlns:p14="http://schemas.microsoft.com/office/powerpoint/2010/main" val="189532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083896"/>
            <a:ext cx="2283460" cy="2283460"/>
          </a:xfrm>
          <a:prstGeom prst="rect">
            <a:avLst/>
          </a:prstGeom>
        </p:spPr>
      </p:pic>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2.5 Edition</a:t>
            </a:r>
            <a:endParaRPr lang="en-US" sz="3600" b="1" dirty="0">
              <a:latin typeface="Arial Rounded MT Bold" pitchFamily="34" charset="0"/>
            </a:endParaRPr>
          </a:p>
        </p:txBody>
      </p:sp>
      <p:sp>
        <p:nvSpPr>
          <p:cNvPr id="3" name="Content Placeholder 2"/>
          <p:cNvSpPr>
            <a:spLocks noGrp="1"/>
          </p:cNvSpPr>
          <p:nvPr>
            <p:ph idx="1"/>
          </p:nvPr>
        </p:nvSpPr>
        <p:spPr>
          <a:xfrm>
            <a:off x="1371600" y="2814712"/>
            <a:ext cx="5257800" cy="3724200"/>
          </a:xfrm>
        </p:spPr>
        <p:txBody>
          <a:bodyPr>
            <a:normAutofit/>
          </a:bodyPr>
          <a:lstStyle/>
          <a:p>
            <a:pPr marL="914400" indent="0">
              <a:buNone/>
            </a:pPr>
            <a:r>
              <a:rPr lang="en-US" sz="3000" dirty="0" smtClean="0"/>
              <a:t>250 Director’s cut.</a:t>
            </a:r>
          </a:p>
          <a:p>
            <a:pPr marL="914400" indent="0">
              <a:buNone/>
            </a:pPr>
            <a:endParaRPr lang="en-US" sz="3000" dirty="0" smtClean="0"/>
          </a:p>
          <a:p>
            <a:pPr marL="914400" indent="0">
              <a:buNone/>
            </a:pPr>
            <a:r>
              <a:rPr lang="en-US" sz="3000" dirty="0" smtClean="0"/>
              <a:t>250 Unrated.</a:t>
            </a:r>
            <a:endParaRPr lang="en-US" sz="3000" dirty="0"/>
          </a:p>
          <a:p>
            <a:pPr marL="914400" indent="0">
              <a:buNone/>
            </a:pPr>
            <a:endParaRPr lang="en-US" sz="3000" dirty="0"/>
          </a:p>
          <a:p>
            <a:pPr marL="1371600" indent="-457200">
              <a:buNone/>
            </a:pPr>
            <a:r>
              <a:rPr lang="en-US" sz="3000" dirty="0" smtClean="0"/>
              <a:t>250 Widescreen edition.</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26</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1786" y="1658625"/>
            <a:ext cx="2312174" cy="231217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14712"/>
            <a:ext cx="2118360" cy="2688275"/>
          </a:xfrm>
          <a:prstGeom prst="rect">
            <a:avLst/>
          </a:prstGeom>
        </p:spPr>
      </p:pic>
    </p:spTree>
    <p:extLst>
      <p:ext uri="{BB962C8B-B14F-4D97-AF65-F5344CB8AC3E}">
        <p14:creationId xmlns:p14="http://schemas.microsoft.com/office/powerpoint/2010/main" val="337891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2.7 Production Statement</a:t>
            </a:r>
            <a:endParaRPr lang="en-US" sz="3600" b="1" dirty="0">
              <a:latin typeface="Arial Rounded MT Bold" pitchFamily="34" charset="0"/>
            </a:endParaRPr>
          </a:p>
        </p:txBody>
      </p:sp>
      <p:sp>
        <p:nvSpPr>
          <p:cNvPr id="3" name="Content Placeholder 2"/>
          <p:cNvSpPr>
            <a:spLocks noGrp="1"/>
          </p:cNvSpPr>
          <p:nvPr>
            <p:ph idx="1"/>
          </p:nvPr>
        </p:nvSpPr>
        <p:spPr>
          <a:xfrm>
            <a:off x="457200" y="2133600"/>
            <a:ext cx="8229600" cy="3724200"/>
          </a:xfrm>
        </p:spPr>
        <p:txBody>
          <a:bodyPr>
            <a:normAutofit/>
          </a:bodyPr>
          <a:lstStyle/>
          <a:p>
            <a:endParaRPr lang="en-US" sz="3600" b="1" i="1" dirty="0" smtClean="0"/>
          </a:p>
          <a:p>
            <a:pPr marL="0" indent="0">
              <a:buNone/>
            </a:pPr>
            <a:r>
              <a:rPr lang="en-US" sz="3600" b="1" i="1" dirty="0" smtClean="0"/>
              <a:t>NOT</a:t>
            </a:r>
            <a:r>
              <a:rPr lang="en-US" sz="3600" dirty="0" smtClean="0"/>
              <a:t> film/television/video production</a:t>
            </a:r>
          </a:p>
          <a:p>
            <a:pPr marL="0" indent="0">
              <a:buNone/>
            </a:pPr>
            <a:endParaRPr lang="en-US" sz="3600" dirty="0" smtClean="0"/>
          </a:p>
          <a:p>
            <a:pPr marL="0" indent="0">
              <a:buNone/>
            </a:pPr>
            <a:r>
              <a:rPr lang="en-US" sz="3600" dirty="0" smtClean="0"/>
              <a:t>Production of an </a:t>
            </a:r>
            <a:r>
              <a:rPr lang="en-US" sz="3600" b="1" i="1" dirty="0" smtClean="0">
                <a:solidFill>
                  <a:srgbClr val="FF0000"/>
                </a:solidFill>
              </a:rPr>
              <a:t>unpublished resource</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27</a:t>
            </a:fld>
            <a:endParaRPr lang="en-US" dirty="0"/>
          </a:p>
        </p:txBody>
      </p:sp>
    </p:spTree>
    <p:extLst>
      <p:ext uri="{BB962C8B-B14F-4D97-AF65-F5344CB8AC3E}">
        <p14:creationId xmlns:p14="http://schemas.microsoft.com/office/powerpoint/2010/main" val="337891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2.7 Production Statement</a:t>
            </a:r>
            <a:endParaRPr lang="en-US" sz="3600" b="1" dirty="0">
              <a:latin typeface="Arial Rounded MT Bold" pitchFamily="34" charset="0"/>
            </a:endParaRPr>
          </a:p>
        </p:txBody>
      </p:sp>
      <p:sp>
        <p:nvSpPr>
          <p:cNvPr id="3" name="Content Placeholder 2"/>
          <p:cNvSpPr>
            <a:spLocks noGrp="1"/>
          </p:cNvSpPr>
          <p:nvPr>
            <p:ph idx="1"/>
          </p:nvPr>
        </p:nvSpPr>
        <p:spPr>
          <a:xfrm>
            <a:off x="228600" y="2133600"/>
            <a:ext cx="8763000" cy="3724200"/>
          </a:xfrm>
        </p:spPr>
        <p:txBody>
          <a:bodyPr>
            <a:normAutofit fontScale="92500" lnSpcReduction="10000"/>
          </a:bodyPr>
          <a:lstStyle/>
          <a:p>
            <a:endParaRPr lang="en-US" sz="3600" b="1" i="1" dirty="0" smtClean="0"/>
          </a:p>
          <a:p>
            <a:pPr marL="0" indent="0">
              <a:buNone/>
            </a:pPr>
            <a:r>
              <a:rPr lang="en-US" sz="3600" dirty="0" smtClean="0"/>
              <a:t>Use for locally-produced videos that aren’t commercially distributed</a:t>
            </a:r>
          </a:p>
          <a:p>
            <a:pPr marL="0" indent="0">
              <a:buNone/>
            </a:pPr>
            <a:endParaRPr lang="en-US" sz="3600" dirty="0" smtClean="0"/>
          </a:p>
          <a:p>
            <a:pPr marL="0" indent="0">
              <a:buNone/>
            </a:pPr>
            <a:r>
              <a:rPr lang="en-US" sz="3600" dirty="0" smtClean="0"/>
              <a:t>OCLC guidelines on: Locally Made </a:t>
            </a:r>
            <a:r>
              <a:rPr lang="en-US" sz="3600" dirty="0" err="1" smtClean="0"/>
              <a:t>Videorecordings</a:t>
            </a:r>
            <a:endParaRPr lang="en-US" sz="3600" dirty="0" smtClean="0"/>
          </a:p>
          <a:p>
            <a:pPr marL="0" indent="0">
              <a:buNone/>
            </a:pPr>
            <a:r>
              <a:rPr lang="en-US" sz="3600" dirty="0" smtClean="0">
                <a:hlinkClick r:id="rId3"/>
              </a:rPr>
              <a:t>https://www.oclc.org/bibformats/en/specialcataloging.html#CHDICIBG</a:t>
            </a:r>
            <a:r>
              <a:rPr lang="en-US" sz="3600" dirty="0" smtClean="0"/>
              <a:t> </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28</a:t>
            </a:fld>
            <a:endParaRPr lang="en-US" dirty="0"/>
          </a:p>
        </p:txBody>
      </p:sp>
    </p:spTree>
    <p:extLst>
      <p:ext uri="{BB962C8B-B14F-4D97-AF65-F5344CB8AC3E}">
        <p14:creationId xmlns:p14="http://schemas.microsoft.com/office/powerpoint/2010/main" val="337891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2.8 Publication Statement</a:t>
            </a:r>
            <a:endParaRPr lang="en-US" sz="3600" b="1" dirty="0">
              <a:latin typeface="Arial Rounded MT Bold" pitchFamily="34" charset="0"/>
            </a:endParaRPr>
          </a:p>
        </p:txBody>
      </p:sp>
      <p:sp>
        <p:nvSpPr>
          <p:cNvPr id="3" name="Content Placeholder 2"/>
          <p:cNvSpPr>
            <a:spLocks noGrp="1"/>
          </p:cNvSpPr>
          <p:nvPr>
            <p:ph idx="1"/>
          </p:nvPr>
        </p:nvSpPr>
        <p:spPr>
          <a:xfrm>
            <a:off x="381000" y="3352800"/>
            <a:ext cx="8229600" cy="5029200"/>
          </a:xfrm>
        </p:spPr>
        <p:txBody>
          <a:bodyPr>
            <a:normAutofit/>
          </a:bodyPr>
          <a:lstStyle/>
          <a:p>
            <a:pPr marL="0" indent="0" algn="ctr">
              <a:buNone/>
            </a:pPr>
            <a:r>
              <a:rPr lang="en-US" sz="3400" dirty="0" smtClean="0"/>
              <a:t>Who is the publisher of this video?</a:t>
            </a:r>
          </a:p>
          <a:p>
            <a:pPr marL="0" indent="0" algn="ctr">
              <a:buNone/>
            </a:pPr>
            <a:endParaRPr lang="en-US" sz="1000" dirty="0" smtClean="0"/>
          </a:p>
          <a:p>
            <a:pPr marL="971550" indent="-514350">
              <a:buFont typeface="+mj-lt"/>
              <a:buAutoNum type="alphaUcPeriod"/>
            </a:pPr>
            <a:r>
              <a:rPr lang="en-US" sz="3000" dirty="0" smtClean="0"/>
              <a:t>A&amp;E Television Networks</a:t>
            </a:r>
          </a:p>
          <a:p>
            <a:pPr marL="971550" indent="-514350">
              <a:buFont typeface="+mj-lt"/>
              <a:buAutoNum type="alphaUcPeriod"/>
            </a:pPr>
            <a:r>
              <a:rPr lang="en-US" sz="3000" dirty="0" smtClean="0"/>
              <a:t>The History Channel</a:t>
            </a:r>
          </a:p>
          <a:p>
            <a:pPr marL="971550" indent="-514350">
              <a:buFont typeface="+mj-lt"/>
              <a:buAutoNum type="alphaUcPeriod"/>
            </a:pPr>
            <a:r>
              <a:rPr lang="en-US" sz="3000" dirty="0" smtClean="0"/>
              <a:t>New Video</a:t>
            </a:r>
          </a:p>
          <a:p>
            <a:pPr marL="971550" indent="-514350">
              <a:buFont typeface="+mj-lt"/>
              <a:buAutoNum type="alphaUcPeriod"/>
            </a:pPr>
            <a:r>
              <a:rPr lang="en-US" sz="3000" dirty="0" smtClean="0"/>
              <a:t>none of the above</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29</a:t>
            </a:fld>
            <a:endParaRPr lang="en-US" dirty="0"/>
          </a:p>
        </p:txBody>
      </p:sp>
      <p:pic>
        <p:nvPicPr>
          <p:cNvPr id="9" name="Picture 8" descr="new video 2.jpg"/>
          <p:cNvPicPr>
            <a:picLocks noChangeAspect="1"/>
          </p:cNvPicPr>
          <p:nvPr/>
        </p:nvPicPr>
        <p:blipFill>
          <a:blip r:embed="rId3" cstate="print"/>
          <a:stretch>
            <a:fillRect/>
          </a:stretch>
        </p:blipFill>
        <p:spPr>
          <a:xfrm>
            <a:off x="0" y="2209800"/>
            <a:ext cx="9144000" cy="1079314"/>
          </a:xfrm>
          <a:prstGeom prst="rect">
            <a:avLst/>
          </a:prstGeom>
        </p:spPr>
      </p:pic>
    </p:spTree>
    <p:extLst>
      <p:ext uri="{BB962C8B-B14F-4D97-AF65-F5344CB8AC3E}">
        <p14:creationId xmlns:p14="http://schemas.microsoft.com/office/powerpoint/2010/main" val="418962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You Describing?</a:t>
            </a:r>
            <a:endParaRPr lang="en-US" b="1" dirty="0"/>
          </a:p>
        </p:txBody>
      </p:sp>
      <p:sp>
        <p:nvSpPr>
          <p:cNvPr id="3" name="Content Placeholder 2"/>
          <p:cNvSpPr>
            <a:spLocks noGrp="1"/>
          </p:cNvSpPr>
          <p:nvPr>
            <p:ph idx="1"/>
          </p:nvPr>
        </p:nvSpPr>
        <p:spPr>
          <a:xfrm>
            <a:off x="304800" y="2042533"/>
            <a:ext cx="8610600" cy="4313817"/>
          </a:xfrm>
        </p:spPr>
        <p:txBody>
          <a:bodyPr>
            <a:normAutofit/>
          </a:bodyPr>
          <a:lstStyle/>
          <a:p>
            <a:pPr algn="ctr">
              <a:buNone/>
            </a:pPr>
            <a:r>
              <a:rPr lang="en-US" dirty="0" smtClean="0">
                <a:solidFill>
                  <a:schemeClr val="bg1"/>
                </a:solidFill>
              </a:rPr>
              <a:t>2.1.2.2 Basis for Identification of the Manifestation</a:t>
            </a:r>
          </a:p>
          <a:p>
            <a:pPr algn="ctr">
              <a:buNone/>
            </a:pPr>
            <a:r>
              <a:rPr lang="en-US" b="1" i="1" dirty="0" smtClean="0">
                <a:solidFill>
                  <a:schemeClr val="bg1"/>
                </a:solidFill>
              </a:rPr>
              <a:t>Single </a:t>
            </a:r>
            <a:r>
              <a:rPr lang="en-US" b="1" i="1" dirty="0">
                <a:solidFill>
                  <a:schemeClr val="bg1"/>
                </a:solidFill>
              </a:rPr>
              <a:t>Work </a:t>
            </a:r>
            <a:r>
              <a:rPr lang="en-US" b="1" dirty="0">
                <a:solidFill>
                  <a:schemeClr val="bg1"/>
                </a:solidFill>
              </a:rPr>
              <a:t>on Single Unit</a:t>
            </a:r>
            <a:r>
              <a:rPr lang="en-US" b="1" dirty="0" smtClean="0">
                <a:solidFill>
                  <a:schemeClr val="bg1"/>
                </a:solidFill>
              </a:rPr>
              <a:t>:</a:t>
            </a:r>
            <a:endParaRPr lang="en-US" dirty="0" smtClean="0">
              <a:solidFill>
                <a:schemeClr val="bg1"/>
              </a:solidFill>
            </a:endParaRPr>
          </a:p>
          <a:p>
            <a:pPr algn="ctr">
              <a:buNone/>
            </a:pPr>
            <a:r>
              <a:rPr lang="en-US" dirty="0" smtClean="0">
                <a:solidFill>
                  <a:schemeClr val="bg1"/>
                </a:solidFill>
              </a:rPr>
              <a:t>Prefer </a:t>
            </a:r>
            <a:r>
              <a:rPr lang="en-US" dirty="0" smtClean="0">
                <a:solidFill>
                  <a:srgbClr val="FF0000"/>
                </a:solidFill>
              </a:rPr>
              <a:t>source of info that identifies whole</a:t>
            </a:r>
            <a:endParaRPr lang="en-US" dirty="0" smtClean="0">
              <a:solidFill>
                <a:schemeClr val="bg1"/>
              </a:solidFill>
            </a:endParaRPr>
          </a:p>
          <a:p>
            <a:pPr>
              <a:buNone/>
            </a:pPr>
            <a:r>
              <a:rPr lang="en-US" dirty="0" smtClean="0">
                <a:solidFill>
                  <a:schemeClr val="bg1"/>
                </a:solidFill>
                <a:sym typeface="Wingdings" pitchFamily="2" charset="2"/>
              </a:rPr>
              <a:t>Documentary film on a single disc; no extras</a:t>
            </a:r>
            <a:endParaRPr lang="en-US" dirty="0" smtClean="0">
              <a:solidFill>
                <a:schemeClr val="bg1"/>
              </a:solidFill>
            </a:endParaRPr>
          </a:p>
          <a:p>
            <a:pPr>
              <a:buNone/>
            </a:pPr>
            <a:endParaRPr lang="en-US" dirty="0" smtClean="0">
              <a:solidFill>
                <a:schemeClr val="bg1"/>
              </a:solidFill>
            </a:endParaRPr>
          </a:p>
          <a:p>
            <a:pPr>
              <a:buFont typeface="Wingdings"/>
              <a:buChar char="à"/>
            </a:pPr>
            <a:endParaRPr lang="en-US" dirty="0">
              <a:sym typeface="Wingdings" pitchFamily="2" charset="2"/>
            </a:endParaRPr>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E4453-0601-45E3-96F2-6BE07A87F197}" type="slidenum">
              <a:rPr lang="en-US" smtClean="0"/>
              <a:pPr/>
              <a:t>3</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357351"/>
            <a:ext cx="2895600" cy="2171700"/>
          </a:xfrm>
          <a:prstGeom prst="rect">
            <a:avLst/>
          </a:prstGeom>
        </p:spPr>
      </p:pic>
      <p:sp>
        <p:nvSpPr>
          <p:cNvPr id="8" name="TextBox 7"/>
          <p:cNvSpPr txBox="1"/>
          <p:nvPr/>
        </p:nvSpPr>
        <p:spPr>
          <a:xfrm>
            <a:off x="539675" y="4692253"/>
            <a:ext cx="4819426" cy="1754326"/>
          </a:xfrm>
          <a:prstGeom prst="rect">
            <a:avLst/>
          </a:prstGeom>
          <a:noFill/>
        </p:spPr>
        <p:txBody>
          <a:bodyPr wrap="square" rtlCol="0">
            <a:spAutoFit/>
          </a:bodyPr>
          <a:lstStyle/>
          <a:p>
            <a:pPr marL="342900" lvl="0" indent="-342900">
              <a:spcBef>
                <a:spcPct val="20000"/>
              </a:spcBef>
              <a:buFont typeface="Wingdings"/>
              <a:buChar char="à"/>
            </a:pPr>
            <a:r>
              <a:rPr lang="en-US" sz="3000" dirty="0">
                <a:solidFill>
                  <a:prstClr val="black"/>
                </a:solidFill>
                <a:sym typeface="Wingdings" pitchFamily="2" charset="2"/>
              </a:rPr>
              <a:t>Use title frames or other sources as prescribed by 2.2.2.3 Preferred Sources</a:t>
            </a:r>
          </a:p>
          <a:p>
            <a:endParaRPr lang="en-US" dirty="0"/>
          </a:p>
        </p:txBody>
      </p:sp>
    </p:spTree>
    <p:extLst>
      <p:ext uri="{BB962C8B-B14F-4D97-AF65-F5344CB8AC3E}">
        <p14:creationId xmlns:p14="http://schemas.microsoft.com/office/powerpoint/2010/main" val="370475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lm distribution from starlightglobalfilms.com marketing-distribution.jpg"/>
          <p:cNvPicPr>
            <a:picLocks noChangeAspect="1"/>
          </p:cNvPicPr>
          <p:nvPr/>
        </p:nvPicPr>
        <p:blipFill>
          <a:blip r:embed="rId3" cstate="print"/>
          <a:stretch>
            <a:fillRect/>
          </a:stretch>
        </p:blipFill>
        <p:spPr>
          <a:xfrm>
            <a:off x="4038600" y="1600200"/>
            <a:ext cx="4928309" cy="3886200"/>
          </a:xfrm>
          <a:prstGeom prst="rect">
            <a:avLst/>
          </a:prstGeom>
        </p:spPr>
      </p:pic>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2.8 Publication Statement</a:t>
            </a:r>
            <a:endParaRPr lang="en-US" sz="3600" b="1" dirty="0">
              <a:latin typeface="Arial Rounded MT Bold" pitchFamily="34" charset="0"/>
            </a:endParaRPr>
          </a:p>
        </p:txBody>
      </p:sp>
      <p:sp>
        <p:nvSpPr>
          <p:cNvPr id="3" name="Content Placeholder 2"/>
          <p:cNvSpPr>
            <a:spLocks noGrp="1"/>
          </p:cNvSpPr>
          <p:nvPr>
            <p:ph idx="1"/>
          </p:nvPr>
        </p:nvSpPr>
        <p:spPr>
          <a:xfrm>
            <a:off x="304800" y="2057400"/>
            <a:ext cx="5181600" cy="4648200"/>
          </a:xfrm>
        </p:spPr>
        <p:txBody>
          <a:bodyPr>
            <a:normAutofit/>
          </a:bodyPr>
          <a:lstStyle/>
          <a:p>
            <a:pPr marL="0" indent="0">
              <a:buNone/>
            </a:pPr>
            <a:r>
              <a:rPr lang="en-US" dirty="0" smtClean="0"/>
              <a:t>Why are video publication statements so hard?</a:t>
            </a:r>
          </a:p>
          <a:p>
            <a:pPr marL="0" indent="0">
              <a:buNone/>
            </a:pPr>
            <a:endParaRPr lang="en-US" sz="3000" dirty="0" smtClean="0"/>
          </a:p>
          <a:p>
            <a:pPr marL="0" indent="0">
              <a:buNone/>
            </a:pPr>
            <a:endParaRPr lang="en-US" dirty="0" smtClean="0"/>
          </a:p>
          <a:p>
            <a:pPr marL="0" indent="0">
              <a:buNone/>
            </a:pPr>
            <a:r>
              <a:rPr lang="en-US" dirty="0" smtClean="0"/>
              <a:t>There is </a:t>
            </a:r>
            <a:r>
              <a:rPr lang="en-US" b="1" i="1" dirty="0" smtClean="0">
                <a:solidFill>
                  <a:srgbClr val="FF0000"/>
                </a:solidFill>
              </a:rPr>
              <a:t>no entity called “publisher” </a:t>
            </a:r>
            <a:r>
              <a:rPr lang="en-US" dirty="0" smtClean="0"/>
              <a:t>in the commercial dissemination of moving images</a:t>
            </a:r>
          </a:p>
          <a:p>
            <a:pPr marL="0" indent="0">
              <a:buNone/>
            </a:pPr>
            <a:endParaRPr lang="en-US" sz="36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30</a:t>
            </a:fld>
            <a:endParaRPr lang="en-US" dirty="0"/>
          </a:p>
        </p:txBody>
      </p:sp>
      <p:sp>
        <p:nvSpPr>
          <p:cNvPr id="9" name="TextBox 8"/>
          <p:cNvSpPr txBox="1"/>
          <p:nvPr/>
        </p:nvSpPr>
        <p:spPr>
          <a:xfrm>
            <a:off x="5105400" y="5562600"/>
            <a:ext cx="3810000" cy="276999"/>
          </a:xfrm>
          <a:prstGeom prst="rect">
            <a:avLst/>
          </a:prstGeom>
          <a:noFill/>
        </p:spPr>
        <p:txBody>
          <a:bodyPr wrap="square" rtlCol="0">
            <a:spAutoFit/>
          </a:bodyPr>
          <a:lstStyle/>
          <a:p>
            <a:r>
              <a:rPr lang="en-US" sz="1200" dirty="0" smtClean="0">
                <a:solidFill>
                  <a:schemeClr val="bg1"/>
                </a:solidFill>
              </a:rPr>
              <a:t>http://starlightglobalfilms.com/marketing-distribution/</a:t>
            </a:r>
            <a:endParaRPr lang="en-US" sz="1200" dirty="0">
              <a:solidFill>
                <a:schemeClr val="bg1"/>
              </a:solidFill>
            </a:endParaRPr>
          </a:p>
        </p:txBody>
      </p:sp>
    </p:spTree>
    <p:extLst>
      <p:ext uri="{BB962C8B-B14F-4D97-AF65-F5344CB8AC3E}">
        <p14:creationId xmlns:p14="http://schemas.microsoft.com/office/powerpoint/2010/main" val="266682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2.8 Publication Statement</a:t>
            </a:r>
            <a:endParaRPr lang="en-US" sz="3600" b="1" dirty="0">
              <a:latin typeface="Arial Rounded MT Bold" pitchFamily="34" charset="0"/>
            </a:endParaRPr>
          </a:p>
        </p:txBody>
      </p:sp>
      <p:sp>
        <p:nvSpPr>
          <p:cNvPr id="3" name="Content Placeholder 2"/>
          <p:cNvSpPr>
            <a:spLocks noGrp="1"/>
          </p:cNvSpPr>
          <p:nvPr>
            <p:ph idx="1"/>
          </p:nvPr>
        </p:nvSpPr>
        <p:spPr>
          <a:xfrm>
            <a:off x="457200" y="1981200"/>
            <a:ext cx="8229600" cy="5029200"/>
          </a:xfrm>
        </p:spPr>
        <p:txBody>
          <a:bodyPr>
            <a:normAutofit/>
          </a:bodyPr>
          <a:lstStyle/>
          <a:p>
            <a:pPr marL="2000250" lvl="3" indent="-742950">
              <a:spcBef>
                <a:spcPts val="300"/>
              </a:spcBef>
              <a:buFont typeface="+mj-lt"/>
              <a:buAutoNum type="arabicPeriod"/>
            </a:pPr>
            <a:r>
              <a:rPr lang="en-US" sz="3200" dirty="0" smtClean="0"/>
              <a:t>Production companies</a:t>
            </a:r>
          </a:p>
          <a:p>
            <a:pPr marL="2000250" lvl="3" indent="-742950">
              <a:spcBef>
                <a:spcPts val="300"/>
              </a:spcBef>
              <a:buFont typeface="+mj-lt"/>
              <a:buAutoNum type="arabicPeriod"/>
            </a:pPr>
            <a:r>
              <a:rPr lang="en-US" sz="3200" dirty="0" smtClean="0"/>
              <a:t>Financing companies (studio, other investors)*</a:t>
            </a:r>
          </a:p>
          <a:p>
            <a:pPr marL="2000250" lvl="3" indent="-742950">
              <a:spcBef>
                <a:spcPts val="300"/>
              </a:spcBef>
              <a:buFont typeface="+mj-lt"/>
              <a:buAutoNum type="arabicPeriod"/>
            </a:pPr>
            <a:r>
              <a:rPr lang="en-US" sz="3200" dirty="0" smtClean="0"/>
              <a:t>Distributors</a:t>
            </a:r>
          </a:p>
          <a:p>
            <a:pPr marL="2628900" lvl="6" indent="0">
              <a:buNone/>
            </a:pPr>
            <a:r>
              <a:rPr lang="en-US" sz="2800" dirty="0" smtClean="0">
                <a:solidFill>
                  <a:schemeClr val="bg1"/>
                </a:solidFill>
              </a:rPr>
              <a:t>Theatrical distributors*</a:t>
            </a:r>
          </a:p>
          <a:p>
            <a:pPr marL="2628900" lvl="6" indent="0">
              <a:buNone/>
            </a:pPr>
            <a:r>
              <a:rPr lang="en-US" sz="2800" dirty="0" smtClean="0">
                <a:solidFill>
                  <a:schemeClr val="bg1"/>
                </a:solidFill>
              </a:rPr>
              <a:t>Home video distributors</a:t>
            </a:r>
          </a:p>
          <a:p>
            <a:pPr marL="0" lvl="2" indent="0">
              <a:buNone/>
            </a:pPr>
            <a:endParaRPr lang="en-US" sz="1200" dirty="0" smtClean="0"/>
          </a:p>
          <a:p>
            <a:pPr marL="457200" lvl="2" indent="0">
              <a:buNone/>
            </a:pPr>
            <a:r>
              <a:rPr lang="en-US" sz="2000" i="1" dirty="0"/>
              <a:t>* Not related to video </a:t>
            </a:r>
            <a:r>
              <a:rPr lang="en-US" sz="2000" i="1" dirty="0" smtClean="0"/>
              <a:t>manifestations; these </a:t>
            </a:r>
            <a:r>
              <a:rPr lang="en-US" sz="2000" i="1" dirty="0"/>
              <a:t>may appear in credits, but it’s </a:t>
            </a:r>
            <a:r>
              <a:rPr lang="en-US" sz="2000" i="1" dirty="0" smtClean="0"/>
              <a:t>often not </a:t>
            </a:r>
            <a:r>
              <a:rPr lang="en-US" sz="2000" i="1" dirty="0"/>
              <a:t>easy to distinguish </a:t>
            </a:r>
            <a:r>
              <a:rPr lang="en-US" sz="2000" i="1" dirty="0" smtClean="0"/>
              <a:t>without additional knowledge; okay </a:t>
            </a:r>
            <a:r>
              <a:rPr lang="en-US" sz="2000" i="1" dirty="0"/>
              <a:t>to just </a:t>
            </a:r>
            <a:r>
              <a:rPr lang="en-US" sz="2000" i="1" dirty="0" smtClean="0"/>
              <a:t>consider them </a:t>
            </a:r>
            <a:r>
              <a:rPr lang="en-US" sz="2000" i="1" dirty="0"/>
              <a:t>production </a:t>
            </a:r>
            <a:r>
              <a:rPr lang="en-US" sz="2000" i="1" dirty="0" smtClean="0"/>
              <a:t>companies</a:t>
            </a:r>
          </a:p>
          <a:p>
            <a:pPr marL="0" indent="0">
              <a:buNone/>
            </a:pPr>
            <a:endParaRPr lang="en-US" sz="36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31</a:t>
            </a:fld>
            <a:endParaRPr lang="en-US" dirty="0"/>
          </a:p>
        </p:txBody>
      </p:sp>
    </p:spTree>
    <p:extLst>
      <p:ext uri="{BB962C8B-B14F-4D97-AF65-F5344CB8AC3E}">
        <p14:creationId xmlns:p14="http://schemas.microsoft.com/office/powerpoint/2010/main" val="326669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2.8 Publication Statement</a:t>
            </a:r>
            <a:endParaRPr lang="en-US" sz="3600" b="1" dirty="0">
              <a:latin typeface="Arial Rounded MT Bold" pitchFamily="34"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74407" y="1937198"/>
            <a:ext cx="2757585" cy="4525963"/>
          </a:xfrm>
        </p:spPr>
      </p:pic>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32</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864" y="1379986"/>
            <a:ext cx="3905250" cy="4867275"/>
          </a:xfrm>
          <a:prstGeom prst="rect">
            <a:avLst/>
          </a:prstGeom>
        </p:spPr>
      </p:pic>
      <p:sp>
        <p:nvSpPr>
          <p:cNvPr id="9" name="TextBox 8"/>
          <p:cNvSpPr txBox="1"/>
          <p:nvPr/>
        </p:nvSpPr>
        <p:spPr>
          <a:xfrm>
            <a:off x="3508963" y="3455959"/>
            <a:ext cx="1295400" cy="369332"/>
          </a:xfrm>
          <a:prstGeom prst="rect">
            <a:avLst/>
          </a:prstGeom>
          <a:noFill/>
        </p:spPr>
        <p:txBody>
          <a:bodyPr wrap="square" rtlCol="0">
            <a:spAutoFit/>
          </a:bodyPr>
          <a:lstStyle/>
          <a:p>
            <a:r>
              <a:rPr lang="en-US" dirty="0" smtClean="0">
                <a:solidFill>
                  <a:srgbClr val="FF0000"/>
                </a:solidFill>
                <a:sym typeface="Wingdings" panose="05000000000000000000" pitchFamily="2" charset="2"/>
              </a:rPr>
              <a:t> IMDb</a:t>
            </a:r>
            <a:endParaRPr lang="en-US" dirty="0">
              <a:solidFill>
                <a:srgbClr val="FF0000"/>
              </a:solidFill>
            </a:endParaRPr>
          </a:p>
        </p:txBody>
      </p:sp>
      <p:sp>
        <p:nvSpPr>
          <p:cNvPr id="10" name="TextBox 9"/>
          <p:cNvSpPr txBox="1"/>
          <p:nvPr/>
        </p:nvSpPr>
        <p:spPr>
          <a:xfrm>
            <a:off x="3444649" y="2077454"/>
            <a:ext cx="1828800" cy="369332"/>
          </a:xfrm>
          <a:prstGeom prst="rect">
            <a:avLst/>
          </a:prstGeom>
          <a:noFill/>
        </p:spPr>
        <p:txBody>
          <a:bodyPr wrap="square" rtlCol="0">
            <a:spAutoFit/>
          </a:bodyPr>
          <a:lstStyle/>
          <a:p>
            <a:r>
              <a:rPr lang="en-US" dirty="0" smtClean="0">
                <a:solidFill>
                  <a:srgbClr val="FF0000"/>
                </a:solidFill>
              </a:rPr>
              <a:t>Wikipedia </a:t>
            </a:r>
            <a:r>
              <a:rPr lang="en-US" dirty="0" smtClean="0">
                <a:solidFill>
                  <a:srgbClr val="FF0000"/>
                </a:solidFill>
                <a:sym typeface="Wingdings" panose="05000000000000000000" pitchFamily="2" charset="2"/>
              </a:rPr>
              <a:t></a:t>
            </a:r>
            <a:endParaRPr lang="en-US" dirty="0">
              <a:solidFill>
                <a:srgbClr val="FF0000"/>
              </a:solidFill>
            </a:endParaRPr>
          </a:p>
        </p:txBody>
      </p:sp>
      <p:sp>
        <p:nvSpPr>
          <p:cNvPr id="12" name="Oval 11"/>
          <p:cNvSpPr/>
          <p:nvPr/>
        </p:nvSpPr>
        <p:spPr>
          <a:xfrm>
            <a:off x="266700" y="1456186"/>
            <a:ext cx="18288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66700" y="2446786"/>
            <a:ext cx="10668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838700" y="1837186"/>
            <a:ext cx="3429000" cy="914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31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Arial Rounded MT Bold" pitchFamily="34" charset="0"/>
              </a:rPr>
              <a:t>2.8 Publication Statement</a:t>
            </a:r>
            <a:endParaRPr lang="en-US" dirty="0"/>
          </a:p>
        </p:txBody>
      </p:sp>
      <p:sp>
        <p:nvSpPr>
          <p:cNvPr id="3" name="Content Placeholder 2"/>
          <p:cNvSpPr>
            <a:spLocks noGrp="1"/>
          </p:cNvSpPr>
          <p:nvPr>
            <p:ph idx="1"/>
          </p:nvPr>
        </p:nvSpPr>
        <p:spPr>
          <a:xfrm>
            <a:off x="457200" y="2021017"/>
            <a:ext cx="8229600" cy="4525963"/>
          </a:xfrm>
        </p:spPr>
        <p:txBody>
          <a:bodyPr>
            <a:normAutofit/>
          </a:bodyPr>
          <a:lstStyle/>
          <a:p>
            <a:pPr marL="0" indent="0" algn="ctr">
              <a:buNone/>
            </a:pPr>
            <a:r>
              <a:rPr lang="en-US" dirty="0" smtClean="0"/>
              <a:t>AMIM 4</a:t>
            </a:r>
            <a:r>
              <a:rPr lang="en-US" dirty="0"/>
              <a:t>. Distribution, Release, Broadcast </a:t>
            </a:r>
            <a:r>
              <a:rPr lang="en-US" dirty="0" smtClean="0"/>
              <a:t>Area</a:t>
            </a:r>
          </a:p>
          <a:p>
            <a:pPr marL="0" indent="0" algn="ctr">
              <a:buNone/>
            </a:pPr>
            <a:endParaRPr lang="en-US" sz="2200" dirty="0"/>
          </a:p>
          <a:p>
            <a:pPr marL="0" indent="0">
              <a:buNone/>
            </a:pPr>
            <a:r>
              <a:rPr lang="en-US" dirty="0" smtClean="0"/>
              <a:t>Moving </a:t>
            </a:r>
            <a:r>
              <a:rPr lang="en-US" dirty="0"/>
              <a:t>image materials are made available to the public through methods of </a:t>
            </a:r>
            <a:r>
              <a:rPr lang="en-US" dirty="0">
                <a:hlinkClick r:id="rId3" tooltip="Distribution"/>
              </a:rPr>
              <a:t>distribution</a:t>
            </a:r>
            <a:r>
              <a:rPr lang="en-US" dirty="0"/>
              <a:t>, releasing, or broadcasting.  Distributors or releasing companies perform the function of making moving image materials available.  Television networks or stations </a:t>
            </a:r>
            <a:r>
              <a:rPr lang="en-US" dirty="0">
                <a:hlinkClick r:id="rId4" tooltip="Broadcast"/>
              </a:rPr>
              <a:t>broadcast</a:t>
            </a:r>
            <a:r>
              <a:rPr lang="en-US" dirty="0"/>
              <a:t> television programs. </a:t>
            </a:r>
          </a:p>
        </p:txBody>
      </p:sp>
      <p:sp>
        <p:nvSpPr>
          <p:cNvPr id="4" name="Slide Number Placeholder 3"/>
          <p:cNvSpPr>
            <a:spLocks noGrp="1"/>
          </p:cNvSpPr>
          <p:nvPr>
            <p:ph type="sldNum" sz="quarter" idx="12"/>
          </p:nvPr>
        </p:nvSpPr>
        <p:spPr/>
        <p:txBody>
          <a:bodyPr/>
          <a:lstStyle/>
          <a:p>
            <a:fld id="{2D6F8660-CAC8-48FB-9E28-61ED15296F04}" type="slidenum">
              <a:rPr lang="en-US" smtClean="0"/>
              <a:pPr/>
              <a:t>33</a:t>
            </a:fld>
            <a:endParaRPr lang="en-US" dirty="0"/>
          </a:p>
        </p:txBody>
      </p:sp>
      <p:sp>
        <p:nvSpPr>
          <p:cNvPr id="5" name="Date Placeholder 4"/>
          <p:cNvSpPr>
            <a:spLocks noGrp="1"/>
          </p:cNvSpPr>
          <p:nvPr>
            <p:ph type="dt" sz="half" idx="10"/>
          </p:nvPr>
        </p:nvSpPr>
        <p:spPr/>
        <p:txBody>
          <a:bodyPr/>
          <a:lstStyle/>
          <a:p>
            <a:r>
              <a:rPr lang="en-US" dirty="0" smtClean="0"/>
              <a:t>4/22/2016</a:t>
            </a:r>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2.8 Publication Statement</a:t>
            </a:r>
            <a:endParaRPr lang="en-US" sz="3600" b="1" dirty="0">
              <a:latin typeface="Arial Rounded MT Bold" pitchFamily="34" charset="0"/>
            </a:endParaRPr>
          </a:p>
        </p:txBody>
      </p:sp>
      <p:sp>
        <p:nvSpPr>
          <p:cNvPr id="3" name="Content Placeholder 2"/>
          <p:cNvSpPr>
            <a:spLocks noGrp="1"/>
          </p:cNvSpPr>
          <p:nvPr>
            <p:ph idx="1"/>
          </p:nvPr>
        </p:nvSpPr>
        <p:spPr>
          <a:xfrm>
            <a:off x="609600" y="1981200"/>
            <a:ext cx="8001000" cy="4648200"/>
          </a:xfrm>
        </p:spPr>
        <p:txBody>
          <a:bodyPr>
            <a:normAutofit/>
          </a:bodyPr>
          <a:lstStyle/>
          <a:p>
            <a:pPr marL="3657600" indent="-742950">
              <a:buFont typeface="+mj-lt"/>
              <a:buAutoNum type="arabicPeriod"/>
            </a:pPr>
            <a:r>
              <a:rPr lang="en-US" sz="3600" dirty="0" smtClean="0"/>
              <a:t>Production Company</a:t>
            </a:r>
          </a:p>
          <a:p>
            <a:pPr marL="3657600" lvl="1"/>
            <a:r>
              <a:rPr lang="en-US" dirty="0"/>
              <a:t>Acquires content</a:t>
            </a:r>
          </a:p>
          <a:p>
            <a:pPr marL="3657600" lvl="1"/>
            <a:r>
              <a:rPr lang="en-US" dirty="0"/>
              <a:t>Organizes and manages production</a:t>
            </a:r>
          </a:p>
          <a:p>
            <a:pPr marL="3657600" lvl="1"/>
            <a:r>
              <a:rPr lang="en-US" dirty="0"/>
              <a:t>Final editorial </a:t>
            </a:r>
            <a:r>
              <a:rPr lang="en-US" dirty="0" smtClean="0"/>
              <a:t>review</a:t>
            </a:r>
          </a:p>
          <a:p>
            <a:pPr lvl="1"/>
            <a:endParaRPr lang="en-US" sz="2000" dirty="0" smtClean="0"/>
          </a:p>
          <a:p>
            <a:pPr marL="0" indent="-742950">
              <a:buFont typeface="+mj-lt"/>
              <a:buAutoNum type="arabicPeriod"/>
            </a:pPr>
            <a:r>
              <a:rPr lang="en-US" sz="3600" dirty="0" smtClean="0"/>
              <a:t>Financing Company</a:t>
            </a:r>
          </a:p>
          <a:p>
            <a:pPr marL="0" lvl="1"/>
            <a:r>
              <a:rPr lang="en-US" dirty="0"/>
              <a:t>Provides </a:t>
            </a:r>
            <a:r>
              <a:rPr lang="en-US" dirty="0" smtClean="0"/>
              <a:t>funding</a:t>
            </a:r>
            <a:endParaRPr lang="en-US" sz="3600" dirty="0" smtClean="0"/>
          </a:p>
          <a:p>
            <a:pPr marL="0" indent="0">
              <a:buNone/>
            </a:pPr>
            <a:endParaRPr lang="en-US" sz="36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981200"/>
            <a:ext cx="1538276" cy="29725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538" y="4648913"/>
            <a:ext cx="1637324" cy="2072562"/>
          </a:xfrm>
          <a:prstGeom prst="rect">
            <a:avLst/>
          </a:prstGeom>
        </p:spPr>
      </p:pic>
    </p:spTree>
    <p:extLst>
      <p:ext uri="{BB962C8B-B14F-4D97-AF65-F5344CB8AC3E}">
        <p14:creationId xmlns:p14="http://schemas.microsoft.com/office/powerpoint/2010/main" val="296559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2.8 Publication Statement</a:t>
            </a:r>
            <a:endParaRPr lang="en-US" sz="3600" b="1" dirty="0">
              <a:latin typeface="Arial Rounded MT Bold" pitchFamily="34" charset="0"/>
            </a:endParaRPr>
          </a:p>
        </p:txBody>
      </p:sp>
      <p:sp>
        <p:nvSpPr>
          <p:cNvPr id="3" name="Content Placeholder 2"/>
          <p:cNvSpPr>
            <a:spLocks noGrp="1"/>
          </p:cNvSpPr>
          <p:nvPr>
            <p:ph idx="1"/>
          </p:nvPr>
        </p:nvSpPr>
        <p:spPr>
          <a:xfrm>
            <a:off x="265355" y="2073276"/>
            <a:ext cx="8458200" cy="4648199"/>
          </a:xfrm>
        </p:spPr>
        <p:txBody>
          <a:bodyPr>
            <a:normAutofit/>
          </a:bodyPr>
          <a:lstStyle/>
          <a:p>
            <a:pPr marL="742950" indent="-742950">
              <a:buFont typeface="+mj-lt"/>
              <a:buAutoNum type="arabicPeriod" startAt="3"/>
            </a:pPr>
            <a:r>
              <a:rPr lang="en-US" sz="3600" dirty="0" smtClean="0"/>
              <a:t>Home Video Distributor</a:t>
            </a:r>
          </a:p>
          <a:p>
            <a:pPr lvl="1"/>
            <a:r>
              <a:rPr lang="en-US" dirty="0" smtClean="0"/>
              <a:t>Acquires content (major studios have their own distribution arms, but independent films have to find a distributor)</a:t>
            </a:r>
          </a:p>
          <a:p>
            <a:pPr lvl="1"/>
            <a:r>
              <a:rPr lang="en-US" dirty="0" smtClean="0"/>
              <a:t>Licenses content (usually exclusive to a region or format and time-limited—one reason it’s hard to get perpetual streaming rights)</a:t>
            </a:r>
          </a:p>
          <a:p>
            <a:pPr lvl="1"/>
            <a:r>
              <a:rPr lang="en-US" dirty="0" smtClean="0"/>
              <a:t>Designs physical object (designs container; develops, outsources or selects special features)</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2700" y="850620"/>
            <a:ext cx="2514600" cy="1885950"/>
          </a:xfrm>
          <a:prstGeom prst="rect">
            <a:avLst/>
          </a:prstGeom>
        </p:spPr>
      </p:pic>
    </p:spTree>
    <p:extLst>
      <p:ext uri="{BB962C8B-B14F-4D97-AF65-F5344CB8AC3E}">
        <p14:creationId xmlns:p14="http://schemas.microsoft.com/office/powerpoint/2010/main" val="138028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2.8 Publication Statement</a:t>
            </a:r>
            <a:endParaRPr lang="en-US" sz="3600" b="1" dirty="0">
              <a:latin typeface="Arial Rounded MT Bold" pitchFamily="34" charset="0"/>
            </a:endParaRPr>
          </a:p>
        </p:txBody>
      </p:sp>
      <p:sp>
        <p:nvSpPr>
          <p:cNvPr id="3" name="Content Placeholder 2"/>
          <p:cNvSpPr>
            <a:spLocks noGrp="1"/>
          </p:cNvSpPr>
          <p:nvPr>
            <p:ph idx="1"/>
          </p:nvPr>
        </p:nvSpPr>
        <p:spPr>
          <a:xfrm>
            <a:off x="457200" y="1905000"/>
            <a:ext cx="8458200" cy="4724399"/>
          </a:xfrm>
        </p:spPr>
        <p:txBody>
          <a:bodyPr>
            <a:normAutofit/>
          </a:bodyPr>
          <a:lstStyle/>
          <a:p>
            <a:pPr marL="742950" indent="-742950" algn="ctr">
              <a:buFont typeface="+mj-lt"/>
              <a:buAutoNum type="arabicPeriod" startAt="3"/>
            </a:pPr>
            <a:r>
              <a:rPr lang="en-US" sz="3600" dirty="0" smtClean="0"/>
              <a:t>Home Video Distributor</a:t>
            </a:r>
          </a:p>
          <a:p>
            <a:pPr lvl="1"/>
            <a:r>
              <a:rPr lang="en-US" dirty="0" smtClean="0"/>
              <a:t>Produces physical object (pressing or burning)</a:t>
            </a:r>
          </a:p>
          <a:p>
            <a:pPr lvl="1"/>
            <a:r>
              <a:rPr lang="en-US" dirty="0"/>
              <a:t>Markets </a:t>
            </a:r>
            <a:r>
              <a:rPr lang="en-US" dirty="0" smtClean="0"/>
              <a:t>video</a:t>
            </a:r>
          </a:p>
          <a:p>
            <a:pPr lvl="1"/>
            <a:r>
              <a:rPr lang="en-US" dirty="0" smtClean="0"/>
              <a:t>Arranges for video to be available online</a:t>
            </a:r>
          </a:p>
          <a:p>
            <a:pPr lvl="1"/>
            <a:r>
              <a:rPr lang="en-US" dirty="0" smtClean="0"/>
              <a:t>Sells and distributes video to: chains (Walmart, Barnes &amp; Noble), online stores (Amazon), suppliers for independent bookstores and libraries (like Midwest Tape or Ingram)</a:t>
            </a:r>
            <a:endParaRPr lang="en-US"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36</a:t>
            </a:fld>
            <a:endParaRPr lang="en-US" dirty="0"/>
          </a:p>
        </p:txBody>
      </p:sp>
      <p:pic>
        <p:nvPicPr>
          <p:cNvPr id="7" name="Picture 6" descr="290px-VHS_diagonal.svg.png"/>
          <p:cNvPicPr>
            <a:picLocks noChangeAspect="1"/>
          </p:cNvPicPr>
          <p:nvPr/>
        </p:nvPicPr>
        <p:blipFill>
          <a:blip r:embed="rId3" cstate="print"/>
          <a:stretch>
            <a:fillRect/>
          </a:stretch>
        </p:blipFill>
        <p:spPr>
          <a:xfrm>
            <a:off x="6705599" y="5410200"/>
            <a:ext cx="1492525" cy="1394739"/>
          </a:xfrm>
          <a:prstGeom prst="rect">
            <a:avLst/>
          </a:prstGeom>
        </p:spPr>
      </p:pic>
    </p:spTree>
    <p:extLst>
      <p:ext uri="{BB962C8B-B14F-4D97-AF65-F5344CB8AC3E}">
        <p14:creationId xmlns:p14="http://schemas.microsoft.com/office/powerpoint/2010/main" val="228226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2.8 Publication Statement</a:t>
            </a:r>
            <a:endParaRPr lang="en-US" sz="3600" b="1" dirty="0">
              <a:latin typeface="Arial Rounded MT Bold" pitchFamily="34" charset="0"/>
            </a:endParaRPr>
          </a:p>
        </p:txBody>
      </p:sp>
      <p:sp>
        <p:nvSpPr>
          <p:cNvPr id="3" name="Content Placeholder 2"/>
          <p:cNvSpPr>
            <a:spLocks noGrp="1"/>
          </p:cNvSpPr>
          <p:nvPr>
            <p:ph idx="1"/>
          </p:nvPr>
        </p:nvSpPr>
        <p:spPr>
          <a:xfrm>
            <a:off x="457200" y="1965325"/>
            <a:ext cx="8229600" cy="4756150"/>
          </a:xfrm>
        </p:spPr>
        <p:txBody>
          <a:bodyPr>
            <a:normAutofit/>
          </a:bodyPr>
          <a:lstStyle/>
          <a:p>
            <a:pPr marL="0" indent="0" algn="ctr">
              <a:buNone/>
            </a:pPr>
            <a:r>
              <a:rPr lang="en-US" sz="3600" dirty="0" smtClean="0"/>
              <a:t>RDA Definitions</a:t>
            </a:r>
          </a:p>
          <a:p>
            <a:pPr marL="0" indent="0" algn="ctr">
              <a:buNone/>
            </a:pPr>
            <a:endParaRPr lang="en-US" sz="1200" dirty="0" smtClean="0"/>
          </a:p>
          <a:p>
            <a:pPr marL="0" indent="0">
              <a:buNone/>
            </a:pPr>
            <a:r>
              <a:rPr lang="en-US" sz="3600" dirty="0"/>
              <a:t>Publisher: </a:t>
            </a:r>
            <a:r>
              <a:rPr lang="en-US" sz="3600" dirty="0" smtClean="0"/>
              <a:t>An agent </a:t>
            </a:r>
            <a:r>
              <a:rPr lang="en-US" sz="3600" dirty="0"/>
              <a:t>responsible for publishing, </a:t>
            </a:r>
            <a:r>
              <a:rPr lang="en-US" sz="3600" b="1" i="1" dirty="0">
                <a:solidFill>
                  <a:srgbClr val="FF0000"/>
                </a:solidFill>
              </a:rPr>
              <a:t>releasing</a:t>
            </a:r>
            <a:r>
              <a:rPr lang="en-US" sz="3600" dirty="0"/>
              <a:t>, or </a:t>
            </a:r>
            <a:r>
              <a:rPr lang="en-US" sz="3600" b="1" i="1" dirty="0">
                <a:solidFill>
                  <a:srgbClr val="FF0000"/>
                </a:solidFill>
              </a:rPr>
              <a:t>issuing</a:t>
            </a:r>
            <a:r>
              <a:rPr lang="en-US" sz="3600" dirty="0">
                <a:solidFill>
                  <a:srgbClr val="FF0000"/>
                </a:solidFill>
              </a:rPr>
              <a:t> </a:t>
            </a:r>
            <a:r>
              <a:rPr lang="en-US" sz="3600" dirty="0"/>
              <a:t>a </a:t>
            </a:r>
            <a:r>
              <a:rPr lang="en-US" sz="3600" dirty="0" smtClean="0"/>
              <a:t>manifestation</a:t>
            </a:r>
          </a:p>
          <a:p>
            <a:pPr marL="742950" indent="-742950">
              <a:buFont typeface="+mj-lt"/>
              <a:buAutoNum type="arabicPeriod"/>
            </a:pPr>
            <a:endParaRPr lang="en-US" sz="1200" dirty="0"/>
          </a:p>
          <a:p>
            <a:pPr marL="0" indent="0">
              <a:buNone/>
            </a:pPr>
            <a:r>
              <a:rPr lang="en-US" sz="3600" dirty="0"/>
              <a:t>Distributor: </a:t>
            </a:r>
            <a:r>
              <a:rPr lang="en-US" sz="3600" dirty="0" smtClean="0"/>
              <a:t>An agent </a:t>
            </a:r>
            <a:r>
              <a:rPr lang="en-US" sz="3600" dirty="0"/>
              <a:t>responsible for distributing a </a:t>
            </a:r>
            <a:r>
              <a:rPr lang="en-US" sz="3600" dirty="0" smtClean="0"/>
              <a:t>manifestation</a:t>
            </a:r>
            <a:endParaRPr lang="en-US" sz="3600" dirty="0"/>
          </a:p>
          <a:p>
            <a:pPr marL="0" indent="0">
              <a:buNone/>
            </a:pPr>
            <a:endParaRPr lang="en-US" sz="3600" dirty="0" smtClean="0"/>
          </a:p>
          <a:p>
            <a:pPr marL="0" indent="0">
              <a:buNone/>
            </a:pPr>
            <a:endParaRPr lang="en-US" sz="36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37</a:t>
            </a:fld>
            <a:endParaRPr lang="en-US" dirty="0"/>
          </a:p>
        </p:txBody>
      </p:sp>
    </p:spTree>
    <p:extLst>
      <p:ext uri="{BB962C8B-B14F-4D97-AF65-F5344CB8AC3E}">
        <p14:creationId xmlns:p14="http://schemas.microsoft.com/office/powerpoint/2010/main" val="218270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2.8 Publication Statement</a:t>
            </a:r>
            <a:endParaRPr lang="en-US" sz="3600" b="1" dirty="0">
              <a:latin typeface="Arial Rounded MT Bold" pitchFamily="34" charset="0"/>
            </a:endParaRPr>
          </a:p>
        </p:txBody>
      </p:sp>
      <p:sp>
        <p:nvSpPr>
          <p:cNvPr id="3" name="Content Placeholder 2"/>
          <p:cNvSpPr>
            <a:spLocks noGrp="1"/>
          </p:cNvSpPr>
          <p:nvPr>
            <p:ph idx="1"/>
          </p:nvPr>
        </p:nvSpPr>
        <p:spPr>
          <a:xfrm>
            <a:off x="457200" y="1828800"/>
            <a:ext cx="8229600" cy="5029200"/>
          </a:xfrm>
        </p:spPr>
        <p:txBody>
          <a:bodyPr>
            <a:normAutofit/>
          </a:bodyPr>
          <a:lstStyle/>
          <a:p>
            <a:pPr marL="0" indent="0" algn="ctr">
              <a:buNone/>
            </a:pPr>
            <a:r>
              <a:rPr lang="en-US" sz="3400" dirty="0" smtClean="0"/>
              <a:t>Publisher vs. Distributor</a:t>
            </a:r>
          </a:p>
          <a:p>
            <a:pPr marL="0" indent="0" algn="ctr">
              <a:buNone/>
            </a:pPr>
            <a:endParaRPr lang="en-US" sz="500" dirty="0" smtClean="0"/>
          </a:p>
          <a:p>
            <a:pPr marL="457200" indent="-457200">
              <a:buNone/>
            </a:pPr>
            <a:r>
              <a:rPr lang="en-US" sz="2800" dirty="0" smtClean="0"/>
              <a:t>In case of doubt, consider the entity to be a publisher</a:t>
            </a:r>
          </a:p>
          <a:p>
            <a:pPr marL="457200" indent="-457200">
              <a:buNone/>
            </a:pPr>
            <a:r>
              <a:rPr lang="en-US" sz="2800" dirty="0" smtClean="0"/>
              <a:t>Even when there is a “distributed by” statement, could be considered a publisher</a:t>
            </a:r>
          </a:p>
          <a:p>
            <a:pPr marL="0" indent="0">
              <a:buNone/>
            </a:pPr>
            <a:endParaRPr lang="en-US" sz="1000" dirty="0" smtClean="0"/>
          </a:p>
          <a:p>
            <a:pPr marL="914400" indent="0">
              <a:buNone/>
            </a:pPr>
            <a:r>
              <a:rPr lang="en-US" sz="2600" dirty="0" smtClean="0"/>
              <a:t>New York, NY : A &amp; E Television Networks : Distributed by New Video, [2007] *</a:t>
            </a:r>
          </a:p>
          <a:p>
            <a:pPr marL="914400" indent="0">
              <a:buNone/>
            </a:pPr>
            <a:endParaRPr lang="en-US" sz="1000" dirty="0" smtClean="0"/>
          </a:p>
          <a:p>
            <a:pPr marL="457200" indent="0">
              <a:buNone/>
            </a:pPr>
            <a:r>
              <a:rPr lang="en-US" sz="2000" i="1" dirty="0" smtClean="0"/>
              <a:t>* Is </a:t>
            </a:r>
            <a:r>
              <a:rPr lang="en-US" sz="2000" i="1" dirty="0"/>
              <a:t>A&amp;E Television Networks </a:t>
            </a:r>
            <a:r>
              <a:rPr lang="en-US" sz="2000" i="1" dirty="0" smtClean="0"/>
              <a:t>really a publisher?</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38</a:t>
            </a:fld>
            <a:endParaRPr lang="en-US" dirty="0"/>
          </a:p>
        </p:txBody>
      </p:sp>
      <p:pic>
        <p:nvPicPr>
          <p:cNvPr id="9" name="Picture 8" descr="new video 2.jpg"/>
          <p:cNvPicPr>
            <a:picLocks noChangeAspect="1"/>
          </p:cNvPicPr>
          <p:nvPr/>
        </p:nvPicPr>
        <p:blipFill>
          <a:blip r:embed="rId3" cstate="print"/>
          <a:stretch>
            <a:fillRect/>
          </a:stretch>
        </p:blipFill>
        <p:spPr>
          <a:xfrm>
            <a:off x="0" y="5652321"/>
            <a:ext cx="9144000" cy="1079314"/>
          </a:xfrm>
          <a:prstGeom prst="rect">
            <a:avLst/>
          </a:prstGeom>
        </p:spPr>
      </p:pic>
    </p:spTree>
    <p:extLst>
      <p:ext uri="{BB962C8B-B14F-4D97-AF65-F5344CB8AC3E}">
        <p14:creationId xmlns:p14="http://schemas.microsoft.com/office/powerpoint/2010/main" val="418962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2.8 Publication Statement</a:t>
            </a:r>
            <a:endParaRPr lang="en-US" sz="3600" b="1" dirty="0">
              <a:latin typeface="Arial Rounded MT Bold" pitchFamily="34" charset="0"/>
            </a:endParaRPr>
          </a:p>
        </p:txBody>
      </p:sp>
      <p:sp>
        <p:nvSpPr>
          <p:cNvPr id="3" name="Content Placeholder 2"/>
          <p:cNvSpPr>
            <a:spLocks noGrp="1"/>
          </p:cNvSpPr>
          <p:nvPr>
            <p:ph idx="1"/>
          </p:nvPr>
        </p:nvSpPr>
        <p:spPr>
          <a:xfrm>
            <a:off x="533400" y="2101850"/>
            <a:ext cx="8229600" cy="4756150"/>
          </a:xfrm>
        </p:spPr>
        <p:txBody>
          <a:bodyPr>
            <a:normAutofit fontScale="77500" lnSpcReduction="20000"/>
          </a:bodyPr>
          <a:lstStyle/>
          <a:p>
            <a:pPr marL="0" indent="0" algn="ctr">
              <a:buNone/>
            </a:pPr>
            <a:r>
              <a:rPr lang="en-US" sz="4600" dirty="0" smtClean="0"/>
              <a:t>2.8.4.2 Source </a:t>
            </a:r>
            <a:r>
              <a:rPr lang="en-US" sz="4600" dirty="0"/>
              <a:t>of </a:t>
            </a:r>
            <a:r>
              <a:rPr lang="en-US" sz="4600" dirty="0" smtClean="0"/>
              <a:t>info. </a:t>
            </a:r>
            <a:r>
              <a:rPr lang="en-US" sz="4600" dirty="0"/>
              <a:t>for </a:t>
            </a:r>
            <a:r>
              <a:rPr lang="en-US" sz="4600" dirty="0" smtClean="0"/>
              <a:t>publisher’s name</a:t>
            </a:r>
          </a:p>
          <a:p>
            <a:pPr marL="0" indent="0">
              <a:buNone/>
            </a:pPr>
            <a:endParaRPr lang="en-US" sz="2600" dirty="0" smtClean="0"/>
          </a:p>
          <a:p>
            <a:pPr marL="1314450" lvl="1" indent="-914400">
              <a:buFont typeface="+mj-lt"/>
              <a:buAutoNum type="alphaLcParenR"/>
            </a:pPr>
            <a:r>
              <a:rPr lang="en-US" sz="3800" dirty="0" smtClean="0"/>
              <a:t>same source as the title proper</a:t>
            </a:r>
          </a:p>
          <a:p>
            <a:pPr marL="1314450" lvl="1" indent="-914400">
              <a:buFont typeface="+mj-lt"/>
              <a:buAutoNum type="alphaLcParenR"/>
            </a:pPr>
            <a:r>
              <a:rPr lang="en-US" sz="3800" dirty="0" smtClean="0"/>
              <a:t>another </a:t>
            </a:r>
            <a:r>
              <a:rPr lang="en-US" sz="3800" dirty="0"/>
              <a:t>source within the </a:t>
            </a:r>
            <a:r>
              <a:rPr lang="en-US" sz="3800" dirty="0" smtClean="0"/>
              <a:t>manifestation </a:t>
            </a:r>
            <a:r>
              <a:rPr lang="en-US" sz="3800" dirty="0"/>
              <a:t>itself (disc label if using title frames, container, guide)</a:t>
            </a:r>
          </a:p>
          <a:p>
            <a:pPr marL="1314450" lvl="1" indent="-914400">
              <a:buFont typeface="+mj-lt"/>
              <a:buAutoNum type="alphaLcParenR"/>
            </a:pPr>
            <a:r>
              <a:rPr lang="en-US" sz="3800" dirty="0"/>
              <a:t>another source from 2.2.4 (external source</a:t>
            </a:r>
            <a:r>
              <a:rPr lang="en-US" sz="3800" dirty="0" smtClean="0"/>
              <a:t>)</a:t>
            </a:r>
          </a:p>
          <a:p>
            <a:pPr marL="1314450" lvl="1" indent="-914400">
              <a:buFont typeface="+mj-lt"/>
              <a:buAutoNum type="alphaLcParenR"/>
            </a:pPr>
            <a:endParaRPr lang="en-US" sz="2600" dirty="0" smtClean="0"/>
          </a:p>
          <a:p>
            <a:pPr marL="0" indent="0">
              <a:buNone/>
            </a:pPr>
            <a:r>
              <a:rPr lang="en-US" sz="3900" dirty="0" smtClean="0"/>
              <a:t>For video, source other than the title frames (container, disc label) are more likely to have been intended to convey publication info.</a:t>
            </a:r>
            <a:endParaRPr lang="en-US" sz="3900"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39</a:t>
            </a:fld>
            <a:endParaRPr lang="en-US" dirty="0"/>
          </a:p>
        </p:txBody>
      </p:sp>
    </p:spTree>
    <p:extLst>
      <p:ext uri="{BB962C8B-B14F-4D97-AF65-F5344CB8AC3E}">
        <p14:creationId xmlns:p14="http://schemas.microsoft.com/office/powerpoint/2010/main" val="114754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You Describing?</a:t>
            </a:r>
            <a:endParaRPr lang="en-US" dirty="0"/>
          </a:p>
        </p:txBody>
      </p:sp>
      <p:sp>
        <p:nvSpPr>
          <p:cNvPr id="3" name="Content Placeholder 2"/>
          <p:cNvSpPr>
            <a:spLocks noGrp="1"/>
          </p:cNvSpPr>
          <p:nvPr>
            <p:ph idx="1"/>
          </p:nvPr>
        </p:nvSpPr>
        <p:spPr>
          <a:xfrm>
            <a:off x="471544" y="2012949"/>
            <a:ext cx="8229600" cy="4525963"/>
          </a:xfrm>
        </p:spPr>
        <p:txBody>
          <a:bodyPr>
            <a:normAutofit fontScale="92500" lnSpcReduction="20000"/>
          </a:bodyPr>
          <a:lstStyle/>
          <a:p>
            <a:pPr algn="ctr">
              <a:buNone/>
            </a:pPr>
            <a:r>
              <a:rPr lang="en-US" dirty="0" smtClean="0">
                <a:solidFill>
                  <a:schemeClr val="bg1"/>
                </a:solidFill>
              </a:rPr>
              <a:t>2.1.2.2 Basis for Identification of the Manifestation</a:t>
            </a:r>
          </a:p>
          <a:p>
            <a:pPr algn="ctr">
              <a:buNone/>
            </a:pPr>
            <a:r>
              <a:rPr lang="en-US" b="1" i="1" dirty="0">
                <a:solidFill>
                  <a:schemeClr val="bg1"/>
                </a:solidFill>
              </a:rPr>
              <a:t>Multiple Works </a:t>
            </a:r>
            <a:r>
              <a:rPr lang="en-US" b="1" dirty="0">
                <a:solidFill>
                  <a:schemeClr val="bg1"/>
                </a:solidFill>
              </a:rPr>
              <a:t>on Single Unit:</a:t>
            </a:r>
          </a:p>
          <a:p>
            <a:pPr algn="ctr">
              <a:buNone/>
            </a:pPr>
            <a:r>
              <a:rPr lang="en-US" dirty="0" smtClean="0">
                <a:solidFill>
                  <a:schemeClr val="bg1"/>
                </a:solidFill>
              </a:rPr>
              <a:t>Prefer </a:t>
            </a:r>
            <a:r>
              <a:rPr lang="en-US" dirty="0" smtClean="0">
                <a:solidFill>
                  <a:srgbClr val="FF0000"/>
                </a:solidFill>
              </a:rPr>
              <a:t>source of info that identifies whole with collective title</a:t>
            </a:r>
            <a:endParaRPr lang="en-US" dirty="0" smtClean="0">
              <a:solidFill>
                <a:schemeClr val="bg1"/>
              </a:solidFill>
            </a:endParaRPr>
          </a:p>
          <a:p>
            <a:pPr marL="3657600" lvl="1">
              <a:buNone/>
            </a:pPr>
            <a:endParaRPr lang="en-US" sz="1100" dirty="0" smtClean="0">
              <a:solidFill>
                <a:schemeClr val="bg1"/>
              </a:solidFill>
              <a:sym typeface="Wingdings" pitchFamily="2" charset="2"/>
            </a:endParaRPr>
          </a:p>
          <a:p>
            <a:pPr marL="4572000" lvl="1">
              <a:buNone/>
            </a:pPr>
            <a:r>
              <a:rPr lang="en-US" sz="3200" dirty="0" smtClean="0">
                <a:solidFill>
                  <a:schemeClr val="bg1"/>
                </a:solidFill>
                <a:sym typeface="Wingdings" pitchFamily="2" charset="2"/>
              </a:rPr>
              <a:t>Ten animated shorts on a single disc with a collective title</a:t>
            </a:r>
            <a:endParaRPr lang="en-US" dirty="0" smtClean="0">
              <a:solidFill>
                <a:schemeClr val="bg1"/>
              </a:solidFill>
              <a:sym typeface="Wingdings" pitchFamily="2" charset="2"/>
            </a:endParaRPr>
          </a:p>
          <a:p>
            <a:pPr marL="4572000">
              <a:buFont typeface="Wingdings"/>
              <a:buChar char="à"/>
            </a:pPr>
            <a:r>
              <a:rPr lang="en-US" dirty="0" smtClean="0">
                <a:solidFill>
                  <a:schemeClr val="bg1"/>
                </a:solidFill>
                <a:sym typeface="Wingdings" pitchFamily="2" charset="2"/>
              </a:rPr>
              <a:t> Use disc label, container or menu with collective title</a:t>
            </a:r>
            <a:endParaRPr lang="en-US" dirty="0">
              <a:solidFill>
                <a:schemeClr val="bg1"/>
              </a:solidFill>
              <a:sym typeface="Wingdings" pitchFamily="2" charset="2"/>
            </a:endParaRPr>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E4453-0601-45E3-96F2-6BE07A87F197}" type="slidenum">
              <a:rPr lang="en-US" smtClean="0"/>
              <a:pPr/>
              <a:t>4</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09094"/>
            <a:ext cx="4230268" cy="2829818"/>
          </a:xfrm>
          <a:prstGeom prst="rect">
            <a:avLst/>
          </a:prstGeom>
        </p:spPr>
      </p:pic>
    </p:spTree>
    <p:extLst>
      <p:ext uri="{BB962C8B-B14F-4D97-AF65-F5344CB8AC3E}">
        <p14:creationId xmlns:p14="http://schemas.microsoft.com/office/powerpoint/2010/main" val="314457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How do you identify a publisher?</a:t>
            </a:r>
            <a:endParaRPr lang="en-US" sz="3600" b="1" dirty="0">
              <a:latin typeface="Arial Rounded MT Bold" pitchFamily="34" charset="0"/>
            </a:endParaRP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40</a:t>
            </a:fld>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14600"/>
            <a:ext cx="9144000" cy="3258207"/>
          </a:xfrm>
          <a:prstGeom prst="rect">
            <a:avLst/>
          </a:prstGeom>
        </p:spPr>
      </p:pic>
    </p:spTree>
    <p:extLst>
      <p:ext uri="{BB962C8B-B14F-4D97-AF65-F5344CB8AC3E}">
        <p14:creationId xmlns:p14="http://schemas.microsoft.com/office/powerpoint/2010/main" val="396403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How do you identify a publisher?</a:t>
            </a:r>
            <a:endParaRPr lang="en-US" sz="3600" b="1" dirty="0">
              <a:latin typeface="Arial Rounded MT Bold" pitchFamily="34" charset="0"/>
            </a:endParaRP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41</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486125"/>
            <a:ext cx="1219200" cy="221973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74351"/>
            <a:ext cx="9144000" cy="3083649"/>
          </a:xfrm>
          <a:prstGeom prst="rect">
            <a:avLst/>
          </a:prstGeom>
        </p:spPr>
      </p:pic>
    </p:spTree>
    <p:extLst>
      <p:ext uri="{BB962C8B-B14F-4D97-AF65-F5344CB8AC3E}">
        <p14:creationId xmlns:p14="http://schemas.microsoft.com/office/powerpoint/2010/main" val="256087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How do you identify a publisher?</a:t>
            </a:r>
            <a:endParaRPr lang="en-US" sz="3600" b="1" dirty="0">
              <a:latin typeface="Arial Rounded MT Bold" pitchFamily="34" charset="0"/>
            </a:endParaRP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42</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95600"/>
            <a:ext cx="9144000" cy="2417856"/>
          </a:xfrm>
          <a:prstGeom prst="rect">
            <a:avLst/>
          </a:prstGeom>
        </p:spPr>
      </p:pic>
    </p:spTree>
    <p:extLst>
      <p:ext uri="{BB962C8B-B14F-4D97-AF65-F5344CB8AC3E}">
        <p14:creationId xmlns:p14="http://schemas.microsoft.com/office/powerpoint/2010/main" val="96363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How do you identify a publisher?</a:t>
            </a:r>
            <a:endParaRPr lang="en-US" sz="3600" b="1" dirty="0">
              <a:latin typeface="Arial Rounded MT Bold" pitchFamily="34" charset="0"/>
            </a:endParaRP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43</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 y="1981200"/>
            <a:ext cx="9144000" cy="502571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 y="1143000"/>
            <a:ext cx="4907280" cy="1337654"/>
          </a:xfrm>
          <a:prstGeom prst="rect">
            <a:avLst/>
          </a:prstGeom>
        </p:spPr>
      </p:pic>
    </p:spTree>
    <p:extLst>
      <p:ext uri="{BB962C8B-B14F-4D97-AF65-F5344CB8AC3E}">
        <p14:creationId xmlns:p14="http://schemas.microsoft.com/office/powerpoint/2010/main" val="20520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How do you identify a publisher?</a:t>
            </a:r>
            <a:endParaRPr lang="en-US" sz="3600" b="1" dirty="0">
              <a:latin typeface="Arial Rounded MT Bold" pitchFamily="34" charset="0"/>
            </a:endParaRP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44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96" y="2286000"/>
            <a:ext cx="7390504" cy="2526008"/>
          </a:xfrm>
          <a:prstGeom prst="rect">
            <a:avLst/>
          </a:prstGeom>
        </p:spPr>
      </p:pic>
    </p:spTree>
    <p:extLst>
      <p:ext uri="{BB962C8B-B14F-4D97-AF65-F5344CB8AC3E}">
        <p14:creationId xmlns:p14="http://schemas.microsoft.com/office/powerpoint/2010/main" val="405121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2.8.6 Date of Publication</a:t>
            </a:r>
            <a:endParaRPr lang="en-US" sz="3600" b="1" dirty="0">
              <a:latin typeface="Arial Rounded MT Bold" pitchFamily="34" charset="0"/>
            </a:endParaRPr>
          </a:p>
        </p:txBody>
      </p:sp>
      <p:sp>
        <p:nvSpPr>
          <p:cNvPr id="3" name="Content Placeholder 2"/>
          <p:cNvSpPr>
            <a:spLocks noGrp="1"/>
          </p:cNvSpPr>
          <p:nvPr>
            <p:ph idx="1"/>
          </p:nvPr>
        </p:nvSpPr>
        <p:spPr>
          <a:xfrm>
            <a:off x="457200" y="2057400"/>
            <a:ext cx="8229600" cy="4298950"/>
          </a:xfrm>
        </p:spPr>
        <p:txBody>
          <a:bodyPr>
            <a:normAutofit/>
          </a:bodyPr>
          <a:lstStyle/>
          <a:p>
            <a:pPr marL="0" indent="0">
              <a:buNone/>
            </a:pPr>
            <a:r>
              <a:rPr lang="en-US" sz="4200" dirty="0" smtClean="0"/>
              <a:t>Rarely have a date of publication</a:t>
            </a:r>
          </a:p>
          <a:p>
            <a:pPr marL="800100" lvl="2" indent="0">
              <a:buNone/>
            </a:pPr>
            <a:r>
              <a:rPr lang="en-US" sz="3600" dirty="0" smtClean="0"/>
              <a:t>2012 DVD release</a:t>
            </a:r>
          </a:p>
          <a:p>
            <a:pPr marL="800100" lvl="2" indent="0">
              <a:buNone/>
            </a:pPr>
            <a:r>
              <a:rPr lang="en-US" sz="3600" dirty="0" smtClean="0"/>
              <a:t>First printing 2006</a:t>
            </a:r>
          </a:p>
          <a:p>
            <a:pPr marL="800100" lvl="2" indent="0">
              <a:buNone/>
            </a:pPr>
            <a:endParaRPr lang="en-US" sz="1300" dirty="0" smtClean="0"/>
          </a:p>
          <a:p>
            <a:pPr marL="0" indent="0">
              <a:buNone/>
            </a:pPr>
            <a:r>
              <a:rPr lang="en-US" sz="4200" dirty="0" smtClean="0"/>
              <a:t>Usually have to infer from a copyright date</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45</a:t>
            </a:fld>
            <a:endParaRPr lang="en-US" dirty="0"/>
          </a:p>
        </p:txBody>
      </p:sp>
    </p:spTree>
    <p:extLst>
      <p:ext uri="{BB962C8B-B14F-4D97-AF65-F5344CB8AC3E}">
        <p14:creationId xmlns:p14="http://schemas.microsoft.com/office/powerpoint/2010/main" val="291247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2.8.6 Date of Publication</a:t>
            </a:r>
            <a:endParaRPr lang="en-US" sz="3600" b="1" dirty="0">
              <a:latin typeface="Arial Rounded MT Bold" pitchFamily="34" charset="0"/>
            </a:endParaRPr>
          </a:p>
        </p:txBody>
      </p:sp>
      <p:sp>
        <p:nvSpPr>
          <p:cNvPr id="3" name="Content Placeholder 2"/>
          <p:cNvSpPr>
            <a:spLocks noGrp="1"/>
          </p:cNvSpPr>
          <p:nvPr>
            <p:ph idx="1"/>
          </p:nvPr>
        </p:nvSpPr>
        <p:spPr>
          <a:xfrm>
            <a:off x="457200" y="2193925"/>
            <a:ext cx="8229600" cy="4664075"/>
          </a:xfrm>
        </p:spPr>
        <p:txBody>
          <a:bodyPr>
            <a:normAutofit fontScale="62500" lnSpcReduction="20000"/>
          </a:bodyPr>
          <a:lstStyle/>
          <a:p>
            <a:pPr marL="0" indent="0">
              <a:buNone/>
            </a:pPr>
            <a:r>
              <a:rPr lang="en-US" sz="4200" dirty="0" smtClean="0"/>
              <a:t>Be careful not to use the copyright date for the original content inappropriately.</a:t>
            </a:r>
          </a:p>
          <a:p>
            <a:pPr marL="0" indent="0">
              <a:buNone/>
            </a:pPr>
            <a:endParaRPr lang="en-US" sz="1600" dirty="0" smtClean="0"/>
          </a:p>
          <a:p>
            <a:pPr marL="804672" fontAlgn="base"/>
            <a:r>
              <a:rPr lang="en-US" dirty="0"/>
              <a:t> Beta cassettes: 1975</a:t>
            </a:r>
          </a:p>
          <a:p>
            <a:pPr marL="804672" fontAlgn="base"/>
            <a:r>
              <a:rPr lang="en-US" dirty="0"/>
              <a:t> Blu-ray disc: 2006</a:t>
            </a:r>
          </a:p>
          <a:p>
            <a:pPr marL="804672" fontAlgn="base"/>
            <a:r>
              <a:rPr lang="en-US" dirty="0"/>
              <a:t> CAV (Constant Angular Velocity) standard play laser optical discs: 1978</a:t>
            </a:r>
          </a:p>
          <a:p>
            <a:pPr marL="804672" fontAlgn="base"/>
            <a:r>
              <a:rPr lang="en-US" dirty="0"/>
              <a:t> CLV (Constant Linear Velocity) standard play laser optical discs: 1978</a:t>
            </a:r>
          </a:p>
          <a:p>
            <a:pPr marL="804672" fontAlgn="base"/>
            <a:r>
              <a:rPr lang="en-US" dirty="0"/>
              <a:t> CED (Capacitance Electronic Disc) video discs: 1981</a:t>
            </a:r>
          </a:p>
          <a:p>
            <a:pPr marL="804672" fontAlgn="base"/>
            <a:r>
              <a:rPr lang="en-US" dirty="0"/>
              <a:t> DVD-Video: 1996 (Japan); 1997 (USA)</a:t>
            </a:r>
          </a:p>
          <a:p>
            <a:pPr marL="804672" fontAlgn="base"/>
            <a:r>
              <a:rPr lang="en-US" dirty="0"/>
              <a:t> Streaming video: 1999</a:t>
            </a:r>
          </a:p>
          <a:p>
            <a:pPr marL="804672" fontAlgn="base"/>
            <a:r>
              <a:rPr lang="en-US" dirty="0"/>
              <a:t> U-matic/U-standard cassettes: 1971</a:t>
            </a:r>
          </a:p>
          <a:p>
            <a:pPr marL="804672" fontAlgn="base"/>
            <a:r>
              <a:rPr lang="en-US" dirty="0"/>
              <a:t> VHS cassettes: </a:t>
            </a:r>
            <a:r>
              <a:rPr lang="en-US" dirty="0" smtClean="0"/>
              <a:t>1976</a:t>
            </a:r>
            <a:endParaRPr lang="en-US" sz="4200" dirty="0"/>
          </a:p>
          <a:p>
            <a:pPr fontAlgn="base"/>
            <a:endParaRPr lang="en-US" sz="2700" dirty="0" smtClean="0"/>
          </a:p>
          <a:p>
            <a:pPr marL="914400" indent="0" fontAlgn="base">
              <a:buNone/>
            </a:pPr>
            <a:r>
              <a:rPr lang="en-US" sz="2900" i="1" dirty="0" smtClean="0"/>
              <a:t>*Thanks to Jay Weitz for the dates</a:t>
            </a:r>
            <a:endParaRPr lang="en-US" sz="2900" i="1"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46</a:t>
            </a:fld>
            <a:endParaRPr lang="en-US" dirty="0"/>
          </a:p>
        </p:txBody>
      </p:sp>
    </p:spTree>
    <p:extLst>
      <p:ext uri="{BB962C8B-B14F-4D97-AF65-F5344CB8AC3E}">
        <p14:creationId xmlns:p14="http://schemas.microsoft.com/office/powerpoint/2010/main" val="359923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2.11 Copyright Date</a:t>
            </a:r>
            <a:endParaRPr lang="en-US" sz="3600" b="1" dirty="0">
              <a:latin typeface="Arial Rounded MT Bold" pitchFamily="34" charset="0"/>
            </a:endParaRPr>
          </a:p>
        </p:txBody>
      </p:sp>
      <p:sp>
        <p:nvSpPr>
          <p:cNvPr id="3" name="Content Placeholder 2"/>
          <p:cNvSpPr>
            <a:spLocks noGrp="1"/>
          </p:cNvSpPr>
          <p:nvPr>
            <p:ph idx="1"/>
          </p:nvPr>
        </p:nvSpPr>
        <p:spPr>
          <a:xfrm>
            <a:off x="457200" y="2362200"/>
            <a:ext cx="8229600" cy="3689350"/>
          </a:xfrm>
        </p:spPr>
        <p:txBody>
          <a:bodyPr>
            <a:normAutofit/>
          </a:bodyPr>
          <a:lstStyle/>
          <a:p>
            <a:r>
              <a:rPr lang="en-US" dirty="0" smtClean="0"/>
              <a:t>If there are multiple copyright dates for a </a:t>
            </a:r>
            <a:r>
              <a:rPr lang="en-US" b="1" i="1" dirty="0" smtClean="0">
                <a:solidFill>
                  <a:srgbClr val="FF0000"/>
                </a:solidFill>
              </a:rPr>
              <a:t>single aspect</a:t>
            </a:r>
            <a:r>
              <a:rPr lang="en-US" dirty="0" smtClean="0"/>
              <a:t>: </a:t>
            </a:r>
          </a:p>
          <a:p>
            <a:pPr marL="400050" lvl="1" indent="0">
              <a:buNone/>
            </a:pPr>
            <a:r>
              <a:rPr lang="en-US" sz="3200" dirty="0" smtClean="0"/>
              <a:t>record only the </a:t>
            </a:r>
            <a:r>
              <a:rPr lang="en-US" sz="3200" b="1" i="1" dirty="0" smtClean="0">
                <a:solidFill>
                  <a:srgbClr val="FF0000"/>
                </a:solidFill>
              </a:rPr>
              <a:t>latest copyright date</a:t>
            </a:r>
            <a:endParaRPr lang="en-US" sz="32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47</a:t>
            </a:fld>
            <a:endParaRPr lang="en-US" dirty="0"/>
          </a:p>
        </p:txBody>
      </p:sp>
    </p:spTree>
    <p:extLst>
      <p:ext uri="{BB962C8B-B14F-4D97-AF65-F5344CB8AC3E}">
        <p14:creationId xmlns:p14="http://schemas.microsoft.com/office/powerpoint/2010/main" val="224193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2.11 Copyright Date</a:t>
            </a:r>
            <a:endParaRPr lang="en-US" sz="3600" b="1" dirty="0">
              <a:latin typeface="Arial Rounded MT Bold" pitchFamily="34" charset="0"/>
            </a:endParaRPr>
          </a:p>
        </p:txBody>
      </p:sp>
      <p:sp>
        <p:nvSpPr>
          <p:cNvPr id="3" name="Content Placeholder 2"/>
          <p:cNvSpPr>
            <a:spLocks noGrp="1"/>
          </p:cNvSpPr>
          <p:nvPr>
            <p:ph idx="1"/>
          </p:nvPr>
        </p:nvSpPr>
        <p:spPr>
          <a:xfrm>
            <a:off x="457200" y="2101850"/>
            <a:ext cx="8229600" cy="4756150"/>
          </a:xfrm>
        </p:spPr>
        <p:txBody>
          <a:bodyPr>
            <a:normAutofit/>
          </a:bodyPr>
          <a:lstStyle/>
          <a:p>
            <a:r>
              <a:rPr lang="en-US" dirty="0" smtClean="0"/>
              <a:t>Multiple copyright dates for </a:t>
            </a:r>
            <a:r>
              <a:rPr lang="en-US" b="1" i="1" dirty="0" smtClean="0">
                <a:solidFill>
                  <a:srgbClr val="FF0000"/>
                </a:solidFill>
              </a:rPr>
              <a:t>various aspects </a:t>
            </a:r>
            <a:r>
              <a:rPr lang="en-US" dirty="0" smtClean="0"/>
              <a:t>(e.g., program, bonus features, packaging): record </a:t>
            </a:r>
            <a:r>
              <a:rPr lang="en-US" b="1" i="1" dirty="0" smtClean="0">
                <a:solidFill>
                  <a:srgbClr val="FF0000"/>
                </a:solidFill>
              </a:rPr>
              <a:t>any considered important</a:t>
            </a:r>
            <a:r>
              <a:rPr lang="en-US" dirty="0" smtClean="0"/>
              <a:t>. *</a:t>
            </a:r>
          </a:p>
          <a:p>
            <a:r>
              <a:rPr lang="en-US" dirty="0" smtClean="0"/>
              <a:t>Optionally, put other copyright dates in note</a:t>
            </a:r>
          </a:p>
          <a:p>
            <a:r>
              <a:rPr lang="en-US" dirty="0" smtClean="0"/>
              <a:t>PCC: If a full transcription of the copyright statement is desired, record it in a note. </a:t>
            </a:r>
          </a:p>
          <a:p>
            <a:endParaRPr lang="en-US" sz="1600" dirty="0" smtClean="0"/>
          </a:p>
          <a:p>
            <a:pPr>
              <a:buNone/>
            </a:pPr>
            <a:r>
              <a:rPr lang="en-US" sz="1900" i="1" dirty="0" smtClean="0"/>
              <a:t>* I don’t think this is particularly useful without additional context. The original copyright date and holder on the title frames (or other dates) would be more useful in 542 note on copyright</a:t>
            </a:r>
            <a:endParaRPr lang="en-US" sz="1900" i="1"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48</a:t>
            </a:fld>
            <a:endParaRPr lang="en-US" dirty="0"/>
          </a:p>
        </p:txBody>
      </p:sp>
    </p:spTree>
    <p:extLst>
      <p:ext uri="{BB962C8B-B14F-4D97-AF65-F5344CB8AC3E}">
        <p14:creationId xmlns:p14="http://schemas.microsoft.com/office/powerpoint/2010/main" val="224193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2.11 Copyright Date</a:t>
            </a:r>
            <a:endParaRPr lang="en-US" sz="3600" b="1" dirty="0">
              <a:latin typeface="Arial Rounded MT Bold" pitchFamily="34" charset="0"/>
            </a:endParaRPr>
          </a:p>
        </p:txBody>
      </p:sp>
      <p:sp>
        <p:nvSpPr>
          <p:cNvPr id="3" name="Content Placeholder 2"/>
          <p:cNvSpPr>
            <a:spLocks noGrp="1"/>
          </p:cNvSpPr>
          <p:nvPr>
            <p:ph idx="1"/>
          </p:nvPr>
        </p:nvSpPr>
        <p:spPr>
          <a:xfrm>
            <a:off x="381000" y="2119779"/>
            <a:ext cx="8229600" cy="4756150"/>
          </a:xfrm>
        </p:spPr>
        <p:txBody>
          <a:bodyPr>
            <a:normAutofit/>
          </a:bodyPr>
          <a:lstStyle/>
          <a:p>
            <a:r>
              <a:rPr lang="en-US" dirty="0" smtClean="0"/>
              <a:t>Packaging date is often the date of release</a:t>
            </a:r>
          </a:p>
          <a:p>
            <a:endParaRPr lang="en-US" sz="1000" dirty="0" smtClean="0"/>
          </a:p>
          <a:p>
            <a:r>
              <a:rPr lang="en-US" dirty="0" smtClean="0"/>
              <a:t>However, sometimes videos are re-released with no change except in the packaging date; if this is known, don’t use the packaging date</a:t>
            </a:r>
          </a:p>
          <a:p>
            <a:endParaRPr lang="en-US" sz="1000" dirty="0" smtClean="0"/>
          </a:p>
          <a:p>
            <a:r>
              <a:rPr lang="en-US" dirty="0" smtClean="0"/>
              <a:t>Some publishers (such as Films for the Humanities and Sciences) use a new date every year (essentially print on demand)</a:t>
            </a:r>
            <a:endParaRPr lang="en-US"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49</a:t>
            </a:fld>
            <a:endParaRPr lang="en-US" dirty="0"/>
          </a:p>
        </p:txBody>
      </p:sp>
    </p:spTree>
    <p:extLst>
      <p:ext uri="{BB962C8B-B14F-4D97-AF65-F5344CB8AC3E}">
        <p14:creationId xmlns:p14="http://schemas.microsoft.com/office/powerpoint/2010/main" val="223856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You Describing?</a:t>
            </a:r>
            <a:endParaRPr lang="en-US" dirty="0"/>
          </a:p>
        </p:txBody>
      </p:sp>
      <p:sp>
        <p:nvSpPr>
          <p:cNvPr id="3" name="Content Placeholder 2"/>
          <p:cNvSpPr>
            <a:spLocks noGrp="1"/>
          </p:cNvSpPr>
          <p:nvPr>
            <p:ph idx="1"/>
          </p:nvPr>
        </p:nvSpPr>
        <p:spPr>
          <a:xfrm>
            <a:off x="228600" y="1905000"/>
            <a:ext cx="8686800" cy="4525963"/>
          </a:xfrm>
        </p:spPr>
        <p:txBody>
          <a:bodyPr>
            <a:normAutofit/>
          </a:bodyPr>
          <a:lstStyle/>
          <a:p>
            <a:pPr algn="r">
              <a:buNone/>
            </a:pPr>
            <a:r>
              <a:rPr lang="en-US" dirty="0" smtClean="0"/>
              <a:t>2.1.2.2 Basis for Identification of the Manifestation</a:t>
            </a:r>
          </a:p>
          <a:p>
            <a:pPr algn="r">
              <a:buNone/>
            </a:pPr>
            <a:r>
              <a:rPr lang="en-US" b="1" i="1" dirty="0"/>
              <a:t>Multiple Works </a:t>
            </a:r>
            <a:r>
              <a:rPr lang="en-US" b="1" dirty="0"/>
              <a:t>on Single Unit</a:t>
            </a:r>
            <a:r>
              <a:rPr lang="en-US" b="1" dirty="0" smtClean="0"/>
              <a:t>:</a:t>
            </a:r>
            <a:endParaRPr lang="en-US" b="1" dirty="0"/>
          </a:p>
          <a:p>
            <a:pPr algn="r">
              <a:buNone/>
            </a:pPr>
            <a:r>
              <a:rPr lang="en-US" sz="2800" dirty="0" smtClean="0">
                <a:solidFill>
                  <a:srgbClr val="FF0000"/>
                </a:solidFill>
              </a:rPr>
              <a:t>No source of info that identifies whole;</a:t>
            </a:r>
          </a:p>
          <a:p>
            <a:pPr>
              <a:buNone/>
            </a:pPr>
            <a:r>
              <a:rPr lang="en-US" sz="2800" dirty="0" smtClean="0"/>
              <a:t>Prefer</a:t>
            </a:r>
            <a:r>
              <a:rPr lang="en-US" sz="2800" dirty="0" smtClean="0">
                <a:solidFill>
                  <a:srgbClr val="FF0000"/>
                </a:solidFill>
              </a:rPr>
              <a:t> source with title identifying a </a:t>
            </a:r>
            <a:r>
              <a:rPr lang="en-US" sz="2800" b="1" dirty="0" smtClean="0">
                <a:solidFill>
                  <a:srgbClr val="FF0000"/>
                </a:solidFill>
              </a:rPr>
              <a:t>main</a:t>
            </a:r>
            <a:r>
              <a:rPr lang="en-US" sz="2800" dirty="0" smtClean="0">
                <a:solidFill>
                  <a:srgbClr val="FF0000"/>
                </a:solidFill>
              </a:rPr>
              <a:t> or </a:t>
            </a:r>
            <a:r>
              <a:rPr lang="en-US" sz="2800" b="1" dirty="0" smtClean="0">
                <a:solidFill>
                  <a:srgbClr val="FF0000"/>
                </a:solidFill>
              </a:rPr>
              <a:t>predominant</a:t>
            </a:r>
            <a:r>
              <a:rPr lang="en-US" sz="2800" dirty="0" smtClean="0">
                <a:solidFill>
                  <a:srgbClr val="FF0000"/>
                </a:solidFill>
              </a:rPr>
              <a:t> work or content</a:t>
            </a:r>
          </a:p>
          <a:p>
            <a:pPr algn="ctr">
              <a:buNone/>
            </a:pPr>
            <a:endParaRPr lang="en-US" sz="1600" dirty="0" smtClean="0"/>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E4453-0601-45E3-96F2-6BE07A87F197}" type="slidenum">
              <a:rPr lang="en-US" smtClean="0"/>
              <a:pPr/>
              <a:t>5</a:t>
            </a:fld>
            <a:endParaRPr lang="en-US" dirty="0"/>
          </a:p>
        </p:txBody>
      </p:sp>
      <p:pic>
        <p:nvPicPr>
          <p:cNvPr id="9" name="Picture 8" descr="bonus ex main menu small.jpg"/>
          <p:cNvPicPr>
            <a:picLocks noChangeAspect="1"/>
          </p:cNvPicPr>
          <p:nvPr/>
        </p:nvPicPr>
        <p:blipFill>
          <a:blip r:embed="rId3" cstate="print"/>
          <a:stretch>
            <a:fillRect/>
          </a:stretch>
        </p:blipFill>
        <p:spPr>
          <a:xfrm>
            <a:off x="152400" y="2514600"/>
            <a:ext cx="2590800" cy="1121480"/>
          </a:xfrm>
          <a:prstGeom prst="rect">
            <a:avLst/>
          </a:prstGeom>
        </p:spPr>
      </p:pic>
      <p:pic>
        <p:nvPicPr>
          <p:cNvPr id="10" name="Picture 9" descr="bonus menu small.jpg"/>
          <p:cNvPicPr>
            <a:picLocks noChangeAspect="1"/>
          </p:cNvPicPr>
          <p:nvPr/>
        </p:nvPicPr>
        <p:blipFill>
          <a:blip r:embed="rId4" cstate="print"/>
          <a:stretch>
            <a:fillRect/>
          </a:stretch>
        </p:blipFill>
        <p:spPr>
          <a:xfrm>
            <a:off x="6248400" y="4419600"/>
            <a:ext cx="2751370" cy="2128838"/>
          </a:xfrm>
          <a:prstGeom prst="rect">
            <a:avLst/>
          </a:prstGeom>
        </p:spPr>
      </p:pic>
      <p:sp>
        <p:nvSpPr>
          <p:cNvPr id="11" name="TextBox 10"/>
          <p:cNvSpPr txBox="1"/>
          <p:nvPr/>
        </p:nvSpPr>
        <p:spPr>
          <a:xfrm>
            <a:off x="228600" y="4419600"/>
            <a:ext cx="6172200" cy="2739211"/>
          </a:xfrm>
          <a:prstGeom prst="rect">
            <a:avLst/>
          </a:prstGeom>
          <a:noFill/>
        </p:spPr>
        <p:txBody>
          <a:bodyPr wrap="square" rtlCol="0">
            <a:spAutoFit/>
          </a:bodyPr>
          <a:lstStyle/>
          <a:p>
            <a:pPr marL="0" lvl="1">
              <a:buNone/>
            </a:pPr>
            <a:r>
              <a:rPr lang="en-US" sz="2800" dirty="0" smtClean="0">
                <a:solidFill>
                  <a:schemeClr val="bg1"/>
                </a:solidFill>
                <a:sym typeface="Wingdings" pitchFamily="2" charset="2"/>
              </a:rPr>
              <a:t>Feature film with making-of featurette, game and still photos</a:t>
            </a:r>
          </a:p>
          <a:p>
            <a:pPr marL="0" lvl="1">
              <a:buNone/>
            </a:pPr>
            <a:endParaRPr lang="en-US" sz="1000" dirty="0" smtClean="0">
              <a:solidFill>
                <a:schemeClr val="bg1"/>
              </a:solidFill>
              <a:sym typeface="Wingdings" pitchFamily="2" charset="2"/>
            </a:endParaRPr>
          </a:p>
          <a:p>
            <a:pPr marL="347472" indent="-347472">
              <a:buFont typeface="Wingdings"/>
              <a:buChar char="à"/>
            </a:pPr>
            <a:r>
              <a:rPr lang="en-US" sz="2800" dirty="0" smtClean="0">
                <a:solidFill>
                  <a:schemeClr val="bg1"/>
                </a:solidFill>
              </a:rPr>
              <a:t>Use source identifying main or predominant work to identify the resource as a whole</a:t>
            </a:r>
            <a:endParaRPr lang="en-US" sz="2800" dirty="0" smtClean="0">
              <a:solidFill>
                <a:schemeClr val="bg1"/>
              </a:solidFill>
              <a:sym typeface="Wingdings" pitchFamily="2" charset="2"/>
            </a:endParaRPr>
          </a:p>
          <a:p>
            <a:endParaRPr lang="en-US" dirty="0">
              <a:solidFill>
                <a:schemeClr val="bg1"/>
              </a:solidFill>
            </a:endParaRPr>
          </a:p>
        </p:txBody>
      </p:sp>
    </p:spTree>
    <p:extLst>
      <p:ext uri="{BB962C8B-B14F-4D97-AF65-F5344CB8AC3E}">
        <p14:creationId xmlns:p14="http://schemas.microsoft.com/office/powerpoint/2010/main" val="31837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latin typeface="Arial Rounded MT Bold" pitchFamily="34" charset="0"/>
              </a:rPr>
              <a:t>2.11 Copyright Date</a:t>
            </a:r>
            <a:endParaRPr lang="en-US" sz="3600" b="1" dirty="0">
              <a:latin typeface="Arial Rounded MT Bold" pitchFamily="34" charset="0"/>
            </a:endParaRPr>
          </a:p>
        </p:txBody>
      </p:sp>
      <p:sp>
        <p:nvSpPr>
          <p:cNvPr id="3" name="Content Placeholder 2"/>
          <p:cNvSpPr>
            <a:spLocks noGrp="1"/>
          </p:cNvSpPr>
          <p:nvPr>
            <p:ph idx="1"/>
          </p:nvPr>
        </p:nvSpPr>
        <p:spPr>
          <a:xfrm>
            <a:off x="381000" y="1905000"/>
            <a:ext cx="8229600" cy="4970929"/>
          </a:xfrm>
        </p:spPr>
        <p:txBody>
          <a:bodyPr>
            <a:normAutofit fontScale="92500" lnSpcReduction="20000"/>
          </a:bodyPr>
          <a:lstStyle/>
          <a:p>
            <a:pPr algn="ctr">
              <a:buNone/>
            </a:pPr>
            <a:r>
              <a:rPr lang="en-US" b="1" dirty="0" smtClean="0"/>
              <a:t>008 Fixed Field Dates in MARC</a:t>
            </a:r>
          </a:p>
          <a:p>
            <a:pPr algn="ctr">
              <a:buNone/>
            </a:pPr>
            <a:endParaRPr lang="en-US" sz="1100" b="1" dirty="0" smtClean="0"/>
          </a:p>
          <a:p>
            <a:pPr>
              <a:buNone/>
            </a:pPr>
            <a:r>
              <a:rPr lang="en-US" dirty="0" smtClean="0"/>
              <a:t>008/06 (DtSt) priority: r, p, t</a:t>
            </a:r>
          </a:p>
          <a:p>
            <a:pPr>
              <a:buNone/>
            </a:pPr>
            <a:endParaRPr lang="en-US" sz="1000" dirty="0" smtClean="0"/>
          </a:p>
          <a:p>
            <a:pPr>
              <a:buNone/>
            </a:pPr>
            <a:r>
              <a:rPr lang="en-US" dirty="0" smtClean="0"/>
              <a:t>s 2015 = date of film and date of video are same</a:t>
            </a:r>
          </a:p>
          <a:p>
            <a:pPr>
              <a:buNone/>
            </a:pPr>
            <a:r>
              <a:rPr lang="en-US" dirty="0" smtClean="0"/>
              <a:t>s 2015 = date of film is earlier, but video version includes changes (any changes)</a:t>
            </a:r>
          </a:p>
          <a:p>
            <a:pPr>
              <a:buNone/>
            </a:pPr>
            <a:r>
              <a:rPr lang="en-US" dirty="0" smtClean="0"/>
              <a:t>p 2015 1935 = date of film is earlier and video version is exactly the same (no feature, no languages, etc.)</a:t>
            </a:r>
          </a:p>
          <a:p>
            <a:pPr>
              <a:buNone/>
            </a:pPr>
            <a:r>
              <a:rPr lang="en-US" dirty="0" smtClean="0"/>
              <a:t>use r when earlier and later version are same format (e.g., both are videos)</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50</a:t>
            </a:fld>
            <a:endParaRPr lang="en-US" dirty="0"/>
          </a:p>
        </p:txBody>
      </p:sp>
    </p:spTree>
    <p:extLst>
      <p:ext uri="{BB962C8B-B14F-4D97-AF65-F5344CB8AC3E}">
        <p14:creationId xmlns:p14="http://schemas.microsoft.com/office/powerpoint/2010/main" val="223856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&amp; Copyright</a:t>
            </a:r>
            <a:endParaRPr lang="en-US" dirty="0"/>
          </a:p>
        </p:txBody>
      </p:sp>
      <p:sp>
        <p:nvSpPr>
          <p:cNvPr id="3" name="Content Placeholder 2"/>
          <p:cNvSpPr>
            <a:spLocks noGrp="1"/>
          </p:cNvSpPr>
          <p:nvPr>
            <p:ph idx="1"/>
          </p:nvPr>
        </p:nvSpPr>
        <p:spPr>
          <a:xfrm>
            <a:off x="457200" y="2362200"/>
            <a:ext cx="8229600" cy="4038600"/>
          </a:xfrm>
        </p:spPr>
        <p:txBody>
          <a:bodyPr>
            <a:normAutofit lnSpcReduction="10000"/>
          </a:bodyPr>
          <a:lstStyle/>
          <a:p>
            <a:pPr>
              <a:buNone/>
            </a:pPr>
            <a:r>
              <a:rPr lang="en-US" dirty="0" smtClean="0"/>
              <a:t>The most important things to remember:</a:t>
            </a:r>
          </a:p>
          <a:p>
            <a:pPr>
              <a:buNone/>
            </a:pPr>
            <a:endParaRPr lang="en-US" sz="1600" dirty="0" smtClean="0"/>
          </a:p>
          <a:p>
            <a:r>
              <a:rPr lang="en-US" dirty="0" smtClean="0"/>
              <a:t>The formatting of publication info on videos is not standardized</a:t>
            </a:r>
          </a:p>
          <a:p>
            <a:r>
              <a:rPr lang="en-US" dirty="0" smtClean="0"/>
              <a:t>Different catalogers interpret the same packaging differently</a:t>
            </a:r>
          </a:p>
          <a:p>
            <a:r>
              <a:rPr lang="en-US" dirty="0" smtClean="0"/>
              <a:t>Be flexible when selecting matches in databases like </a:t>
            </a:r>
            <a:r>
              <a:rPr lang="en-US" dirty="0" err="1" smtClean="0"/>
              <a:t>WorldCat</a:t>
            </a:r>
            <a:endParaRPr lang="en-US" dirty="0"/>
          </a:p>
        </p:txBody>
      </p:sp>
      <p:sp>
        <p:nvSpPr>
          <p:cNvPr id="4" name="Date Placeholder 3"/>
          <p:cNvSpPr>
            <a:spLocks noGrp="1"/>
          </p:cNvSpPr>
          <p:nvPr>
            <p:ph type="dt" sz="half" idx="10"/>
          </p:nvPr>
        </p:nvSpPr>
        <p:spPr/>
        <p:txBody>
          <a:bodyPr/>
          <a:lstStyle/>
          <a:p>
            <a:r>
              <a:rPr lang="en-US"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6F8660-CAC8-48FB-9E28-61ED15296F04}"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t>
            </a:r>
            <a:r>
              <a:rPr lang="en-US" b="1" dirty="0" smtClean="0">
                <a:latin typeface="Arial Rounded MT Bold" pitchFamily="34" charset="0"/>
              </a:rPr>
              <a:t>Agents (chapters 18-22)</a:t>
            </a:r>
            <a:endParaRPr lang="en-US" b="1" dirty="0">
              <a:latin typeface="Arial Rounded MT Bold" pitchFamily="34" charset="0"/>
            </a:endParaRPr>
          </a:p>
        </p:txBody>
      </p:sp>
      <p:sp>
        <p:nvSpPr>
          <p:cNvPr id="3" name="Content Placeholder 2"/>
          <p:cNvSpPr>
            <a:spLocks noGrp="1"/>
          </p:cNvSpPr>
          <p:nvPr>
            <p:ph idx="1"/>
          </p:nvPr>
        </p:nvSpPr>
        <p:spPr>
          <a:xfrm>
            <a:off x="1295400" y="2332037"/>
            <a:ext cx="7391400" cy="4525963"/>
          </a:xfrm>
        </p:spPr>
        <p:txBody>
          <a:bodyPr>
            <a:normAutofit/>
          </a:bodyPr>
          <a:lstStyle/>
          <a:p>
            <a:endParaRPr lang="en-US" sz="2400" dirty="0" smtClean="0"/>
          </a:p>
          <a:p>
            <a:pPr marL="457200" indent="-457200">
              <a:buFont typeface="+mj-lt"/>
              <a:buAutoNum type="alphaLcParenR"/>
            </a:pPr>
            <a:r>
              <a:rPr lang="en-US" sz="2400" dirty="0" smtClean="0"/>
              <a:t>identifier</a:t>
            </a:r>
          </a:p>
          <a:p>
            <a:pPr marL="1261872">
              <a:buNone/>
            </a:pPr>
            <a:r>
              <a:rPr lang="en-US" sz="2400" i="1" dirty="0" smtClean="0"/>
              <a:t>and/or</a:t>
            </a:r>
          </a:p>
          <a:p>
            <a:pPr marL="457200" indent="-457200">
              <a:buFont typeface="+mj-lt"/>
              <a:buAutoNum type="alphaLcParenR" startAt="2"/>
            </a:pPr>
            <a:r>
              <a:rPr lang="en-US" sz="2400" dirty="0" smtClean="0"/>
              <a:t>authorized access point </a:t>
            </a:r>
          </a:p>
          <a:p>
            <a:pPr>
              <a:buNone/>
            </a:pPr>
            <a:endParaRPr lang="en-US" sz="2400" dirty="0" smtClean="0"/>
          </a:p>
          <a:p>
            <a:pPr>
              <a:buNone/>
            </a:pPr>
            <a:r>
              <a:rPr lang="en-US" sz="2400" dirty="0" smtClean="0"/>
              <a:t>700 1_ ǂa Atkinson, Rowan, ǂe actor.</a:t>
            </a:r>
          </a:p>
          <a:p>
            <a:pPr marL="1261872">
              <a:buNone/>
            </a:pPr>
            <a:r>
              <a:rPr lang="en-US" sz="2400" i="1" dirty="0" smtClean="0"/>
              <a:t>or</a:t>
            </a:r>
          </a:p>
          <a:p>
            <a:pPr>
              <a:buNone/>
            </a:pPr>
            <a:r>
              <a:rPr lang="en-US" sz="2400" dirty="0" smtClean="0"/>
              <a:t>700 1_ ǂa Atkinson, Rowan. ǂ4 act</a:t>
            </a:r>
          </a:p>
          <a:p>
            <a:pPr marL="0" indent="0">
              <a:buNone/>
            </a:pPr>
            <a:endParaRPr lang="en-US" sz="2200" i="1"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52</a:t>
            </a:fld>
            <a:endParaRPr lang="en-US" dirty="0"/>
          </a:p>
        </p:txBody>
      </p:sp>
    </p:spTree>
    <p:extLst>
      <p:ext uri="{BB962C8B-B14F-4D97-AF65-F5344CB8AC3E}">
        <p14:creationId xmlns:p14="http://schemas.microsoft.com/office/powerpoint/2010/main" val="381653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Agents</a:t>
            </a:r>
          </a:p>
        </p:txBody>
      </p:sp>
      <p:sp>
        <p:nvSpPr>
          <p:cNvPr id="3" name="Content Placeholder 2"/>
          <p:cNvSpPr>
            <a:spLocks noGrp="1"/>
          </p:cNvSpPr>
          <p:nvPr>
            <p:ph idx="1"/>
          </p:nvPr>
        </p:nvSpPr>
        <p:spPr>
          <a:xfrm>
            <a:off x="457200" y="2012949"/>
            <a:ext cx="8229600" cy="4525963"/>
          </a:xfrm>
        </p:spPr>
        <p:txBody>
          <a:bodyPr>
            <a:normAutofit/>
          </a:bodyPr>
          <a:lstStyle/>
          <a:p>
            <a:pPr marL="0" indent="0">
              <a:buNone/>
            </a:pPr>
            <a:r>
              <a:rPr lang="en-US" sz="3600" b="1" dirty="0" smtClean="0"/>
              <a:t>Creators</a:t>
            </a:r>
          </a:p>
          <a:p>
            <a:pPr marL="0" indent="0">
              <a:buNone/>
            </a:pPr>
            <a:endParaRPr lang="en-US" sz="1300" b="1" dirty="0"/>
          </a:p>
          <a:p>
            <a:r>
              <a:rPr lang="en-US" b="1" dirty="0" smtClean="0"/>
              <a:t>screenwriter</a:t>
            </a:r>
            <a:r>
              <a:rPr lang="en-US" dirty="0" smtClean="0"/>
              <a:t> </a:t>
            </a:r>
            <a:r>
              <a:rPr lang="en-US" dirty="0"/>
              <a:t>An author of a screenplay, script, or scene. </a:t>
            </a:r>
            <a:r>
              <a:rPr lang="en-US" dirty="0" smtClean="0"/>
              <a:t>[subcategory under </a:t>
            </a:r>
            <a:r>
              <a:rPr lang="en-US" dirty="0"/>
              <a:t>author</a:t>
            </a:r>
            <a:r>
              <a:rPr lang="en-US" dirty="0" smtClean="0"/>
              <a:t>]</a:t>
            </a:r>
          </a:p>
          <a:p>
            <a:endParaRPr lang="en-US" sz="2000" dirty="0"/>
          </a:p>
          <a:p>
            <a:pPr marL="0" indent="0">
              <a:buNone/>
            </a:pPr>
            <a:r>
              <a:rPr lang="en-US" sz="2200" i="1" dirty="0" smtClean="0"/>
              <a:t>* The screenwriter is never a creator of the moving image, only of the written text. The positioning of screenwriter in the section for creator relationship designators is a known problem.</a:t>
            </a:r>
          </a:p>
          <a:p>
            <a:pPr marL="0" indent="0">
              <a:buNone/>
            </a:pPr>
            <a:r>
              <a:rPr lang="en-US" sz="2200" i="1" dirty="0" smtClean="0"/>
              <a:t>* See the </a:t>
            </a:r>
            <a:r>
              <a:rPr lang="en-US" sz="2200" i="1" dirty="0"/>
              <a:t>EURIG proposal at </a:t>
            </a:r>
            <a:r>
              <a:rPr lang="en-US" sz="2200" i="1" dirty="0">
                <a:hlinkClick r:id="rId3"/>
              </a:rPr>
              <a:t>http://</a:t>
            </a:r>
            <a:r>
              <a:rPr lang="en-US" sz="2200" i="1" dirty="0" smtClean="0">
                <a:hlinkClick r:id="rId3"/>
              </a:rPr>
              <a:t>www.rda-rsc.org/RSC/Europe/2</a:t>
            </a:r>
            <a:r>
              <a:rPr lang="en-US" sz="2200" i="1" dirty="0" smtClean="0"/>
              <a:t> for more background on the issue. The problem was referred to the Relationship Designators Working Group</a:t>
            </a:r>
            <a:endParaRPr lang="en-US" sz="2200" i="1"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53</a:t>
            </a:fld>
            <a:endParaRPr lang="en-US" dirty="0"/>
          </a:p>
        </p:txBody>
      </p:sp>
    </p:spTree>
    <p:extLst>
      <p:ext uri="{BB962C8B-B14F-4D97-AF65-F5344CB8AC3E}">
        <p14:creationId xmlns:p14="http://schemas.microsoft.com/office/powerpoint/2010/main" val="381653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smtClean="0">
                <a:latin typeface="Arial Rounded MT Bold" pitchFamily="34" charset="0"/>
              </a:rPr>
              <a:t>Relationships with Agents</a:t>
            </a:r>
            <a:endParaRPr lang="en-US" b="1" dirty="0">
              <a:latin typeface="Arial Rounded MT Bold" pitchFamily="34" charset="0"/>
            </a:endParaRPr>
          </a:p>
        </p:txBody>
      </p:sp>
      <p:sp>
        <p:nvSpPr>
          <p:cNvPr id="3" name="Content Placeholder 2"/>
          <p:cNvSpPr>
            <a:spLocks noGrp="1"/>
          </p:cNvSpPr>
          <p:nvPr>
            <p:ph idx="1"/>
          </p:nvPr>
        </p:nvSpPr>
        <p:spPr>
          <a:xfrm>
            <a:off x="483198" y="2064944"/>
            <a:ext cx="8229600" cy="4525963"/>
          </a:xfrm>
        </p:spPr>
        <p:txBody>
          <a:bodyPr>
            <a:normAutofit fontScale="92500" lnSpcReduction="10000"/>
          </a:bodyPr>
          <a:lstStyle/>
          <a:p>
            <a:pPr marL="0" indent="0">
              <a:buNone/>
            </a:pPr>
            <a:r>
              <a:rPr lang="en-US" sz="3600" b="1" dirty="0" smtClean="0"/>
              <a:t>Creators</a:t>
            </a:r>
          </a:p>
          <a:p>
            <a:pPr marL="0" indent="0">
              <a:buNone/>
            </a:pPr>
            <a:endParaRPr lang="en-US" sz="1400" b="1" dirty="0"/>
          </a:p>
          <a:p>
            <a:r>
              <a:rPr lang="en-US" b="1" dirty="0"/>
              <a:t>f</a:t>
            </a:r>
            <a:r>
              <a:rPr lang="en-US" b="1" dirty="0" smtClean="0"/>
              <a:t>ilmmaker</a:t>
            </a:r>
            <a:r>
              <a:rPr lang="en-US" dirty="0" smtClean="0"/>
              <a:t> responsible </a:t>
            </a:r>
            <a:r>
              <a:rPr lang="en-US" dirty="0"/>
              <a:t>for creating an independent or personal film. A filmmaker is </a:t>
            </a:r>
            <a:r>
              <a:rPr lang="en-US" b="1" i="1" dirty="0">
                <a:solidFill>
                  <a:srgbClr val="FF0000"/>
                </a:solidFill>
              </a:rPr>
              <a:t>individually responsible for the conception and execution of all aspects </a:t>
            </a:r>
            <a:r>
              <a:rPr lang="en-US" dirty="0"/>
              <a:t>of the film</a:t>
            </a:r>
            <a:r>
              <a:rPr lang="en-US" dirty="0" smtClean="0"/>
              <a:t>.</a:t>
            </a:r>
          </a:p>
          <a:p>
            <a:endParaRPr lang="en-US" sz="1800" dirty="0"/>
          </a:p>
          <a:p>
            <a:pPr marL="0" indent="0">
              <a:buNone/>
            </a:pPr>
            <a:r>
              <a:rPr lang="en-US" sz="2800" i="1" dirty="0" smtClean="0"/>
              <a:t>* “a film by” and “a … film” statements do not necessarily map to the filmmaker relationship designator; usually there is another statement that gives a specific role, most commonly director; in case of doubt, prefer director</a:t>
            </a:r>
            <a:endParaRPr lang="en-US" sz="2800" i="1"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54</a:t>
            </a:fld>
            <a:endParaRPr lang="en-US" dirty="0"/>
          </a:p>
        </p:txBody>
      </p:sp>
    </p:spTree>
    <p:extLst>
      <p:ext uri="{BB962C8B-B14F-4D97-AF65-F5344CB8AC3E}">
        <p14:creationId xmlns:p14="http://schemas.microsoft.com/office/powerpoint/2010/main" val="140577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Agents</a:t>
            </a:r>
          </a:p>
        </p:txBody>
      </p:sp>
      <p:sp>
        <p:nvSpPr>
          <p:cNvPr id="3" name="Content Placeholder 2"/>
          <p:cNvSpPr>
            <a:spLocks noGrp="1"/>
          </p:cNvSpPr>
          <p:nvPr>
            <p:ph idx="1"/>
          </p:nvPr>
        </p:nvSpPr>
        <p:spPr>
          <a:xfrm>
            <a:off x="449132" y="2199416"/>
            <a:ext cx="8229600" cy="2143984"/>
          </a:xfrm>
        </p:spPr>
        <p:txBody>
          <a:bodyPr>
            <a:normAutofit fontScale="85000" lnSpcReduction="20000"/>
          </a:bodyPr>
          <a:lstStyle/>
          <a:p>
            <a:pPr marL="0" indent="0">
              <a:buNone/>
            </a:pPr>
            <a:r>
              <a:rPr lang="en-US" sz="3600" b="1" dirty="0" smtClean="0"/>
              <a:t>Associated </a:t>
            </a:r>
            <a:r>
              <a:rPr lang="en-US" sz="3600" b="1" dirty="0"/>
              <a:t>with a Work</a:t>
            </a:r>
          </a:p>
          <a:p>
            <a:r>
              <a:rPr lang="en-US" sz="3300" b="1" dirty="0"/>
              <a:t>d</a:t>
            </a:r>
            <a:r>
              <a:rPr lang="en-US" sz="3300" b="1" dirty="0" smtClean="0"/>
              <a:t>irector</a:t>
            </a:r>
            <a:r>
              <a:rPr lang="en-US" sz="3300" dirty="0" smtClean="0"/>
              <a:t> responsible </a:t>
            </a:r>
            <a:r>
              <a:rPr lang="en-US" sz="3300" dirty="0"/>
              <a:t>for the general management and supervision of a filmed performance, a radio or television program, etc.</a:t>
            </a:r>
          </a:p>
          <a:p>
            <a:pPr marL="0" indent="0">
              <a:buNone/>
            </a:pPr>
            <a:r>
              <a:rPr lang="en-US" sz="3300" dirty="0" smtClean="0"/>
              <a:t>	</a:t>
            </a:r>
            <a:r>
              <a:rPr lang="en-US" sz="3300" b="1" dirty="0" smtClean="0"/>
              <a:t>film director</a:t>
            </a:r>
            <a:r>
              <a:rPr lang="en-US" sz="3300" dirty="0" smtClean="0"/>
              <a:t>		</a:t>
            </a:r>
            <a:r>
              <a:rPr lang="en-US" sz="3300" b="1" dirty="0" smtClean="0"/>
              <a:t>television director</a:t>
            </a:r>
          </a:p>
          <a:p>
            <a:pPr marL="0" indent="0">
              <a:buNone/>
            </a:pPr>
            <a:endParaRPr lang="en-US" sz="1300"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55</a:t>
            </a:fld>
            <a:endParaRPr lang="en-US" dirty="0"/>
          </a:p>
        </p:txBody>
      </p:sp>
      <p:pic>
        <p:nvPicPr>
          <p:cNvPr id="10" name="Picture 9" descr="webisode.jpg"/>
          <p:cNvPicPr>
            <a:picLocks noChangeAspect="1"/>
          </p:cNvPicPr>
          <p:nvPr/>
        </p:nvPicPr>
        <p:blipFill>
          <a:blip r:embed="rId3" cstate="print"/>
          <a:stretch>
            <a:fillRect/>
          </a:stretch>
        </p:blipFill>
        <p:spPr>
          <a:xfrm>
            <a:off x="304800" y="4419600"/>
            <a:ext cx="2643187" cy="1599039"/>
          </a:xfrm>
          <a:prstGeom prst="rect">
            <a:avLst/>
          </a:prstGeom>
        </p:spPr>
      </p:pic>
      <p:pic>
        <p:nvPicPr>
          <p:cNvPr id="11" name="Picture 10" descr="tv movie.jpg"/>
          <p:cNvPicPr>
            <a:picLocks noChangeAspect="1"/>
          </p:cNvPicPr>
          <p:nvPr/>
        </p:nvPicPr>
        <p:blipFill>
          <a:blip r:embed="rId4" cstate="print"/>
          <a:stretch>
            <a:fillRect/>
          </a:stretch>
        </p:blipFill>
        <p:spPr>
          <a:xfrm>
            <a:off x="7091223" y="3729692"/>
            <a:ext cx="1733550" cy="2552700"/>
          </a:xfrm>
          <a:prstGeom prst="rect">
            <a:avLst/>
          </a:prstGeom>
        </p:spPr>
      </p:pic>
      <p:sp>
        <p:nvSpPr>
          <p:cNvPr id="12" name="TextBox 11"/>
          <p:cNvSpPr txBox="1"/>
          <p:nvPr/>
        </p:nvSpPr>
        <p:spPr>
          <a:xfrm>
            <a:off x="3605100" y="4343400"/>
            <a:ext cx="3048000" cy="1938992"/>
          </a:xfrm>
          <a:prstGeom prst="rect">
            <a:avLst/>
          </a:prstGeom>
          <a:noFill/>
        </p:spPr>
        <p:txBody>
          <a:bodyPr wrap="square" rtlCol="0">
            <a:spAutoFit/>
          </a:bodyPr>
          <a:lstStyle/>
          <a:p>
            <a:r>
              <a:rPr lang="en-US" sz="2000" dirty="0" smtClean="0">
                <a:solidFill>
                  <a:schemeClr val="bg1"/>
                </a:solidFill>
              </a:rPr>
              <a:t>Roles vary not only by medium, but by genre within medium, e.g., television drama series, sitcom, talk show, reality show, TV news</a:t>
            </a:r>
            <a:endParaRPr lang="en-US" sz="2000" dirty="0">
              <a:solidFill>
                <a:schemeClr val="bg1"/>
              </a:solidFill>
            </a:endParaRPr>
          </a:p>
        </p:txBody>
      </p:sp>
    </p:spTree>
    <p:extLst>
      <p:ext uri="{BB962C8B-B14F-4D97-AF65-F5344CB8AC3E}">
        <p14:creationId xmlns:p14="http://schemas.microsoft.com/office/powerpoint/2010/main" val="62044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Agents</a:t>
            </a:r>
          </a:p>
        </p:txBody>
      </p:sp>
      <p:sp>
        <p:nvSpPr>
          <p:cNvPr id="3" name="Content Placeholder 2"/>
          <p:cNvSpPr>
            <a:spLocks noGrp="1"/>
          </p:cNvSpPr>
          <p:nvPr>
            <p:ph idx="1"/>
          </p:nvPr>
        </p:nvSpPr>
        <p:spPr>
          <a:xfrm>
            <a:off x="449132" y="2199416"/>
            <a:ext cx="8229600" cy="4191000"/>
          </a:xfrm>
        </p:spPr>
        <p:txBody>
          <a:bodyPr>
            <a:normAutofit/>
          </a:bodyPr>
          <a:lstStyle/>
          <a:p>
            <a:pPr marL="0" indent="0">
              <a:buNone/>
            </a:pPr>
            <a:r>
              <a:rPr lang="en-US" sz="3600" b="1" dirty="0" smtClean="0"/>
              <a:t>Associated </a:t>
            </a:r>
            <a:r>
              <a:rPr lang="en-US" sz="3600" b="1" dirty="0"/>
              <a:t>with a Work</a:t>
            </a:r>
          </a:p>
          <a:p>
            <a:r>
              <a:rPr lang="en-US" sz="3300" b="1" dirty="0"/>
              <a:t>p</a:t>
            </a:r>
            <a:r>
              <a:rPr lang="en-US" sz="3300" b="1" dirty="0" smtClean="0"/>
              <a:t>roducer</a:t>
            </a:r>
            <a:r>
              <a:rPr lang="en-US" sz="3300" dirty="0" smtClean="0"/>
              <a:t> responsible </a:t>
            </a:r>
            <a:r>
              <a:rPr lang="en-US" sz="3300" dirty="0"/>
              <a:t>for most of the business aspects of a production for screen, sound recording, television, webcast, </a:t>
            </a:r>
            <a:r>
              <a:rPr lang="en-US" sz="3300" dirty="0" smtClean="0"/>
              <a:t>etc. …</a:t>
            </a:r>
          </a:p>
          <a:p>
            <a:pPr marL="0" indent="0">
              <a:buNone/>
            </a:pPr>
            <a:r>
              <a:rPr lang="en-US" sz="3300" dirty="0" smtClean="0"/>
              <a:t>	</a:t>
            </a:r>
            <a:r>
              <a:rPr lang="en-US" sz="3300" b="1" dirty="0" smtClean="0"/>
              <a:t>film producer</a:t>
            </a:r>
            <a:r>
              <a:rPr lang="en-US" sz="3300" dirty="0" smtClean="0"/>
              <a:t>		</a:t>
            </a:r>
            <a:r>
              <a:rPr lang="en-US" sz="3300" b="1" dirty="0" smtClean="0"/>
              <a:t>television producer</a:t>
            </a:r>
            <a:endParaRPr lang="en-US" sz="3300" b="1"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56</a:t>
            </a:fld>
            <a:endParaRPr lang="en-US" dirty="0"/>
          </a:p>
        </p:txBody>
      </p:sp>
    </p:spTree>
    <p:extLst>
      <p:ext uri="{BB962C8B-B14F-4D97-AF65-F5344CB8AC3E}">
        <p14:creationId xmlns:p14="http://schemas.microsoft.com/office/powerpoint/2010/main" val="62044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Agents</a:t>
            </a:r>
          </a:p>
        </p:txBody>
      </p:sp>
      <p:sp>
        <p:nvSpPr>
          <p:cNvPr id="3" name="Content Placeholder 2"/>
          <p:cNvSpPr>
            <a:spLocks noGrp="1"/>
          </p:cNvSpPr>
          <p:nvPr>
            <p:ph idx="1"/>
          </p:nvPr>
        </p:nvSpPr>
        <p:spPr>
          <a:xfrm>
            <a:off x="457200" y="2195512"/>
            <a:ext cx="8229600" cy="4525963"/>
          </a:xfrm>
        </p:spPr>
        <p:txBody>
          <a:bodyPr>
            <a:normAutofit/>
          </a:bodyPr>
          <a:lstStyle/>
          <a:p>
            <a:pPr marL="0" indent="0">
              <a:buNone/>
            </a:pPr>
            <a:r>
              <a:rPr lang="en-US" sz="3600" b="1" dirty="0" smtClean="0"/>
              <a:t>Associated </a:t>
            </a:r>
            <a:r>
              <a:rPr lang="en-US" sz="3600" b="1" dirty="0"/>
              <a:t>with a </a:t>
            </a:r>
            <a:r>
              <a:rPr lang="en-US" sz="3600" b="1" dirty="0" smtClean="0"/>
              <a:t>Work</a:t>
            </a:r>
          </a:p>
          <a:p>
            <a:pPr marL="0" indent="0">
              <a:buNone/>
            </a:pPr>
            <a:endParaRPr lang="en-US" sz="1200" b="1" dirty="0"/>
          </a:p>
          <a:p>
            <a:r>
              <a:rPr lang="en-US" b="1" dirty="0" smtClean="0"/>
              <a:t>director </a:t>
            </a:r>
            <a:r>
              <a:rPr lang="en-US" b="1" dirty="0"/>
              <a:t>of photography</a:t>
            </a:r>
            <a:r>
              <a:rPr lang="en-US" dirty="0"/>
              <a:t> </a:t>
            </a:r>
            <a:r>
              <a:rPr lang="en-US" dirty="0" smtClean="0"/>
              <a:t>captures </a:t>
            </a:r>
            <a:r>
              <a:rPr lang="en-US" dirty="0"/>
              <a:t>images, either electronically or on film or video stock, and often selects and arranges the lighting. </a:t>
            </a:r>
            <a:r>
              <a:rPr lang="en-US" dirty="0" smtClean="0"/>
              <a:t>Also used for </a:t>
            </a:r>
            <a:r>
              <a:rPr lang="en-US" dirty="0"/>
              <a:t>chief </a:t>
            </a:r>
            <a:r>
              <a:rPr lang="en-US" dirty="0" smtClean="0"/>
              <a:t>cinematographer</a:t>
            </a:r>
            <a:endParaRPr lang="en-US"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57</a:t>
            </a:fld>
            <a:endParaRPr lang="en-US" dirty="0"/>
          </a:p>
        </p:txBody>
      </p:sp>
    </p:spTree>
    <p:extLst>
      <p:ext uri="{BB962C8B-B14F-4D97-AF65-F5344CB8AC3E}">
        <p14:creationId xmlns:p14="http://schemas.microsoft.com/office/powerpoint/2010/main" val="233351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Agents</a:t>
            </a:r>
          </a:p>
        </p:txBody>
      </p:sp>
      <p:sp>
        <p:nvSpPr>
          <p:cNvPr id="3" name="Content Placeholder 2"/>
          <p:cNvSpPr>
            <a:spLocks noGrp="1"/>
          </p:cNvSpPr>
          <p:nvPr>
            <p:ph idx="1"/>
          </p:nvPr>
        </p:nvSpPr>
        <p:spPr>
          <a:xfrm>
            <a:off x="457200" y="2195513"/>
            <a:ext cx="8229600" cy="4281488"/>
          </a:xfrm>
        </p:spPr>
        <p:txBody>
          <a:bodyPr>
            <a:normAutofit fontScale="92500" lnSpcReduction="10000"/>
          </a:bodyPr>
          <a:lstStyle/>
          <a:p>
            <a:pPr marL="0" indent="0">
              <a:buNone/>
            </a:pPr>
            <a:r>
              <a:rPr lang="en-US" sz="3600" b="1" dirty="0" smtClean="0"/>
              <a:t>Associated </a:t>
            </a:r>
            <a:r>
              <a:rPr lang="en-US" sz="3600" b="1" dirty="0"/>
              <a:t>with a </a:t>
            </a:r>
            <a:r>
              <a:rPr lang="en-US" sz="3600" b="1" dirty="0" smtClean="0"/>
              <a:t>Work</a:t>
            </a:r>
          </a:p>
          <a:p>
            <a:pPr marL="0" indent="0">
              <a:buNone/>
            </a:pPr>
            <a:endParaRPr lang="en-US" sz="1200" b="1" dirty="0"/>
          </a:p>
          <a:p>
            <a:r>
              <a:rPr lang="en-US" b="1" dirty="0" smtClean="0"/>
              <a:t>Production company </a:t>
            </a:r>
            <a:r>
              <a:rPr lang="en-US" dirty="0"/>
              <a:t>corporate body that is responsible for financial, technical, and organizational management of a production for stage, screen, audio recording, television, webcast, etc</a:t>
            </a:r>
            <a:r>
              <a:rPr lang="en-US" dirty="0" smtClean="0"/>
              <a:t>.</a:t>
            </a:r>
          </a:p>
          <a:p>
            <a:endParaRPr lang="en-US" sz="1900" dirty="0"/>
          </a:p>
          <a:p>
            <a:r>
              <a:rPr lang="en-US" b="1" dirty="0" smtClean="0"/>
              <a:t>Consultant, researcher, commissioning or sponsoring body</a:t>
            </a:r>
            <a:endParaRPr lang="en-US" b="1"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58</a:t>
            </a:fld>
            <a:endParaRPr lang="en-US" dirty="0"/>
          </a:p>
        </p:txBody>
      </p:sp>
    </p:spTree>
    <p:extLst>
      <p:ext uri="{BB962C8B-B14F-4D97-AF65-F5344CB8AC3E}">
        <p14:creationId xmlns:p14="http://schemas.microsoft.com/office/powerpoint/2010/main" val="258799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Agents</a:t>
            </a:r>
          </a:p>
        </p:txBody>
      </p:sp>
      <p:sp>
        <p:nvSpPr>
          <p:cNvPr id="3" name="Content Placeholder 2"/>
          <p:cNvSpPr>
            <a:spLocks noGrp="1"/>
          </p:cNvSpPr>
          <p:nvPr>
            <p:ph idx="1"/>
          </p:nvPr>
        </p:nvSpPr>
        <p:spPr>
          <a:xfrm>
            <a:off x="457200" y="2057400"/>
            <a:ext cx="8229600" cy="4953000"/>
          </a:xfrm>
        </p:spPr>
        <p:txBody>
          <a:bodyPr>
            <a:normAutofit/>
          </a:bodyPr>
          <a:lstStyle/>
          <a:p>
            <a:pPr marL="0" indent="0">
              <a:spcBef>
                <a:spcPts val="0"/>
              </a:spcBef>
              <a:buNone/>
            </a:pPr>
            <a:r>
              <a:rPr lang="en-US" sz="3600" b="1" dirty="0" smtClean="0"/>
              <a:t>Associated </a:t>
            </a:r>
            <a:r>
              <a:rPr lang="en-US" sz="3600" b="1" dirty="0"/>
              <a:t>with </a:t>
            </a:r>
            <a:r>
              <a:rPr lang="en-US" sz="3600" b="1" dirty="0" smtClean="0"/>
              <a:t>an Expression (selected)</a:t>
            </a:r>
            <a:endParaRPr lang="en-US" sz="3600" b="1" dirty="0"/>
          </a:p>
          <a:p>
            <a:pPr lvl="0"/>
            <a:endParaRPr lang="en-US" sz="16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59</a:t>
            </a:fld>
            <a:endParaRPr lang="en-US" dirty="0"/>
          </a:p>
        </p:txBody>
      </p:sp>
      <p:sp>
        <p:nvSpPr>
          <p:cNvPr id="7" name="TextBox 6"/>
          <p:cNvSpPr txBox="1"/>
          <p:nvPr/>
        </p:nvSpPr>
        <p:spPr>
          <a:xfrm>
            <a:off x="680421" y="2679498"/>
            <a:ext cx="7772400" cy="3108543"/>
          </a:xfrm>
          <a:prstGeom prst="rect">
            <a:avLst/>
          </a:prstGeom>
          <a:noFill/>
        </p:spPr>
        <p:txBody>
          <a:bodyPr wrap="square" numCol="2" rtlCol="0">
            <a:spAutoFit/>
          </a:bodyPr>
          <a:lstStyle/>
          <a:p>
            <a:pPr marL="285750" indent="-285750">
              <a:buFont typeface="Arial" panose="020B0604020202020204" pitchFamily="34" charset="0"/>
              <a:buChar char="•"/>
            </a:pPr>
            <a:r>
              <a:rPr lang="en-US" sz="2800" dirty="0" smtClean="0">
                <a:solidFill>
                  <a:schemeClr val="bg1"/>
                </a:solidFill>
              </a:rPr>
              <a:t>animator </a:t>
            </a:r>
          </a:p>
          <a:p>
            <a:pPr marL="285750" indent="-285750">
              <a:buFont typeface="Arial" panose="020B0604020202020204" pitchFamily="34" charset="0"/>
              <a:buChar char="•"/>
            </a:pPr>
            <a:r>
              <a:rPr lang="en-US" sz="2800" dirty="0" smtClean="0">
                <a:solidFill>
                  <a:schemeClr val="bg1"/>
                </a:solidFill>
              </a:rPr>
              <a:t>art director</a:t>
            </a:r>
          </a:p>
          <a:p>
            <a:pPr marL="285750" indent="-285750">
              <a:buFont typeface="Arial" panose="020B0604020202020204" pitchFamily="34" charset="0"/>
              <a:buChar char="•"/>
            </a:pPr>
            <a:r>
              <a:rPr lang="en-US" sz="2800" dirty="0" smtClean="0">
                <a:solidFill>
                  <a:schemeClr val="bg1"/>
                </a:solidFill>
              </a:rPr>
              <a:t>costume designer </a:t>
            </a:r>
          </a:p>
          <a:p>
            <a:pPr marL="285750" indent="-285750">
              <a:buFont typeface="Arial" panose="020B0604020202020204" pitchFamily="34" charset="0"/>
              <a:buChar char="•"/>
            </a:pPr>
            <a:r>
              <a:rPr lang="en-US" sz="2800" dirty="0" smtClean="0">
                <a:solidFill>
                  <a:schemeClr val="bg1"/>
                </a:solidFill>
              </a:rPr>
              <a:t>editor of moving image work</a:t>
            </a:r>
          </a:p>
          <a:p>
            <a:pPr marL="285750" indent="-285750">
              <a:buFont typeface="Arial" panose="020B0604020202020204" pitchFamily="34" charset="0"/>
              <a:buChar char="•"/>
            </a:pPr>
            <a:r>
              <a:rPr lang="en-US" sz="2800" dirty="0" smtClean="0">
                <a:solidFill>
                  <a:schemeClr val="bg1"/>
                </a:solidFill>
              </a:rPr>
              <a:t>lighting designer</a:t>
            </a:r>
          </a:p>
          <a:p>
            <a:pPr marL="285750" indent="-285750">
              <a:buFont typeface="Arial" panose="020B0604020202020204" pitchFamily="34" charset="0"/>
              <a:buChar char="•"/>
            </a:pPr>
            <a:r>
              <a:rPr lang="en-US" sz="2800" dirty="0" smtClean="0">
                <a:solidFill>
                  <a:schemeClr val="bg1"/>
                </a:solidFill>
              </a:rPr>
              <a:t>make-up artist</a:t>
            </a:r>
          </a:p>
          <a:p>
            <a:pPr marL="285750" indent="-285750">
              <a:buFont typeface="Arial" panose="020B0604020202020204" pitchFamily="34" charset="0"/>
              <a:buChar char="•"/>
            </a:pPr>
            <a:r>
              <a:rPr lang="en-US" sz="2800" dirty="0" smtClean="0">
                <a:solidFill>
                  <a:schemeClr val="bg1"/>
                </a:solidFill>
              </a:rPr>
              <a:t>musical director</a:t>
            </a:r>
          </a:p>
          <a:p>
            <a:pPr marL="285750" indent="-285750">
              <a:buFont typeface="Arial" panose="020B0604020202020204" pitchFamily="34" charset="0"/>
              <a:buChar char="•"/>
            </a:pPr>
            <a:r>
              <a:rPr lang="en-US" sz="2800" dirty="0" smtClean="0">
                <a:solidFill>
                  <a:schemeClr val="bg1"/>
                </a:solidFill>
              </a:rPr>
              <a:t>production designer</a:t>
            </a:r>
          </a:p>
          <a:p>
            <a:pPr marL="285750" indent="-285750">
              <a:buFont typeface="Arial" panose="020B0604020202020204" pitchFamily="34" charset="0"/>
              <a:buChar char="•"/>
            </a:pPr>
            <a:r>
              <a:rPr lang="en-US" sz="2800" dirty="0" smtClean="0">
                <a:solidFill>
                  <a:schemeClr val="bg1"/>
                </a:solidFill>
              </a:rPr>
              <a:t>recording engineer</a:t>
            </a:r>
          </a:p>
          <a:p>
            <a:pPr marL="285750" indent="-285750">
              <a:buFont typeface="Arial" panose="020B0604020202020204" pitchFamily="34" charset="0"/>
              <a:buChar char="•"/>
            </a:pPr>
            <a:r>
              <a:rPr lang="en-US" sz="2800" dirty="0" smtClean="0">
                <a:solidFill>
                  <a:schemeClr val="bg1"/>
                </a:solidFill>
              </a:rPr>
              <a:t>special effects provider</a:t>
            </a:r>
          </a:p>
          <a:p>
            <a:pPr marL="285750" indent="-285750">
              <a:buFont typeface="Arial" panose="020B0604020202020204" pitchFamily="34" charset="0"/>
              <a:buChar char="•"/>
            </a:pPr>
            <a:r>
              <a:rPr lang="en-US" sz="2800" dirty="0" smtClean="0">
                <a:solidFill>
                  <a:schemeClr val="bg1"/>
                </a:solidFill>
              </a:rPr>
              <a:t>stage director</a:t>
            </a:r>
          </a:p>
          <a:p>
            <a:pPr marL="285750" indent="-285750">
              <a:buFont typeface="Arial" panose="020B0604020202020204" pitchFamily="34" charset="0"/>
              <a:buChar char="•"/>
            </a:pPr>
            <a:r>
              <a:rPr lang="en-US" sz="2800" dirty="0" smtClean="0">
                <a:solidFill>
                  <a:schemeClr val="bg1"/>
                </a:solidFill>
              </a:rPr>
              <a:t>visual effects provider </a:t>
            </a:r>
            <a:endParaRPr lang="en-US" sz="2800" dirty="0">
              <a:solidFill>
                <a:schemeClr val="bg1"/>
              </a:solidFill>
            </a:endParaRPr>
          </a:p>
        </p:txBody>
      </p:sp>
    </p:spTree>
    <p:extLst>
      <p:ext uri="{BB962C8B-B14F-4D97-AF65-F5344CB8AC3E}">
        <p14:creationId xmlns:p14="http://schemas.microsoft.com/office/powerpoint/2010/main" val="43599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You Describing?</a:t>
            </a:r>
            <a:endParaRPr lang="en-US" dirty="0"/>
          </a:p>
        </p:txBody>
      </p:sp>
      <p:sp>
        <p:nvSpPr>
          <p:cNvPr id="3" name="Content Placeholder 2"/>
          <p:cNvSpPr>
            <a:spLocks noGrp="1"/>
          </p:cNvSpPr>
          <p:nvPr>
            <p:ph idx="1"/>
          </p:nvPr>
        </p:nvSpPr>
        <p:spPr>
          <a:xfrm>
            <a:off x="181087" y="5069545"/>
            <a:ext cx="8839200" cy="1619132"/>
          </a:xfrm>
        </p:spPr>
        <p:txBody>
          <a:bodyPr>
            <a:normAutofit fontScale="77500" lnSpcReduction="20000"/>
          </a:bodyPr>
          <a:lstStyle/>
          <a:p>
            <a:pPr algn="ctr">
              <a:buNone/>
            </a:pPr>
            <a:r>
              <a:rPr lang="en-US" dirty="0" smtClean="0"/>
              <a:t>2.1.2.2 </a:t>
            </a:r>
            <a:r>
              <a:rPr lang="en-US" sz="3200" dirty="0" smtClean="0">
                <a:sym typeface="Wingdings" pitchFamily="2" charset="2"/>
              </a:rPr>
              <a:t>Two feature films on a single disc with no collective title</a:t>
            </a:r>
          </a:p>
          <a:p>
            <a:pPr>
              <a:buFont typeface="Wingdings"/>
              <a:buChar char="à"/>
            </a:pPr>
            <a:endParaRPr lang="en-US" sz="1500" dirty="0" smtClean="0">
              <a:sym typeface="Wingdings" pitchFamily="2" charset="2"/>
            </a:endParaRPr>
          </a:p>
          <a:p>
            <a:pPr>
              <a:buFont typeface="Wingdings"/>
              <a:buChar char="à"/>
            </a:pPr>
            <a:r>
              <a:rPr lang="en-US" dirty="0" smtClean="0"/>
              <a:t>Use sources of information identifying the individual contents as collective source of information for the whole</a:t>
            </a:r>
            <a:endParaRPr lang="en-US" dirty="0">
              <a:sym typeface="Wingdings" pitchFamily="2" charset="2"/>
            </a:endParaRPr>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E4453-0601-45E3-96F2-6BE07A87F197}" type="slidenum">
              <a:rPr lang="en-US" smtClean="0"/>
              <a:pPr/>
              <a:t>6</a:t>
            </a:fld>
            <a:endParaRPr lang="en-US" dirty="0"/>
          </a:p>
        </p:txBody>
      </p:sp>
      <p:sp>
        <p:nvSpPr>
          <p:cNvPr id="8" name="TextBox 7"/>
          <p:cNvSpPr txBox="1"/>
          <p:nvPr/>
        </p:nvSpPr>
        <p:spPr>
          <a:xfrm>
            <a:off x="1752600" y="1739656"/>
            <a:ext cx="7391400" cy="3610219"/>
          </a:xfrm>
          <a:prstGeom prst="rect">
            <a:avLst/>
          </a:prstGeom>
          <a:noFill/>
        </p:spPr>
        <p:txBody>
          <a:bodyPr wrap="square" rtlCol="0">
            <a:spAutoFit/>
          </a:bodyPr>
          <a:lstStyle/>
          <a:p>
            <a:pPr marL="342900" lvl="0" indent="-342900" algn="ctr">
              <a:spcBef>
                <a:spcPct val="20000"/>
              </a:spcBef>
            </a:pPr>
            <a:r>
              <a:rPr lang="en-US" sz="2700" dirty="0">
                <a:solidFill>
                  <a:prstClr val="black"/>
                </a:solidFill>
              </a:rPr>
              <a:t>2.1.2.2 Basis for Identification of the </a:t>
            </a:r>
            <a:r>
              <a:rPr lang="en-US" sz="2700" dirty="0" smtClean="0">
                <a:solidFill>
                  <a:prstClr val="black"/>
                </a:solidFill>
              </a:rPr>
              <a:t>Manifestation</a:t>
            </a:r>
            <a:endParaRPr lang="en-US" sz="2700" dirty="0">
              <a:solidFill>
                <a:prstClr val="black"/>
              </a:solidFill>
            </a:endParaRPr>
          </a:p>
          <a:p>
            <a:pPr marL="342900" lvl="0" indent="-342900" algn="ctr">
              <a:spcBef>
                <a:spcPct val="20000"/>
              </a:spcBef>
            </a:pPr>
            <a:r>
              <a:rPr lang="en-US" sz="2700" b="1" i="1" dirty="0">
                <a:solidFill>
                  <a:prstClr val="black"/>
                </a:solidFill>
              </a:rPr>
              <a:t>Multiple Works </a:t>
            </a:r>
            <a:r>
              <a:rPr lang="en-US" sz="2700" b="1" dirty="0">
                <a:solidFill>
                  <a:prstClr val="black"/>
                </a:solidFill>
              </a:rPr>
              <a:t>on Single Unit:</a:t>
            </a:r>
          </a:p>
          <a:p>
            <a:pPr marL="342900" lvl="0" indent="-342900" algn="ctr">
              <a:spcBef>
                <a:spcPct val="20000"/>
              </a:spcBef>
            </a:pPr>
            <a:r>
              <a:rPr lang="en-US" sz="2700" dirty="0">
                <a:solidFill>
                  <a:srgbClr val="FF0000"/>
                </a:solidFill>
              </a:rPr>
              <a:t>No source of info that identifies whole;</a:t>
            </a:r>
          </a:p>
          <a:p>
            <a:pPr marL="342900" lvl="0" indent="-342900" algn="ctr">
              <a:spcBef>
                <a:spcPct val="20000"/>
              </a:spcBef>
            </a:pPr>
            <a:r>
              <a:rPr lang="en-US" sz="2700" dirty="0">
                <a:solidFill>
                  <a:srgbClr val="FF0000"/>
                </a:solidFill>
              </a:rPr>
              <a:t>No source with title identifying a main or </a:t>
            </a:r>
            <a:r>
              <a:rPr lang="en-US" sz="2700" dirty="0" smtClean="0">
                <a:solidFill>
                  <a:srgbClr val="FF0000"/>
                </a:solidFill>
              </a:rPr>
              <a:t>predominant </a:t>
            </a:r>
            <a:r>
              <a:rPr lang="en-US" sz="2700" dirty="0">
                <a:solidFill>
                  <a:srgbClr val="FF0000"/>
                </a:solidFill>
              </a:rPr>
              <a:t>work or content</a:t>
            </a:r>
          </a:p>
          <a:p>
            <a:pPr marL="342900" lvl="0" indent="-342900" algn="ctr">
              <a:spcBef>
                <a:spcPct val="20000"/>
              </a:spcBef>
            </a:pPr>
            <a:r>
              <a:rPr lang="en-US" sz="2700" dirty="0">
                <a:solidFill>
                  <a:prstClr val="black"/>
                </a:solidFill>
              </a:rPr>
              <a:t>Combine</a:t>
            </a:r>
            <a:r>
              <a:rPr lang="en-US" sz="2700" dirty="0">
                <a:solidFill>
                  <a:srgbClr val="FF0000"/>
                </a:solidFill>
              </a:rPr>
              <a:t> sources with titles identifying </a:t>
            </a:r>
            <a:r>
              <a:rPr lang="en-US" sz="2700" dirty="0" smtClean="0">
                <a:solidFill>
                  <a:srgbClr val="FF0000"/>
                </a:solidFill>
              </a:rPr>
              <a:t>      individual </a:t>
            </a:r>
            <a:r>
              <a:rPr lang="en-US" sz="2700" dirty="0">
                <a:solidFill>
                  <a:srgbClr val="FF0000"/>
                </a:solidFill>
              </a:rPr>
              <a:t>works</a:t>
            </a:r>
          </a:p>
          <a:p>
            <a:endParaRPr lang="en-US" dirty="0"/>
          </a:p>
        </p:txBody>
      </p:sp>
      <p:pic>
        <p:nvPicPr>
          <p:cNvPr id="10" name="Picture 9" descr="double feature small.jpg"/>
          <p:cNvPicPr>
            <a:picLocks noChangeAspect="1"/>
          </p:cNvPicPr>
          <p:nvPr/>
        </p:nvPicPr>
        <p:blipFill>
          <a:blip r:embed="rId3" cstate="print"/>
          <a:stretch>
            <a:fillRect/>
          </a:stretch>
        </p:blipFill>
        <p:spPr>
          <a:xfrm>
            <a:off x="214256" y="2263076"/>
            <a:ext cx="1820732" cy="2283050"/>
          </a:xfrm>
          <a:prstGeom prst="rect">
            <a:avLst/>
          </a:prstGeom>
        </p:spPr>
      </p:pic>
    </p:spTree>
    <p:extLst>
      <p:ext uri="{BB962C8B-B14F-4D97-AF65-F5344CB8AC3E}">
        <p14:creationId xmlns:p14="http://schemas.microsoft.com/office/powerpoint/2010/main" val="240981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Agents</a:t>
            </a:r>
          </a:p>
        </p:txBody>
      </p:sp>
      <p:sp>
        <p:nvSpPr>
          <p:cNvPr id="3" name="Content Placeholder 2"/>
          <p:cNvSpPr>
            <a:spLocks noGrp="1"/>
          </p:cNvSpPr>
          <p:nvPr>
            <p:ph idx="1"/>
          </p:nvPr>
        </p:nvSpPr>
        <p:spPr>
          <a:xfrm>
            <a:off x="457200" y="1676400"/>
            <a:ext cx="8382000" cy="5410200"/>
          </a:xfrm>
        </p:spPr>
        <p:txBody>
          <a:bodyPr>
            <a:normAutofit/>
          </a:bodyPr>
          <a:lstStyle/>
          <a:p>
            <a:pPr marL="3200400" lvl="0"/>
            <a:endParaRPr lang="en-US" sz="1000" dirty="0" smtClean="0"/>
          </a:p>
          <a:p>
            <a:pPr marL="3200400" lvl="0"/>
            <a:endParaRPr lang="en-US" sz="1000" dirty="0" smtClean="0"/>
          </a:p>
          <a:p>
            <a:pPr marL="3200400" lvl="0"/>
            <a:endParaRPr lang="en-US" sz="1000" dirty="0" smtClean="0"/>
          </a:p>
          <a:p>
            <a:pPr marL="3200400" lvl="0" indent="0" algn="ctr">
              <a:buNone/>
            </a:pPr>
            <a:r>
              <a:rPr lang="en-US" sz="2800" dirty="0" smtClean="0"/>
              <a:t>Choreography: Twyla Tharp</a:t>
            </a:r>
          </a:p>
          <a:p>
            <a:pPr marL="3200400" lvl="0" indent="0">
              <a:buNone/>
            </a:pPr>
            <a:r>
              <a:rPr lang="en-US" sz="2800" dirty="0" smtClean="0"/>
              <a:t>What is the correct relationship designator to use?</a:t>
            </a:r>
          </a:p>
          <a:p>
            <a:pPr marL="3200400" lvl="0" indent="0">
              <a:buNone/>
            </a:pPr>
            <a:endParaRPr lang="en-US" sz="1000" dirty="0" smtClean="0"/>
          </a:p>
          <a:p>
            <a:pPr marL="3714750" lvl="0" indent="-514350">
              <a:buFont typeface="+mj-lt"/>
              <a:buAutoNum type="alphaUcPeriod"/>
            </a:pPr>
            <a:r>
              <a:rPr lang="en-US" sz="2800" dirty="0" smtClean="0"/>
              <a:t>choreographer</a:t>
            </a:r>
          </a:p>
          <a:p>
            <a:pPr marL="3714750" lvl="0" indent="-514350">
              <a:buFont typeface="+mj-lt"/>
              <a:buAutoNum type="alphaUcPeriod"/>
            </a:pPr>
            <a:r>
              <a:rPr lang="en-US" sz="2800" dirty="0" smtClean="0"/>
              <a:t>choreographer (expression)</a:t>
            </a:r>
          </a:p>
          <a:p>
            <a:pPr marL="3714750" lvl="0" indent="-514350">
              <a:buFont typeface="+mj-lt"/>
              <a:buAutoNum type="alphaUcPeriod"/>
            </a:pPr>
            <a:r>
              <a:rPr lang="en-US" sz="2800" dirty="0" smtClean="0"/>
              <a:t>A &amp; B</a:t>
            </a:r>
          </a:p>
          <a:p>
            <a:pPr marL="3714750" lvl="0" indent="-514350">
              <a:buFont typeface="+mj-lt"/>
              <a:buAutoNum type="alphaUcPeriod"/>
            </a:pPr>
            <a:r>
              <a:rPr lang="en-US" sz="2800" dirty="0" smtClean="0"/>
              <a:t>neither A or B</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60</a:t>
            </a:fld>
            <a:endParaRPr lang="en-US" dirty="0"/>
          </a:p>
        </p:txBody>
      </p:sp>
      <p:pic>
        <p:nvPicPr>
          <p:cNvPr id="7" name="Picture 6" descr="tharp dvd.jpg"/>
          <p:cNvPicPr>
            <a:picLocks noChangeAspect="1"/>
          </p:cNvPicPr>
          <p:nvPr/>
        </p:nvPicPr>
        <p:blipFill>
          <a:blip r:embed="rId3" cstate="print"/>
          <a:stretch>
            <a:fillRect/>
          </a:stretch>
        </p:blipFill>
        <p:spPr>
          <a:xfrm>
            <a:off x="381000" y="2133600"/>
            <a:ext cx="3048000" cy="4354286"/>
          </a:xfrm>
          <a:prstGeom prst="rect">
            <a:avLst/>
          </a:prstGeom>
        </p:spPr>
      </p:pic>
    </p:spTree>
    <p:extLst>
      <p:ext uri="{BB962C8B-B14F-4D97-AF65-F5344CB8AC3E}">
        <p14:creationId xmlns:p14="http://schemas.microsoft.com/office/powerpoint/2010/main" val="14038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Agents</a:t>
            </a:r>
          </a:p>
        </p:txBody>
      </p:sp>
      <p:sp>
        <p:nvSpPr>
          <p:cNvPr id="3" name="Content Placeholder 2"/>
          <p:cNvSpPr>
            <a:spLocks noGrp="1"/>
          </p:cNvSpPr>
          <p:nvPr>
            <p:ph idx="1"/>
          </p:nvPr>
        </p:nvSpPr>
        <p:spPr>
          <a:xfrm>
            <a:off x="457200" y="2133600"/>
            <a:ext cx="8229600" cy="4953000"/>
          </a:xfrm>
        </p:spPr>
        <p:txBody>
          <a:bodyPr>
            <a:normAutofit/>
          </a:bodyPr>
          <a:lstStyle/>
          <a:p>
            <a:pPr marL="0" indent="0">
              <a:spcBef>
                <a:spcPts val="0"/>
              </a:spcBef>
              <a:buNone/>
            </a:pPr>
            <a:r>
              <a:rPr lang="en-US" sz="3600" b="1" dirty="0" smtClean="0"/>
              <a:t>Associated </a:t>
            </a:r>
            <a:r>
              <a:rPr lang="en-US" sz="3600" b="1" dirty="0"/>
              <a:t>with </a:t>
            </a:r>
            <a:r>
              <a:rPr lang="en-US" sz="3600" b="1" dirty="0" smtClean="0"/>
              <a:t>an Expression (selected)</a:t>
            </a:r>
            <a:endParaRPr lang="en-US" sz="3600" b="1" dirty="0"/>
          </a:p>
          <a:p>
            <a:pPr lvl="0"/>
            <a:endParaRPr lang="en-US" sz="1600" dirty="0" smtClean="0"/>
          </a:p>
          <a:p>
            <a:pPr lvl="0"/>
            <a:r>
              <a:rPr lang="en-US" dirty="0" smtClean="0"/>
              <a:t>choreographer (expression)</a:t>
            </a:r>
          </a:p>
          <a:p>
            <a:pPr lvl="0"/>
            <a:r>
              <a:rPr lang="en-US" dirty="0" smtClean="0"/>
              <a:t>composer (expression)</a:t>
            </a:r>
          </a:p>
          <a:p>
            <a:pPr lvl="0"/>
            <a:r>
              <a:rPr lang="en-US" dirty="0" smtClean="0"/>
              <a:t>interviewee/interviewer (expression)</a:t>
            </a:r>
          </a:p>
          <a:p>
            <a:pPr lvl="0"/>
            <a:r>
              <a:rPr lang="en-US" dirty="0" smtClean="0"/>
              <a:t>restorationist (expression)</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61</a:t>
            </a:fld>
            <a:endParaRPr lang="en-US" dirty="0"/>
          </a:p>
        </p:txBody>
      </p:sp>
    </p:spTree>
    <p:extLst>
      <p:ext uri="{BB962C8B-B14F-4D97-AF65-F5344CB8AC3E}">
        <p14:creationId xmlns:p14="http://schemas.microsoft.com/office/powerpoint/2010/main" val="14038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Agents</a:t>
            </a:r>
          </a:p>
        </p:txBody>
      </p:sp>
      <p:sp>
        <p:nvSpPr>
          <p:cNvPr id="3" name="Content Placeholder 2"/>
          <p:cNvSpPr>
            <a:spLocks noGrp="1"/>
          </p:cNvSpPr>
          <p:nvPr>
            <p:ph idx="1"/>
          </p:nvPr>
        </p:nvSpPr>
        <p:spPr>
          <a:xfrm>
            <a:off x="457200" y="2057400"/>
            <a:ext cx="8229600" cy="4953000"/>
          </a:xfrm>
        </p:spPr>
        <p:txBody>
          <a:bodyPr>
            <a:normAutofit/>
          </a:bodyPr>
          <a:lstStyle/>
          <a:p>
            <a:pPr marL="0" indent="0">
              <a:spcBef>
                <a:spcPts val="0"/>
              </a:spcBef>
              <a:buNone/>
            </a:pPr>
            <a:r>
              <a:rPr lang="en-US" sz="3600" b="1" dirty="0" smtClean="0"/>
              <a:t>Associated </a:t>
            </a:r>
            <a:r>
              <a:rPr lang="en-US" sz="3600" b="1" dirty="0"/>
              <a:t>with </a:t>
            </a:r>
            <a:r>
              <a:rPr lang="en-US" sz="3600" b="1" dirty="0" smtClean="0"/>
              <a:t>an Expression (selected)</a:t>
            </a:r>
            <a:endParaRPr lang="en-US" sz="3600" b="1" dirty="0"/>
          </a:p>
          <a:p>
            <a:pPr marL="0" lvl="0" indent="0">
              <a:buNone/>
            </a:pPr>
            <a:endParaRPr lang="en-US" sz="1500" dirty="0" smtClean="0"/>
          </a:p>
          <a:p>
            <a:pPr lvl="0"/>
            <a:r>
              <a:rPr lang="en-US" dirty="0" smtClean="0"/>
              <a:t>on-screen participant (non-fiction only)</a:t>
            </a:r>
          </a:p>
          <a:p>
            <a:pPr lvl="0"/>
            <a:r>
              <a:rPr lang="en-US" dirty="0" smtClean="0"/>
              <a:t>on-screen presenter (non-specific; contextual or background info.)</a:t>
            </a:r>
          </a:p>
          <a:p>
            <a:pPr lvl="0"/>
            <a:r>
              <a:rPr lang="en-US" dirty="0" smtClean="0"/>
              <a:t>commentator, host, moderator, narrator, panelist, speaker, storyteller, teacher</a:t>
            </a:r>
          </a:p>
          <a:p>
            <a:pPr lvl="0"/>
            <a:endParaRPr lang="en-US" sz="1200" dirty="0" smtClean="0"/>
          </a:p>
          <a:p>
            <a:pPr lvl="0"/>
            <a:r>
              <a:rPr lang="en-US" dirty="0" smtClean="0"/>
              <a:t>presenter (Miramax Films presents)</a:t>
            </a:r>
            <a:endParaRPr lang="en-US"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62</a:t>
            </a:fld>
            <a:endParaRPr lang="en-US" dirty="0"/>
          </a:p>
        </p:txBody>
      </p:sp>
    </p:spTree>
    <p:extLst>
      <p:ext uri="{BB962C8B-B14F-4D97-AF65-F5344CB8AC3E}">
        <p14:creationId xmlns:p14="http://schemas.microsoft.com/office/powerpoint/2010/main" val="406819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Agents</a:t>
            </a:r>
          </a:p>
        </p:txBody>
      </p:sp>
      <p:sp>
        <p:nvSpPr>
          <p:cNvPr id="3" name="Content Placeholder 2"/>
          <p:cNvSpPr>
            <a:spLocks noGrp="1"/>
          </p:cNvSpPr>
          <p:nvPr>
            <p:ph idx="1"/>
          </p:nvPr>
        </p:nvSpPr>
        <p:spPr>
          <a:xfrm>
            <a:off x="457200" y="2012949"/>
            <a:ext cx="8229600" cy="4525963"/>
          </a:xfrm>
        </p:spPr>
        <p:txBody>
          <a:bodyPr>
            <a:normAutofit/>
          </a:bodyPr>
          <a:lstStyle/>
          <a:p>
            <a:pPr marL="0" indent="0">
              <a:spcBef>
                <a:spcPts val="0"/>
              </a:spcBef>
              <a:buNone/>
            </a:pPr>
            <a:r>
              <a:rPr lang="en-US" sz="3600" b="1" dirty="0" smtClean="0"/>
              <a:t>Associated </a:t>
            </a:r>
            <a:r>
              <a:rPr lang="en-US" sz="3600" b="1" dirty="0"/>
              <a:t>with </a:t>
            </a:r>
            <a:r>
              <a:rPr lang="en-US" sz="3600" b="1" dirty="0" smtClean="0"/>
              <a:t>an Expression (selected)</a:t>
            </a:r>
            <a:endParaRPr lang="en-US" sz="3600" b="1" dirty="0"/>
          </a:p>
          <a:p>
            <a:pPr lvl="0"/>
            <a:r>
              <a:rPr lang="en-US" dirty="0" smtClean="0"/>
              <a:t>performer</a:t>
            </a:r>
          </a:p>
          <a:p>
            <a:pPr lvl="1"/>
            <a:r>
              <a:rPr lang="en-US" sz="3200" dirty="0" smtClean="0"/>
              <a:t>actor</a:t>
            </a:r>
          </a:p>
          <a:p>
            <a:pPr lvl="1"/>
            <a:r>
              <a:rPr lang="en-US" sz="3200" dirty="0" smtClean="0"/>
              <a:t>conductor (choral or instrumental)</a:t>
            </a:r>
          </a:p>
          <a:p>
            <a:pPr lvl="1"/>
            <a:r>
              <a:rPr lang="en-US" sz="3200" dirty="0" smtClean="0"/>
              <a:t>dancer</a:t>
            </a:r>
          </a:p>
          <a:p>
            <a:pPr lvl="1"/>
            <a:r>
              <a:rPr lang="en-US" sz="3200" dirty="0" smtClean="0"/>
              <a:t>instrumentalist</a:t>
            </a:r>
          </a:p>
          <a:p>
            <a:pPr lvl="1"/>
            <a:r>
              <a:rPr lang="en-US" sz="3200" dirty="0" smtClean="0"/>
              <a:t>puppeteer</a:t>
            </a:r>
          </a:p>
          <a:p>
            <a:pPr lvl="0"/>
            <a:endParaRPr lang="en-US"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63</a:t>
            </a:fld>
            <a:endParaRPr lang="en-US" dirty="0"/>
          </a:p>
        </p:txBody>
      </p:sp>
    </p:spTree>
    <p:extLst>
      <p:ext uri="{BB962C8B-B14F-4D97-AF65-F5344CB8AC3E}">
        <p14:creationId xmlns:p14="http://schemas.microsoft.com/office/powerpoint/2010/main" val="94665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Agents</a:t>
            </a:r>
          </a:p>
        </p:txBody>
      </p:sp>
      <p:sp>
        <p:nvSpPr>
          <p:cNvPr id="3" name="Content Placeholder 2"/>
          <p:cNvSpPr>
            <a:spLocks noGrp="1"/>
          </p:cNvSpPr>
          <p:nvPr>
            <p:ph idx="1"/>
          </p:nvPr>
        </p:nvSpPr>
        <p:spPr>
          <a:xfrm>
            <a:off x="457200" y="1981200"/>
            <a:ext cx="8229600" cy="4419600"/>
          </a:xfrm>
        </p:spPr>
        <p:txBody>
          <a:bodyPr>
            <a:normAutofit fontScale="92500" lnSpcReduction="20000"/>
          </a:bodyPr>
          <a:lstStyle/>
          <a:p>
            <a:pPr marL="0" indent="0" algn="ctr">
              <a:spcBef>
                <a:spcPts val="0"/>
              </a:spcBef>
              <a:buNone/>
            </a:pPr>
            <a:r>
              <a:rPr lang="en-US" sz="3600" b="1" dirty="0" smtClean="0"/>
              <a:t>Corporate Bodies Associated with a</a:t>
            </a:r>
          </a:p>
          <a:p>
            <a:pPr marL="0" indent="0" algn="ctr">
              <a:spcBef>
                <a:spcPts val="0"/>
              </a:spcBef>
              <a:buNone/>
            </a:pPr>
            <a:r>
              <a:rPr lang="en-US" sz="3600" b="1" dirty="0" smtClean="0">
                <a:solidFill>
                  <a:srgbClr val="FF0000"/>
                </a:solidFill>
              </a:rPr>
              <a:t>Manifestation</a:t>
            </a:r>
          </a:p>
          <a:p>
            <a:pPr marL="0" indent="0">
              <a:spcBef>
                <a:spcPts val="0"/>
              </a:spcBef>
              <a:buNone/>
            </a:pPr>
            <a:endParaRPr lang="en-US" sz="1600" dirty="0" smtClean="0"/>
          </a:p>
          <a:p>
            <a:pPr marL="0" indent="0">
              <a:spcBef>
                <a:spcPts val="0"/>
              </a:spcBef>
              <a:buNone/>
            </a:pPr>
            <a:r>
              <a:rPr lang="en-US" sz="3300" dirty="0" smtClean="0"/>
              <a:t>Publishers</a:t>
            </a:r>
          </a:p>
          <a:p>
            <a:pPr>
              <a:spcBef>
                <a:spcPts val="0"/>
              </a:spcBef>
            </a:pPr>
            <a:r>
              <a:rPr lang="en-US" sz="3300" b="1" dirty="0" smtClean="0"/>
              <a:t>Broadcaster</a:t>
            </a:r>
            <a:r>
              <a:rPr lang="en-US" sz="3300" dirty="0" smtClean="0"/>
              <a:t> involved </a:t>
            </a:r>
            <a:r>
              <a:rPr lang="en-US" sz="3300" dirty="0"/>
              <a:t>in broadcasting a manifestation to an audience via radio, </a:t>
            </a:r>
            <a:r>
              <a:rPr lang="en-US" sz="3300" dirty="0" smtClean="0"/>
              <a:t>TV, </a:t>
            </a:r>
            <a:r>
              <a:rPr lang="en-US" sz="3300" dirty="0"/>
              <a:t>webcast, etc.</a:t>
            </a:r>
          </a:p>
          <a:p>
            <a:pPr marL="0" indent="0">
              <a:spcBef>
                <a:spcPts val="0"/>
              </a:spcBef>
              <a:buNone/>
            </a:pPr>
            <a:endParaRPr lang="en-US" dirty="0" smtClean="0"/>
          </a:p>
          <a:p>
            <a:pPr marL="914400" indent="-457200">
              <a:spcBef>
                <a:spcPts val="0"/>
              </a:spcBef>
              <a:buNone/>
            </a:pPr>
            <a:r>
              <a:rPr lang="en-US" sz="3000" i="1" dirty="0" smtClean="0"/>
              <a:t>* This is a manifestation relationship so the only use I can possibly see in non-archival cataloging is for off-air recordings, although these have traditionally been considered unpublished</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64</a:t>
            </a:fld>
            <a:endParaRPr lang="en-US" dirty="0"/>
          </a:p>
        </p:txBody>
      </p:sp>
    </p:spTree>
    <p:extLst>
      <p:ext uri="{BB962C8B-B14F-4D97-AF65-F5344CB8AC3E}">
        <p14:creationId xmlns:p14="http://schemas.microsoft.com/office/powerpoint/2010/main" val="33750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Agents</a:t>
            </a:r>
          </a:p>
        </p:txBody>
      </p:sp>
      <p:sp>
        <p:nvSpPr>
          <p:cNvPr id="3" name="Content Placeholder 2"/>
          <p:cNvSpPr>
            <a:spLocks noGrp="1"/>
          </p:cNvSpPr>
          <p:nvPr>
            <p:ph idx="1"/>
          </p:nvPr>
        </p:nvSpPr>
        <p:spPr>
          <a:xfrm>
            <a:off x="457200" y="1981200"/>
            <a:ext cx="8229600" cy="4267200"/>
          </a:xfrm>
        </p:spPr>
        <p:txBody>
          <a:bodyPr>
            <a:normAutofit/>
          </a:bodyPr>
          <a:lstStyle/>
          <a:p>
            <a:pPr marL="0" indent="0" algn="ctr">
              <a:spcBef>
                <a:spcPts val="0"/>
              </a:spcBef>
              <a:buNone/>
            </a:pPr>
            <a:r>
              <a:rPr lang="en-US" sz="3600" b="1" dirty="0" smtClean="0"/>
              <a:t>Corporate Bodies Associated with a</a:t>
            </a:r>
          </a:p>
          <a:p>
            <a:pPr marL="0" indent="0" algn="ctr">
              <a:spcBef>
                <a:spcPts val="0"/>
              </a:spcBef>
              <a:buNone/>
            </a:pPr>
            <a:r>
              <a:rPr lang="en-US" sz="3600" b="1" dirty="0" smtClean="0">
                <a:solidFill>
                  <a:srgbClr val="FF0000"/>
                </a:solidFill>
              </a:rPr>
              <a:t>Manifestation</a:t>
            </a:r>
          </a:p>
          <a:p>
            <a:pPr marL="0" indent="0">
              <a:spcBef>
                <a:spcPts val="0"/>
              </a:spcBef>
              <a:buNone/>
            </a:pPr>
            <a:endParaRPr lang="en-US" sz="1600" dirty="0" smtClean="0"/>
          </a:p>
          <a:p>
            <a:pPr marL="0" indent="0">
              <a:spcBef>
                <a:spcPts val="0"/>
              </a:spcBef>
              <a:buNone/>
            </a:pPr>
            <a:r>
              <a:rPr lang="en-US" sz="3300" dirty="0" smtClean="0"/>
              <a:t>Distributors</a:t>
            </a:r>
            <a:endParaRPr lang="en-US" sz="3300" dirty="0"/>
          </a:p>
          <a:p>
            <a:pPr lvl="0"/>
            <a:r>
              <a:rPr lang="en-US" sz="3300" b="1" dirty="0" smtClean="0"/>
              <a:t>Film </a:t>
            </a:r>
            <a:r>
              <a:rPr lang="en-US" sz="3300" b="1" dirty="0"/>
              <a:t>distributor </a:t>
            </a:r>
            <a:r>
              <a:rPr lang="en-US" sz="3300" dirty="0" smtClean="0"/>
              <a:t>involved </a:t>
            </a:r>
            <a:r>
              <a:rPr lang="en-US" sz="3300" dirty="0"/>
              <a:t>in distributing a moving image manifestation to </a:t>
            </a:r>
            <a:r>
              <a:rPr lang="en-US" sz="3300" dirty="0" smtClean="0"/>
              <a:t>theaters </a:t>
            </a:r>
            <a:r>
              <a:rPr lang="en-US" sz="3300" dirty="0"/>
              <a:t>or other distribution </a:t>
            </a:r>
            <a:r>
              <a:rPr lang="en-US" sz="3300" dirty="0" smtClean="0"/>
              <a:t>channels</a:t>
            </a:r>
            <a:endParaRPr lang="en-US" sz="3300"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65</a:t>
            </a:fld>
            <a:endParaRPr lang="en-US" dirty="0"/>
          </a:p>
        </p:txBody>
      </p:sp>
    </p:spTree>
    <p:extLst>
      <p:ext uri="{BB962C8B-B14F-4D97-AF65-F5344CB8AC3E}">
        <p14:creationId xmlns:p14="http://schemas.microsoft.com/office/powerpoint/2010/main" val="57317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Rounded MT Bold" pitchFamily="34" charset="0"/>
              </a:rPr>
              <a:t>Relationships with Agents</a:t>
            </a:r>
            <a:endParaRPr lang="en-US" dirty="0"/>
          </a:p>
        </p:txBody>
      </p:sp>
      <p:sp>
        <p:nvSpPr>
          <p:cNvPr id="3" name="Content Placeholder 2"/>
          <p:cNvSpPr>
            <a:spLocks noGrp="1"/>
          </p:cNvSpPr>
          <p:nvPr>
            <p:ph idx="1"/>
          </p:nvPr>
        </p:nvSpPr>
        <p:spPr>
          <a:xfrm>
            <a:off x="457200" y="2021017"/>
            <a:ext cx="8229600" cy="4525963"/>
          </a:xfrm>
        </p:spPr>
        <p:txBody>
          <a:bodyPr>
            <a:normAutofit/>
          </a:bodyPr>
          <a:lstStyle/>
          <a:p>
            <a:pPr marL="0" indent="0" algn="ctr">
              <a:buNone/>
            </a:pPr>
            <a:r>
              <a:rPr lang="en-US" dirty="0" smtClean="0"/>
              <a:t>AMIM 4</a:t>
            </a:r>
            <a:r>
              <a:rPr lang="en-US" dirty="0"/>
              <a:t>. Distribution, Release, Broadcast Area</a:t>
            </a:r>
          </a:p>
          <a:p>
            <a:pPr marL="0" indent="0">
              <a:buNone/>
            </a:pPr>
            <a:r>
              <a:rPr lang="en-US" dirty="0"/>
              <a:t>This </a:t>
            </a:r>
            <a:r>
              <a:rPr lang="en-US" dirty="0">
                <a:hlinkClick r:id="rId2" tooltip="Area"/>
              </a:rPr>
              <a:t>area</a:t>
            </a:r>
            <a:r>
              <a:rPr lang="en-US" dirty="0"/>
              <a:t> is used to record all original </a:t>
            </a:r>
            <a:r>
              <a:rPr lang="en-US" dirty="0">
                <a:hlinkClick r:id="rId3" tooltip="Release"/>
              </a:rPr>
              <a:t>release</a:t>
            </a:r>
            <a:r>
              <a:rPr lang="en-US" dirty="0"/>
              <a:t> information about the country, company name, and date for the distributing, releasing, and broadcasting of moving image materials regardless of the </a:t>
            </a:r>
            <a:r>
              <a:rPr lang="en-US" dirty="0">
                <a:hlinkClick r:id="rId4" tooltip="CountrySPACEofSPACEproduction"/>
              </a:rPr>
              <a:t>country of production</a:t>
            </a:r>
            <a:r>
              <a:rPr lang="en-US" dirty="0"/>
              <a:t>.  </a:t>
            </a:r>
            <a:r>
              <a:rPr lang="en-US" dirty="0">
                <a:hlinkClick r:id="rId5" tooltip="Distribution"/>
              </a:rPr>
              <a:t>Distribution</a:t>
            </a:r>
            <a:r>
              <a:rPr lang="en-US" dirty="0"/>
              <a:t> information describing rereleases or  reissues is included subsequently. </a:t>
            </a:r>
          </a:p>
        </p:txBody>
      </p:sp>
      <p:sp>
        <p:nvSpPr>
          <p:cNvPr id="4" name="Slide Number Placeholder 3"/>
          <p:cNvSpPr>
            <a:spLocks noGrp="1"/>
          </p:cNvSpPr>
          <p:nvPr>
            <p:ph type="sldNum" sz="quarter" idx="12"/>
          </p:nvPr>
        </p:nvSpPr>
        <p:spPr/>
        <p:txBody>
          <a:bodyPr/>
          <a:lstStyle/>
          <a:p>
            <a:fld id="{2D6F8660-CAC8-48FB-9E28-61ED15296F04}" type="slidenum">
              <a:rPr lang="en-US" smtClean="0"/>
              <a:pPr/>
              <a:t>66</a:t>
            </a:fld>
            <a:endParaRPr lang="en-US" dirty="0"/>
          </a:p>
        </p:txBody>
      </p:sp>
      <p:sp>
        <p:nvSpPr>
          <p:cNvPr id="5" name="Date Placeholder 4"/>
          <p:cNvSpPr>
            <a:spLocks noGrp="1"/>
          </p:cNvSpPr>
          <p:nvPr>
            <p:ph type="dt" sz="half" idx="10"/>
          </p:nvPr>
        </p:nvSpPr>
        <p:spPr/>
        <p:txBody>
          <a:bodyPr/>
          <a:lstStyle/>
          <a:p>
            <a:r>
              <a:rPr lang="en-US" dirty="0" smtClean="0"/>
              <a:t>4/22/2016</a:t>
            </a:r>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201621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t>
            </a:r>
            <a:r>
              <a:rPr lang="en-US" b="1" dirty="0" smtClean="0">
                <a:latin typeface="Arial Rounded MT Bold" pitchFamily="34" charset="0"/>
              </a:rPr>
              <a:t>WEMI</a:t>
            </a:r>
            <a:endParaRPr lang="en-US" b="1" dirty="0">
              <a:latin typeface="Arial Rounded MT Bold" pitchFamily="34" charset="0"/>
            </a:endParaRPr>
          </a:p>
        </p:txBody>
      </p:sp>
      <p:sp>
        <p:nvSpPr>
          <p:cNvPr id="3" name="Content Placeholder 2"/>
          <p:cNvSpPr>
            <a:spLocks noGrp="1"/>
          </p:cNvSpPr>
          <p:nvPr>
            <p:ph idx="1"/>
          </p:nvPr>
        </p:nvSpPr>
        <p:spPr>
          <a:xfrm>
            <a:off x="457200" y="1828800"/>
            <a:ext cx="8229600" cy="4267200"/>
          </a:xfrm>
        </p:spPr>
        <p:txBody>
          <a:bodyPr>
            <a:normAutofit fontScale="85000" lnSpcReduction="20000"/>
          </a:bodyPr>
          <a:lstStyle/>
          <a:p>
            <a:pPr marL="0" indent="0" algn="ctr">
              <a:spcBef>
                <a:spcPts val="0"/>
              </a:spcBef>
              <a:buNone/>
            </a:pPr>
            <a:r>
              <a:rPr lang="en-US" sz="3600" b="1" dirty="0" smtClean="0"/>
              <a:t>based on (work)</a:t>
            </a:r>
          </a:p>
          <a:p>
            <a:pPr marL="0" indent="0" algn="ctr">
              <a:spcBef>
                <a:spcPts val="0"/>
              </a:spcBef>
              <a:buNone/>
            </a:pPr>
            <a:endParaRPr lang="en-US" sz="1300" b="1" dirty="0" smtClean="0">
              <a:solidFill>
                <a:srgbClr val="FF0000"/>
              </a:solidFill>
            </a:endParaRPr>
          </a:p>
          <a:p>
            <a:pPr marL="347472"/>
            <a:r>
              <a:rPr lang="en-US" sz="3500" dirty="0" smtClean="0"/>
              <a:t>Adaptation of (work)</a:t>
            </a:r>
          </a:p>
          <a:p>
            <a:pPr marL="804672"/>
            <a:r>
              <a:rPr lang="en-US" sz="3500" dirty="0" smtClean="0"/>
              <a:t>motion picture adaptation of (work): A work that has been adapted as a motion picture.</a:t>
            </a:r>
          </a:p>
          <a:p>
            <a:pPr marL="804672"/>
            <a:r>
              <a:rPr lang="en-US" sz="3500" dirty="0" smtClean="0"/>
              <a:t>television adaptation of (work)</a:t>
            </a:r>
          </a:p>
          <a:p>
            <a:pPr marL="804672"/>
            <a:r>
              <a:rPr lang="en-US" sz="3500" dirty="0" smtClean="0"/>
              <a:t>video adaptation of (work) </a:t>
            </a:r>
          </a:p>
          <a:p>
            <a:pPr marL="804672"/>
            <a:r>
              <a:rPr lang="en-US" sz="3500" dirty="0" smtClean="0"/>
              <a:t>video game adaptation of (work)</a:t>
            </a:r>
          </a:p>
          <a:p>
            <a:pPr marL="347472"/>
            <a:r>
              <a:rPr lang="en-US" sz="3500" dirty="0" smtClean="0"/>
              <a:t>inspired by</a:t>
            </a:r>
          </a:p>
          <a:p>
            <a:pPr marL="347472"/>
            <a:r>
              <a:rPr lang="en-US" sz="3500" dirty="0" smtClean="0"/>
              <a:t>parody of (work)</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67</a:t>
            </a:fld>
            <a:endParaRPr lang="en-US" dirty="0"/>
          </a:p>
        </p:txBody>
      </p:sp>
    </p:spTree>
    <p:extLst>
      <p:ext uri="{BB962C8B-B14F-4D97-AF65-F5344CB8AC3E}">
        <p14:creationId xmlns:p14="http://schemas.microsoft.com/office/powerpoint/2010/main" val="57317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t>
            </a:r>
            <a:r>
              <a:rPr lang="en-US" b="1" dirty="0" smtClean="0">
                <a:latin typeface="Arial Rounded MT Bold" pitchFamily="34" charset="0"/>
              </a:rPr>
              <a:t>WEMI</a:t>
            </a:r>
            <a:endParaRPr lang="en-US" b="1" dirty="0">
              <a:latin typeface="Arial Rounded MT Bold" pitchFamily="34" charset="0"/>
            </a:endParaRPr>
          </a:p>
        </p:txBody>
      </p:sp>
      <p:sp>
        <p:nvSpPr>
          <p:cNvPr id="3" name="Content Placeholder 2"/>
          <p:cNvSpPr>
            <a:spLocks noGrp="1"/>
          </p:cNvSpPr>
          <p:nvPr>
            <p:ph idx="1"/>
          </p:nvPr>
        </p:nvSpPr>
        <p:spPr>
          <a:xfrm>
            <a:off x="609600" y="2055981"/>
            <a:ext cx="8077200" cy="4267200"/>
          </a:xfrm>
        </p:spPr>
        <p:txBody>
          <a:bodyPr>
            <a:normAutofit/>
          </a:bodyPr>
          <a:lstStyle/>
          <a:p>
            <a:pPr algn="ctr">
              <a:buNone/>
            </a:pPr>
            <a:r>
              <a:rPr lang="en-US" sz="3400" b="1" i="1" dirty="0" smtClean="0"/>
              <a:t>Relationships to Other Moving Images</a:t>
            </a:r>
          </a:p>
          <a:p>
            <a:pPr marL="1371600"/>
            <a:endParaRPr lang="en-US" sz="2000" dirty="0" smtClean="0"/>
          </a:p>
          <a:p>
            <a:pPr marL="1371600"/>
            <a:r>
              <a:rPr lang="en-US" sz="3400" dirty="0" smtClean="0"/>
              <a:t>remake of (work)</a:t>
            </a:r>
          </a:p>
          <a:p>
            <a:pPr marL="1371600"/>
            <a:r>
              <a:rPr lang="en-US" sz="3400" dirty="0" smtClean="0"/>
              <a:t>prequel to (work)</a:t>
            </a:r>
          </a:p>
          <a:p>
            <a:pPr marL="1371600"/>
            <a:r>
              <a:rPr lang="en-US" sz="3400" dirty="0" smtClean="0"/>
              <a:t>sequel to (work)</a:t>
            </a:r>
          </a:p>
          <a:p>
            <a:endParaRPr lang="en-US" sz="3400" dirty="0" smtClean="0"/>
          </a:p>
          <a:p>
            <a:pPr marL="0" indent="0">
              <a:buNone/>
            </a:pPr>
            <a:endParaRPr lang="en-US" sz="34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68</a:t>
            </a:fld>
            <a:endParaRPr lang="en-US" dirty="0"/>
          </a:p>
        </p:txBody>
      </p:sp>
    </p:spTree>
    <p:extLst>
      <p:ext uri="{BB962C8B-B14F-4D97-AF65-F5344CB8AC3E}">
        <p14:creationId xmlns:p14="http://schemas.microsoft.com/office/powerpoint/2010/main" val="57317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a:latin typeface="Arial Rounded MT Bold" pitchFamily="34" charset="0"/>
              </a:rPr>
              <a:t>Relationships with </a:t>
            </a:r>
            <a:r>
              <a:rPr lang="en-US" b="1" dirty="0" smtClean="0">
                <a:latin typeface="Arial Rounded MT Bold" pitchFamily="34" charset="0"/>
              </a:rPr>
              <a:t>WEMI</a:t>
            </a:r>
            <a:endParaRPr lang="en-US" b="1" dirty="0">
              <a:latin typeface="Arial Rounded MT Bold" pitchFamily="34" charset="0"/>
            </a:endParaRPr>
          </a:p>
        </p:txBody>
      </p:sp>
      <p:sp>
        <p:nvSpPr>
          <p:cNvPr id="3" name="Content Placeholder 2"/>
          <p:cNvSpPr>
            <a:spLocks noGrp="1"/>
          </p:cNvSpPr>
          <p:nvPr>
            <p:ph idx="1"/>
          </p:nvPr>
        </p:nvSpPr>
        <p:spPr>
          <a:xfrm>
            <a:off x="609600" y="1752600"/>
            <a:ext cx="8305800" cy="4876800"/>
          </a:xfrm>
        </p:spPr>
        <p:txBody>
          <a:bodyPr>
            <a:normAutofit fontScale="85000" lnSpcReduction="10000"/>
          </a:bodyPr>
          <a:lstStyle/>
          <a:p>
            <a:pPr algn="ctr">
              <a:buNone/>
            </a:pPr>
            <a:r>
              <a:rPr lang="en-US" sz="3800" b="1" i="1" dirty="0" smtClean="0"/>
              <a:t>Whole-Part</a:t>
            </a:r>
          </a:p>
          <a:p>
            <a:pPr marL="1371600"/>
            <a:endParaRPr lang="en-US" sz="1000" dirty="0" smtClean="0"/>
          </a:p>
          <a:p>
            <a:pPr marL="1371600"/>
            <a:r>
              <a:rPr lang="en-US" sz="3900" dirty="0" smtClean="0"/>
              <a:t>container of (work)</a:t>
            </a:r>
          </a:p>
          <a:p>
            <a:pPr marL="1371600"/>
            <a:r>
              <a:rPr lang="en-US" sz="3900" dirty="0" smtClean="0"/>
              <a:t>in series</a:t>
            </a:r>
          </a:p>
          <a:p>
            <a:pPr marL="1371600"/>
            <a:endParaRPr lang="en-US" sz="1300" dirty="0" smtClean="0"/>
          </a:p>
          <a:p>
            <a:pPr>
              <a:buNone/>
            </a:pPr>
            <a:r>
              <a:rPr lang="en-US" sz="3300" dirty="0" smtClean="0"/>
              <a:t>245 00 ǂa Essential Eastwood ...</a:t>
            </a:r>
          </a:p>
          <a:p>
            <a:pPr>
              <a:buNone/>
            </a:pPr>
            <a:r>
              <a:rPr lang="en-US" sz="3300" dirty="0" smtClean="0"/>
              <a:t>505 0_ ǂa Letters from Iwo Jima -- Million dollar baby ...</a:t>
            </a:r>
          </a:p>
          <a:p>
            <a:pPr>
              <a:buNone/>
            </a:pPr>
            <a:r>
              <a:rPr lang="en-US" sz="3300" dirty="0" smtClean="0"/>
              <a:t>730 02 ǂi Container of (work): ǂa Letters from Iwo Jima (Motion picture)</a:t>
            </a:r>
          </a:p>
          <a:p>
            <a:pPr>
              <a:buNone/>
            </a:pPr>
            <a:r>
              <a:rPr lang="en-US" sz="3300" dirty="0" smtClean="0"/>
              <a:t>730 02 ǂi Container of (work): ǂa Million dollar baby (Motion picture)</a:t>
            </a:r>
          </a:p>
          <a:p>
            <a:pPr marL="0"/>
            <a:endParaRPr lang="en-US" sz="3600" dirty="0" smtClean="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69</a:t>
            </a:fld>
            <a:endParaRPr lang="en-US" dirty="0"/>
          </a:p>
        </p:txBody>
      </p:sp>
    </p:spTree>
    <p:extLst>
      <p:ext uri="{BB962C8B-B14F-4D97-AF65-F5344CB8AC3E}">
        <p14:creationId xmlns:p14="http://schemas.microsoft.com/office/powerpoint/2010/main" val="57317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You Describing?</a:t>
            </a:r>
            <a:endParaRPr lang="en-US" dirty="0"/>
          </a:p>
        </p:txBody>
      </p:sp>
      <p:sp>
        <p:nvSpPr>
          <p:cNvPr id="3" name="Content Placeholder 2"/>
          <p:cNvSpPr>
            <a:spLocks noGrp="1"/>
          </p:cNvSpPr>
          <p:nvPr>
            <p:ph idx="1"/>
          </p:nvPr>
        </p:nvSpPr>
        <p:spPr>
          <a:xfrm>
            <a:off x="228600" y="2057400"/>
            <a:ext cx="8686800" cy="4525963"/>
          </a:xfrm>
        </p:spPr>
        <p:txBody>
          <a:bodyPr/>
          <a:lstStyle/>
          <a:p>
            <a:pPr algn="ctr">
              <a:buNone/>
            </a:pPr>
            <a:r>
              <a:rPr lang="en-US" dirty="0" smtClean="0"/>
              <a:t>2.1.2.3 Basis for Identification of the Manifestation</a:t>
            </a:r>
          </a:p>
          <a:p>
            <a:pPr algn="ctr">
              <a:buNone/>
            </a:pPr>
            <a:r>
              <a:rPr lang="en-US" b="1" dirty="0" smtClean="0"/>
              <a:t>Multiple Units</a:t>
            </a:r>
          </a:p>
          <a:p>
            <a:pPr algn="ctr">
              <a:buNone/>
            </a:pPr>
            <a:endParaRPr lang="en-US" sz="2000" dirty="0" smtClean="0"/>
          </a:p>
          <a:p>
            <a:pPr algn="ctr">
              <a:buNone/>
            </a:pPr>
            <a:r>
              <a:rPr lang="en-US" dirty="0" smtClean="0"/>
              <a:t>Five options</a:t>
            </a:r>
          </a:p>
          <a:p>
            <a:pPr algn="ctr">
              <a:buNone/>
            </a:pPr>
            <a:r>
              <a:rPr lang="en-US" dirty="0" smtClean="0"/>
              <a:t>No order of preference</a:t>
            </a:r>
          </a:p>
          <a:p>
            <a:pPr algn="ctr">
              <a:buNone/>
            </a:pPr>
            <a:r>
              <a:rPr lang="en-US" dirty="0" smtClean="0"/>
              <a:t>Generally, prefer a source with a collective title </a:t>
            </a:r>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E4453-0601-45E3-96F2-6BE07A87F197}" type="slidenum">
              <a:rPr lang="en-US" smtClean="0"/>
              <a:pPr/>
              <a:t>7</a:t>
            </a:fld>
            <a:endParaRPr lang="en-US" dirty="0"/>
          </a:p>
        </p:txBody>
      </p:sp>
    </p:spTree>
    <p:extLst>
      <p:ext uri="{BB962C8B-B14F-4D97-AF65-F5344CB8AC3E}">
        <p14:creationId xmlns:p14="http://schemas.microsoft.com/office/powerpoint/2010/main" val="358426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Work: Form</a:t>
            </a:r>
            <a:endParaRPr lang="en-US" dirty="0"/>
          </a:p>
        </p:txBody>
      </p:sp>
      <p:sp>
        <p:nvSpPr>
          <p:cNvPr id="3" name="Content Placeholder 2"/>
          <p:cNvSpPr>
            <a:spLocks noGrp="1"/>
          </p:cNvSpPr>
          <p:nvPr>
            <p:ph idx="1"/>
          </p:nvPr>
        </p:nvSpPr>
        <p:spPr>
          <a:xfrm>
            <a:off x="457200" y="1752600"/>
            <a:ext cx="8229600" cy="5105400"/>
          </a:xfrm>
        </p:spPr>
        <p:txBody>
          <a:bodyPr>
            <a:normAutofit fontScale="85000" lnSpcReduction="20000"/>
          </a:bodyPr>
          <a:lstStyle/>
          <a:p>
            <a:pPr marL="0" indent="0" algn="ctr">
              <a:buNone/>
            </a:pPr>
            <a:r>
              <a:rPr lang="en-US" sz="3500" b="1" dirty="0" smtClean="0"/>
              <a:t>6.3 Form of Work</a:t>
            </a:r>
          </a:p>
          <a:p>
            <a:pPr marL="0" indent="0" algn="ctr">
              <a:buNone/>
            </a:pPr>
            <a:r>
              <a:rPr lang="en-US" sz="3500" dirty="0" smtClean="0"/>
              <a:t>Class or genre to which a work belongs</a:t>
            </a:r>
          </a:p>
          <a:p>
            <a:pPr marL="0" indent="0">
              <a:buNone/>
            </a:pPr>
            <a:endParaRPr lang="en-US" sz="2000" b="1" dirty="0"/>
          </a:p>
          <a:p>
            <a:pPr marL="400050" lvl="1" indent="0">
              <a:buNone/>
            </a:pPr>
            <a:r>
              <a:rPr lang="en-US" sz="3500" dirty="0" smtClean="0"/>
              <a:t>380 </a:t>
            </a:r>
            <a:r>
              <a:rPr lang="en-US" sz="3500" dirty="0" err="1" smtClean="0"/>
              <a:t>ǂa</a:t>
            </a:r>
            <a:r>
              <a:rPr lang="en-US" sz="3500" dirty="0" smtClean="0"/>
              <a:t> Television programs ǂ2 </a:t>
            </a:r>
            <a:r>
              <a:rPr lang="en-US" sz="3500" dirty="0" err="1" smtClean="0"/>
              <a:t>lcgft</a:t>
            </a:r>
            <a:r>
              <a:rPr lang="en-US" sz="3500" dirty="0" smtClean="0"/>
              <a:t> **</a:t>
            </a:r>
            <a:endParaRPr lang="en-US" sz="2000" dirty="0" smtClean="0"/>
          </a:p>
          <a:p>
            <a:pPr marL="400050" lvl="1" indent="0">
              <a:buNone/>
            </a:pPr>
            <a:r>
              <a:rPr lang="en-US" sz="3500" dirty="0" smtClean="0"/>
              <a:t>380 </a:t>
            </a:r>
            <a:r>
              <a:rPr lang="en-US" sz="3500" dirty="0" err="1" smtClean="0"/>
              <a:t>ǂa</a:t>
            </a:r>
            <a:r>
              <a:rPr lang="en-US" sz="3500" dirty="0" smtClean="0"/>
              <a:t> Motion pictures ǂ2 </a:t>
            </a:r>
            <a:r>
              <a:rPr lang="en-US" sz="3500" dirty="0" err="1" smtClean="0"/>
              <a:t>lcgft</a:t>
            </a:r>
            <a:r>
              <a:rPr lang="en-US" sz="3500" dirty="0" smtClean="0"/>
              <a:t> **</a:t>
            </a:r>
          </a:p>
          <a:p>
            <a:pPr marL="400050" lvl="1" indent="0">
              <a:buNone/>
            </a:pPr>
            <a:endParaRPr lang="en-US" sz="2400" dirty="0"/>
          </a:p>
          <a:p>
            <a:pPr marL="914400" lvl="1" indent="-457200">
              <a:buNone/>
            </a:pPr>
            <a:r>
              <a:rPr lang="en-US" sz="2700" i="1" dirty="0" smtClean="0"/>
              <a:t>* If </a:t>
            </a:r>
            <a:r>
              <a:rPr lang="en-US" sz="2700" i="1" dirty="0"/>
              <a:t>following the appendix on motion pictures and </a:t>
            </a:r>
            <a:r>
              <a:rPr lang="en-US" sz="2700" i="1" dirty="0" smtClean="0"/>
              <a:t>television from LC-PCC PS 6.27.1.9 on additions to access points representing </a:t>
            </a:r>
            <a:r>
              <a:rPr lang="en-US" sz="2700" i="1" dirty="0"/>
              <a:t>works </a:t>
            </a:r>
            <a:endParaRPr lang="en-US" sz="2700" i="1" dirty="0" smtClean="0"/>
          </a:p>
          <a:p>
            <a:pPr marL="914400" lvl="1" indent="-457200">
              <a:buNone/>
            </a:pPr>
            <a:endParaRPr lang="en-US" sz="600" i="1" dirty="0" smtClean="0"/>
          </a:p>
          <a:p>
            <a:pPr marL="914400" lvl="1" indent="-457200">
              <a:buNone/>
            </a:pPr>
            <a:r>
              <a:rPr lang="en-US" sz="2700" i="1" dirty="0" smtClean="0"/>
              <a:t>*Uses these two forms</a:t>
            </a:r>
          </a:p>
          <a:p>
            <a:pPr marL="914400" lvl="1" indent="-457200">
              <a:buNone/>
            </a:pPr>
            <a:r>
              <a:rPr lang="en-US" sz="2700" i="1" dirty="0" smtClean="0"/>
              <a:t>*Bases value on original distribution method; use motion picture for any non-television broadcast release or if the original method of distribution is unknown</a:t>
            </a:r>
          </a:p>
          <a:p>
            <a:pPr marL="914400" lvl="1" indent="-457200">
              <a:buNone/>
            </a:pPr>
            <a:r>
              <a:rPr lang="en-US" sz="2700" i="1" dirty="0" smtClean="0"/>
              <a:t>**PCC recommends using controlled vocabulary in this field</a:t>
            </a:r>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E4453-0601-45E3-96F2-6BE07A87F197}" type="slidenum">
              <a:rPr lang="en-US" smtClean="0"/>
              <a:pPr/>
              <a:t>70</a:t>
            </a:fld>
            <a:endParaRPr lang="en-US" dirty="0"/>
          </a:p>
        </p:txBody>
      </p:sp>
    </p:spTree>
    <p:extLst>
      <p:ext uri="{BB962C8B-B14F-4D97-AF65-F5344CB8AC3E}">
        <p14:creationId xmlns:p14="http://schemas.microsoft.com/office/powerpoint/2010/main" val="143813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Work: Date</a:t>
            </a:r>
            <a:endParaRPr lang="en-US" dirty="0"/>
          </a:p>
        </p:txBody>
      </p:sp>
      <p:sp>
        <p:nvSpPr>
          <p:cNvPr id="3" name="Content Placeholder 2"/>
          <p:cNvSpPr>
            <a:spLocks noGrp="1"/>
          </p:cNvSpPr>
          <p:nvPr>
            <p:ph idx="1"/>
          </p:nvPr>
        </p:nvSpPr>
        <p:spPr>
          <a:xfrm>
            <a:off x="381000" y="1828800"/>
            <a:ext cx="8229600" cy="4724400"/>
          </a:xfrm>
        </p:spPr>
        <p:txBody>
          <a:bodyPr>
            <a:normAutofit fontScale="85000" lnSpcReduction="20000"/>
          </a:bodyPr>
          <a:lstStyle/>
          <a:p>
            <a:pPr marL="0" indent="0" algn="ctr">
              <a:buNone/>
            </a:pPr>
            <a:r>
              <a:rPr lang="en-US" b="1" dirty="0" smtClean="0"/>
              <a:t>6.4 Date of Work</a:t>
            </a:r>
          </a:p>
          <a:p>
            <a:pPr marL="0" indent="0">
              <a:buNone/>
            </a:pPr>
            <a:r>
              <a:rPr lang="en-US" dirty="0" smtClean="0"/>
              <a:t>For moving images, usually earliest date of public release or broadcast</a:t>
            </a:r>
          </a:p>
          <a:p>
            <a:pPr marL="0" indent="0">
              <a:buNone/>
            </a:pPr>
            <a:endParaRPr lang="en-US" sz="1300" dirty="0" smtClean="0"/>
          </a:p>
          <a:p>
            <a:pPr marL="1719072" lvl="3" indent="-457200">
              <a:buNone/>
            </a:pPr>
            <a:r>
              <a:rPr lang="en-US" sz="3200" dirty="0"/>
              <a:t>046 </a:t>
            </a:r>
            <a:r>
              <a:rPr lang="en-US" sz="3200" dirty="0" err="1" smtClean="0"/>
              <a:t>ǂk</a:t>
            </a:r>
            <a:r>
              <a:rPr lang="en-US" sz="3200" dirty="0" smtClean="0"/>
              <a:t> 1995</a:t>
            </a:r>
          </a:p>
          <a:p>
            <a:pPr marL="1719072" lvl="3" indent="-457200">
              <a:buNone/>
            </a:pPr>
            <a:r>
              <a:rPr lang="en-US" sz="3200" dirty="0" smtClean="0"/>
              <a:t>046 </a:t>
            </a:r>
            <a:r>
              <a:rPr lang="en-US" sz="3200" dirty="0" err="1" smtClean="0"/>
              <a:t>ǂo</a:t>
            </a:r>
            <a:r>
              <a:rPr lang="en-US" sz="3200" dirty="0" smtClean="0"/>
              <a:t> </a:t>
            </a:r>
            <a:r>
              <a:rPr lang="en-US" sz="3200" dirty="0" smtClean="0"/>
              <a:t>2008 </a:t>
            </a:r>
            <a:r>
              <a:rPr lang="en-US" sz="3200" dirty="0" err="1" smtClean="0"/>
              <a:t>ǂp</a:t>
            </a:r>
            <a:r>
              <a:rPr lang="en-US" sz="3200" dirty="0" smtClean="0"/>
              <a:t> </a:t>
            </a:r>
            <a:r>
              <a:rPr lang="en-US" sz="3200" dirty="0" smtClean="0"/>
              <a:t>2010 ǂ2 </a:t>
            </a:r>
            <a:r>
              <a:rPr lang="en-US" sz="3200" dirty="0" err="1" smtClean="0"/>
              <a:t>edtf</a:t>
            </a:r>
            <a:r>
              <a:rPr lang="en-US" sz="3200" dirty="0" smtClean="0"/>
              <a:t> *</a:t>
            </a:r>
          </a:p>
          <a:p>
            <a:pPr marL="1719072" lvl="3" indent="-457200">
              <a:buNone/>
            </a:pPr>
            <a:endParaRPr lang="en-US" sz="1200" dirty="0"/>
          </a:p>
          <a:p>
            <a:pPr marL="0" indent="0" algn="ctr">
              <a:buNone/>
            </a:pPr>
            <a:r>
              <a:rPr lang="en-US" b="1" dirty="0" smtClean="0"/>
              <a:t>6.7 History of Work (eye-readable note)</a:t>
            </a:r>
          </a:p>
          <a:p>
            <a:pPr marL="1719072" lvl="3" indent="-457200">
              <a:buNone/>
            </a:pPr>
            <a:r>
              <a:rPr lang="en-US" sz="3200" dirty="0"/>
              <a:t>500 Originally produced as a motion picture in 1995</a:t>
            </a:r>
            <a:r>
              <a:rPr lang="en-US" sz="3200" dirty="0" smtClean="0"/>
              <a:t>.</a:t>
            </a:r>
          </a:p>
          <a:p>
            <a:pPr marL="1719072" lvl="3" indent="-457200">
              <a:buNone/>
            </a:pPr>
            <a:endParaRPr lang="en-US" sz="1300" dirty="0" smtClean="0"/>
          </a:p>
          <a:p>
            <a:pPr marL="804672" lvl="3" indent="-347472">
              <a:buNone/>
            </a:pPr>
            <a:r>
              <a:rPr lang="en-US" sz="2300" i="1" dirty="0" smtClean="0"/>
              <a:t>*For resources containing multiple </a:t>
            </a:r>
            <a:r>
              <a:rPr lang="en-US" sz="2300" i="1" dirty="0" smtClean="0"/>
              <a:t>works, </a:t>
            </a:r>
            <a:r>
              <a:rPr lang="en-US" sz="2300" i="1" dirty="0" smtClean="0"/>
              <a:t>can use a single 046 with </a:t>
            </a:r>
            <a:r>
              <a:rPr lang="en-US" sz="2300" i="1" dirty="0" err="1" smtClean="0"/>
              <a:t>ǂo</a:t>
            </a:r>
            <a:r>
              <a:rPr lang="en-US" sz="2300" i="1" dirty="0" smtClean="0"/>
              <a:t> </a:t>
            </a:r>
            <a:r>
              <a:rPr lang="en-US" sz="2300" i="1" dirty="0" smtClean="0"/>
              <a:t>for earliest date and </a:t>
            </a:r>
            <a:r>
              <a:rPr lang="en-US" sz="2300" i="1" dirty="0" err="1" smtClean="0"/>
              <a:t>ǂp</a:t>
            </a:r>
            <a:r>
              <a:rPr lang="en-US" sz="2300" i="1" dirty="0" smtClean="0"/>
              <a:t> </a:t>
            </a:r>
            <a:r>
              <a:rPr lang="en-US" sz="2300" i="1" dirty="0" smtClean="0"/>
              <a:t>for latest date or separate 046 </a:t>
            </a:r>
            <a:r>
              <a:rPr lang="en-US" sz="2300" i="1" dirty="0" err="1" smtClean="0"/>
              <a:t>ǂk</a:t>
            </a:r>
            <a:r>
              <a:rPr lang="en-US" sz="2300" i="1" dirty="0" smtClean="0"/>
              <a:t> for each date</a:t>
            </a:r>
          </a:p>
          <a:p>
            <a:pPr marL="804672" lvl="3" indent="-347472">
              <a:buNone/>
            </a:pPr>
            <a:r>
              <a:rPr lang="en-US" sz="2300" i="1" dirty="0" smtClean="0"/>
              <a:t>* May use ǂ2 </a:t>
            </a:r>
            <a:r>
              <a:rPr lang="en-US" sz="2300" i="1" dirty="0" err="1" smtClean="0"/>
              <a:t>edtf</a:t>
            </a:r>
            <a:r>
              <a:rPr lang="en-US" sz="2300" i="1" dirty="0" smtClean="0"/>
              <a:t>, but not necessary if using </a:t>
            </a:r>
            <a:r>
              <a:rPr lang="en-US" i="1" dirty="0" err="1" smtClean="0"/>
              <a:t>yyyymmdd</a:t>
            </a:r>
            <a:r>
              <a:rPr lang="en-US" i="1" dirty="0" smtClean="0"/>
              <a:t> format</a:t>
            </a:r>
            <a:endParaRPr lang="en-US" sz="2300" i="1" dirty="0"/>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E4453-0601-45E3-96F2-6BE07A87F197}" type="slidenum">
              <a:rPr lang="en-US" smtClean="0"/>
              <a:pPr/>
              <a:t>71</a:t>
            </a:fld>
            <a:endParaRPr lang="en-US" dirty="0"/>
          </a:p>
        </p:txBody>
      </p:sp>
    </p:spTree>
    <p:extLst>
      <p:ext uri="{BB962C8B-B14F-4D97-AF65-F5344CB8AC3E}">
        <p14:creationId xmlns:p14="http://schemas.microsoft.com/office/powerpoint/2010/main" val="120291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Work: Place of Origin</a:t>
            </a:r>
            <a:endParaRPr lang="en-US" dirty="0"/>
          </a:p>
        </p:txBody>
      </p:sp>
      <p:sp>
        <p:nvSpPr>
          <p:cNvPr id="3" name="Content Placeholder 2"/>
          <p:cNvSpPr>
            <a:spLocks noGrp="1"/>
          </p:cNvSpPr>
          <p:nvPr>
            <p:ph idx="1"/>
          </p:nvPr>
        </p:nvSpPr>
        <p:spPr>
          <a:xfrm>
            <a:off x="458351" y="1752600"/>
            <a:ext cx="8229600" cy="4525963"/>
          </a:xfrm>
        </p:spPr>
        <p:txBody>
          <a:bodyPr/>
          <a:lstStyle/>
          <a:p>
            <a:pPr marL="0" indent="0" algn="ctr">
              <a:buNone/>
            </a:pPr>
            <a:r>
              <a:rPr lang="en-US" b="1" dirty="0" smtClean="0"/>
              <a:t>6.5 Place of Origin of Work</a:t>
            </a:r>
          </a:p>
          <a:p>
            <a:pPr marL="0" indent="0">
              <a:buNone/>
            </a:pPr>
            <a:r>
              <a:rPr lang="en-US" dirty="0" smtClean="0"/>
              <a:t>Country </a:t>
            </a:r>
            <a:r>
              <a:rPr lang="en-US" dirty="0"/>
              <a:t>of the principal offices of the production company or individual by whom the moving image work was </a:t>
            </a:r>
            <a:r>
              <a:rPr lang="en-US" dirty="0" smtClean="0"/>
              <a:t>made (FIAF)</a:t>
            </a:r>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E4453-0601-45E3-96F2-6BE07A87F197}" type="slidenum">
              <a:rPr lang="en-US" smtClean="0"/>
              <a:pPr/>
              <a:t>72</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150" y="3958300"/>
            <a:ext cx="4895850" cy="3714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9352" y="4267200"/>
            <a:ext cx="3162300" cy="381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8212" y="4642023"/>
            <a:ext cx="4105275" cy="40005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6325" y="5129855"/>
            <a:ext cx="4257675" cy="295275"/>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925" y="5355878"/>
            <a:ext cx="5667375" cy="91440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313" y="4132814"/>
            <a:ext cx="3724275" cy="1047750"/>
          </a:xfrm>
          <a:prstGeom prst="rect">
            <a:avLst/>
          </a:prstGeom>
        </p:spPr>
      </p:pic>
    </p:spTree>
    <p:extLst>
      <p:ext uri="{BB962C8B-B14F-4D97-AF65-F5344CB8AC3E}">
        <p14:creationId xmlns:p14="http://schemas.microsoft.com/office/powerpoint/2010/main" val="249384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Work: Place of Origin</a:t>
            </a:r>
            <a:endParaRPr lang="en-US" dirty="0"/>
          </a:p>
        </p:txBody>
      </p:sp>
      <p:sp>
        <p:nvSpPr>
          <p:cNvPr id="3" name="Content Placeholder 2"/>
          <p:cNvSpPr>
            <a:spLocks noGrp="1"/>
          </p:cNvSpPr>
          <p:nvPr>
            <p:ph idx="1"/>
          </p:nvPr>
        </p:nvSpPr>
        <p:spPr>
          <a:xfrm>
            <a:off x="457200" y="2057400"/>
            <a:ext cx="8229600" cy="4525963"/>
          </a:xfrm>
        </p:spPr>
        <p:txBody>
          <a:bodyPr/>
          <a:lstStyle/>
          <a:p>
            <a:pPr marL="0" indent="0" algn="ctr">
              <a:buNone/>
            </a:pPr>
            <a:r>
              <a:rPr lang="en-US" b="1" dirty="0" smtClean="0"/>
              <a:t>6.5 Place of Origin of Work</a:t>
            </a:r>
          </a:p>
          <a:p>
            <a:pPr marL="0" indent="0">
              <a:buNone/>
            </a:pPr>
            <a:endParaRPr lang="en-US" sz="2000" b="1" dirty="0"/>
          </a:p>
          <a:p>
            <a:pPr marL="0" indent="0">
              <a:buNone/>
            </a:pPr>
            <a:r>
              <a:rPr lang="en-US" dirty="0" smtClean="0"/>
              <a:t>257  Germany ǂa France ǂa Poland ǂ2 naf</a:t>
            </a:r>
          </a:p>
          <a:p>
            <a:pPr marL="0" indent="0">
              <a:buNone/>
            </a:pPr>
            <a:endParaRPr lang="en-US" dirty="0" smtClean="0"/>
          </a:p>
          <a:p>
            <a:pPr marL="0" indent="0">
              <a:buNone/>
            </a:pPr>
            <a:r>
              <a:rPr lang="en-US" dirty="0" smtClean="0"/>
              <a:t>257  United States ǂ2 naf</a:t>
            </a:r>
          </a:p>
          <a:p>
            <a:pPr marL="0" indent="0">
              <a:buNone/>
            </a:pPr>
            <a:r>
              <a:rPr lang="en-US" dirty="0" smtClean="0"/>
              <a:t>257  Mexico ǂ2 naf</a:t>
            </a:r>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E4453-0601-45E3-96F2-6BE07A87F197}" type="slidenum">
              <a:rPr lang="en-US" smtClean="0"/>
              <a:pPr/>
              <a:t>73</a:t>
            </a:fld>
            <a:endParaRPr lang="en-US" dirty="0"/>
          </a:p>
        </p:txBody>
      </p:sp>
      <p:pic>
        <p:nvPicPr>
          <p:cNvPr id="7" name="Picture 6" descr="europs.jpg"/>
          <p:cNvPicPr>
            <a:picLocks noChangeAspect="1"/>
          </p:cNvPicPr>
          <p:nvPr/>
        </p:nvPicPr>
        <p:blipFill>
          <a:blip r:embed="rId3" cstate="print"/>
          <a:stretch>
            <a:fillRect/>
          </a:stretch>
        </p:blipFill>
        <p:spPr>
          <a:xfrm>
            <a:off x="6096000" y="3810000"/>
            <a:ext cx="1981200" cy="2694432"/>
          </a:xfrm>
          <a:prstGeom prst="rect">
            <a:avLst/>
          </a:prstGeom>
        </p:spPr>
      </p:pic>
    </p:spTree>
    <p:extLst>
      <p:ext uri="{BB962C8B-B14F-4D97-AF65-F5344CB8AC3E}">
        <p14:creationId xmlns:p14="http://schemas.microsoft.com/office/powerpoint/2010/main" val="346201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smtClean="0">
                <a:latin typeface="Arial Rounded MT Bold" pitchFamily="34" charset="0"/>
              </a:rPr>
              <a:t>About the work</a:t>
            </a:r>
            <a:endParaRPr lang="en-US" dirty="0">
              <a:latin typeface="Arial Rounded MT Bold" pitchFamily="34" charset="0"/>
            </a:endParaRPr>
          </a:p>
        </p:txBody>
      </p:sp>
      <p:sp>
        <p:nvSpPr>
          <p:cNvPr id="3" name="Content Placeholder 2"/>
          <p:cNvSpPr>
            <a:spLocks noGrp="1"/>
          </p:cNvSpPr>
          <p:nvPr>
            <p:ph idx="1"/>
          </p:nvPr>
        </p:nvSpPr>
        <p:spPr>
          <a:xfrm>
            <a:off x="457200" y="2057400"/>
            <a:ext cx="8229600" cy="4800600"/>
          </a:xfrm>
        </p:spPr>
        <p:txBody>
          <a:bodyPr>
            <a:normAutofit fontScale="92500" lnSpcReduction="10000"/>
          </a:bodyPr>
          <a:lstStyle/>
          <a:p>
            <a:pPr marL="0" indent="0">
              <a:spcBef>
                <a:spcPts val="0"/>
              </a:spcBef>
              <a:buNone/>
            </a:pPr>
            <a:endParaRPr lang="en-US" sz="1000" dirty="0" smtClean="0"/>
          </a:p>
          <a:p>
            <a:pPr marL="0" indent="0">
              <a:spcBef>
                <a:spcPts val="0"/>
              </a:spcBef>
              <a:buNone/>
            </a:pPr>
            <a:r>
              <a:rPr lang="en-US" dirty="0" smtClean="0"/>
              <a:t>A plug for structured data and more authority records for the future:</a:t>
            </a:r>
          </a:p>
          <a:p>
            <a:pPr marL="0" indent="0">
              <a:spcBef>
                <a:spcPts val="0"/>
              </a:spcBef>
              <a:buNone/>
            </a:pPr>
            <a:endParaRPr lang="en-US" sz="1100" b="1" dirty="0" smtClean="0"/>
          </a:p>
          <a:p>
            <a:pPr>
              <a:spcBef>
                <a:spcPts val="20"/>
              </a:spcBef>
            </a:pPr>
            <a:r>
              <a:rPr lang="en-US" dirty="0" smtClean="0"/>
              <a:t>041ǂh </a:t>
            </a:r>
            <a:r>
              <a:rPr lang="en-US" dirty="0"/>
              <a:t>for original </a:t>
            </a:r>
            <a:r>
              <a:rPr lang="en-US" dirty="0" smtClean="0"/>
              <a:t>language</a:t>
            </a:r>
          </a:p>
          <a:p>
            <a:pPr>
              <a:spcBef>
                <a:spcPts val="20"/>
              </a:spcBef>
            </a:pPr>
            <a:r>
              <a:rPr lang="en-US" dirty="0" smtClean="0"/>
              <a:t>041 ǂa/ǂj for all languages on manifestation</a:t>
            </a:r>
            <a:endParaRPr lang="en-US" dirty="0"/>
          </a:p>
          <a:p>
            <a:pPr>
              <a:spcBef>
                <a:spcPts val="20"/>
              </a:spcBef>
            </a:pPr>
            <a:r>
              <a:rPr lang="en-US" dirty="0" smtClean="0"/>
              <a:t>046 ǂk </a:t>
            </a:r>
            <a:r>
              <a:rPr lang="en-US" dirty="0"/>
              <a:t>for original date</a:t>
            </a:r>
          </a:p>
          <a:p>
            <a:pPr>
              <a:spcBef>
                <a:spcPts val="20"/>
              </a:spcBef>
            </a:pPr>
            <a:r>
              <a:rPr lang="en-US" dirty="0" smtClean="0"/>
              <a:t>257 ǂa country </a:t>
            </a:r>
            <a:r>
              <a:rPr lang="en-US" dirty="0"/>
              <a:t>of production with </a:t>
            </a:r>
            <a:r>
              <a:rPr lang="en-US" dirty="0" smtClean="0"/>
              <a:t>ǂ2 naf</a:t>
            </a:r>
            <a:r>
              <a:rPr lang="en-US" dirty="0"/>
              <a:t>*</a:t>
            </a:r>
          </a:p>
          <a:p>
            <a:pPr>
              <a:spcBef>
                <a:spcPts val="20"/>
              </a:spcBef>
            </a:pPr>
            <a:r>
              <a:rPr lang="en-US" dirty="0" smtClean="0"/>
              <a:t>ǂ4/ǂe for </a:t>
            </a:r>
            <a:r>
              <a:rPr lang="en-US" dirty="0"/>
              <a:t>1xx/7xx </a:t>
            </a:r>
            <a:r>
              <a:rPr lang="en-US" dirty="0" smtClean="0"/>
              <a:t>names</a:t>
            </a:r>
          </a:p>
          <a:p>
            <a:pPr>
              <a:spcBef>
                <a:spcPts val="20"/>
              </a:spcBef>
            </a:pPr>
            <a:r>
              <a:rPr lang="en-US" dirty="0"/>
              <a:t>Create authority record for </a:t>
            </a:r>
            <a:r>
              <a:rPr lang="en-US" dirty="0" smtClean="0"/>
              <a:t>work</a:t>
            </a:r>
          </a:p>
          <a:p>
            <a:pPr>
              <a:spcBef>
                <a:spcPts val="0"/>
              </a:spcBef>
            </a:pPr>
            <a:endParaRPr lang="en-US" dirty="0"/>
          </a:p>
          <a:p>
            <a:pPr marL="0" indent="0">
              <a:spcBef>
                <a:spcPts val="0"/>
              </a:spcBef>
              <a:buNone/>
            </a:pPr>
            <a:r>
              <a:rPr lang="en-US" sz="2600" dirty="0" smtClean="0"/>
              <a:t>* Or other controlled vocabulary</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74</a:t>
            </a:fld>
            <a:endParaRPr lang="en-US" dirty="0"/>
          </a:p>
        </p:txBody>
      </p:sp>
    </p:spTree>
    <p:extLst>
      <p:ext uri="{BB962C8B-B14F-4D97-AF65-F5344CB8AC3E}">
        <p14:creationId xmlns:p14="http://schemas.microsoft.com/office/powerpoint/2010/main" val="314982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smtClean="0">
                <a:latin typeface="Arial Rounded MT Bold" pitchFamily="34" charset="0"/>
              </a:rPr>
              <a:t>6.27 Constructing Work &amp; Expression Access Points</a:t>
            </a:r>
            <a:endParaRPr lang="en-US" b="1" dirty="0">
              <a:latin typeface="Arial Rounded MT Bold" pitchFamily="34" charset="0"/>
            </a:endParaRPr>
          </a:p>
        </p:txBody>
      </p:sp>
      <p:sp>
        <p:nvSpPr>
          <p:cNvPr id="3" name="Content Placeholder 2"/>
          <p:cNvSpPr>
            <a:spLocks noGrp="1"/>
          </p:cNvSpPr>
          <p:nvPr>
            <p:ph idx="1"/>
          </p:nvPr>
        </p:nvSpPr>
        <p:spPr>
          <a:xfrm>
            <a:off x="381000" y="2286000"/>
            <a:ext cx="8229600" cy="4267200"/>
          </a:xfrm>
        </p:spPr>
        <p:txBody>
          <a:bodyPr>
            <a:normAutofit fontScale="92500" lnSpcReduction="10000"/>
          </a:bodyPr>
          <a:lstStyle/>
          <a:p>
            <a:pPr marL="0" indent="0">
              <a:buNone/>
            </a:pPr>
            <a:r>
              <a:rPr lang="en-US" sz="3600" dirty="0" smtClean="0"/>
              <a:t>If using the LC national authority file, be aware of </a:t>
            </a:r>
            <a:r>
              <a:rPr lang="en-US" sz="3600" dirty="0"/>
              <a:t>the appendix on motion pictures and television </a:t>
            </a:r>
            <a:r>
              <a:rPr lang="en-US" sz="3600" dirty="0" smtClean="0"/>
              <a:t>for LC-PCC PS 6.27.1.9 </a:t>
            </a:r>
          </a:p>
          <a:p>
            <a:pPr marL="0" indent="0">
              <a:buNone/>
            </a:pPr>
            <a:endParaRPr lang="en-US" sz="2200" dirty="0" smtClean="0"/>
          </a:p>
          <a:p>
            <a:r>
              <a:rPr lang="en-US" sz="3000" dirty="0" smtClean="0"/>
              <a:t>Appendix </a:t>
            </a:r>
            <a:r>
              <a:rPr lang="en-US" sz="3000" dirty="0"/>
              <a:t>is provisional until the Program for Cooperative Cataloging has reviewed and revised it for RDA</a:t>
            </a:r>
            <a:endParaRPr lang="en-US" sz="3000" dirty="0" smtClean="0"/>
          </a:p>
          <a:p>
            <a:r>
              <a:rPr lang="en-US" sz="3000" dirty="0" smtClean="0"/>
              <a:t>Prescribes type and order of additions to access points </a:t>
            </a:r>
            <a:endParaRPr lang="en-US" sz="3000" dirty="0"/>
          </a:p>
          <a:p>
            <a:pPr marL="0" indent="0">
              <a:buNone/>
            </a:pPr>
            <a:endParaRPr lang="en-US" sz="3600"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75</a:t>
            </a:fld>
            <a:endParaRPr lang="en-US" dirty="0"/>
          </a:p>
        </p:txBody>
      </p:sp>
    </p:spTree>
    <p:extLst>
      <p:ext uri="{BB962C8B-B14F-4D97-AF65-F5344CB8AC3E}">
        <p14:creationId xmlns:p14="http://schemas.microsoft.com/office/powerpoint/2010/main" val="57317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smtClean="0">
                <a:latin typeface="Arial Rounded MT Bold" pitchFamily="34" charset="0"/>
              </a:rPr>
              <a:t>6.27.1.3 Collaborative Works</a:t>
            </a:r>
            <a:endParaRPr lang="en-US" b="1" dirty="0">
              <a:latin typeface="Arial Rounded MT Bold" pitchFamily="34" charset="0"/>
            </a:endParaRPr>
          </a:p>
        </p:txBody>
      </p:sp>
      <p:sp>
        <p:nvSpPr>
          <p:cNvPr id="3" name="Content Placeholder 2"/>
          <p:cNvSpPr>
            <a:spLocks noGrp="1"/>
          </p:cNvSpPr>
          <p:nvPr>
            <p:ph idx="1"/>
          </p:nvPr>
        </p:nvSpPr>
        <p:spPr>
          <a:xfrm>
            <a:off x="381000" y="2286000"/>
            <a:ext cx="8229600" cy="3962400"/>
          </a:xfrm>
        </p:spPr>
        <p:txBody>
          <a:bodyPr>
            <a:normAutofit fontScale="85000" lnSpcReduction="20000"/>
          </a:bodyPr>
          <a:lstStyle/>
          <a:p>
            <a:pPr marL="0" indent="0">
              <a:buNone/>
            </a:pPr>
            <a:r>
              <a:rPr lang="en-US" sz="3600" dirty="0" smtClean="0"/>
              <a:t>If two or more agents are collaboratively responsible for creating the work (see </a:t>
            </a:r>
            <a:r>
              <a:rPr lang="en-US" sz="3600" dirty="0" smtClean="0">
                <a:hlinkClick r:id="rId3"/>
              </a:rPr>
              <a:t>19.2.1.1</a:t>
            </a:r>
            <a:r>
              <a:rPr lang="en-US" sz="3600" dirty="0" smtClean="0"/>
              <a:t>), construct the authorized access point representing the work by combining (in this order):</a:t>
            </a:r>
          </a:p>
          <a:p>
            <a:pPr marL="0" indent="0">
              <a:buNone/>
            </a:pPr>
            <a:endParaRPr lang="en-US" sz="2400" dirty="0" smtClean="0"/>
          </a:p>
          <a:p>
            <a:pPr marL="1314450" indent="-742950">
              <a:buAutoNum type="alphaLcParenR"/>
            </a:pPr>
            <a:r>
              <a:rPr lang="en-US" sz="3600" dirty="0" smtClean="0"/>
              <a:t>the authorized access point representing the [agent] with principal responsibility</a:t>
            </a:r>
          </a:p>
          <a:p>
            <a:pPr marL="1314450" indent="-742950">
              <a:buAutoNum type="alphaLcParenR"/>
            </a:pPr>
            <a:endParaRPr lang="en-US" sz="1300" dirty="0" smtClean="0"/>
          </a:p>
          <a:p>
            <a:pPr marL="1314450" indent="-742950">
              <a:buFont typeface="+mj-lt"/>
              <a:buAutoNum type="alphaLcParenR"/>
            </a:pPr>
            <a:r>
              <a:rPr lang="en-US" sz="3600" dirty="0" smtClean="0"/>
              <a:t>preferred title for work (see </a:t>
            </a:r>
            <a:r>
              <a:rPr lang="en-US" sz="3600" dirty="0" smtClean="0">
                <a:hlinkClick r:id="rId4"/>
              </a:rPr>
              <a:t>6.2.2</a:t>
            </a:r>
            <a:r>
              <a:rPr lang="en-US" sz="3600" dirty="0" smtClean="0"/>
              <a:t>).</a:t>
            </a:r>
            <a:endParaRPr lang="en-US" sz="3600"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76</a:t>
            </a:fld>
            <a:endParaRPr lang="en-US" dirty="0"/>
          </a:p>
        </p:txBody>
      </p:sp>
    </p:spTree>
    <p:extLst>
      <p:ext uri="{BB962C8B-B14F-4D97-AF65-F5344CB8AC3E}">
        <p14:creationId xmlns:p14="http://schemas.microsoft.com/office/powerpoint/2010/main" val="143241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smtClean="0">
                <a:latin typeface="Arial Rounded MT Bold" pitchFamily="34" charset="0"/>
              </a:rPr>
              <a:t>6.27.1.3 Collaborative Works</a:t>
            </a:r>
            <a:endParaRPr lang="en-US" b="1" dirty="0">
              <a:latin typeface="Arial Rounded MT Bold" pitchFamily="34" charset="0"/>
            </a:endParaRPr>
          </a:p>
        </p:txBody>
      </p:sp>
      <p:sp>
        <p:nvSpPr>
          <p:cNvPr id="3" name="Content Placeholder 2"/>
          <p:cNvSpPr>
            <a:spLocks noGrp="1"/>
          </p:cNvSpPr>
          <p:nvPr>
            <p:ph idx="1"/>
          </p:nvPr>
        </p:nvSpPr>
        <p:spPr>
          <a:xfrm>
            <a:off x="381000" y="2286000"/>
            <a:ext cx="8229600" cy="4267200"/>
          </a:xfrm>
        </p:spPr>
        <p:txBody>
          <a:bodyPr>
            <a:normAutofit fontScale="92500"/>
          </a:bodyPr>
          <a:lstStyle/>
          <a:p>
            <a:pPr marL="0" indent="0">
              <a:spcBef>
                <a:spcPts val="0"/>
              </a:spcBef>
              <a:buNone/>
            </a:pPr>
            <a:r>
              <a:rPr lang="en-US" sz="3600" dirty="0" smtClean="0"/>
              <a:t>Exception:</a:t>
            </a:r>
          </a:p>
          <a:p>
            <a:pPr marL="182880" indent="0">
              <a:spcBef>
                <a:spcPts val="0"/>
              </a:spcBef>
              <a:buNone/>
            </a:pPr>
            <a:r>
              <a:rPr lang="en-US" sz="3600" dirty="0" smtClean="0"/>
              <a:t>Moving image works. For motion pictures, videos, video games, etc., construct the authorized access point representing the work by using a </a:t>
            </a:r>
            <a:r>
              <a:rPr lang="en-US" sz="3600" b="1" dirty="0" smtClean="0">
                <a:solidFill>
                  <a:srgbClr val="FF0000"/>
                </a:solidFill>
              </a:rPr>
              <a:t>preferred title for the work</a:t>
            </a:r>
            <a:r>
              <a:rPr lang="en-US" sz="3600" dirty="0" smtClean="0"/>
              <a:t>.</a:t>
            </a:r>
          </a:p>
          <a:p>
            <a:pPr marL="0" indent="0">
              <a:spcBef>
                <a:spcPts val="0"/>
              </a:spcBef>
              <a:buNone/>
            </a:pPr>
            <a:endParaRPr lang="en-US" sz="3600" dirty="0" smtClean="0"/>
          </a:p>
          <a:p>
            <a:pPr marL="320040" indent="-347472">
              <a:spcBef>
                <a:spcPts val="0"/>
              </a:spcBef>
              <a:buNone/>
            </a:pPr>
            <a:r>
              <a:rPr lang="en-US" sz="3000" i="1" dirty="0" smtClean="0"/>
              <a:t>*Remember filmmaker is the only role that RDA lists under creator that applies to moving images</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77</a:t>
            </a:fld>
            <a:endParaRPr lang="en-US" dirty="0"/>
          </a:p>
        </p:txBody>
      </p:sp>
    </p:spTree>
    <p:extLst>
      <p:ext uri="{BB962C8B-B14F-4D97-AF65-F5344CB8AC3E}">
        <p14:creationId xmlns:p14="http://schemas.microsoft.com/office/powerpoint/2010/main" val="57317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smtClean="0">
                <a:latin typeface="Arial Rounded MT Bold" pitchFamily="34" charset="0"/>
              </a:rPr>
              <a:t>6.27.3 Authorized Access Points for Expressions</a:t>
            </a:r>
            <a:endParaRPr lang="en-US" b="1" dirty="0">
              <a:latin typeface="Arial Rounded MT Bold" pitchFamily="34" charset="0"/>
            </a:endParaRPr>
          </a:p>
        </p:txBody>
      </p:sp>
      <p:sp>
        <p:nvSpPr>
          <p:cNvPr id="3" name="Content Placeholder 2"/>
          <p:cNvSpPr>
            <a:spLocks noGrp="1"/>
          </p:cNvSpPr>
          <p:nvPr>
            <p:ph idx="1"/>
          </p:nvPr>
        </p:nvSpPr>
        <p:spPr>
          <a:xfrm>
            <a:off x="381000" y="2286000"/>
            <a:ext cx="8229600" cy="4267200"/>
          </a:xfrm>
        </p:spPr>
        <p:txBody>
          <a:bodyPr>
            <a:normAutofit fontScale="92500" lnSpcReduction="20000"/>
          </a:bodyPr>
          <a:lstStyle/>
          <a:p>
            <a:pPr marL="0" indent="0">
              <a:buNone/>
            </a:pPr>
            <a:r>
              <a:rPr lang="en-US" dirty="0" smtClean="0"/>
              <a:t>Per LC-PCC PS, you should do this</a:t>
            </a:r>
          </a:p>
          <a:p>
            <a:pPr marL="0" indent="0">
              <a:buNone/>
            </a:pPr>
            <a:endParaRPr lang="en-US" dirty="0"/>
          </a:p>
          <a:p>
            <a:pPr marL="347472" indent="-347472">
              <a:buNone/>
            </a:pPr>
            <a:r>
              <a:rPr lang="en-US" sz="3000" dirty="0" smtClean="0"/>
              <a:t>245 </a:t>
            </a:r>
            <a:r>
              <a:rPr lang="en-US" sz="3000" dirty="0"/>
              <a:t>00 </a:t>
            </a:r>
            <a:r>
              <a:rPr lang="en-US" sz="2800" dirty="0"/>
              <a:t>ǂa</a:t>
            </a:r>
            <a:r>
              <a:rPr lang="en-US" sz="3000" dirty="0" smtClean="0"/>
              <a:t> </a:t>
            </a:r>
            <a:r>
              <a:rPr lang="en-US" sz="3000" dirty="0"/>
              <a:t>Rituales guerreros : </a:t>
            </a:r>
            <a:r>
              <a:rPr lang="en-US" dirty="0"/>
              <a:t>ǂ</a:t>
            </a:r>
            <a:r>
              <a:rPr lang="en-US" sz="3000" dirty="0" smtClean="0"/>
              <a:t>b </a:t>
            </a:r>
            <a:r>
              <a:rPr lang="en-US" sz="3000" dirty="0"/>
              <a:t>el tupay en </a:t>
            </a:r>
            <a:r>
              <a:rPr lang="en-US" sz="3000" dirty="0" err="1" smtClean="0"/>
              <a:t>chiaraje</a:t>
            </a:r>
            <a:endParaRPr lang="en-US" sz="3000" dirty="0"/>
          </a:p>
          <a:p>
            <a:pPr marL="347472" indent="-347472">
              <a:buNone/>
            </a:pPr>
            <a:r>
              <a:rPr lang="en-US" sz="3000" dirty="0" smtClean="0"/>
              <a:t>730 02 </a:t>
            </a:r>
            <a:r>
              <a:rPr lang="en-US" sz="2400" dirty="0" err="1" smtClean="0"/>
              <a:t>ǂ</a:t>
            </a:r>
            <a:r>
              <a:rPr lang="en-US" sz="3000" dirty="0" err="1" smtClean="0"/>
              <a:t>i</a:t>
            </a:r>
            <a:r>
              <a:rPr lang="en-US" sz="3000" dirty="0" smtClean="0"/>
              <a:t> Container of (expression): </a:t>
            </a:r>
            <a:r>
              <a:rPr lang="en-US" sz="2400" dirty="0" err="1" smtClean="0"/>
              <a:t>ǂ</a:t>
            </a:r>
            <a:r>
              <a:rPr lang="en-US" sz="3000" dirty="0" err="1" smtClean="0"/>
              <a:t>a</a:t>
            </a:r>
            <a:r>
              <a:rPr lang="en-US" sz="3000" dirty="0" smtClean="0"/>
              <a:t> </a:t>
            </a:r>
            <a:r>
              <a:rPr lang="en-US" sz="3000" dirty="0" err="1" smtClean="0"/>
              <a:t>Rituales</a:t>
            </a:r>
            <a:r>
              <a:rPr lang="en-US" sz="3000" dirty="0" smtClean="0"/>
              <a:t> </a:t>
            </a:r>
            <a:r>
              <a:rPr lang="en-US" sz="3000" dirty="0" err="1" smtClean="0"/>
              <a:t>guerreros</a:t>
            </a:r>
            <a:r>
              <a:rPr lang="en-US" sz="3000" dirty="0" smtClean="0"/>
              <a:t>. *</a:t>
            </a:r>
            <a:endParaRPr lang="en-US" sz="3000" dirty="0"/>
          </a:p>
          <a:p>
            <a:pPr marL="347472" indent="-347472">
              <a:buNone/>
            </a:pPr>
            <a:r>
              <a:rPr lang="en-US" sz="3000" dirty="0" smtClean="0"/>
              <a:t>730 </a:t>
            </a:r>
            <a:r>
              <a:rPr lang="en-US" sz="3000" dirty="0"/>
              <a:t>02 </a:t>
            </a:r>
            <a:r>
              <a:rPr lang="en-US" dirty="0"/>
              <a:t>ǂ</a:t>
            </a:r>
            <a:r>
              <a:rPr lang="en-US" sz="3000" dirty="0" smtClean="0"/>
              <a:t>i </a:t>
            </a:r>
            <a:r>
              <a:rPr lang="en-US" sz="3000" dirty="0"/>
              <a:t>Container of (expression): </a:t>
            </a:r>
            <a:r>
              <a:rPr lang="en-US" dirty="0"/>
              <a:t>ǂ</a:t>
            </a:r>
            <a:r>
              <a:rPr lang="en-US" sz="3000" dirty="0" smtClean="0"/>
              <a:t>a </a:t>
            </a:r>
            <a:r>
              <a:rPr lang="en-US" sz="3000" dirty="0"/>
              <a:t>Rituales guerreros. </a:t>
            </a:r>
            <a:r>
              <a:rPr lang="en-US" dirty="0"/>
              <a:t>ǂ</a:t>
            </a:r>
            <a:r>
              <a:rPr lang="en-US" sz="3000" dirty="0" smtClean="0"/>
              <a:t>l </a:t>
            </a:r>
            <a:r>
              <a:rPr lang="en-US" sz="3000" dirty="0"/>
              <a:t>English</a:t>
            </a:r>
            <a:r>
              <a:rPr lang="en-US" sz="3000" dirty="0" smtClean="0"/>
              <a:t>.</a:t>
            </a:r>
          </a:p>
          <a:p>
            <a:pPr marL="347472" indent="-347472">
              <a:buNone/>
            </a:pPr>
            <a:endParaRPr lang="en-US" sz="3000" dirty="0"/>
          </a:p>
          <a:p>
            <a:pPr marL="804672" indent="-347472">
              <a:buNone/>
            </a:pPr>
            <a:r>
              <a:rPr lang="en-US" sz="2400" i="1" dirty="0" smtClean="0"/>
              <a:t>* Following LC practice, the language isn’t given for the original expression. If not following LC practice, okay to add language.</a:t>
            </a:r>
            <a:endParaRPr lang="en-US" sz="2400" i="1"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78</a:t>
            </a:fld>
            <a:endParaRPr lang="en-US" dirty="0"/>
          </a:p>
        </p:txBody>
      </p:sp>
    </p:spTree>
    <p:extLst>
      <p:ext uri="{BB962C8B-B14F-4D97-AF65-F5344CB8AC3E}">
        <p14:creationId xmlns:p14="http://schemas.microsoft.com/office/powerpoint/2010/main" val="289598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smtClean="0">
                <a:latin typeface="Arial Rounded MT Bold" pitchFamily="34" charset="0"/>
              </a:rPr>
              <a:t>6.27.3 Authorized Access Points for Expressions</a:t>
            </a:r>
            <a:endParaRPr lang="en-US" b="1" dirty="0">
              <a:latin typeface="Arial Rounded MT Bold" pitchFamily="34" charset="0"/>
            </a:endParaRPr>
          </a:p>
        </p:txBody>
      </p:sp>
      <p:sp>
        <p:nvSpPr>
          <p:cNvPr id="3" name="Content Placeholder 2"/>
          <p:cNvSpPr>
            <a:spLocks noGrp="1"/>
          </p:cNvSpPr>
          <p:nvPr>
            <p:ph idx="1"/>
          </p:nvPr>
        </p:nvSpPr>
        <p:spPr>
          <a:xfrm>
            <a:off x="381000" y="2286000"/>
            <a:ext cx="8229600" cy="4267200"/>
          </a:xfrm>
        </p:spPr>
        <p:txBody>
          <a:bodyPr>
            <a:normAutofit/>
          </a:bodyPr>
          <a:lstStyle/>
          <a:p>
            <a:pPr marL="0" indent="0">
              <a:buNone/>
            </a:pPr>
            <a:r>
              <a:rPr lang="en-US" dirty="0" smtClean="0"/>
              <a:t>Probably more useful (can use 130 if not an aggregate work, i.e., no bonus features, etc.)</a:t>
            </a:r>
          </a:p>
          <a:p>
            <a:pPr marL="0" indent="0">
              <a:buNone/>
            </a:pPr>
            <a:endParaRPr lang="en-US" sz="1800" dirty="0"/>
          </a:p>
          <a:p>
            <a:pPr marL="347472" indent="-347472">
              <a:buNone/>
            </a:pPr>
            <a:r>
              <a:rPr lang="en-US" sz="3000" dirty="0" smtClean="0"/>
              <a:t>245 </a:t>
            </a:r>
            <a:r>
              <a:rPr lang="en-US" sz="3000" dirty="0"/>
              <a:t>00 </a:t>
            </a:r>
            <a:r>
              <a:rPr lang="en-US" sz="2800" dirty="0"/>
              <a:t>ǂa</a:t>
            </a:r>
            <a:r>
              <a:rPr lang="en-US" sz="3000" dirty="0" smtClean="0"/>
              <a:t> </a:t>
            </a:r>
            <a:r>
              <a:rPr lang="en-US" sz="3000" dirty="0"/>
              <a:t>Rituales guerreros : </a:t>
            </a:r>
            <a:r>
              <a:rPr lang="en-US" dirty="0"/>
              <a:t>ǂ</a:t>
            </a:r>
            <a:r>
              <a:rPr lang="en-US" sz="3000" dirty="0" smtClean="0"/>
              <a:t>b </a:t>
            </a:r>
            <a:r>
              <a:rPr lang="en-US" sz="3000" dirty="0"/>
              <a:t>el tupay en chiaraje</a:t>
            </a:r>
          </a:p>
          <a:p>
            <a:pPr marL="347472" indent="-347472">
              <a:buNone/>
            </a:pPr>
            <a:r>
              <a:rPr lang="en-US" sz="3000" dirty="0" smtClean="0"/>
              <a:t>730 </a:t>
            </a:r>
            <a:r>
              <a:rPr lang="en-US" sz="3000" dirty="0"/>
              <a:t>02 </a:t>
            </a:r>
            <a:r>
              <a:rPr lang="en-US" dirty="0"/>
              <a:t>ǂ</a:t>
            </a:r>
            <a:r>
              <a:rPr lang="en-US" sz="3000" dirty="0" smtClean="0"/>
              <a:t>i </a:t>
            </a:r>
            <a:r>
              <a:rPr lang="en-US" sz="3000" dirty="0"/>
              <a:t>Container of </a:t>
            </a:r>
            <a:r>
              <a:rPr lang="en-US" sz="3000" dirty="0" smtClean="0"/>
              <a:t>(work): </a:t>
            </a:r>
            <a:r>
              <a:rPr lang="en-US" dirty="0"/>
              <a:t>ǂ</a:t>
            </a:r>
            <a:r>
              <a:rPr lang="en-US" sz="3000" dirty="0" smtClean="0"/>
              <a:t>a </a:t>
            </a:r>
            <a:r>
              <a:rPr lang="en-US" sz="3000" dirty="0"/>
              <a:t>Rituales </a:t>
            </a:r>
            <a:r>
              <a:rPr lang="en-US" sz="3000" dirty="0" err="1"/>
              <a:t>guerreros</a:t>
            </a:r>
            <a:r>
              <a:rPr lang="en-US" sz="3000" dirty="0" smtClean="0"/>
              <a:t>. </a:t>
            </a:r>
            <a:endParaRPr lang="en-US" sz="3000"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79</a:t>
            </a:fld>
            <a:endParaRPr lang="en-US" dirty="0"/>
          </a:p>
        </p:txBody>
      </p:sp>
    </p:spTree>
    <p:extLst>
      <p:ext uri="{BB962C8B-B14F-4D97-AF65-F5344CB8AC3E}">
        <p14:creationId xmlns:p14="http://schemas.microsoft.com/office/powerpoint/2010/main" val="289598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You Describing?</a:t>
            </a:r>
            <a:endParaRPr lang="en-US" dirty="0"/>
          </a:p>
        </p:txBody>
      </p:sp>
      <p:sp>
        <p:nvSpPr>
          <p:cNvPr id="4" name="Date Placeholder 3"/>
          <p:cNvSpPr>
            <a:spLocks noGrp="1"/>
          </p:cNvSpPr>
          <p:nvPr>
            <p:ph type="dt" sz="half" idx="10"/>
          </p:nvPr>
        </p:nvSpPr>
        <p:spPr/>
        <p:txBody>
          <a:bodyPr/>
          <a:lstStyle/>
          <a:p>
            <a:r>
              <a:rPr lang="en-US" dirty="0" smtClean="0"/>
              <a:t>4/22/2016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DE4453-0601-45E3-96F2-6BE07A87F197}" type="slidenum">
              <a:rPr lang="en-US" smtClean="0"/>
              <a:pPr/>
              <a:t>8</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574745"/>
            <a:ext cx="3522133" cy="19812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906660"/>
            <a:ext cx="2236721" cy="222926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7188" y="4343401"/>
            <a:ext cx="1841412" cy="222751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2219950"/>
            <a:ext cx="2362200" cy="2249995"/>
          </a:xfrm>
          <a:prstGeom prst="rect">
            <a:avLst/>
          </a:prstGeom>
        </p:spPr>
      </p:pic>
    </p:spTree>
    <p:extLst>
      <p:ext uri="{BB962C8B-B14F-4D97-AF65-F5344CB8AC3E}">
        <p14:creationId xmlns:p14="http://schemas.microsoft.com/office/powerpoint/2010/main" val="176788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smtClean="0">
                <a:latin typeface="Arial Rounded MT Bold" pitchFamily="34" charset="0"/>
              </a:rPr>
              <a:t>26.1 Related Expressions</a:t>
            </a:r>
            <a:endParaRPr lang="en-US" b="1" dirty="0">
              <a:latin typeface="Arial Rounded MT Bold" pitchFamily="34" charset="0"/>
            </a:endParaRPr>
          </a:p>
        </p:txBody>
      </p:sp>
      <p:sp>
        <p:nvSpPr>
          <p:cNvPr id="3" name="Content Placeholder 2"/>
          <p:cNvSpPr>
            <a:spLocks noGrp="1"/>
          </p:cNvSpPr>
          <p:nvPr>
            <p:ph idx="1"/>
          </p:nvPr>
        </p:nvSpPr>
        <p:spPr>
          <a:xfrm>
            <a:off x="381000" y="2286000"/>
            <a:ext cx="8229600" cy="4267200"/>
          </a:xfrm>
        </p:spPr>
        <p:txBody>
          <a:bodyPr>
            <a:normAutofit/>
          </a:bodyPr>
          <a:lstStyle/>
          <a:p>
            <a:pPr marL="0" indent="0">
              <a:buNone/>
            </a:pPr>
            <a:r>
              <a:rPr lang="en-US" dirty="0" smtClean="0"/>
              <a:t>Per RDA, four options</a:t>
            </a:r>
          </a:p>
          <a:p>
            <a:pPr marL="0" indent="0">
              <a:buNone/>
            </a:pPr>
            <a:endParaRPr lang="en-US" sz="1000" dirty="0" smtClean="0"/>
          </a:p>
          <a:p>
            <a:pPr marL="1426464" indent="-514350">
              <a:buFont typeface="+mj-lt"/>
              <a:buAutoNum type="arabicPeriod"/>
            </a:pPr>
            <a:r>
              <a:rPr lang="en-US" sz="3000" dirty="0" smtClean="0"/>
              <a:t>Identifier</a:t>
            </a:r>
          </a:p>
          <a:p>
            <a:pPr marL="1426464" indent="-514350">
              <a:buFont typeface="+mj-lt"/>
              <a:buAutoNum type="arabicPeriod"/>
            </a:pPr>
            <a:r>
              <a:rPr lang="en-US" sz="3000" dirty="0" smtClean="0"/>
              <a:t>Authorized Access Point</a:t>
            </a:r>
          </a:p>
          <a:p>
            <a:pPr marL="1426464" indent="-514350">
              <a:buFont typeface="+mj-lt"/>
              <a:buAutoNum type="arabicPeriod"/>
            </a:pPr>
            <a:r>
              <a:rPr lang="en-US" sz="3000" dirty="0" smtClean="0"/>
              <a:t>Structured Description</a:t>
            </a:r>
          </a:p>
          <a:p>
            <a:pPr marL="1426464" indent="-514350">
              <a:buFont typeface="+mj-lt"/>
              <a:buAutoNum type="arabicPeriod"/>
            </a:pPr>
            <a:r>
              <a:rPr lang="en-US" sz="3000" dirty="0" smtClean="0"/>
              <a:t>Unstructured Description</a:t>
            </a:r>
          </a:p>
          <a:p>
            <a:pPr marL="1426464" indent="-514350">
              <a:buFont typeface="+mj-lt"/>
              <a:buAutoNum type="arabicPeriod"/>
            </a:pPr>
            <a:endParaRPr lang="en-US" sz="3000" dirty="0" smtClean="0"/>
          </a:p>
          <a:p>
            <a:pPr marL="512064" indent="-514350">
              <a:buNone/>
            </a:pPr>
            <a:r>
              <a:rPr lang="en-US" sz="3000" dirty="0" smtClean="0"/>
              <a:t>Don’t have to use Authorized Access Point</a:t>
            </a:r>
            <a:endParaRPr lang="en-US" sz="3000"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80</a:t>
            </a:fld>
            <a:endParaRPr lang="en-US" dirty="0"/>
          </a:p>
        </p:txBody>
      </p:sp>
    </p:spTree>
    <p:extLst>
      <p:ext uri="{BB962C8B-B14F-4D97-AF65-F5344CB8AC3E}">
        <p14:creationId xmlns:p14="http://schemas.microsoft.com/office/powerpoint/2010/main" val="168388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05"/>
            <a:ext cx="9144000" cy="1143000"/>
          </a:xfrm>
        </p:spPr>
        <p:txBody>
          <a:bodyPr anchor="t">
            <a:normAutofit/>
          </a:bodyPr>
          <a:lstStyle/>
          <a:p>
            <a:pPr marL="0" indent="0"/>
            <a:r>
              <a:rPr lang="en-US" b="1" dirty="0" smtClean="0"/>
              <a:t>How Many Expressions?</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81</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729712"/>
            <a:ext cx="8534400" cy="6060545"/>
          </a:xfrm>
          <a:prstGeom prst="rect">
            <a:avLst/>
          </a:prstGeom>
        </p:spPr>
      </p:pic>
    </p:spTree>
    <p:extLst>
      <p:ext uri="{BB962C8B-B14F-4D97-AF65-F5344CB8AC3E}">
        <p14:creationId xmlns:p14="http://schemas.microsoft.com/office/powerpoint/2010/main" val="126944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447800"/>
          </a:xfrm>
        </p:spPr>
        <p:txBody>
          <a:bodyPr>
            <a:normAutofit/>
          </a:bodyPr>
          <a:lstStyle/>
          <a:p>
            <a:pPr algn="l"/>
            <a:r>
              <a:rPr lang="en-US" b="1" dirty="0" smtClean="0">
                <a:latin typeface="Arial Rounded MT Bold" pitchFamily="34" charset="0"/>
              </a:rPr>
              <a:t>26.1 Related Expressions</a:t>
            </a:r>
            <a:endParaRPr lang="en-US" b="1" dirty="0">
              <a:latin typeface="Arial Rounded MT Bold" pitchFamily="34" charset="0"/>
            </a:endParaRPr>
          </a:p>
        </p:txBody>
      </p:sp>
      <p:sp>
        <p:nvSpPr>
          <p:cNvPr id="3" name="Content Placeholder 2"/>
          <p:cNvSpPr>
            <a:spLocks noGrp="1"/>
          </p:cNvSpPr>
          <p:nvPr>
            <p:ph idx="1"/>
          </p:nvPr>
        </p:nvSpPr>
        <p:spPr>
          <a:xfrm>
            <a:off x="381000" y="2286000"/>
            <a:ext cx="8229600" cy="4267200"/>
          </a:xfrm>
        </p:spPr>
        <p:txBody>
          <a:bodyPr>
            <a:normAutofit/>
          </a:bodyPr>
          <a:lstStyle/>
          <a:p>
            <a:pPr marL="0" indent="0">
              <a:buNone/>
            </a:pPr>
            <a:r>
              <a:rPr lang="en-US" dirty="0" smtClean="0"/>
              <a:t>Not possible to accurately convey moving image language expressions, particularly for videodiscs, using authorized access points</a:t>
            </a:r>
          </a:p>
          <a:p>
            <a:pPr marL="0" indent="0">
              <a:buNone/>
            </a:pPr>
            <a:endParaRPr lang="en-US" sz="2000" dirty="0"/>
          </a:p>
          <a:p>
            <a:pPr marL="914400" indent="0">
              <a:buNone/>
            </a:pPr>
            <a:r>
              <a:rPr lang="en-US" sz="3000" dirty="0" smtClean="0"/>
              <a:t>Misleading (too little info)</a:t>
            </a:r>
          </a:p>
          <a:p>
            <a:pPr marL="1371600" indent="0">
              <a:buNone/>
            </a:pPr>
            <a:r>
              <a:rPr lang="en-US" sz="3000" i="1" dirty="0" smtClean="0"/>
              <a:t>or</a:t>
            </a:r>
            <a:endParaRPr lang="en-US" sz="3000" i="1" dirty="0"/>
          </a:p>
          <a:p>
            <a:pPr marL="914400" indent="0">
              <a:buNone/>
            </a:pPr>
            <a:r>
              <a:rPr lang="en-US" sz="3000" dirty="0" smtClean="0"/>
              <a:t>Cost exceeds benefits (give all)</a:t>
            </a:r>
            <a:endParaRPr lang="en-US" sz="3000"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82</a:t>
            </a:fld>
            <a:endParaRPr lang="en-US" dirty="0"/>
          </a:p>
        </p:txBody>
      </p:sp>
    </p:spTree>
    <p:extLst>
      <p:ext uri="{BB962C8B-B14F-4D97-AF65-F5344CB8AC3E}">
        <p14:creationId xmlns:p14="http://schemas.microsoft.com/office/powerpoint/2010/main" val="181440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Arial Rounded MT Bold" pitchFamily="34" charset="0"/>
              </a:rPr>
              <a:t>2.15 Identifiers for Manifestation (02x)</a:t>
            </a:r>
            <a:endParaRPr lang="en-US" b="1" dirty="0">
              <a:latin typeface="Arial Rounded MT Bold" pitchFamily="34" charset="0"/>
            </a:endParaRPr>
          </a:p>
        </p:txBody>
      </p:sp>
      <p:sp>
        <p:nvSpPr>
          <p:cNvPr id="3" name="Content Placeholder 2"/>
          <p:cNvSpPr>
            <a:spLocks noGrp="1"/>
          </p:cNvSpPr>
          <p:nvPr>
            <p:ph idx="1"/>
          </p:nvPr>
        </p:nvSpPr>
        <p:spPr>
          <a:xfrm>
            <a:off x="381000" y="1905000"/>
            <a:ext cx="8534400" cy="4953000"/>
          </a:xfrm>
        </p:spPr>
        <p:txBody>
          <a:bodyPr>
            <a:normAutofit fontScale="70000" lnSpcReduction="20000"/>
          </a:bodyPr>
          <a:lstStyle/>
          <a:p>
            <a:pPr marL="0" indent="0" algn="ctr">
              <a:buNone/>
            </a:pPr>
            <a:r>
              <a:rPr lang="en-US" sz="4000" dirty="0" smtClean="0"/>
              <a:t>Source: Any source</a:t>
            </a:r>
          </a:p>
          <a:p>
            <a:pPr marL="0" indent="0">
              <a:buNone/>
            </a:pPr>
            <a:endParaRPr lang="en-US" sz="1400" dirty="0"/>
          </a:p>
          <a:p>
            <a:pPr marL="400050" lvl="1" indent="0">
              <a:buNone/>
            </a:pPr>
            <a:r>
              <a:rPr lang="en-US" sz="3800" dirty="0" smtClean="0"/>
              <a:t>020 </a:t>
            </a:r>
            <a:r>
              <a:rPr lang="en-US" sz="3600" dirty="0"/>
              <a:t>ǂa </a:t>
            </a:r>
            <a:r>
              <a:rPr lang="en-US" sz="3800" dirty="0" smtClean="0"/>
              <a:t>1567305113</a:t>
            </a:r>
          </a:p>
          <a:p>
            <a:pPr marL="400050" lvl="1" indent="0">
              <a:buNone/>
            </a:pPr>
            <a:endParaRPr lang="en-US" sz="1900" dirty="0" smtClean="0"/>
          </a:p>
          <a:p>
            <a:pPr marL="400050" lvl="1" indent="0">
              <a:buNone/>
            </a:pPr>
            <a:r>
              <a:rPr lang="en-US" sz="3800" dirty="0" smtClean="0"/>
              <a:t>020 </a:t>
            </a:r>
            <a:r>
              <a:rPr lang="en-US" sz="3600" dirty="0"/>
              <a:t>ǂa </a:t>
            </a:r>
            <a:r>
              <a:rPr lang="en-US" sz="3800" dirty="0" smtClean="0"/>
              <a:t>9781419839368 ǂq </a:t>
            </a:r>
            <a:r>
              <a:rPr lang="en-US" sz="3800" dirty="0"/>
              <a:t>(set</a:t>
            </a:r>
            <a:r>
              <a:rPr lang="en-US" sz="3800" dirty="0" smtClean="0"/>
              <a:t>)</a:t>
            </a:r>
          </a:p>
          <a:p>
            <a:pPr marL="914400" lvl="1" indent="-514350">
              <a:buAutoNum type="arabicPlain" startAt="20"/>
            </a:pPr>
            <a:endParaRPr lang="en-US" sz="1700" dirty="0"/>
          </a:p>
          <a:p>
            <a:pPr marL="400050" lvl="1" indent="0">
              <a:buNone/>
            </a:pPr>
            <a:r>
              <a:rPr lang="en-US" sz="3800" dirty="0" smtClean="0"/>
              <a:t>024 </a:t>
            </a:r>
            <a:r>
              <a:rPr lang="en-US" sz="3600" dirty="0" smtClean="0"/>
              <a:t>1_ </a:t>
            </a:r>
            <a:r>
              <a:rPr lang="en-US" sz="3600" dirty="0" err="1" smtClean="0"/>
              <a:t>ǂa</a:t>
            </a:r>
            <a:r>
              <a:rPr lang="en-US" sz="3600" dirty="0" smtClean="0"/>
              <a:t> </a:t>
            </a:r>
            <a:r>
              <a:rPr lang="en-US" sz="3800" dirty="0" smtClean="0"/>
              <a:t>883929135271</a:t>
            </a:r>
          </a:p>
          <a:p>
            <a:pPr marL="400050" lvl="1" indent="0">
              <a:buNone/>
            </a:pPr>
            <a:endParaRPr lang="en-US" sz="1500" dirty="0"/>
          </a:p>
          <a:p>
            <a:pPr marL="400050" lvl="1" indent="0">
              <a:buNone/>
            </a:pPr>
            <a:r>
              <a:rPr lang="en-US" sz="3800" dirty="0" smtClean="0"/>
              <a:t>028 </a:t>
            </a:r>
            <a:r>
              <a:rPr lang="en-US" sz="3800" dirty="0"/>
              <a:t>42 </a:t>
            </a:r>
            <a:r>
              <a:rPr lang="en-US" sz="3600" dirty="0"/>
              <a:t>ǂa </a:t>
            </a:r>
            <a:r>
              <a:rPr lang="en-US" sz="3800" dirty="0" smtClean="0"/>
              <a:t>61168048 ǂb Universal </a:t>
            </a:r>
            <a:r>
              <a:rPr lang="en-US" sz="3800" dirty="0"/>
              <a:t>Studios Home </a:t>
            </a:r>
            <a:r>
              <a:rPr lang="en-US" sz="3800" dirty="0" smtClean="0"/>
              <a:t>Entertainment</a:t>
            </a:r>
          </a:p>
          <a:p>
            <a:pPr marL="400050" lvl="1" indent="0">
              <a:buNone/>
            </a:pPr>
            <a:endParaRPr lang="en-US" sz="1500" dirty="0" smtClean="0"/>
          </a:p>
          <a:p>
            <a:pPr marL="400050" lvl="1" indent="0">
              <a:buNone/>
            </a:pPr>
            <a:r>
              <a:rPr lang="en-US" sz="3800" dirty="0" smtClean="0"/>
              <a:t>028 42 </a:t>
            </a:r>
            <a:r>
              <a:rPr lang="en-US" sz="3600" dirty="0"/>
              <a:t>ǂa </a:t>
            </a:r>
            <a:r>
              <a:rPr lang="en-US" sz="3800" dirty="0" smtClean="0"/>
              <a:t>33661 ǂb Warner </a:t>
            </a:r>
            <a:r>
              <a:rPr lang="en-US" sz="3800" dirty="0"/>
              <a:t>Home </a:t>
            </a:r>
            <a:r>
              <a:rPr lang="en-US" sz="3800" dirty="0" smtClean="0"/>
              <a:t>Video ǂq (disc 1)</a:t>
            </a:r>
          </a:p>
          <a:p>
            <a:pPr marL="400050" lvl="1" indent="0">
              <a:buNone/>
            </a:pPr>
            <a:r>
              <a:rPr lang="en-US" sz="3800" dirty="0" smtClean="0"/>
              <a:t>028 42 </a:t>
            </a:r>
            <a:r>
              <a:rPr lang="en-US" sz="3600" dirty="0" smtClean="0"/>
              <a:t>ǂa </a:t>
            </a:r>
            <a:r>
              <a:rPr lang="en-US" sz="3800" dirty="0" smtClean="0"/>
              <a:t>33661 ǂb Warner Home Video ǂq (set)</a:t>
            </a:r>
            <a:endParaRPr lang="en-US" sz="3800" dirty="0"/>
          </a:p>
          <a:p>
            <a:pPr marL="0" indent="0">
              <a:buNone/>
            </a:pPr>
            <a:endParaRPr lang="en-US" sz="2100" dirty="0" smtClean="0"/>
          </a:p>
          <a:p>
            <a:pPr marL="0" indent="0">
              <a:buNone/>
            </a:pPr>
            <a:r>
              <a:rPr lang="en-US" sz="2900" i="1" dirty="0" smtClean="0"/>
              <a:t>*Be sure to include identifiers for the level being described (disc)</a:t>
            </a:r>
            <a:endParaRPr lang="en-US" sz="2900" i="1"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83</a:t>
            </a:fld>
            <a:endParaRPr lang="en-US" dirty="0"/>
          </a:p>
        </p:txBody>
      </p:sp>
    </p:spTree>
    <p:extLst>
      <p:ext uri="{BB962C8B-B14F-4D97-AF65-F5344CB8AC3E}">
        <p14:creationId xmlns:p14="http://schemas.microsoft.com/office/powerpoint/2010/main" val="328934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4.5 Restrictions on Use</a:t>
            </a:r>
            <a:endParaRPr lang="en-US" b="1" dirty="0">
              <a:latin typeface="Arial Rounded MT Bold"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pPr marL="0" indent="0">
              <a:buNone/>
            </a:pPr>
            <a:endParaRPr lang="en-US" dirty="0"/>
          </a:p>
          <a:p>
            <a:pPr marL="0" indent="0">
              <a:buNone/>
            </a:pPr>
            <a:r>
              <a:rPr lang="en-US" dirty="0" smtClean="0"/>
              <a:t>540 </a:t>
            </a:r>
            <a:r>
              <a:rPr lang="en-US" dirty="0" err="1"/>
              <a:t>ǂa</a:t>
            </a:r>
            <a:r>
              <a:rPr lang="en-US" dirty="0"/>
              <a:t> </a:t>
            </a:r>
            <a:r>
              <a:rPr lang="en-US" dirty="0" smtClean="0"/>
              <a:t>Includes public performance rights. *</a:t>
            </a:r>
          </a:p>
          <a:p>
            <a:pPr marL="514350" indent="-514350">
              <a:buAutoNum type="arabicPlain" startAt="506"/>
            </a:pPr>
            <a:endParaRPr lang="en-US" dirty="0"/>
          </a:p>
          <a:p>
            <a:pPr marL="0" indent="0">
              <a:buNone/>
            </a:pPr>
            <a:endParaRPr lang="en-US" dirty="0" smtClean="0"/>
          </a:p>
          <a:p>
            <a:pPr marL="0" indent="0">
              <a:buNone/>
            </a:pPr>
            <a:r>
              <a:rPr lang="en-US" i="1" dirty="0" smtClean="0"/>
              <a:t>*Copy-specific info.; use local note; do not include in shared cataloging</a:t>
            </a:r>
          </a:p>
          <a:p>
            <a:pPr marL="0" indent="0">
              <a:buNone/>
            </a:pPr>
            <a:r>
              <a:rPr lang="en-US" dirty="0" smtClean="0"/>
              <a:t>(506 restrictions on access note or 540 restrictions on use?)</a:t>
            </a:r>
            <a:endParaRPr lang="en-US"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84</a:t>
            </a:fld>
            <a:endParaRPr lang="en-US" dirty="0"/>
          </a:p>
        </p:txBody>
      </p:sp>
    </p:spTree>
    <p:extLst>
      <p:ext uri="{BB962C8B-B14F-4D97-AF65-F5344CB8AC3E}">
        <p14:creationId xmlns:p14="http://schemas.microsoft.com/office/powerpoint/2010/main" val="355709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30362"/>
          </a:xfrm>
        </p:spPr>
        <p:txBody>
          <a:bodyPr>
            <a:normAutofit fontScale="90000"/>
          </a:bodyPr>
          <a:lstStyle/>
          <a:p>
            <a:pPr algn="l"/>
            <a:r>
              <a:rPr lang="en-US" b="1" dirty="0" smtClean="0"/>
              <a:t>PCC Guidelines for Provider Neutral Records for Online Resources</a:t>
            </a:r>
            <a:endParaRPr lang="en-US" b="1" dirty="0">
              <a:latin typeface="Arial Rounded MT Bold" pitchFamily="34" charset="0"/>
            </a:endParaRPr>
          </a:p>
        </p:txBody>
      </p:sp>
      <p:sp>
        <p:nvSpPr>
          <p:cNvPr id="3" name="Content Placeholder 2"/>
          <p:cNvSpPr>
            <a:spLocks noGrp="1"/>
          </p:cNvSpPr>
          <p:nvPr>
            <p:ph idx="1"/>
          </p:nvPr>
        </p:nvSpPr>
        <p:spPr>
          <a:xfrm>
            <a:off x="457200" y="2209800"/>
            <a:ext cx="8229600" cy="4144963"/>
          </a:xfrm>
        </p:spPr>
        <p:txBody>
          <a:bodyPr>
            <a:normAutofit fontScale="92500" lnSpcReduction="10000"/>
          </a:bodyPr>
          <a:lstStyle/>
          <a:p>
            <a:pPr marL="0" indent="-347472">
              <a:buNone/>
            </a:pPr>
            <a:r>
              <a:rPr lang="en-US" dirty="0" smtClean="0">
                <a:hlinkClick r:id="rId3"/>
              </a:rPr>
              <a:t>http://loc.gov/aba/pcc/scs/documents/PCC-PN-guidelines.html</a:t>
            </a:r>
            <a:endParaRPr lang="en-US" dirty="0" smtClean="0"/>
          </a:p>
          <a:p>
            <a:pPr marL="0" indent="-347472"/>
            <a:endParaRPr lang="en-US" sz="2700" dirty="0" smtClean="0"/>
          </a:p>
          <a:p>
            <a:pPr marL="0" indent="-347472"/>
            <a:r>
              <a:rPr lang="en-US" dirty="0" smtClean="0"/>
              <a:t>040 ǂe pn</a:t>
            </a:r>
          </a:p>
          <a:p>
            <a:r>
              <a:rPr lang="en-US" dirty="0" smtClean="0"/>
              <a:t>Single bibliographic record for all iterations of an online resource</a:t>
            </a:r>
          </a:p>
          <a:p>
            <a:r>
              <a:rPr lang="en-US" dirty="0" smtClean="0"/>
              <a:t>Includes only information applicable to all manifestations with the same content (except “based on” notes and variant titles)</a:t>
            </a:r>
          </a:p>
          <a:p>
            <a:pPr marL="0" indent="-347472">
              <a:buNone/>
            </a:pPr>
            <a:endParaRPr lang="en-US"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85</a:t>
            </a:fld>
            <a:endParaRPr lang="en-US" dirty="0"/>
          </a:p>
        </p:txBody>
      </p:sp>
    </p:spTree>
    <p:extLst>
      <p:ext uri="{BB962C8B-B14F-4D97-AF65-F5344CB8AC3E}">
        <p14:creationId xmlns:p14="http://schemas.microsoft.com/office/powerpoint/2010/main" val="355364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30362"/>
          </a:xfrm>
        </p:spPr>
        <p:txBody>
          <a:bodyPr>
            <a:normAutofit fontScale="90000"/>
          </a:bodyPr>
          <a:lstStyle/>
          <a:p>
            <a:pPr algn="l"/>
            <a:r>
              <a:rPr lang="en-US" b="1" dirty="0" smtClean="0"/>
              <a:t>PCC Guidelines for Provider Neutral Records for Online Resources</a:t>
            </a:r>
            <a:endParaRPr lang="en-US" b="1" dirty="0">
              <a:latin typeface="Arial Rounded MT Bold" pitchFamily="34" charset="0"/>
            </a:endParaRPr>
          </a:p>
        </p:txBody>
      </p:sp>
      <p:sp>
        <p:nvSpPr>
          <p:cNvPr id="3" name="Content Placeholder 2"/>
          <p:cNvSpPr>
            <a:spLocks noGrp="1"/>
          </p:cNvSpPr>
          <p:nvPr>
            <p:ph idx="1"/>
          </p:nvPr>
        </p:nvSpPr>
        <p:spPr>
          <a:xfrm>
            <a:off x="457200" y="2209800"/>
            <a:ext cx="8229600" cy="4144963"/>
          </a:xfrm>
        </p:spPr>
        <p:txBody>
          <a:bodyPr>
            <a:normAutofit fontScale="92500" lnSpcReduction="10000"/>
          </a:bodyPr>
          <a:lstStyle/>
          <a:p>
            <a:pPr marL="0" indent="-347472">
              <a:buNone/>
            </a:pPr>
            <a:r>
              <a:rPr lang="en-US" dirty="0" smtClean="0"/>
              <a:t>If basing description on a record from a previous manifestation:</a:t>
            </a:r>
          </a:p>
          <a:p>
            <a:pPr marL="0" indent="-347472">
              <a:buNone/>
            </a:pPr>
            <a:endParaRPr lang="en-US" sz="1500" dirty="0" smtClean="0"/>
          </a:p>
          <a:p>
            <a:pPr marL="347472" indent="-347472"/>
            <a:r>
              <a:rPr lang="en-US" dirty="0" smtClean="0"/>
              <a:t>Hard to identify “original” manifestation</a:t>
            </a:r>
          </a:p>
          <a:p>
            <a:pPr marL="347472" indent="-347472"/>
            <a:r>
              <a:rPr lang="en-US" dirty="0" smtClean="0"/>
              <a:t>Don’t carry over information that isn’t applicable to online version (special features, accompanying material)</a:t>
            </a:r>
          </a:p>
          <a:p>
            <a:pPr marL="347472" indent="-347472"/>
            <a:r>
              <a:rPr lang="en-US" dirty="0" smtClean="0"/>
              <a:t>Be sure the manifestation describes the same expression (language, accessibility)</a:t>
            </a:r>
            <a:endParaRPr lang="en-US"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86</a:t>
            </a:fld>
            <a:endParaRPr lang="en-US" dirty="0"/>
          </a:p>
        </p:txBody>
      </p:sp>
    </p:spTree>
    <p:extLst>
      <p:ext uri="{BB962C8B-B14F-4D97-AF65-F5344CB8AC3E}">
        <p14:creationId xmlns:p14="http://schemas.microsoft.com/office/powerpoint/2010/main" val="355364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30362"/>
          </a:xfrm>
        </p:spPr>
        <p:txBody>
          <a:bodyPr>
            <a:normAutofit fontScale="90000"/>
          </a:bodyPr>
          <a:lstStyle/>
          <a:p>
            <a:pPr algn="l"/>
            <a:r>
              <a:rPr lang="en-US" b="1" dirty="0" smtClean="0"/>
              <a:t>PCC Guidelines for Provider Neutral Records for Online Resources</a:t>
            </a:r>
            <a:endParaRPr lang="en-US" b="1" dirty="0">
              <a:latin typeface="Arial Rounded MT Bold" pitchFamily="34" charset="0"/>
            </a:endParaRPr>
          </a:p>
        </p:txBody>
      </p:sp>
      <p:sp>
        <p:nvSpPr>
          <p:cNvPr id="3" name="Content Placeholder 2"/>
          <p:cNvSpPr>
            <a:spLocks noGrp="1"/>
          </p:cNvSpPr>
          <p:nvPr>
            <p:ph idx="1"/>
          </p:nvPr>
        </p:nvSpPr>
        <p:spPr>
          <a:xfrm>
            <a:off x="457200" y="2209800"/>
            <a:ext cx="8229600" cy="4144963"/>
          </a:xfrm>
        </p:spPr>
        <p:txBody>
          <a:bodyPr>
            <a:normAutofit/>
          </a:bodyPr>
          <a:lstStyle/>
          <a:p>
            <a:pPr marL="0" indent="-347472">
              <a:buNone/>
            </a:pPr>
            <a:r>
              <a:rPr lang="en-US" dirty="0" smtClean="0"/>
              <a:t>MARC field 347 (Digital File Characteristics) defined in holdings format</a:t>
            </a:r>
          </a:p>
          <a:p>
            <a:pPr marL="0" indent="-347472">
              <a:buNone/>
            </a:pPr>
            <a:endParaRPr lang="en-US" dirty="0" smtClean="0"/>
          </a:p>
          <a:p>
            <a:pPr marL="0" indent="-347472">
              <a:buNone/>
            </a:pPr>
            <a:r>
              <a:rPr lang="en-US" dirty="0" smtClean="0">
                <a:hlinkClick r:id="rId3"/>
              </a:rPr>
              <a:t>https://www.loc.gov/marc/holdings/hd347.html</a:t>
            </a:r>
            <a:endParaRPr lang="en-US" dirty="0" smtClean="0"/>
          </a:p>
          <a:p>
            <a:pPr marL="0" indent="-347472">
              <a:buNone/>
            </a:pPr>
            <a:endParaRPr lang="en-US" dirty="0" smtClean="0"/>
          </a:p>
          <a:p>
            <a:pPr marL="0" indent="-347472">
              <a:buNone/>
            </a:pPr>
            <a:endParaRPr lang="en-US"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87</a:t>
            </a:fld>
            <a:endParaRPr lang="en-US" dirty="0"/>
          </a:p>
        </p:txBody>
      </p:sp>
    </p:spTree>
    <p:extLst>
      <p:ext uri="{BB962C8B-B14F-4D97-AF65-F5344CB8AC3E}">
        <p14:creationId xmlns:p14="http://schemas.microsoft.com/office/powerpoint/2010/main" val="355364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cs typeface="FrankRuehl" pitchFamily="34" charset="-79"/>
              </a:rPr>
              <a:t>Resources</a:t>
            </a:r>
            <a:endParaRPr lang="en-US" b="1" dirty="0">
              <a:latin typeface="Arial Rounded MT Bold" pitchFamily="34" charset="0"/>
              <a:cs typeface="FrankRuehl" pitchFamily="34" charset="-79"/>
            </a:endParaRPr>
          </a:p>
        </p:txBody>
      </p:sp>
      <p:sp>
        <p:nvSpPr>
          <p:cNvPr id="3" name="Content Placeholder 2"/>
          <p:cNvSpPr>
            <a:spLocks noGrp="1"/>
          </p:cNvSpPr>
          <p:nvPr>
            <p:ph idx="1"/>
          </p:nvPr>
        </p:nvSpPr>
        <p:spPr>
          <a:xfrm>
            <a:off x="152400" y="2057400"/>
            <a:ext cx="8915400" cy="4495800"/>
          </a:xfrm>
        </p:spPr>
        <p:txBody>
          <a:bodyPr>
            <a:normAutofit fontScale="85000" lnSpcReduction="10000"/>
          </a:bodyPr>
          <a:lstStyle/>
          <a:p>
            <a:r>
              <a:rPr lang="en-US" dirty="0" smtClean="0"/>
              <a:t>OLAC Best Practices</a:t>
            </a:r>
          </a:p>
          <a:p>
            <a:pPr lvl="1"/>
            <a:r>
              <a:rPr lang="en-US" dirty="0" smtClean="0"/>
              <a:t>DVD-Video and </a:t>
            </a:r>
            <a:r>
              <a:rPr lang="en-US" dirty="0" err="1" smtClean="0"/>
              <a:t>Blu</a:t>
            </a:r>
            <a:r>
              <a:rPr lang="en-US" dirty="0" smtClean="0"/>
              <a:t>-ray Video</a:t>
            </a:r>
          </a:p>
          <a:p>
            <a:pPr marL="857250" lvl="2" indent="0">
              <a:buNone/>
            </a:pPr>
            <a:r>
              <a:rPr lang="en-US" dirty="0">
                <a:hlinkClick r:id="rId3"/>
              </a:rPr>
              <a:t>http://</a:t>
            </a:r>
            <a:r>
              <a:rPr lang="en-US" dirty="0" smtClean="0">
                <a:hlinkClick r:id="rId3"/>
              </a:rPr>
              <a:t>olacinc.org/sites/default/files/DVD_Blu-ray_RDA_Guide_Version_1.1.pdf</a:t>
            </a:r>
            <a:r>
              <a:rPr lang="en-US" dirty="0" smtClean="0"/>
              <a:t> </a:t>
            </a:r>
          </a:p>
          <a:p>
            <a:pPr lvl="1"/>
            <a:r>
              <a:rPr lang="en-US" dirty="0" smtClean="0"/>
              <a:t>Streaming Media</a:t>
            </a:r>
          </a:p>
          <a:p>
            <a:pPr marL="800100" lvl="2" indent="0">
              <a:buNone/>
            </a:pPr>
            <a:r>
              <a:rPr lang="en-US" dirty="0">
                <a:hlinkClick r:id="rId4"/>
              </a:rPr>
              <a:t>http://</a:t>
            </a:r>
            <a:r>
              <a:rPr lang="en-US" dirty="0" smtClean="0">
                <a:hlinkClick r:id="rId4"/>
              </a:rPr>
              <a:t>olacinc.org/sites/default/files/Streaming_Media_RDA-April2018_a.pdf</a:t>
            </a:r>
            <a:r>
              <a:rPr lang="en-US" dirty="0" smtClean="0"/>
              <a:t>  </a:t>
            </a:r>
          </a:p>
          <a:p>
            <a:pPr lvl="1"/>
            <a:r>
              <a:rPr lang="en-US" dirty="0" smtClean="0"/>
              <a:t>Video Games</a:t>
            </a:r>
          </a:p>
          <a:p>
            <a:pPr marL="800100" lvl="2" indent="0">
              <a:buNone/>
            </a:pPr>
            <a:r>
              <a:rPr lang="en-US" dirty="0">
                <a:hlinkClick r:id="rId5"/>
              </a:rPr>
              <a:t>http://</a:t>
            </a:r>
            <a:r>
              <a:rPr lang="en-US" dirty="0" smtClean="0">
                <a:hlinkClick r:id="rId5"/>
              </a:rPr>
              <a:t>olacinc.org/sites/default/files/Video%20Game%20Best%20Practices-April-2018%20Revision-a.pdf</a:t>
            </a:r>
            <a:r>
              <a:rPr lang="en-US" dirty="0" smtClean="0"/>
              <a:t> </a:t>
            </a:r>
          </a:p>
          <a:p>
            <a:endParaRPr lang="en-US" sz="1400" dirty="0" smtClean="0"/>
          </a:p>
          <a:p>
            <a:r>
              <a:rPr lang="en-US" dirty="0" smtClean="0"/>
              <a:t>Stanford RDA Video Cataloging Guidelines</a:t>
            </a:r>
          </a:p>
          <a:p>
            <a:pPr marL="800100" lvl="2" indent="0">
              <a:buNone/>
            </a:pPr>
            <a:r>
              <a:rPr lang="en-US" dirty="0">
                <a:hlinkClick r:id="rId6"/>
              </a:rPr>
              <a:t>http://web.stanford.edu/~</a:t>
            </a:r>
            <a:r>
              <a:rPr lang="en-US" dirty="0" smtClean="0">
                <a:hlinkClick r:id="rId6"/>
              </a:rPr>
              <a:t>gdegroat/RDAvideo-cataloging-guidelines.html</a:t>
            </a:r>
            <a:r>
              <a:rPr lang="en-US" dirty="0" smtClean="0"/>
              <a:t> </a:t>
            </a:r>
            <a:endParaRPr lang="en-US"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88</a:t>
            </a:fld>
            <a:endParaRPr lang="en-US" dirty="0"/>
          </a:p>
        </p:txBody>
      </p:sp>
    </p:spTree>
    <p:extLst>
      <p:ext uri="{BB962C8B-B14F-4D97-AF65-F5344CB8AC3E}">
        <p14:creationId xmlns:p14="http://schemas.microsoft.com/office/powerpoint/2010/main" val="393613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cs typeface="FrankRuehl" pitchFamily="34" charset="-79"/>
              </a:rPr>
              <a:t>Other OLAC Resources</a:t>
            </a:r>
            <a:endParaRPr lang="en-US" b="1" dirty="0">
              <a:latin typeface="Arial Rounded MT Bold" pitchFamily="34" charset="0"/>
              <a:cs typeface="FrankRuehl" pitchFamily="34" charset="-79"/>
            </a:endParaRPr>
          </a:p>
        </p:txBody>
      </p:sp>
      <p:sp>
        <p:nvSpPr>
          <p:cNvPr id="3" name="Content Placeholder 2"/>
          <p:cNvSpPr>
            <a:spLocks noGrp="1"/>
          </p:cNvSpPr>
          <p:nvPr>
            <p:ph idx="1"/>
          </p:nvPr>
        </p:nvSpPr>
        <p:spPr>
          <a:xfrm>
            <a:off x="457200" y="2057400"/>
            <a:ext cx="8458200" cy="4495800"/>
          </a:xfrm>
        </p:spPr>
        <p:txBody>
          <a:bodyPr>
            <a:normAutofit fontScale="92500" lnSpcReduction="20000"/>
          </a:bodyPr>
          <a:lstStyle/>
          <a:p>
            <a:pPr marL="347472" lvl="1" indent="-347472">
              <a:buFont typeface="Arial" pitchFamily="34" charset="0"/>
              <a:buChar char="•"/>
            </a:pPr>
            <a:r>
              <a:rPr lang="en-US" dirty="0" smtClean="0"/>
              <a:t>Authority Tools for Audiovisual and Music Catalogers: An Annotated List of Useful Resources </a:t>
            </a:r>
            <a:r>
              <a:rPr lang="en-US" dirty="0" smtClean="0">
                <a:hlinkClick r:id="rId3"/>
              </a:rPr>
              <a:t>http://olacinc.org/authority-tools-audiovisual-and-music-catalogers-annotated-list-useful-resources</a:t>
            </a:r>
            <a:endParaRPr lang="en-US" dirty="0" smtClean="0"/>
          </a:p>
          <a:p>
            <a:pPr marL="347472" lvl="1" indent="-347472">
              <a:buFont typeface="Arial" pitchFamily="34" charset="0"/>
              <a:buChar char="•"/>
            </a:pPr>
            <a:r>
              <a:rPr lang="en-US" dirty="0" smtClean="0"/>
              <a:t>Summary Notes for Catalog Records </a:t>
            </a:r>
            <a:r>
              <a:rPr lang="en-US" dirty="0" smtClean="0">
                <a:hlinkClick r:id="rId4"/>
              </a:rPr>
              <a:t>http://www.olacinc.org/sites/capc_files/summnotes.pdf</a:t>
            </a:r>
            <a:r>
              <a:rPr lang="en-US" dirty="0" smtClean="0"/>
              <a:t> </a:t>
            </a:r>
          </a:p>
          <a:p>
            <a:pPr marL="347472" lvl="1" indent="-347472">
              <a:buFont typeface="Arial" pitchFamily="34" charset="0"/>
              <a:buChar char="•"/>
            </a:pPr>
            <a:r>
              <a:rPr lang="en-US" dirty="0" smtClean="0"/>
              <a:t>Video Language Coding Best Practices </a:t>
            </a:r>
            <a:r>
              <a:rPr lang="en-US" dirty="0" smtClean="0">
                <a:hlinkClick r:id="rId5"/>
              </a:rPr>
              <a:t>http://www.olacinc.org/sites/capc_files/VideoLangCoding2012-09.pdf</a:t>
            </a:r>
            <a:r>
              <a:rPr lang="en-US" dirty="0" smtClean="0"/>
              <a:t> </a:t>
            </a:r>
          </a:p>
          <a:p>
            <a:pPr marL="347472" lvl="1" indent="-347472">
              <a:buFont typeface="Arial" pitchFamily="34" charset="0"/>
              <a:buChar char="•"/>
            </a:pPr>
            <a:r>
              <a:rPr lang="en-US" dirty="0" smtClean="0"/>
              <a:t>LCGFT for Moving Images Best Practices </a:t>
            </a:r>
            <a:r>
              <a:rPr lang="en-US" dirty="0" smtClean="0">
                <a:hlinkClick r:id="rId6"/>
              </a:rPr>
              <a:t>http://www.olacinc.org/sites/capc_files/LCGFTbestpractices.pdf</a:t>
            </a:r>
            <a:r>
              <a:rPr lang="en-US" dirty="0" smtClean="0"/>
              <a:t> </a:t>
            </a: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89</a:t>
            </a:fld>
            <a:endParaRPr lang="en-US" dirty="0"/>
          </a:p>
        </p:txBody>
      </p:sp>
    </p:spTree>
    <p:extLst>
      <p:ext uri="{BB962C8B-B14F-4D97-AF65-F5344CB8AC3E}">
        <p14:creationId xmlns:p14="http://schemas.microsoft.com/office/powerpoint/2010/main" val="393613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rial Rounded MT Bold" pitchFamily="34" charset="0"/>
                <a:cs typeface="FrankRuehl" pitchFamily="34" charset="-79"/>
              </a:rPr>
              <a:t>Preferred Source of Info</a:t>
            </a:r>
            <a:endParaRPr lang="en-US" b="1" dirty="0">
              <a:latin typeface="Arial Rounded MT Bold" pitchFamily="34" charset="0"/>
            </a:endParaRPr>
          </a:p>
        </p:txBody>
      </p:sp>
      <p:sp>
        <p:nvSpPr>
          <p:cNvPr id="3" name="Content Placeholder 2"/>
          <p:cNvSpPr>
            <a:spLocks noGrp="1"/>
          </p:cNvSpPr>
          <p:nvPr>
            <p:ph idx="1"/>
          </p:nvPr>
        </p:nvSpPr>
        <p:spPr>
          <a:xfrm>
            <a:off x="457200" y="1730302"/>
            <a:ext cx="8229600" cy="4525963"/>
          </a:xfrm>
        </p:spPr>
        <p:txBody>
          <a:bodyPr>
            <a:normAutofit/>
          </a:bodyPr>
          <a:lstStyle/>
          <a:p>
            <a:pPr marL="0" indent="0" algn="ctr">
              <a:buNone/>
            </a:pPr>
            <a:r>
              <a:rPr lang="en-US" b="1" dirty="0" smtClean="0"/>
              <a:t>2.2.2.3 Moving Images</a:t>
            </a:r>
          </a:p>
          <a:p>
            <a:pPr marL="0" indent="0">
              <a:buNone/>
            </a:pPr>
            <a:endParaRPr lang="en-US" sz="1200" b="1" dirty="0"/>
          </a:p>
          <a:p>
            <a:pPr marL="514350" indent="-514350">
              <a:buFont typeface="+mj-lt"/>
              <a:buAutoNum type="arabicPeriod"/>
            </a:pPr>
            <a:r>
              <a:rPr lang="en-US" sz="3800" dirty="0" smtClean="0"/>
              <a:t>Title frame(s) or screen(s)</a:t>
            </a:r>
          </a:p>
          <a:p>
            <a:pPr marL="514350" indent="-514350">
              <a:buFont typeface="+mj-lt"/>
              <a:buAutoNum type="arabicPeriod"/>
            </a:pPr>
            <a:endParaRPr lang="en-US" sz="4400" dirty="0"/>
          </a:p>
          <a:p>
            <a:pPr marL="0" indent="0">
              <a:buNone/>
            </a:pPr>
            <a:r>
              <a:rPr lang="en-US" sz="3000" dirty="0" smtClean="0"/>
              <a:t>Generally, don’t consider</a:t>
            </a:r>
          </a:p>
          <a:p>
            <a:pPr marL="0" indent="0">
              <a:buNone/>
            </a:pPr>
            <a:r>
              <a:rPr lang="en-US" sz="3000" dirty="0" smtClean="0"/>
              <a:t>logo screens part of the</a:t>
            </a:r>
          </a:p>
          <a:p>
            <a:pPr marL="0" indent="0">
              <a:buNone/>
            </a:pPr>
            <a:r>
              <a:rPr lang="en-US" sz="3000" dirty="0" smtClean="0"/>
              <a:t>title frames</a:t>
            </a:r>
          </a:p>
          <a:p>
            <a:pPr marL="514350" indent="-514350">
              <a:buFont typeface="+mj-lt"/>
              <a:buAutoNum type="arabicPeriod"/>
            </a:pPr>
            <a:endParaRPr lang="en-US" sz="4400" dirty="0"/>
          </a:p>
          <a:p>
            <a:endParaRPr lang="en-US" dirty="0"/>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9</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3384406"/>
            <a:ext cx="3581400" cy="2771775"/>
          </a:xfrm>
          <a:prstGeom prst="rect">
            <a:avLst/>
          </a:prstGeom>
        </p:spPr>
      </p:pic>
    </p:spTree>
    <p:extLst>
      <p:ext uri="{BB962C8B-B14F-4D97-AF65-F5344CB8AC3E}">
        <p14:creationId xmlns:p14="http://schemas.microsoft.com/office/powerpoint/2010/main" val="31767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smtClean="0"/>
              <a:t>Questions?</a:t>
            </a:r>
            <a:endParaRPr lang="en-US" sz="7200" b="1" dirty="0"/>
          </a:p>
        </p:txBody>
      </p:sp>
      <p:sp>
        <p:nvSpPr>
          <p:cNvPr id="3" name="Subtitle 2"/>
          <p:cNvSpPr>
            <a:spLocks noGrp="1"/>
          </p:cNvSpPr>
          <p:nvPr>
            <p:ph type="subTitle" idx="1"/>
          </p:nvPr>
        </p:nvSpPr>
        <p:spPr>
          <a:xfrm>
            <a:off x="1371600" y="3886200"/>
            <a:ext cx="6400800" cy="2286000"/>
          </a:xfrm>
        </p:spPr>
        <p:txBody>
          <a:bodyPr>
            <a:noAutofit/>
          </a:bodyPr>
          <a:lstStyle/>
          <a:p>
            <a:r>
              <a:rPr lang="en-US" sz="15000" b="1" dirty="0" smtClean="0">
                <a:solidFill>
                  <a:schemeClr val="tx1"/>
                </a:solidFill>
                <a:latin typeface="Gigi" pitchFamily="82" charset="0"/>
              </a:rPr>
              <a:t>???</a:t>
            </a:r>
            <a:endParaRPr lang="en-US" sz="15000" b="1" dirty="0">
              <a:solidFill>
                <a:schemeClr val="tx1"/>
              </a:solidFill>
              <a:latin typeface="Gigi" pitchFamily="82" charset="0"/>
            </a:endParaRPr>
          </a:p>
        </p:txBody>
      </p:sp>
      <p:sp>
        <p:nvSpPr>
          <p:cNvPr id="6" name="Date Placeholder 5"/>
          <p:cNvSpPr>
            <a:spLocks noGrp="1"/>
          </p:cNvSpPr>
          <p:nvPr>
            <p:ph type="dt" sz="half" idx="10"/>
          </p:nvPr>
        </p:nvSpPr>
        <p:spPr/>
        <p:txBody>
          <a:bodyPr/>
          <a:lstStyle/>
          <a:p>
            <a:pPr>
              <a:defRPr/>
            </a:pPr>
            <a:r>
              <a:rPr lang="en-US" dirty="0" smtClean="0"/>
              <a:t>4/22/2016</a:t>
            </a:r>
            <a:endParaRPr lang="en-US" dirty="0"/>
          </a:p>
        </p:txBody>
      </p:sp>
      <p:sp>
        <p:nvSpPr>
          <p:cNvPr id="8" name="Footer Placeholder 7"/>
          <p:cNvSpPr>
            <a:spLocks noGrp="1"/>
          </p:cNvSpPr>
          <p:nvPr>
            <p:ph type="ftr" sz="quarter" idx="11"/>
          </p:nvPr>
        </p:nvSpPr>
        <p:spPr/>
        <p:txBody>
          <a:bodyPr/>
          <a:lstStyle/>
          <a:p>
            <a:pPr>
              <a:defRPr/>
            </a:pPr>
            <a:endParaRPr lang="en-US" dirty="0" smtClean="0"/>
          </a:p>
        </p:txBody>
      </p:sp>
      <p:sp>
        <p:nvSpPr>
          <p:cNvPr id="4" name="Slide Number Placeholder 3"/>
          <p:cNvSpPr>
            <a:spLocks noGrp="1"/>
          </p:cNvSpPr>
          <p:nvPr>
            <p:ph type="sldNum" sz="quarter" idx="12"/>
          </p:nvPr>
        </p:nvSpPr>
        <p:spPr/>
        <p:txBody>
          <a:bodyPr/>
          <a:lstStyle/>
          <a:p>
            <a:fld id="{05FE50F6-334F-4352-A1BB-73024F37EEBD}" type="slidenum">
              <a:rPr lang="en-US" smtClean="0"/>
              <a:pPr/>
              <a:t>90</a:t>
            </a:fld>
            <a:endParaRPr lang="en-US" dirty="0"/>
          </a:p>
        </p:txBody>
      </p:sp>
    </p:spTree>
    <p:extLst>
      <p:ext uri="{BB962C8B-B14F-4D97-AF65-F5344CB8AC3E}">
        <p14:creationId xmlns:p14="http://schemas.microsoft.com/office/powerpoint/2010/main" val="17356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P030000405">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B0F99C4C-ECCE-48E2-A2E4-99A698C5699F}">
  <ds:schemaRefs>
    <ds:schemaRef ds:uri="http://schemas.microsoft.com/sharepoint/v3/contenttype/forms"/>
  </ds:schemaRefs>
</ds:datastoreItem>
</file>

<file path=customXml/itemProps2.xml><?xml version="1.0" encoding="utf-8"?>
<ds:datastoreItem xmlns:ds="http://schemas.openxmlformats.org/officeDocument/2006/customXml" ds:itemID="{F79F4CF4-59F5-40FB-8831-873C4D02B9B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DD19ED7-E6C4-4367-B1B9-23D98D154C44}">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TP030000405</Template>
  <TotalTime>15748</TotalTime>
  <Words>4831</Words>
  <Application>Microsoft Office PowerPoint</Application>
  <PresentationFormat>On-screen Show (4:3)</PresentationFormat>
  <Paragraphs>917</Paragraphs>
  <Slides>90</Slides>
  <Notes>87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Arial</vt:lpstr>
      <vt:lpstr>Arial Rounded MT Bold</vt:lpstr>
      <vt:lpstr>Calibri</vt:lpstr>
      <vt:lpstr>FrankRuehl</vt:lpstr>
      <vt:lpstr>Gigi</vt:lpstr>
      <vt:lpstr>Wingdings</vt:lpstr>
      <vt:lpstr>TP030000405</vt:lpstr>
      <vt:lpstr>Cataloging Video Resources with RDA  Part 2: Content &amp; Publication</vt:lpstr>
      <vt:lpstr>What are You Describing?  What’s the Title?</vt:lpstr>
      <vt:lpstr>What are You Describing?</vt:lpstr>
      <vt:lpstr>What are You Describing?</vt:lpstr>
      <vt:lpstr>What are You Describing?</vt:lpstr>
      <vt:lpstr>What are You Describing?</vt:lpstr>
      <vt:lpstr>What are You Describing?</vt:lpstr>
      <vt:lpstr>What are You Describing?</vt:lpstr>
      <vt:lpstr>Preferred Source of Info</vt:lpstr>
      <vt:lpstr>Preferred Source of Info</vt:lpstr>
      <vt:lpstr>Preferred Source of Info</vt:lpstr>
      <vt:lpstr>Preferred Source of Info</vt:lpstr>
      <vt:lpstr>2.17.2.3 Note on Source of Title</vt:lpstr>
      <vt:lpstr>Note on Source of Title</vt:lpstr>
      <vt:lpstr>2.3.1.6 Introductory Words, Etc.</vt:lpstr>
      <vt:lpstr>2.3.3 Parallel Title Proper</vt:lpstr>
      <vt:lpstr>2.3.6 Variant Titles</vt:lpstr>
      <vt:lpstr>2.3.6 Variant Titles</vt:lpstr>
      <vt:lpstr>Statements of Responsibility</vt:lpstr>
      <vt:lpstr>Statements of Responsibility</vt:lpstr>
      <vt:lpstr>Statements of Responsibility</vt:lpstr>
      <vt:lpstr>Statements of Responsibility</vt:lpstr>
      <vt:lpstr>Statements of Responsibility</vt:lpstr>
      <vt:lpstr>Responsibility</vt:lpstr>
      <vt:lpstr>Responsibility Notes</vt:lpstr>
      <vt:lpstr>2.5 Edition</vt:lpstr>
      <vt:lpstr>2.7 Production Statement</vt:lpstr>
      <vt:lpstr>2.7 Production Statement</vt:lpstr>
      <vt:lpstr>2.8 Publication Statement</vt:lpstr>
      <vt:lpstr>2.8 Publication Statement</vt:lpstr>
      <vt:lpstr>2.8 Publication Statement</vt:lpstr>
      <vt:lpstr>2.8 Publication Statement</vt:lpstr>
      <vt:lpstr>2.8 Publication Statement</vt:lpstr>
      <vt:lpstr>2.8 Publication Statement</vt:lpstr>
      <vt:lpstr>2.8 Publication Statement</vt:lpstr>
      <vt:lpstr>2.8 Publication Statement</vt:lpstr>
      <vt:lpstr>2.8 Publication Statement</vt:lpstr>
      <vt:lpstr>2.8 Publication Statement</vt:lpstr>
      <vt:lpstr>2.8 Publication Statement</vt:lpstr>
      <vt:lpstr>How do you identify a publisher?</vt:lpstr>
      <vt:lpstr>How do you identify a publisher?</vt:lpstr>
      <vt:lpstr>How do you identify a publisher?</vt:lpstr>
      <vt:lpstr>How do you identify a publisher?</vt:lpstr>
      <vt:lpstr>How do you identify a publisher?</vt:lpstr>
      <vt:lpstr>2.8.6 Date of Publication</vt:lpstr>
      <vt:lpstr>2.8.6 Date of Publication</vt:lpstr>
      <vt:lpstr>2.11 Copyright Date</vt:lpstr>
      <vt:lpstr>2.11 Copyright Date</vt:lpstr>
      <vt:lpstr>2.11 Copyright Date</vt:lpstr>
      <vt:lpstr>2.11 Copyright Date</vt:lpstr>
      <vt:lpstr>Publication &amp; Copyright</vt:lpstr>
      <vt:lpstr>Relationships with Agents (chapters 18-22)</vt:lpstr>
      <vt:lpstr>Relationships with Agents</vt:lpstr>
      <vt:lpstr>Relationships with Agents</vt:lpstr>
      <vt:lpstr>Relationships with Agents</vt:lpstr>
      <vt:lpstr>Relationships with Agents</vt:lpstr>
      <vt:lpstr>Relationships with Agents</vt:lpstr>
      <vt:lpstr>Relationships with Agents</vt:lpstr>
      <vt:lpstr>Relationships with Agents</vt:lpstr>
      <vt:lpstr>Relationships with Agents</vt:lpstr>
      <vt:lpstr>Relationships with Agents</vt:lpstr>
      <vt:lpstr>Relationships with Agents</vt:lpstr>
      <vt:lpstr>Relationships with Agents</vt:lpstr>
      <vt:lpstr>Relationships with Agents</vt:lpstr>
      <vt:lpstr>Relationships with Agents</vt:lpstr>
      <vt:lpstr>Relationships with Agents</vt:lpstr>
      <vt:lpstr>Relationships with WEMI</vt:lpstr>
      <vt:lpstr>Relationships with WEMI</vt:lpstr>
      <vt:lpstr>Relationships with WEMI</vt:lpstr>
      <vt:lpstr>About the Work: Form</vt:lpstr>
      <vt:lpstr>About the Work: Date</vt:lpstr>
      <vt:lpstr>About the Work: Place of Origin</vt:lpstr>
      <vt:lpstr>About the Work: Place of Origin</vt:lpstr>
      <vt:lpstr>About the work</vt:lpstr>
      <vt:lpstr>6.27 Constructing Work &amp; Expression Access Points</vt:lpstr>
      <vt:lpstr>6.27.1.3 Collaborative Works</vt:lpstr>
      <vt:lpstr>6.27.1.3 Collaborative Works</vt:lpstr>
      <vt:lpstr>6.27.3 Authorized Access Points for Expressions</vt:lpstr>
      <vt:lpstr>6.27.3 Authorized Access Points for Expressions</vt:lpstr>
      <vt:lpstr>26.1 Related Expressions</vt:lpstr>
      <vt:lpstr>How Many Expressions?</vt:lpstr>
      <vt:lpstr>26.1 Related Expressions</vt:lpstr>
      <vt:lpstr>2.15 Identifiers for Manifestation (02x)</vt:lpstr>
      <vt:lpstr>4.5 Restrictions on Use</vt:lpstr>
      <vt:lpstr>PCC Guidelines for Provider Neutral Records for Online Resources</vt:lpstr>
      <vt:lpstr>PCC Guidelines for Provider Neutral Records for Online Resources</vt:lpstr>
      <vt:lpstr>PCC Guidelines for Provider Neutral Records for Online Resources</vt:lpstr>
      <vt:lpstr>Resources</vt:lpstr>
      <vt:lpstr>Other OLAC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FRBR &amp; Facets  Go to the Movies: Improving Access to Moving Image Materials in Libraries</dc:title>
  <dc:creator>KM</dc:creator>
  <cp:lastModifiedBy>Kelley C McGrath</cp:lastModifiedBy>
  <cp:revision>821</cp:revision>
  <cp:lastPrinted>2012-06-14T17:24:59Z</cp:lastPrinted>
  <dcterms:created xsi:type="dcterms:W3CDTF">2011-03-20T21:29:53Z</dcterms:created>
  <dcterms:modified xsi:type="dcterms:W3CDTF">2018-05-17T17:29:43Z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TC300004059990</vt:lpwstr>
  </property>
</Properties>
</file>