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967" r:id="rId2"/>
    <p:sldId id="881" r:id="rId3"/>
    <p:sldId id="975" r:id="rId4"/>
    <p:sldId id="959" r:id="rId5"/>
    <p:sldId id="973" r:id="rId6"/>
    <p:sldId id="963" r:id="rId7"/>
    <p:sldId id="976" r:id="rId8"/>
    <p:sldId id="964" r:id="rId9"/>
    <p:sldId id="965" r:id="rId10"/>
    <p:sldId id="979" r:id="rId11"/>
    <p:sldId id="977" r:id="rId12"/>
    <p:sldId id="978" r:id="rId13"/>
    <p:sldId id="980" r:id="rId14"/>
    <p:sldId id="9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07649C-47AE-4058-B564-57746822D215}">
          <p14:sldIdLst>
            <p14:sldId id="967"/>
            <p14:sldId id="881"/>
            <p14:sldId id="975"/>
            <p14:sldId id="959"/>
            <p14:sldId id="973"/>
            <p14:sldId id="963"/>
            <p14:sldId id="976"/>
            <p14:sldId id="964"/>
            <p14:sldId id="965"/>
            <p14:sldId id="979"/>
            <p14:sldId id="977"/>
            <p14:sldId id="978"/>
            <p14:sldId id="980"/>
            <p14:sldId id="9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BA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1466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rner, Allan" userId="1718a403-18ef-4782-b47d-6c568c3a166b" providerId="ADAL" clId="{F6CA217E-EBFB-4E80-A432-7FEA4A758ACA}"/>
    <pc:docChg chg="delSld modSld delSection modSection">
      <pc:chgData name="Lerner, Allan" userId="1718a403-18ef-4782-b47d-6c568c3a166b" providerId="ADAL" clId="{F6CA217E-EBFB-4E80-A432-7FEA4A758ACA}" dt="2023-08-31T00:18:28.421" v="16" actId="17851"/>
      <pc:docMkLst>
        <pc:docMk/>
      </pc:docMkLst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3856951053" sldId="862"/>
        </pc:sldMkLst>
      </pc:sldChg>
      <pc:sldChg chg="modNotesTx">
        <pc:chgData name="Lerner, Allan" userId="1718a403-18ef-4782-b47d-6c568c3a166b" providerId="ADAL" clId="{F6CA217E-EBFB-4E80-A432-7FEA4A758ACA}" dt="2023-08-31T00:16:48.004" v="0" actId="6549"/>
        <pc:sldMkLst>
          <pc:docMk/>
          <pc:sldMk cId="1269964731" sldId="881"/>
        </pc:sldMkLst>
      </pc:sldChg>
      <pc:sldChg chg="modNotesTx">
        <pc:chgData name="Lerner, Allan" userId="1718a403-18ef-4782-b47d-6c568c3a166b" providerId="ADAL" clId="{F6CA217E-EBFB-4E80-A432-7FEA4A758ACA}" dt="2023-08-31T00:17:07.217" v="2" actId="6549"/>
        <pc:sldMkLst>
          <pc:docMk/>
          <pc:sldMk cId="999010759" sldId="963"/>
        </pc:sldMkLst>
      </pc:sldChg>
      <pc:sldChg chg="modNotesTx">
        <pc:chgData name="Lerner, Allan" userId="1718a403-18ef-4782-b47d-6c568c3a166b" providerId="ADAL" clId="{F6CA217E-EBFB-4E80-A432-7FEA4A758ACA}" dt="2023-08-31T00:17:16.349" v="5" actId="6549"/>
        <pc:sldMkLst>
          <pc:docMk/>
          <pc:sldMk cId="3291085629" sldId="964"/>
        </pc:sldMkLst>
      </pc:sldChg>
      <pc:sldChg chg="modNotesTx">
        <pc:chgData name="Lerner, Allan" userId="1718a403-18ef-4782-b47d-6c568c3a166b" providerId="ADAL" clId="{F6CA217E-EBFB-4E80-A432-7FEA4A758ACA}" dt="2023-08-31T00:17:20.837" v="6" actId="6549"/>
        <pc:sldMkLst>
          <pc:docMk/>
          <pc:sldMk cId="78567395" sldId="965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2972288871" sldId="966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3758566475" sldId="968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4028026259" sldId="969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4226610237" sldId="970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427898668" sldId="971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181832231" sldId="972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80697468" sldId="974"/>
        </pc:sldMkLst>
      </pc:sldChg>
      <pc:sldChg chg="modNotesTx">
        <pc:chgData name="Lerner, Allan" userId="1718a403-18ef-4782-b47d-6c568c3a166b" providerId="ADAL" clId="{F6CA217E-EBFB-4E80-A432-7FEA4A758ACA}" dt="2023-08-31T00:16:53.834" v="1" actId="6549"/>
        <pc:sldMkLst>
          <pc:docMk/>
          <pc:sldMk cId="1894335967" sldId="975"/>
        </pc:sldMkLst>
      </pc:sldChg>
      <pc:sldChg chg="modNotesTx">
        <pc:chgData name="Lerner, Allan" userId="1718a403-18ef-4782-b47d-6c568c3a166b" providerId="ADAL" clId="{F6CA217E-EBFB-4E80-A432-7FEA4A758ACA}" dt="2023-08-31T00:17:26.223" v="7" actId="6549"/>
        <pc:sldMkLst>
          <pc:docMk/>
          <pc:sldMk cId="374366068" sldId="976"/>
        </pc:sldMkLst>
      </pc:sldChg>
      <pc:sldChg chg="modNotesTx">
        <pc:chgData name="Lerner, Allan" userId="1718a403-18ef-4782-b47d-6c568c3a166b" providerId="ADAL" clId="{F6CA217E-EBFB-4E80-A432-7FEA4A758ACA}" dt="2023-08-31T00:18:01.469" v="10" actId="6549"/>
        <pc:sldMkLst>
          <pc:docMk/>
          <pc:sldMk cId="2255683727" sldId="977"/>
        </pc:sldMkLst>
      </pc:sldChg>
      <pc:sldChg chg="modNotesTx">
        <pc:chgData name="Lerner, Allan" userId="1718a403-18ef-4782-b47d-6c568c3a166b" providerId="ADAL" clId="{F6CA217E-EBFB-4E80-A432-7FEA4A758ACA}" dt="2023-08-31T00:18:05.261" v="11" actId="6549"/>
        <pc:sldMkLst>
          <pc:docMk/>
          <pc:sldMk cId="3827688099" sldId="978"/>
        </pc:sldMkLst>
      </pc:sldChg>
      <pc:sldChg chg="modNotesTx">
        <pc:chgData name="Lerner, Allan" userId="1718a403-18ef-4782-b47d-6c568c3a166b" providerId="ADAL" clId="{F6CA217E-EBFB-4E80-A432-7FEA4A758ACA}" dt="2023-08-31T00:17:57.633" v="9" actId="5793"/>
        <pc:sldMkLst>
          <pc:docMk/>
          <pc:sldMk cId="3140625714" sldId="979"/>
        </pc:sldMkLst>
      </pc:sldChg>
      <pc:sldChg chg="modNotesTx">
        <pc:chgData name="Lerner, Allan" userId="1718a403-18ef-4782-b47d-6c568c3a166b" providerId="ADAL" clId="{F6CA217E-EBFB-4E80-A432-7FEA4A758ACA}" dt="2023-08-31T00:18:08.421" v="12" actId="6549"/>
        <pc:sldMkLst>
          <pc:docMk/>
          <pc:sldMk cId="133977658" sldId="980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1984744994" sldId="981"/>
        </pc:sldMkLst>
      </pc:sldChg>
      <pc:sldChg chg="modNotesTx">
        <pc:chgData name="Lerner, Allan" userId="1718a403-18ef-4782-b47d-6c568c3a166b" providerId="ADAL" clId="{F6CA217E-EBFB-4E80-A432-7FEA4A758ACA}" dt="2023-08-31T00:18:12.246" v="13" actId="6549"/>
        <pc:sldMkLst>
          <pc:docMk/>
          <pc:sldMk cId="2755233455" sldId="982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3925657900" sldId="983"/>
        </pc:sldMkLst>
      </pc:sldChg>
      <pc:sldChg chg="del">
        <pc:chgData name="Lerner, Allan" userId="1718a403-18ef-4782-b47d-6c568c3a166b" providerId="ADAL" clId="{F6CA217E-EBFB-4E80-A432-7FEA4A758ACA}" dt="2023-08-31T00:18:16.297" v="14" actId="47"/>
        <pc:sldMkLst>
          <pc:docMk/>
          <pc:sldMk cId="3933156259" sldId="9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02CC-3E76-44AF-A9B9-B908BA62EE0B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5CF2A-A003-4766-8279-7416AD063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6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9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9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5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9C51F-B17B-426F-A15F-0656C414EA0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97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9C51F-B17B-426F-A15F-0656C414EA0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0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8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5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9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7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 b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39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5CF2A-A003-4766-8279-7416AD063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144C-FC2B-599F-76CE-F33C25F27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D2A5-89C5-5A27-E28B-FBD97BE87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C9E15-240C-FE5B-1472-10DA8459B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711E-11ED-48BD-334B-EAA8DCF9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638CE-83E3-AE88-C551-7F694E2AC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3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1D76-F2F9-AB62-AC0A-68162EDF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EC1D4-A748-7225-5EB5-04C2B5195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1774-BCD3-4B27-0D57-D3090D1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C345D-90BF-6DEF-2DF6-326C4C58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CFBC-21BE-89B2-9747-4B9637CE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2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70D1D-ADE5-A539-E8F5-57E9FC9E3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DD418-4833-446D-E123-B7A3CFC5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90D40-9F8C-C232-8C2B-3A1B84F5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988EC-45A9-209F-E510-742A7E3A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DE971-3B68-D88D-57F3-8C9F683D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4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no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8780"/>
            <a:ext cx="12192000" cy="5943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78871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CC11-9893-051A-87DF-9B2C3732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F6563-CE8F-9BE0-73B2-E8B343C86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3B0D-86EB-927B-35B0-10DE77952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47E86-3861-B65F-CCB7-A712A052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8E58C-A2B2-8CBE-5AF9-D0B6EE72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4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3AE3-9ED3-B858-9459-4C314306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338C1-B501-741D-6CBE-E3DE587F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856DD-08F1-0839-2280-98A09B6E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176-0264-E8AA-F4DA-22CCF0AA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DB61-E4B4-7BB7-648B-7C8BA8A7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5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95CD-7CF9-6E43-18AF-57FBC5A5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EB6D1-B1C9-28FA-4E19-76A2BEE1E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F2C1C-A423-D278-1235-682834BFB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3D8B5-637C-4938-6241-6712653E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816C3-71C0-9241-5422-FF4DC9D3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44C42-0688-A571-A3EA-71E3B0F7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5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CACE-5435-2AFD-853A-C8435BCF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909B0-006A-FD08-0AD2-47CDE3E14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F33DD-A812-E9E1-A61B-24CB883C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63999-21A0-E478-60D9-A7E498F80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B8749-1D70-CD2B-BFB7-BE42F94B2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96646-8A13-B3A3-461B-0DA6804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56CBF-9734-D3EC-216B-BBD79CDD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4CE91-FD7E-EFF3-33BF-05ED65A4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1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06A0-AAD3-3AE4-406B-7ED15479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8289E-2509-8FDA-57D3-E479F5FB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587FD-805C-8104-6627-28E82EB1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3E116-6D23-3857-ABC8-0D8BB1EA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5A7E9-BA3B-B403-F4F2-3A961F01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278EB-25C6-9877-106C-7458CE7C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A97E-5D23-FE9D-EDAF-C00E87558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1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E7EFD-375F-D55F-F422-0AFE4795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39F37-E8E5-CBF6-F47A-53812625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375DC-AF80-B3D1-9156-FB483D94D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7A734-5397-5E7D-E286-76BAC6DE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12E1C-7201-0CBC-FA71-C8F53FBC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38749-37F0-E127-3787-BCB0F586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6A1A-52BC-CEBC-12B9-9D9D757B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30AA9-94BE-AA79-FA28-F3D50CF01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25248-3ACF-6E9C-3B58-C3A20E5B7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F5FF4-5BB4-9A20-2BB3-DA90F83F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BCD32-DA20-3B20-CDCE-D47AFDA0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EF8AB-5FCC-8970-902D-FC77FD0F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9338B-1ECD-8772-8C6D-5F40743B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0AAC9-24D7-F6EB-FA8F-3ABA3AD25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85E50-80AE-EC1E-A35A-B9EEDEB59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26D47-7A7E-4802-9A6E-F1A8ED5B765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52F32-5326-0B9C-DD7A-594097763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D3082-2904-315B-3704-B0C653F0E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2D086-9776-4B3F-94C2-EC405FEC4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6.t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F17821-6AA8-F38A-3853-3BD780D5E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2" b="9888"/>
          <a:stretch/>
        </p:blipFill>
        <p:spPr>
          <a:xfrm>
            <a:off x="1" y="0"/>
            <a:ext cx="12192000" cy="6923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049" y="12287"/>
            <a:ext cx="10909902" cy="139712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Progress in modeling volcanic gas scrubbing in volcanic lakes using gas-water-rock reactions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1DD5C-6D7C-8440-BA0C-5256CC2A95EB}"/>
              </a:ext>
            </a:extLst>
          </p:cNvPr>
          <p:cNvSpPr txBox="1"/>
          <p:nvPr/>
        </p:nvSpPr>
        <p:spPr>
          <a:xfrm>
            <a:off x="520474" y="1569326"/>
            <a:ext cx="111510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Allan Lerner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Jim Palandri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Mark Reed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Peter Kelly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457200" indent="-457200" algn="ctr">
              <a:buAutoNum type="arabicParenR"/>
            </a:pPr>
            <a:r>
              <a:rPr lang="en-US" sz="2400" i="1" dirty="0">
                <a:solidFill>
                  <a:schemeClr val="bg1"/>
                </a:solidFill>
              </a:rPr>
              <a:t>Volcano Disaster Assistance Program (VDAP), USGS Cascades Volcano Observatory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2) Department of Earth Sciences, University of Oregon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269C6-683A-E4A8-37A2-03355E7E0D08}"/>
              </a:ext>
            </a:extLst>
          </p:cNvPr>
          <p:cNvSpPr txBox="1"/>
          <p:nvPr/>
        </p:nvSpPr>
        <p:spPr>
          <a:xfrm>
            <a:off x="-118607" y="6509240"/>
            <a:ext cx="27899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kern="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Osaka"/>
                <a:cs typeface="Arial" panose="020B0604020202020204" pitchFamily="34" charset="0"/>
              </a:rPr>
              <a:t>Santa Ana, El Salvador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8CDCC9-908E-8938-AEC2-A0029CABF21D}"/>
              </a:ext>
            </a:extLst>
          </p:cNvPr>
          <p:cNvGrpSpPr/>
          <p:nvPr/>
        </p:nvGrpSpPr>
        <p:grpSpPr>
          <a:xfrm>
            <a:off x="6857407" y="5967632"/>
            <a:ext cx="5303520" cy="914400"/>
            <a:chOff x="6927747" y="5981700"/>
            <a:chExt cx="5303520" cy="9144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71C43F-B579-0FAC-0AC0-BDDFEEF758C5}"/>
                </a:ext>
              </a:extLst>
            </p:cNvPr>
            <p:cNvGrpSpPr/>
            <p:nvPr/>
          </p:nvGrpSpPr>
          <p:grpSpPr>
            <a:xfrm>
              <a:off x="6927747" y="5981700"/>
              <a:ext cx="5303520" cy="914400"/>
              <a:chOff x="6927747" y="5981700"/>
              <a:chExt cx="5303520" cy="9144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62DA98-CAB7-5B2D-2510-10B21C85AF1E}"/>
                  </a:ext>
                </a:extLst>
              </p:cNvPr>
              <p:cNvSpPr/>
              <p:nvPr/>
            </p:nvSpPr>
            <p:spPr>
              <a:xfrm>
                <a:off x="6927747" y="5981700"/>
                <a:ext cx="530352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officeArt object">
                <a:extLst>
                  <a:ext uri="{FF2B5EF4-FFF2-40B4-BE49-F238E27FC236}">
                    <a16:creationId xmlns:a16="http://schemas.microsoft.com/office/drawing/2014/main" id="{BFF59E92-467C-3D32-319D-6C3182D24413}"/>
                  </a:ext>
                </a:extLst>
              </p:cNvPr>
              <p:cNvPicPr/>
              <p:nvPr/>
            </p:nvPicPr>
            <p:blipFill rotWithShape="1">
              <a:blip r:embed="rId5"/>
              <a:srcRect l="38782" t="-1" b="-2763"/>
              <a:stretch/>
            </p:blipFill>
            <p:spPr>
              <a:xfrm>
                <a:off x="8401050" y="6015818"/>
                <a:ext cx="3638550" cy="8802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74" name="Picture 2" descr=" ">
              <a:extLst>
                <a:ext uri="{FF2B5EF4-FFF2-40B4-BE49-F238E27FC236}">
                  <a16:creationId xmlns:a16="http://schemas.microsoft.com/office/drawing/2014/main" id="{63FC3E92-5A1A-1795-3C85-4882886D4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662" y="6101615"/>
              <a:ext cx="886026" cy="708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75E91A-5650-7DBD-A8A0-DE450D78C326}"/>
              </a:ext>
            </a:extLst>
          </p:cNvPr>
          <p:cNvSpPr txBox="1"/>
          <p:nvPr/>
        </p:nvSpPr>
        <p:spPr>
          <a:xfrm>
            <a:off x="9391649" y="5339196"/>
            <a:ext cx="28003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ea typeface="Osaka"/>
                <a:cs typeface="Arial" panose="020B0604020202020204" pitchFamily="34" charset="0"/>
              </a:rPr>
              <a:t>IAVCEI-CVL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CA1C1-E351-A1CF-8890-BDB312ACCC8A}"/>
              </a:ext>
            </a:extLst>
          </p:cNvPr>
          <p:cNvSpPr txBox="1"/>
          <p:nvPr/>
        </p:nvSpPr>
        <p:spPr>
          <a:xfrm>
            <a:off x="9411282" y="4792218"/>
            <a:ext cx="281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alerner@usgs.gov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7385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Thermodynamic Modeling of Gas-Water-Rock Reactions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401C1-A902-3BF6-B2E9-2743EFF57E30}"/>
              </a:ext>
            </a:extLst>
          </p:cNvPr>
          <p:cNvSpPr txBox="1"/>
          <p:nvPr/>
        </p:nvSpPr>
        <p:spPr>
          <a:xfrm>
            <a:off x="178094" y="1268270"/>
            <a:ext cx="95521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dissolution into volcanic lakes and groundwater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scrubbing (masking of gas emissions during unrest)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scrubbing and accumulation at depth (e.g., Lake </a:t>
            </a:r>
            <a:r>
              <a:rPr lang="en-US" dirty="0" err="1"/>
              <a:t>Nyos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precipitation and condensation with ascent and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modification from reactions with conduit rocks and groundwater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(e.g., volcanic lake and hydrothermal fluids) modification from wall-rock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Redox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 changes with gas inputs vs rock neutralization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Mineralization and pathway sealing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C774B-32F9-BA09-B5B0-37960BCEE222}"/>
              </a:ext>
            </a:extLst>
          </p:cNvPr>
          <p:cNvSpPr txBox="1"/>
          <p:nvPr/>
        </p:nvSpPr>
        <p:spPr>
          <a:xfrm>
            <a:off x="407583" y="808938"/>
            <a:ext cx="176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Applications</a:t>
            </a:r>
            <a:endParaRPr lang="en-US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F6-9896-431F-A3A0-3A5B406F8639}"/>
              </a:ext>
            </a:extLst>
          </p:cNvPr>
          <p:cNvSpPr txBox="1"/>
          <p:nvPr/>
        </p:nvSpPr>
        <p:spPr>
          <a:xfrm>
            <a:off x="407583" y="4743745"/>
            <a:ext cx="176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GOALS</a:t>
            </a:r>
            <a:endParaRPr lang="en-US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060BC-ADE8-4190-B45A-D66F1340DA2D}"/>
              </a:ext>
            </a:extLst>
          </p:cNvPr>
          <p:cNvSpPr txBox="1"/>
          <p:nvPr/>
        </p:nvSpPr>
        <p:spPr>
          <a:xfrm>
            <a:off x="8380" y="5174345"/>
            <a:ext cx="91760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interpretation of volcanic gas emissions and volcanic lake water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Inform on CO</a:t>
            </a:r>
            <a:r>
              <a:rPr lang="en-US" baseline="-25000" dirty="0"/>
              <a:t>2</a:t>
            </a:r>
            <a:r>
              <a:rPr lang="en-US" dirty="0"/>
              <a:t>/S and H</a:t>
            </a:r>
            <a:r>
              <a:rPr lang="en-US" baseline="-25000" dirty="0"/>
              <a:t>2</a:t>
            </a:r>
            <a:r>
              <a:rPr lang="en-US" dirty="0"/>
              <a:t>S/SO</a:t>
            </a:r>
            <a:r>
              <a:rPr lang="en-US" baseline="-25000" dirty="0"/>
              <a:t>2</a:t>
            </a:r>
            <a:r>
              <a:rPr lang="en-US" dirty="0"/>
              <a:t> gas ratios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Quantify effects on gas scrubbing on lake chemistry (e.g., 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  <a:r>
              <a:rPr lang="en-US" dirty="0"/>
              <a:t>, Cl</a:t>
            </a:r>
            <a:r>
              <a:rPr lang="en-US" baseline="30000" dirty="0"/>
              <a:t>-</a:t>
            </a:r>
            <a:r>
              <a:rPr lang="en-US" dirty="0"/>
              <a:t>) and acidification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tracer species that can inform about unseen subsurface processes (e.g., sensitivity of SO</a:t>
            </a:r>
            <a:r>
              <a:rPr lang="en-US" baseline="-25000" dirty="0"/>
              <a:t>2</a:t>
            </a:r>
            <a:r>
              <a:rPr lang="en-US" dirty="0"/>
              <a:t> vs CO</a:t>
            </a:r>
            <a:r>
              <a:rPr lang="en-US" baseline="-25000" dirty="0"/>
              <a:t>2</a:t>
            </a:r>
            <a:r>
              <a:rPr lang="en-US" dirty="0"/>
              <a:t> to scrubbing and differential behavior of trace elements [Hg/Cu, Hg/Pb, Cu/As])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90C7FC-1F58-C367-8A24-0BCFBEE56280}"/>
              </a:ext>
            </a:extLst>
          </p:cNvPr>
          <p:cNvGrpSpPr/>
          <p:nvPr/>
        </p:nvGrpSpPr>
        <p:grpSpPr>
          <a:xfrm>
            <a:off x="7334250" y="785609"/>
            <a:ext cx="4693685" cy="1699505"/>
            <a:chOff x="7334250" y="1109459"/>
            <a:chExt cx="4693685" cy="16995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84B0D2-EB1C-DA2F-983F-768F96C2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4250" y="1127609"/>
              <a:ext cx="4693685" cy="1681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0B0D68-153E-94F5-8DAC-C284E6E3B80E}"/>
                </a:ext>
              </a:extLst>
            </p:cNvPr>
            <p:cNvSpPr txBox="1"/>
            <p:nvPr/>
          </p:nvSpPr>
          <p:spPr>
            <a:xfrm>
              <a:off x="7335702" y="1109459"/>
              <a:ext cx="3098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Lake </a:t>
              </a:r>
              <a:r>
                <a:rPr lang="en-US" sz="1600" dirty="0" err="1"/>
                <a:t>Nyos</a:t>
              </a:r>
              <a:r>
                <a:rPr lang="en-US" sz="1600" dirty="0"/>
                <a:t>, Cameroon 1986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62CEE3-BD50-5829-6FB3-C4972D4FE310}"/>
              </a:ext>
            </a:extLst>
          </p:cNvPr>
          <p:cNvGrpSpPr/>
          <p:nvPr/>
        </p:nvGrpSpPr>
        <p:grpSpPr>
          <a:xfrm>
            <a:off x="9222519" y="2520881"/>
            <a:ext cx="2664681" cy="1984642"/>
            <a:chOff x="9222519" y="3016181"/>
            <a:chExt cx="2664681" cy="198464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817AE6-B9D4-ACB7-1E51-A2C397185AC9}"/>
                </a:ext>
              </a:extLst>
            </p:cNvPr>
            <p:cNvGrpSpPr/>
            <p:nvPr/>
          </p:nvGrpSpPr>
          <p:grpSpPr>
            <a:xfrm>
              <a:off x="9247629" y="3016181"/>
              <a:ext cx="2639571" cy="1950947"/>
              <a:chOff x="9247629" y="3016181"/>
              <a:chExt cx="2639571" cy="195094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78FBC7C-9231-75CE-FEF2-8EC6D0BA7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5909"/>
              <a:stretch/>
            </p:blipFill>
            <p:spPr>
              <a:xfrm>
                <a:off x="9247629" y="3016181"/>
                <a:ext cx="2639571" cy="195094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6BF496-16A1-05BA-74EC-660CA79EC26D}"/>
                  </a:ext>
                </a:extLst>
              </p:cNvPr>
              <p:cNvSpPr txBox="1"/>
              <p:nvPr/>
            </p:nvSpPr>
            <p:spPr>
              <a:xfrm>
                <a:off x="9247629" y="3099019"/>
                <a:ext cx="24233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chemeClr val="bg1"/>
                    </a:solidFill>
                  </a:rPr>
                  <a:t>Kīlauea Caldera water lake 2020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52EDA9-1BB2-22E5-F266-1B41EB68959A}"/>
                </a:ext>
              </a:extLst>
            </p:cNvPr>
            <p:cNvSpPr txBox="1"/>
            <p:nvPr/>
          </p:nvSpPr>
          <p:spPr>
            <a:xfrm>
              <a:off x="9222519" y="4477603"/>
              <a:ext cx="2423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Nadeau et al.,</a:t>
              </a:r>
            </a:p>
            <a:p>
              <a:r>
                <a:rPr lang="en-US" sz="1400" i="1" dirty="0">
                  <a:solidFill>
                    <a:schemeClr val="bg1"/>
                  </a:solidFill>
                </a:rPr>
                <a:t> in review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E6E5A6-5B1A-7CD3-71C9-772E5CAF29D0}"/>
              </a:ext>
            </a:extLst>
          </p:cNvPr>
          <p:cNvGrpSpPr/>
          <p:nvPr/>
        </p:nvGrpSpPr>
        <p:grpSpPr>
          <a:xfrm>
            <a:off x="9169195" y="4548252"/>
            <a:ext cx="2976325" cy="2282860"/>
            <a:chOff x="9051697" y="3942943"/>
            <a:chExt cx="2976325" cy="22828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2F98573-AD58-DF61-BC30-49D5BAAC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51697" y="3942943"/>
              <a:ext cx="2976325" cy="22310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55BAD5-D51B-1F63-9C9D-63D5825E5F47}"/>
                </a:ext>
              </a:extLst>
            </p:cNvPr>
            <p:cNvSpPr txBox="1"/>
            <p:nvPr/>
          </p:nvSpPr>
          <p:spPr>
            <a:xfrm>
              <a:off x="9057415" y="3972295"/>
              <a:ext cx="24233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Korovin Volcano (Alaska)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crater lake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E594FB-12F3-0FA4-BA85-6AFCA97EAD04}"/>
                </a:ext>
              </a:extLst>
            </p:cNvPr>
            <p:cNvSpPr txBox="1"/>
            <p:nvPr/>
          </p:nvSpPr>
          <p:spPr>
            <a:xfrm>
              <a:off x="9051697" y="5887249"/>
              <a:ext cx="242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AVO photo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6257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A114A78-C01A-B29A-FBA0-A735A6369E52}"/>
              </a:ext>
            </a:extLst>
          </p:cNvPr>
          <p:cNvSpPr txBox="1"/>
          <p:nvPr/>
        </p:nvSpPr>
        <p:spPr>
          <a:xfrm>
            <a:off x="518967" y="4274793"/>
            <a:ext cx="80793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More Well-known Geochemical Modeling Programs</a:t>
            </a:r>
          </a:p>
          <a:p>
            <a:endParaRPr lang="en-US" sz="10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Geochemist’s Workbench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PHREEQC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EQ36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66BE5-4992-5022-DBE6-EDFFE9378A3D}"/>
              </a:ext>
            </a:extLst>
          </p:cNvPr>
          <p:cNvSpPr txBox="1"/>
          <p:nvPr/>
        </p:nvSpPr>
        <p:spPr>
          <a:xfrm>
            <a:off x="4999703" y="4771764"/>
            <a:ext cx="719229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/>
              <a:t>Fluid-focused models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/>
              <a:t>Cost € $ £ ¥  (Geochem. Workbench)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Difficulties in ease-of-use (PHREEQC, EQ36)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P-T limitations in use beyond default: 0 – 300°C, 1 bar (all programs)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D40BC-BFFA-63D3-A0A0-49AB40471E9D}"/>
              </a:ext>
            </a:extLst>
          </p:cNvPr>
          <p:cNvSpPr txBox="1"/>
          <p:nvPr/>
        </p:nvSpPr>
        <p:spPr>
          <a:xfrm>
            <a:off x="6699067" y="5236314"/>
            <a:ext cx="5129142" cy="1261884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SURVEY!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2CFA7-225F-004A-7452-10CC7DC4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6" y="1134680"/>
            <a:ext cx="6312841" cy="2086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Thermodynamic Modeling of Gas-Water-Rock Reactions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9A450-CD49-B50D-8563-EEE0A14546C3}"/>
              </a:ext>
            </a:extLst>
          </p:cNvPr>
          <p:cNvSpPr txBox="1"/>
          <p:nvPr/>
        </p:nvSpPr>
        <p:spPr>
          <a:xfrm>
            <a:off x="7213579" y="1265486"/>
            <a:ext cx="47008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SOLVEC, CHIM</a:t>
            </a:r>
            <a:r>
              <a:rPr lang="en-US" sz="2400" dirty="0"/>
              <a:t>    </a:t>
            </a:r>
            <a:r>
              <a:rPr lang="en-US" sz="2000" dirty="0"/>
              <a:t>(ongoing since 1982)</a:t>
            </a:r>
            <a:endParaRPr lang="en-US" sz="2400" b="1" dirty="0"/>
          </a:p>
          <a:p>
            <a:endParaRPr lang="en-US" sz="1000" b="1" dirty="0"/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Thermodynamic-driven simultaneous solution for solving multicomponent equilibria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Model from the perspective of the liquid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Models how liquid composition changes with ascent, cooling, reaction with gas and rocks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B352D4-7772-91FC-C704-CE765B55ED7B}"/>
              </a:ext>
            </a:extLst>
          </p:cNvPr>
          <p:cNvSpPr txBox="1"/>
          <p:nvPr/>
        </p:nvSpPr>
        <p:spPr>
          <a:xfrm>
            <a:off x="6684319" y="5656570"/>
            <a:ext cx="49304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Who knows about these programs?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Who USES these programs?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83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82CFA7-225F-004A-7452-10CC7DC4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6" y="1156049"/>
            <a:ext cx="6312841" cy="2086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Thermodynamic Modeling of Gas-Water-Rock Reactions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9DDD1-4585-E8BC-8937-E45B49E9D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36"/>
          <a:stretch/>
        </p:blipFill>
        <p:spPr>
          <a:xfrm>
            <a:off x="290977" y="3734400"/>
            <a:ext cx="6314265" cy="1673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14879-F967-8CAA-BFB2-43EBB9E91943}"/>
              </a:ext>
            </a:extLst>
          </p:cNvPr>
          <p:cNvSpPr txBox="1"/>
          <p:nvPr/>
        </p:nvSpPr>
        <p:spPr>
          <a:xfrm>
            <a:off x="7213578" y="3754285"/>
            <a:ext cx="487906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GASWORKS</a:t>
            </a:r>
            <a:r>
              <a:rPr lang="en-US" sz="2000" b="1" dirty="0"/>
              <a:t>    </a:t>
            </a:r>
            <a:r>
              <a:rPr lang="en-US" sz="2000" dirty="0"/>
              <a:t>(ongoing since 1993)</a:t>
            </a:r>
            <a:endParaRPr lang="en-US" sz="2400" b="1" dirty="0"/>
          </a:p>
          <a:p>
            <a:endParaRPr lang="en-US" sz="1000" b="1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</a:rPr>
              <a:t>Model from the </a:t>
            </a:r>
            <a:r>
              <a:rPr lang="en-US" b="1" u="sng" dirty="0">
                <a:solidFill>
                  <a:srgbClr val="C00000"/>
                </a:solidFill>
              </a:rPr>
              <a:t>perspective of the gas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Models how gas composition change with    ascent, cooling, reaction with liquids and rocks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Original use was understanding gas sublimates and metal sulfides, chlorides, fluorides, </a:t>
            </a:r>
            <a:r>
              <a:rPr lang="en-US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 at Augustine Volcano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Includes thermodynamic information from &gt;500 gas species (vs &lt;30 in other databases)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9A450-CD49-B50D-8563-EEE0A14546C3}"/>
              </a:ext>
            </a:extLst>
          </p:cNvPr>
          <p:cNvSpPr txBox="1"/>
          <p:nvPr/>
        </p:nvSpPr>
        <p:spPr>
          <a:xfrm>
            <a:off x="7213578" y="1265486"/>
            <a:ext cx="466124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SOLVEC, CHIM</a:t>
            </a:r>
            <a:r>
              <a:rPr lang="en-US" sz="2400" dirty="0"/>
              <a:t>    </a:t>
            </a:r>
            <a:r>
              <a:rPr lang="en-US" sz="2000" dirty="0"/>
              <a:t>(ongoing since 1982)</a:t>
            </a:r>
            <a:endParaRPr lang="en-US" sz="2400" b="1" dirty="0"/>
          </a:p>
          <a:p>
            <a:endParaRPr lang="en-US" sz="1000" b="1" dirty="0"/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Thermodynamic-driven simultaneous solution for solving multicomponent equilibria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Model from the perspective of the liquid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 Models how liquid composition changes with    ascent, cooling, reaction with gas and rocks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FE26FC-9CD8-E06A-CF09-90CB80F28632}"/>
              </a:ext>
            </a:extLst>
          </p:cNvPr>
          <p:cNvSpPr/>
          <p:nvPr/>
        </p:nvSpPr>
        <p:spPr>
          <a:xfrm>
            <a:off x="217824" y="3615249"/>
            <a:ext cx="11821776" cy="320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1B5C3-02C2-8E53-0C57-6E5335437E50}"/>
              </a:ext>
            </a:extLst>
          </p:cNvPr>
          <p:cNvSpPr txBox="1"/>
          <p:nvPr/>
        </p:nvSpPr>
        <p:spPr>
          <a:xfrm>
            <a:off x="379855" y="5674079"/>
            <a:ext cx="6223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b="1" dirty="0">
                <a:sym typeface="Wingdings" panose="05000000000000000000" pitchFamily="2" charset="2"/>
              </a:rPr>
              <a:t>Wide range in P-T conditions to magmatic: e.g., 600 – 1200°C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/>
              <a:t>No cost (just ask Mark Reed for access)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*Difficult for beginners to use (command-line based)*</a:t>
            </a:r>
          </a:p>
        </p:txBody>
      </p:sp>
    </p:spTree>
    <p:extLst>
      <p:ext uri="{BB962C8B-B14F-4D97-AF65-F5344CB8AC3E}">
        <p14:creationId xmlns:p14="http://schemas.microsoft.com/office/powerpoint/2010/main" val="3827688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DCE329B-B673-4216-617E-60456D7424AD}"/>
              </a:ext>
            </a:extLst>
          </p:cNvPr>
          <p:cNvGrpSpPr/>
          <p:nvPr/>
        </p:nvGrpSpPr>
        <p:grpSpPr>
          <a:xfrm>
            <a:off x="6780628" y="2681843"/>
            <a:ext cx="5156337" cy="4145379"/>
            <a:chOff x="6780628" y="2681843"/>
            <a:chExt cx="5156337" cy="41453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272249-C66E-AFE2-173A-8DED2C053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072" t="16943" r="21071" b="5825"/>
            <a:stretch/>
          </p:blipFill>
          <p:spPr>
            <a:xfrm>
              <a:off x="6780628" y="2681843"/>
              <a:ext cx="5156337" cy="38698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8C4E46-1D37-963C-7DB2-7F3ED48A69D7}"/>
                </a:ext>
              </a:extLst>
            </p:cNvPr>
            <p:cNvSpPr txBox="1"/>
            <p:nvPr/>
          </p:nvSpPr>
          <p:spPr>
            <a:xfrm>
              <a:off x="10508566" y="6550223"/>
              <a:ext cx="1391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/>
                <a:t>Pankratz</a:t>
              </a:r>
              <a:r>
                <a:rPr lang="en-US" sz="1200" i="1" dirty="0"/>
                <a:t> et al 1987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Progress in Updating GASWORKS Model and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860A4-58A9-C336-5D6C-6616D8BD909F}"/>
              </a:ext>
            </a:extLst>
          </p:cNvPr>
          <p:cNvSpPr txBox="1"/>
          <p:nvPr/>
        </p:nvSpPr>
        <p:spPr>
          <a:xfrm>
            <a:off x="437916" y="3391630"/>
            <a:ext cx="8368460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MODEL Updating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42424"/>
                </a:solidFill>
                <a:effectLst/>
              </a:rPr>
              <a:t>Rebuilding numerous “lost” data references and subroutines since publications of Symonds in the early 2000s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42424"/>
                </a:solidFill>
                <a:effectLst/>
              </a:rPr>
              <a:t>Test reproducibility of initial GASWORKS models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</a:rPr>
              <a:t>Make original Fortran code more user-friendly (e.g., Python wrappers &amp; GUIs         ) 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42424"/>
                </a:solidFill>
                <a:effectLst/>
              </a:rPr>
              <a:t>Better documented workflow for common </a:t>
            </a:r>
            <a:r>
              <a:rPr lang="en-US" dirty="0">
                <a:solidFill>
                  <a:srgbClr val="242424"/>
                </a:solidFill>
              </a:rPr>
              <a:t>volcanic geochemical applications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42424"/>
                </a:solidFill>
                <a:effectLst/>
              </a:rPr>
              <a:t>Enable widespread access to the community</a:t>
            </a:r>
            <a:endParaRPr lang="en-US" sz="1800" b="0" dirty="0">
              <a:solidFill>
                <a:srgbClr val="242424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A6B75-FA78-EF51-D8CA-30AAC802CFD7}"/>
              </a:ext>
            </a:extLst>
          </p:cNvPr>
          <p:cNvSpPr txBox="1"/>
          <p:nvPr/>
        </p:nvSpPr>
        <p:spPr>
          <a:xfrm>
            <a:off x="437916" y="1163123"/>
            <a:ext cx="9185055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DATABASE Updating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242424"/>
                </a:solidFill>
                <a:effectLst/>
              </a:rPr>
              <a:t>Review and digitize original thermodynamic data tables + include new references (&gt;55 gases) </a:t>
            </a:r>
            <a:r>
              <a:rPr lang="en-US" dirty="0">
                <a:solidFill>
                  <a:srgbClr val="242424"/>
                </a:solidFill>
              </a:rPr>
              <a:t>since last GASWORKS edition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42424"/>
                </a:solidFill>
                <a:effectLst/>
              </a:rPr>
              <a:t>e.g., </a:t>
            </a:r>
            <a:r>
              <a:rPr lang="en-US" i="0" dirty="0" err="1">
                <a:solidFill>
                  <a:srgbClr val="242424"/>
                </a:solidFill>
                <a:effectLst/>
              </a:rPr>
              <a:t>Robie</a:t>
            </a:r>
            <a:r>
              <a:rPr lang="en-US" i="0" dirty="0">
                <a:solidFill>
                  <a:srgbClr val="242424"/>
                </a:solidFill>
                <a:effectLst/>
              </a:rPr>
              <a:t> and </a:t>
            </a:r>
            <a:r>
              <a:rPr lang="en-US" dirty="0">
                <a:solidFill>
                  <a:srgbClr val="242424"/>
                </a:solidFill>
              </a:rPr>
              <a:t>Hemingway 1995, Holland and Powell 2011 </a:t>
            </a:r>
            <a:r>
              <a:rPr lang="en-US" i="0" dirty="0">
                <a:solidFill>
                  <a:srgbClr val="242424"/>
                </a:solidFill>
                <a:effectLst/>
              </a:rPr>
              <a:t>databases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42424"/>
                </a:solidFill>
                <a:effectLst/>
              </a:rPr>
              <a:t>JANAF thermodynamic tables (1964, 1971, 1985, 1998 editions)</a:t>
            </a:r>
            <a:br>
              <a:rPr lang="en-US" b="0" dirty="0">
                <a:solidFill>
                  <a:srgbClr val="242424"/>
                </a:solidFill>
                <a:effectLst/>
              </a:rPr>
            </a:br>
            <a:endParaRPr lang="en-US" b="0" dirty="0">
              <a:solidFill>
                <a:srgbClr val="242424"/>
              </a:solidFill>
              <a:effectLst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5812A8-D3A6-7A42-5F4F-67539AA65CFF}"/>
              </a:ext>
            </a:extLst>
          </p:cNvPr>
          <p:cNvGrpSpPr/>
          <p:nvPr/>
        </p:nvGrpSpPr>
        <p:grpSpPr>
          <a:xfrm>
            <a:off x="8019760" y="4791020"/>
            <a:ext cx="365760" cy="365760"/>
            <a:chOff x="7682132" y="3429000"/>
            <a:chExt cx="365760" cy="3657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E25A23-A1AD-DE7C-5510-527B0F65D12F}"/>
                </a:ext>
              </a:extLst>
            </p:cNvPr>
            <p:cNvSpPr/>
            <p:nvPr/>
          </p:nvSpPr>
          <p:spPr>
            <a:xfrm>
              <a:off x="7727852" y="3474720"/>
              <a:ext cx="274320" cy="27432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Sunglasses face outline with solid fill">
              <a:extLst>
                <a:ext uri="{FF2B5EF4-FFF2-40B4-BE49-F238E27FC236}">
                  <a16:creationId xmlns:a16="http://schemas.microsoft.com/office/drawing/2014/main" id="{D8597FF1-00CD-8FB0-902E-6C963FFD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2132" y="3429000"/>
              <a:ext cx="365760" cy="36576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AFB343-9784-A40F-BD82-0B25304D05DF}"/>
              </a:ext>
            </a:extLst>
          </p:cNvPr>
          <p:cNvGrpSpPr/>
          <p:nvPr/>
        </p:nvGrpSpPr>
        <p:grpSpPr>
          <a:xfrm>
            <a:off x="8891633" y="2641384"/>
            <a:ext cx="3073471" cy="4186202"/>
            <a:chOff x="1554389" y="2489945"/>
            <a:chExt cx="3073471" cy="418620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8F7804-8F80-FE34-3357-39445AB7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4389" y="2489945"/>
              <a:ext cx="3073471" cy="391694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184E60-6A61-D140-45BA-3B0C594E9416}"/>
                </a:ext>
              </a:extLst>
            </p:cNvPr>
            <p:cNvSpPr txBox="1"/>
            <p:nvPr/>
          </p:nvSpPr>
          <p:spPr>
            <a:xfrm>
              <a:off x="2857759" y="6399148"/>
              <a:ext cx="16997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Symonds and Reed 1993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B4EFEB-DBE2-0224-2E62-0C5E5304A6DC}"/>
              </a:ext>
            </a:extLst>
          </p:cNvPr>
          <p:cNvSpPr txBox="1"/>
          <p:nvPr/>
        </p:nvSpPr>
        <p:spPr>
          <a:xfrm>
            <a:off x="437915" y="6184970"/>
            <a:ext cx="4837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Hopefully ready well before CVL 12!</a:t>
            </a:r>
          </a:p>
        </p:txBody>
      </p:sp>
    </p:spTree>
    <p:extLst>
      <p:ext uri="{BB962C8B-B14F-4D97-AF65-F5344CB8AC3E}">
        <p14:creationId xmlns:p14="http://schemas.microsoft.com/office/powerpoint/2010/main" val="133977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5E9EF33-D7D8-764A-1D2C-EE8CF9F80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2" t="16943" r="21071" b="5825"/>
          <a:stretch/>
        </p:blipFill>
        <p:spPr>
          <a:xfrm>
            <a:off x="42406" y="1079252"/>
            <a:ext cx="3874318" cy="2907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5D8E7-7208-A922-3A53-5ED7783F8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37"/>
          <a:stretch/>
        </p:blipFill>
        <p:spPr>
          <a:xfrm>
            <a:off x="8426546" y="919917"/>
            <a:ext cx="3545650" cy="3410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6428934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Obrigado</a:t>
            </a:r>
            <a:r>
              <a:rPr lang="en-US" dirty="0"/>
              <a:t> pela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atenção</a:t>
            </a:r>
            <a:r>
              <a:rPr lang="en-US" dirty="0"/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863B39-5323-6CDF-001C-FFFD33F5A2EC}"/>
              </a:ext>
            </a:extLst>
          </p:cNvPr>
          <p:cNvGrpSpPr/>
          <p:nvPr/>
        </p:nvGrpSpPr>
        <p:grpSpPr>
          <a:xfrm>
            <a:off x="8808235" y="4477144"/>
            <a:ext cx="3192021" cy="2375874"/>
            <a:chOff x="9247629" y="3097757"/>
            <a:chExt cx="3192021" cy="23758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AF474D-92EE-C3C0-1B41-CAD51CC67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10" r="4733" b="25909"/>
            <a:stretch/>
          </p:blipFill>
          <p:spPr>
            <a:xfrm>
              <a:off x="9247629" y="3097757"/>
              <a:ext cx="3192021" cy="2375874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178CF9-10FF-2EB4-2EB8-9181C64398A4}"/>
                </a:ext>
              </a:extLst>
            </p:cNvPr>
            <p:cNvSpPr txBox="1"/>
            <p:nvPr/>
          </p:nvSpPr>
          <p:spPr>
            <a:xfrm>
              <a:off x="9436373" y="3099019"/>
              <a:ext cx="28256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Kīlauea Caldera water lake 2020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2A1C13-7562-8AD0-260A-2BB6A49A580A}"/>
              </a:ext>
            </a:extLst>
          </p:cNvPr>
          <p:cNvGrpSpPr/>
          <p:nvPr/>
        </p:nvGrpSpPr>
        <p:grpSpPr>
          <a:xfrm>
            <a:off x="133975" y="4499924"/>
            <a:ext cx="3223149" cy="2309644"/>
            <a:chOff x="1955803" y="4533920"/>
            <a:chExt cx="3223149" cy="230964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EDC044-6C89-0843-B8EF-DF3F09448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03" b="9887"/>
            <a:stretch/>
          </p:blipFill>
          <p:spPr>
            <a:xfrm>
              <a:off x="1955803" y="4539276"/>
              <a:ext cx="3223149" cy="2304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8CC801-56AD-51AB-7A16-832058E52E78}"/>
                </a:ext>
              </a:extLst>
            </p:cNvPr>
            <p:cNvSpPr txBox="1"/>
            <p:nvPr/>
          </p:nvSpPr>
          <p:spPr>
            <a:xfrm>
              <a:off x="1955804" y="4533920"/>
              <a:ext cx="242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Santa Ana, El Salvador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9A41E2-920E-2841-2E4A-C4AE4B5565E8}"/>
              </a:ext>
            </a:extLst>
          </p:cNvPr>
          <p:cNvSpPr txBox="1"/>
          <p:nvPr/>
        </p:nvSpPr>
        <p:spPr>
          <a:xfrm>
            <a:off x="6766560" y="181111"/>
            <a:ext cx="54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Questions, comments:  </a:t>
            </a:r>
            <a:r>
              <a:rPr lang="en-US" sz="2400" i="1" dirty="0"/>
              <a:t>alerner@usgs.gov</a:t>
            </a:r>
            <a:endParaRPr lang="en-US" sz="2000" i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390068-2185-C652-D211-E8CA8F6C0421}"/>
              </a:ext>
            </a:extLst>
          </p:cNvPr>
          <p:cNvGrpSpPr/>
          <p:nvPr/>
        </p:nvGrpSpPr>
        <p:grpSpPr>
          <a:xfrm>
            <a:off x="3544382" y="4477144"/>
            <a:ext cx="5103237" cy="2330179"/>
            <a:chOff x="7315720" y="478786"/>
            <a:chExt cx="5103237" cy="233017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38B6830-DC4B-AE5F-49BF-19765E327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396" r="10519"/>
            <a:stretch/>
          </p:blipFill>
          <p:spPr>
            <a:xfrm>
              <a:off x="7315720" y="497443"/>
              <a:ext cx="5103237" cy="23115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F4542-375C-662A-C119-EA28EB5016C0}"/>
                </a:ext>
              </a:extLst>
            </p:cNvPr>
            <p:cNvSpPr txBox="1"/>
            <p:nvPr/>
          </p:nvSpPr>
          <p:spPr>
            <a:xfrm>
              <a:off x="7335702" y="478786"/>
              <a:ext cx="3098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Lake </a:t>
              </a:r>
              <a:r>
                <a:rPr lang="en-US" sz="1600" dirty="0" err="1"/>
                <a:t>Nyos</a:t>
              </a:r>
              <a:r>
                <a:rPr lang="en-US" sz="1600" dirty="0"/>
                <a:t>, Cameroon 1986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D38A07-2D72-7D42-3ACA-55ED6AB4F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705"/>
          <a:stretch/>
        </p:blipFill>
        <p:spPr>
          <a:xfrm>
            <a:off x="3992004" y="919917"/>
            <a:ext cx="4207993" cy="34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3345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27C826-88D3-2E73-4848-4EA97D85A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780"/>
            <a:ext cx="12192000" cy="11429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Motivation: Understanding Volcanic Processes and Hazards through Measurements of Gases and Waters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984D9-093C-89F3-22C3-E0A0AAB5E06A}"/>
              </a:ext>
            </a:extLst>
          </p:cNvPr>
          <p:cNvSpPr txBox="1"/>
          <p:nvPr/>
        </p:nvSpPr>
        <p:spPr>
          <a:xfrm>
            <a:off x="112543" y="1556607"/>
            <a:ext cx="678062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2424"/>
                </a:solidFill>
                <a:effectLst/>
              </a:rPr>
              <a:t>Gases as indicators of magmatic 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Gases drive eruptions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Gas composition </a:t>
            </a:r>
            <a:r>
              <a:rPr lang="en-US" sz="2400" dirty="0"/>
              <a:t>is linked to magma pressure, temperature, and composition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Gas emission rate </a:t>
            </a:r>
            <a:r>
              <a:rPr lang="en-US" sz="2400" dirty="0"/>
              <a:t>is linked to amount of magma at saturation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911432-1216-5DFA-AFCF-D763FBC06BFD}"/>
              </a:ext>
            </a:extLst>
          </p:cNvPr>
          <p:cNvGrpSpPr/>
          <p:nvPr/>
        </p:nvGrpSpPr>
        <p:grpSpPr>
          <a:xfrm>
            <a:off x="7848227" y="1134940"/>
            <a:ext cx="4231230" cy="5683062"/>
            <a:chOff x="7812776" y="771328"/>
            <a:chExt cx="4231230" cy="56830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785651-1AB3-4FB8-90C0-6B018ABB3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214" t="40894" r="2929" b="13530"/>
            <a:stretch/>
          </p:blipFill>
          <p:spPr>
            <a:xfrm>
              <a:off x="7812776" y="771328"/>
              <a:ext cx="4208517" cy="5401652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A86C22-C911-5223-55A7-A3002194DF56}"/>
                </a:ext>
              </a:extLst>
            </p:cNvPr>
            <p:cNvSpPr txBox="1"/>
            <p:nvPr/>
          </p:nvSpPr>
          <p:spPr>
            <a:xfrm>
              <a:off x="10063977" y="6177391"/>
              <a:ext cx="1980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latin typeface="Univers Condensed" panose="020B0506020202050204" pitchFamily="34" charset="0"/>
                </a:rPr>
                <a:t>Gonnerman</a:t>
              </a:r>
              <a:r>
                <a:rPr lang="en-US" sz="1200" i="1" dirty="0">
                  <a:latin typeface="Univers Condensed" panose="020B0506020202050204" pitchFamily="34" charset="0"/>
                </a:rPr>
                <a:t> and Manga, 2007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9BD85D-1BA7-B35D-B75C-3B52AC913787}"/>
              </a:ext>
            </a:extLst>
          </p:cNvPr>
          <p:cNvGrpSpPr/>
          <p:nvPr/>
        </p:nvGrpSpPr>
        <p:grpSpPr>
          <a:xfrm>
            <a:off x="7848228" y="1602375"/>
            <a:ext cx="3893735" cy="1638112"/>
            <a:chOff x="7848228" y="1602375"/>
            <a:chExt cx="3893735" cy="1638112"/>
          </a:xfrm>
        </p:grpSpPr>
        <p:sp>
          <p:nvSpPr>
            <p:cNvPr id="34" name="Explosion: 14 Points 33">
              <a:extLst>
                <a:ext uri="{FF2B5EF4-FFF2-40B4-BE49-F238E27FC236}">
                  <a16:creationId xmlns:a16="http://schemas.microsoft.com/office/drawing/2014/main" id="{CC752859-096D-45ED-237B-A959C5AB98EA}"/>
                </a:ext>
              </a:extLst>
            </p:cNvPr>
            <p:cNvSpPr/>
            <p:nvPr/>
          </p:nvSpPr>
          <p:spPr>
            <a:xfrm rot="946208">
              <a:off x="9601510" y="2194971"/>
              <a:ext cx="2140453" cy="1045516"/>
            </a:xfrm>
            <a:prstGeom prst="irregularSeal2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ED673B-C191-4AE7-0C72-2903E244D9D5}"/>
                </a:ext>
              </a:extLst>
            </p:cNvPr>
            <p:cNvSpPr txBox="1"/>
            <p:nvPr/>
          </p:nvSpPr>
          <p:spPr>
            <a:xfrm>
              <a:off x="7848228" y="1602375"/>
              <a:ext cx="162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H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O, CO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, SO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, H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S,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HCl, HF, HBr…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202A61-00F1-22FD-23AC-59C39121395A}"/>
              </a:ext>
            </a:extLst>
          </p:cNvPr>
          <p:cNvGrpSpPr/>
          <p:nvPr/>
        </p:nvGrpSpPr>
        <p:grpSpPr>
          <a:xfrm>
            <a:off x="7435516" y="2071092"/>
            <a:ext cx="4712736" cy="3237287"/>
            <a:chOff x="6782128" y="3476517"/>
            <a:chExt cx="4712736" cy="32372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B73757-75F2-D1F8-7A17-55C80AC779E7}"/>
                </a:ext>
              </a:extLst>
            </p:cNvPr>
            <p:cNvGrpSpPr/>
            <p:nvPr/>
          </p:nvGrpSpPr>
          <p:grpSpPr>
            <a:xfrm>
              <a:off x="6782128" y="3476517"/>
              <a:ext cx="4712736" cy="3237287"/>
              <a:chOff x="228600" y="2553913"/>
              <a:chExt cx="4712736" cy="323728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C338BB0-7FF7-95B6-C45A-92094D65DDC7}"/>
                  </a:ext>
                </a:extLst>
              </p:cNvPr>
              <p:cNvGrpSpPr/>
              <p:nvPr/>
            </p:nvGrpSpPr>
            <p:grpSpPr>
              <a:xfrm>
                <a:off x="228600" y="2553913"/>
                <a:ext cx="4712736" cy="3237287"/>
                <a:chOff x="228600" y="2553913"/>
                <a:chExt cx="4712736" cy="323728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C2F66DAE-6D1D-584E-3AE1-3DDDF3393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896" r="11602"/>
                <a:stretch/>
              </p:blipFill>
              <p:spPr>
                <a:xfrm>
                  <a:off x="228600" y="2895600"/>
                  <a:ext cx="4560336" cy="28956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62216D7-EA9C-C3E5-06B4-86AE74A16965}"/>
                    </a:ext>
                  </a:extLst>
                </p:cNvPr>
                <p:cNvSpPr txBox="1"/>
                <p:nvPr/>
              </p:nvSpPr>
              <p:spPr>
                <a:xfrm>
                  <a:off x="2045736" y="2978810"/>
                  <a:ext cx="2895600" cy="86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Multi-GAS</a:t>
                  </a:r>
                  <a:r>
                    <a:rPr lang="en-US" sz="18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continuous analyzer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 / CO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 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O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F2AD835-C599-B37E-1170-A7580D58447E}"/>
                    </a:ext>
                  </a:extLst>
                </p:cNvPr>
                <p:cNvSpPr txBox="1"/>
                <p:nvPr/>
              </p:nvSpPr>
              <p:spPr>
                <a:xfrm>
                  <a:off x="794267" y="2553913"/>
                  <a:ext cx="342900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kern="0" dirty="0"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Measuring Gas Composition</a:t>
                  </a:r>
                  <a:endParaRPr lang="en-US" sz="1600" b="0" kern="0" dirty="0">
                    <a:latin typeface="Arial" pitchFamily="34" charset="0"/>
                    <a:ea typeface="Osak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Bent Arrow 5">
                <a:extLst>
                  <a:ext uri="{FF2B5EF4-FFF2-40B4-BE49-F238E27FC236}">
                    <a16:creationId xmlns:a16="http://schemas.microsoft.com/office/drawing/2014/main" id="{F97014B1-A54D-AD55-1665-DEC2EF236FBF}"/>
                  </a:ext>
                </a:extLst>
              </p:cNvPr>
              <p:cNvSpPr/>
              <p:nvPr/>
            </p:nvSpPr>
            <p:spPr bwMode="auto">
              <a:xfrm rot="10800000">
                <a:off x="2971801" y="3962400"/>
                <a:ext cx="533400" cy="1600200"/>
              </a:xfrm>
              <a:prstGeom prst="bentArrow">
                <a:avLst>
                  <a:gd name="adj1" fmla="val 4008"/>
                  <a:gd name="adj2" fmla="val 20791"/>
                  <a:gd name="adj3" fmla="val 39286"/>
                  <a:gd name="adj4" fmla="val 4375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" pitchFamily="80" charset="0"/>
                  <a:ea typeface="Osaka" pitchFamily="80" charset="-128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616034-F369-C654-6C2E-18369B67A482}"/>
                </a:ext>
              </a:extLst>
            </p:cNvPr>
            <p:cNvSpPr txBox="1"/>
            <p:nvPr/>
          </p:nvSpPr>
          <p:spPr>
            <a:xfrm>
              <a:off x="10064058" y="6190584"/>
              <a:ext cx="1263157" cy="52322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Kawah Ijen</a:t>
              </a:r>
            </a:p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(Sep. 2015)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B1AF33-8FD3-7EB1-3FD8-966731D50EE4}"/>
              </a:ext>
            </a:extLst>
          </p:cNvPr>
          <p:cNvGrpSpPr/>
          <p:nvPr/>
        </p:nvGrpSpPr>
        <p:grpSpPr>
          <a:xfrm>
            <a:off x="7435516" y="2189545"/>
            <a:ext cx="4545087" cy="3220046"/>
            <a:chOff x="6782128" y="37397"/>
            <a:chExt cx="4545087" cy="32200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A7F4C-F6DF-C252-9262-2472D6D95B75}"/>
                </a:ext>
              </a:extLst>
            </p:cNvPr>
            <p:cNvGrpSpPr/>
            <p:nvPr/>
          </p:nvGrpSpPr>
          <p:grpSpPr>
            <a:xfrm>
              <a:off x="6782128" y="373785"/>
              <a:ext cx="4545087" cy="2883658"/>
              <a:chOff x="10926" y="3027512"/>
              <a:chExt cx="4545087" cy="288365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0855BF4-93E4-64A9-288A-D3E92041EB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3"/>
              <a:stretch/>
            </p:blipFill>
            <p:spPr>
              <a:xfrm>
                <a:off x="10926" y="3027512"/>
                <a:ext cx="4545087" cy="28836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FADCDC-7D89-9DBD-706F-AC367F9D7612}"/>
                  </a:ext>
                </a:extLst>
              </p:cNvPr>
              <p:cNvGrpSpPr/>
              <p:nvPr/>
            </p:nvGrpSpPr>
            <p:grpSpPr>
              <a:xfrm>
                <a:off x="1140535" y="3376020"/>
                <a:ext cx="3394898" cy="2528980"/>
                <a:chOff x="6636664" y="2730011"/>
                <a:chExt cx="3394898" cy="252898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295D9A-EB09-24AB-3119-899893354D12}"/>
                    </a:ext>
                  </a:extLst>
                </p:cNvPr>
                <p:cNvSpPr txBox="1"/>
                <p:nvPr/>
              </p:nvSpPr>
              <p:spPr>
                <a:xfrm>
                  <a:off x="7332270" y="4951214"/>
                  <a:ext cx="2699292" cy="307777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Sinabung Volcano   (Aug. 2016)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4339A66-E6C0-64F7-FB4F-4828B73DF82B}"/>
                    </a:ext>
                  </a:extLst>
                </p:cNvPr>
                <p:cNvSpPr txBox="1"/>
                <p:nvPr/>
              </p:nvSpPr>
              <p:spPr>
                <a:xfrm>
                  <a:off x="6636664" y="3392445"/>
                  <a:ext cx="2045252" cy="861774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NOVAC - DOAS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continuous scanning 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emission rates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0D0E088-3485-2E81-7F86-4CC96DFFFF2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6686822" y="2730011"/>
                  <a:ext cx="637369" cy="6562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5D2BD2-1CE7-4BF7-66EE-A43DFC5FE10A}"/>
                </a:ext>
              </a:extLst>
            </p:cNvPr>
            <p:cNvSpPr txBox="1"/>
            <p:nvPr/>
          </p:nvSpPr>
          <p:spPr>
            <a:xfrm>
              <a:off x="7340171" y="37397"/>
              <a:ext cx="34290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Gas emission rates</a:t>
              </a:r>
              <a:endParaRPr lang="en-US" sz="1600" b="0" kern="0" dirty="0">
                <a:latin typeface="Arial" pitchFamily="34" charset="0"/>
                <a:ea typeface="Osak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9647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27C826-88D3-2E73-4848-4EA97D85A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780"/>
            <a:ext cx="12192000" cy="11429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Motivation: Understanding Volcanic Processes and Hazards through Measurements of Gases and Waters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984D9-093C-89F3-22C3-E0A0AAB5E06A}"/>
              </a:ext>
            </a:extLst>
          </p:cNvPr>
          <p:cNvSpPr txBox="1"/>
          <p:nvPr/>
        </p:nvSpPr>
        <p:spPr>
          <a:xfrm>
            <a:off x="112543" y="1556607"/>
            <a:ext cx="678062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2424"/>
                </a:solidFill>
                <a:effectLst/>
              </a:rPr>
              <a:t>Gases as indicators of magmatic 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Gases drive eruptions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Gas composition </a:t>
            </a:r>
            <a:r>
              <a:rPr lang="en-US" sz="2400" dirty="0"/>
              <a:t>is linked to magma pressure, temperature, and composition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Gas emission rate </a:t>
            </a:r>
            <a:r>
              <a:rPr lang="en-US" sz="2400" dirty="0"/>
              <a:t>is linked to amount of magma at saturation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Elevated gas emissions and changing C/S ratios can be among earliest </a:t>
            </a:r>
            <a:r>
              <a:rPr lang="en-US" sz="2400" b="1" dirty="0"/>
              <a:t>warning signs for eruption</a:t>
            </a:r>
            <a:endParaRPr lang="en-US" sz="2400" b="1" dirty="0">
              <a:solidFill>
                <a:srgbClr val="242424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AE4C37-239D-BEDA-A2CB-C76F7DC54DED}"/>
              </a:ext>
            </a:extLst>
          </p:cNvPr>
          <p:cNvSpPr txBox="1"/>
          <p:nvPr/>
        </p:nvSpPr>
        <p:spPr>
          <a:xfrm>
            <a:off x="112543" y="6307555"/>
            <a:ext cx="714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C00000"/>
                </a:solidFill>
                <a:effectLst/>
              </a:rPr>
              <a:t>Volcanic Gases as “Telegrams from the Earth’s Interior”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911432-1216-5DFA-AFCF-D763FBC06BFD}"/>
              </a:ext>
            </a:extLst>
          </p:cNvPr>
          <p:cNvGrpSpPr/>
          <p:nvPr/>
        </p:nvGrpSpPr>
        <p:grpSpPr>
          <a:xfrm>
            <a:off x="7848227" y="1134940"/>
            <a:ext cx="4231230" cy="5683062"/>
            <a:chOff x="7812776" y="771328"/>
            <a:chExt cx="4231230" cy="56830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785651-1AB3-4FB8-90C0-6B018ABB3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214" t="40894" r="2929" b="13530"/>
            <a:stretch/>
          </p:blipFill>
          <p:spPr>
            <a:xfrm>
              <a:off x="7812776" y="771328"/>
              <a:ext cx="4208517" cy="5401652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A86C22-C911-5223-55A7-A3002194DF56}"/>
                </a:ext>
              </a:extLst>
            </p:cNvPr>
            <p:cNvSpPr txBox="1"/>
            <p:nvPr/>
          </p:nvSpPr>
          <p:spPr>
            <a:xfrm>
              <a:off x="10063977" y="6177391"/>
              <a:ext cx="1980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latin typeface="Univers Condensed" panose="020B0506020202050204" pitchFamily="34" charset="0"/>
                </a:rPr>
                <a:t>Gonnerman</a:t>
              </a:r>
              <a:r>
                <a:rPr lang="en-US" sz="1200" i="1" dirty="0">
                  <a:latin typeface="Univers Condensed" panose="020B0506020202050204" pitchFamily="34" charset="0"/>
                </a:rPr>
                <a:t> and Manga, 2007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9BD85D-1BA7-B35D-B75C-3B52AC913787}"/>
              </a:ext>
            </a:extLst>
          </p:cNvPr>
          <p:cNvGrpSpPr/>
          <p:nvPr/>
        </p:nvGrpSpPr>
        <p:grpSpPr>
          <a:xfrm>
            <a:off x="7848228" y="1602375"/>
            <a:ext cx="3893735" cy="1638112"/>
            <a:chOff x="7848228" y="1602375"/>
            <a:chExt cx="3893735" cy="1638112"/>
          </a:xfrm>
        </p:grpSpPr>
        <p:sp>
          <p:nvSpPr>
            <p:cNvPr id="34" name="Explosion: 14 Points 33">
              <a:extLst>
                <a:ext uri="{FF2B5EF4-FFF2-40B4-BE49-F238E27FC236}">
                  <a16:creationId xmlns:a16="http://schemas.microsoft.com/office/drawing/2014/main" id="{CC752859-096D-45ED-237B-A959C5AB98EA}"/>
                </a:ext>
              </a:extLst>
            </p:cNvPr>
            <p:cNvSpPr/>
            <p:nvPr/>
          </p:nvSpPr>
          <p:spPr>
            <a:xfrm rot="946208">
              <a:off x="9601510" y="2194971"/>
              <a:ext cx="2140453" cy="1045516"/>
            </a:xfrm>
            <a:prstGeom prst="irregularSeal2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ED673B-C191-4AE7-0C72-2903E244D9D5}"/>
                </a:ext>
              </a:extLst>
            </p:cNvPr>
            <p:cNvSpPr txBox="1"/>
            <p:nvPr/>
          </p:nvSpPr>
          <p:spPr>
            <a:xfrm>
              <a:off x="7848228" y="1602375"/>
              <a:ext cx="162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H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O, CO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, SO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, H</a:t>
              </a:r>
              <a:r>
                <a:rPr lang="en-US" sz="2400" baseline="-250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2</a:t>
              </a:r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S,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Univers Condensed" panose="020B0506020202050204" pitchFamily="34" charset="0"/>
                </a:rPr>
                <a:t>HCl, HF, HBr…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FE0AFC0-6F6A-B0DB-7676-F3E42660EE61}"/>
              </a:ext>
            </a:extLst>
          </p:cNvPr>
          <p:cNvSpPr txBox="1"/>
          <p:nvPr/>
        </p:nvSpPr>
        <p:spPr>
          <a:xfrm>
            <a:off x="7258928" y="6024494"/>
            <a:ext cx="21943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Deeply exsolving CO</a:t>
            </a:r>
            <a:r>
              <a:rPr lang="en-US" b="1" baseline="-25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6ADD3C-0AC7-B4B8-B9BF-1BA5E6BDCEFB}"/>
              </a:ext>
            </a:extLst>
          </p:cNvPr>
          <p:cNvSpPr txBox="1"/>
          <p:nvPr/>
        </p:nvSpPr>
        <p:spPr>
          <a:xfrm>
            <a:off x="7258928" y="4778607"/>
            <a:ext cx="228049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Shallowly exsolving S</a:t>
            </a:r>
            <a:endParaRPr lang="en-US" b="1" baseline="-25000" dirty="0"/>
          </a:p>
        </p:txBody>
      </p:sp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7E9AD748-FD3C-938D-FE70-E81500944CE5}"/>
              </a:ext>
            </a:extLst>
          </p:cNvPr>
          <p:cNvSpPr/>
          <p:nvPr/>
        </p:nvSpPr>
        <p:spPr>
          <a:xfrm rot="16200000">
            <a:off x="7232719" y="5296011"/>
            <a:ext cx="655894" cy="575121"/>
          </a:xfrm>
          <a:prstGeom prst="stripedRightArrow">
            <a:avLst>
              <a:gd name="adj1" fmla="val 40216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5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From Petrology to Degassing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561580-60E4-D3E7-C50D-823914DBD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0"/>
          <a:stretch/>
        </p:blipFill>
        <p:spPr>
          <a:xfrm>
            <a:off x="2268615" y="1215422"/>
            <a:ext cx="4471398" cy="52451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2C834A0-596B-C513-1821-A06922754902}"/>
              </a:ext>
            </a:extLst>
          </p:cNvPr>
          <p:cNvGrpSpPr/>
          <p:nvPr/>
        </p:nvGrpSpPr>
        <p:grpSpPr>
          <a:xfrm>
            <a:off x="76477" y="3694397"/>
            <a:ext cx="2192138" cy="2272665"/>
            <a:chOff x="257452" y="1647276"/>
            <a:chExt cx="1828800" cy="18959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B31FDD-1E76-D2C4-B460-099188FB0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28" t="6006" r="9984" b="7875"/>
            <a:stretch/>
          </p:blipFill>
          <p:spPr>
            <a:xfrm>
              <a:off x="257452" y="1647276"/>
              <a:ext cx="1828800" cy="1895980"/>
            </a:xfrm>
            <a:prstGeom prst="rect">
              <a:avLst/>
            </a:prstGeom>
          </p:spPr>
        </p:pic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338C129-B8EC-AFBB-6470-763D6F33E73D}"/>
                </a:ext>
              </a:extLst>
            </p:cNvPr>
            <p:cNvSpPr/>
            <p:nvPr/>
          </p:nvSpPr>
          <p:spPr>
            <a:xfrm>
              <a:off x="798990" y="2562742"/>
              <a:ext cx="301840" cy="17755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EE0ED31-849D-04D3-0D1B-5ADF61519F64}"/>
              </a:ext>
            </a:extLst>
          </p:cNvPr>
          <p:cNvSpPr txBox="1"/>
          <p:nvPr/>
        </p:nvSpPr>
        <p:spPr>
          <a:xfrm>
            <a:off x="2953027" y="915010"/>
            <a:ext cx="280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-H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O-SO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degassing model for Kīlauea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78E175-C184-756A-952E-1B2E21920B38}"/>
              </a:ext>
            </a:extLst>
          </p:cNvPr>
          <p:cNvSpPr txBox="1"/>
          <p:nvPr/>
        </p:nvSpPr>
        <p:spPr>
          <a:xfrm>
            <a:off x="165971" y="605153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  = Melt inclusion </a:t>
            </a:r>
          </a:p>
          <a:p>
            <a:pPr algn="ctr"/>
            <a:r>
              <a:rPr lang="en-US" sz="1600" dirty="0"/>
              <a:t>measurements</a:t>
            </a:r>
          </a:p>
          <a:p>
            <a:pPr algn="ctr"/>
            <a:r>
              <a:rPr lang="en-US" sz="1600" dirty="0"/>
              <a:t>as model inputs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22647828-167E-E95D-58D5-FE6AEAE66386}"/>
              </a:ext>
            </a:extLst>
          </p:cNvPr>
          <p:cNvSpPr/>
          <p:nvPr/>
        </p:nvSpPr>
        <p:spPr>
          <a:xfrm>
            <a:off x="2337159" y="5797271"/>
            <a:ext cx="365760" cy="18884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152E66-48E9-E053-2EAD-9F00B3E055E3}"/>
              </a:ext>
            </a:extLst>
          </p:cNvPr>
          <p:cNvSpPr txBox="1"/>
          <p:nvPr/>
        </p:nvSpPr>
        <p:spPr>
          <a:xfrm>
            <a:off x="423045" y="1528620"/>
            <a:ext cx="153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dirty="0"/>
              <a:t>Matrix glass </a:t>
            </a:r>
          </a:p>
          <a:p>
            <a:pPr algn="ctr"/>
            <a:r>
              <a:rPr lang="en-US" sz="1600" dirty="0"/>
              <a:t>measurements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E17CC288-B4A8-DA36-289A-A5FBD270887E}"/>
              </a:ext>
            </a:extLst>
          </p:cNvPr>
          <p:cNvSpPr/>
          <p:nvPr/>
        </p:nvSpPr>
        <p:spPr>
          <a:xfrm>
            <a:off x="2001915" y="1726587"/>
            <a:ext cx="487440" cy="18884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D3A15F2-757C-1EDA-8D7C-BB4BA9743393}"/>
              </a:ext>
            </a:extLst>
          </p:cNvPr>
          <p:cNvSpPr/>
          <p:nvPr/>
        </p:nvSpPr>
        <p:spPr>
          <a:xfrm>
            <a:off x="152677" y="6153277"/>
            <a:ext cx="137160" cy="1371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2E0EE-234C-491D-042B-FE86439E8F58}"/>
              </a:ext>
            </a:extLst>
          </p:cNvPr>
          <p:cNvSpPr/>
          <p:nvPr/>
        </p:nvSpPr>
        <p:spPr>
          <a:xfrm>
            <a:off x="6002593" y="1915429"/>
            <a:ext cx="884903" cy="197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3F993-1D00-2D29-CA6A-C1B8B3932EB7}"/>
              </a:ext>
            </a:extLst>
          </p:cNvPr>
          <p:cNvSpPr txBox="1"/>
          <p:nvPr/>
        </p:nvSpPr>
        <p:spPr>
          <a:xfrm>
            <a:off x="4504314" y="6507864"/>
            <a:ext cx="15478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Lerner et al. 2021a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35BE6-9614-B631-A56D-BF0EBF51B755}"/>
              </a:ext>
            </a:extLst>
          </p:cNvPr>
          <p:cNvSpPr/>
          <p:nvPr/>
        </p:nvSpPr>
        <p:spPr>
          <a:xfrm>
            <a:off x="2337159" y="1284342"/>
            <a:ext cx="365760" cy="357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5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/>
      <p:bldP spid="40" grpId="0" animBg="1"/>
      <p:bldP spid="44" grpId="0" animBg="1"/>
      <p:bldP spid="3" grpId="0" animBg="1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From Petrology to Degassing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561580-60E4-D3E7-C50D-823914DBD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15" y="1215422"/>
            <a:ext cx="9144000" cy="52451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EE0ED31-849D-04D3-0D1B-5ADF61519F64}"/>
              </a:ext>
            </a:extLst>
          </p:cNvPr>
          <p:cNvSpPr txBox="1"/>
          <p:nvPr/>
        </p:nvSpPr>
        <p:spPr>
          <a:xfrm>
            <a:off x="2953027" y="915010"/>
            <a:ext cx="280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-H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O-SO</a:t>
            </a:r>
            <a:r>
              <a:rPr kumimoji="0" lang="en-US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degassing model for Kīlauea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78E175-C184-756A-952E-1B2E21920B38}"/>
              </a:ext>
            </a:extLst>
          </p:cNvPr>
          <p:cNvSpPr txBox="1"/>
          <p:nvPr/>
        </p:nvSpPr>
        <p:spPr>
          <a:xfrm>
            <a:off x="165971" y="605153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  = Melt inclusion </a:t>
            </a:r>
          </a:p>
          <a:p>
            <a:pPr algn="ctr"/>
            <a:r>
              <a:rPr lang="en-US" sz="1600" dirty="0"/>
              <a:t>measurements</a:t>
            </a:r>
          </a:p>
          <a:p>
            <a:pPr algn="ctr"/>
            <a:r>
              <a:rPr lang="en-US" sz="1600" dirty="0"/>
              <a:t>as model inputs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152E66-48E9-E053-2EAD-9F00B3E055E3}"/>
              </a:ext>
            </a:extLst>
          </p:cNvPr>
          <p:cNvSpPr txBox="1"/>
          <p:nvPr/>
        </p:nvSpPr>
        <p:spPr>
          <a:xfrm>
            <a:off x="423045" y="1528620"/>
            <a:ext cx="153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dirty="0"/>
              <a:t>Matrix glass </a:t>
            </a:r>
          </a:p>
          <a:p>
            <a:pPr algn="ctr"/>
            <a:r>
              <a:rPr lang="en-US" sz="1600" dirty="0"/>
              <a:t>measurements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E17CC288-B4A8-DA36-289A-A5FBD270887E}"/>
              </a:ext>
            </a:extLst>
          </p:cNvPr>
          <p:cNvSpPr/>
          <p:nvPr/>
        </p:nvSpPr>
        <p:spPr>
          <a:xfrm>
            <a:off x="2001915" y="1726587"/>
            <a:ext cx="487440" cy="18884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EB8B4A-9AB3-C4BE-1542-941CCA12138A}"/>
              </a:ext>
            </a:extLst>
          </p:cNvPr>
          <p:cNvSpPr txBox="1"/>
          <p:nvPr/>
        </p:nvSpPr>
        <p:spPr>
          <a:xfrm>
            <a:off x="7199073" y="915010"/>
            <a:ext cx="37351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Modeled exsolved gas composition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118A6E-F5D2-C17E-5745-7C0FF4F6397A}"/>
              </a:ext>
            </a:extLst>
          </p:cNvPr>
          <p:cNvSpPr txBox="1"/>
          <p:nvPr/>
        </p:nvSpPr>
        <p:spPr>
          <a:xfrm>
            <a:off x="10822045" y="1575416"/>
            <a:ext cx="1428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= </a:t>
            </a:r>
            <a:r>
              <a:rPr lang="en-US" sz="1600" dirty="0"/>
              <a:t>MultiGAS</a:t>
            </a:r>
          </a:p>
          <a:p>
            <a:pPr algn="ctr"/>
            <a:r>
              <a:rPr lang="en-US" sz="1600" dirty="0"/>
              <a:t>measurements</a:t>
            </a:r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0A3CB4B6-A058-06F4-67C5-952B0FB36D34}"/>
              </a:ext>
            </a:extLst>
          </p:cNvPr>
          <p:cNvSpPr/>
          <p:nvPr/>
        </p:nvSpPr>
        <p:spPr>
          <a:xfrm>
            <a:off x="10906125" y="1641690"/>
            <a:ext cx="200025" cy="188842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D3A15F2-757C-1EDA-8D7C-BB4BA9743393}"/>
              </a:ext>
            </a:extLst>
          </p:cNvPr>
          <p:cNvSpPr/>
          <p:nvPr/>
        </p:nvSpPr>
        <p:spPr>
          <a:xfrm>
            <a:off x="152677" y="6153277"/>
            <a:ext cx="137160" cy="1371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85DA-7965-05E5-6D7B-6C6947DF4307}"/>
              </a:ext>
            </a:extLst>
          </p:cNvPr>
          <p:cNvGrpSpPr/>
          <p:nvPr/>
        </p:nvGrpSpPr>
        <p:grpSpPr>
          <a:xfrm>
            <a:off x="76477" y="3694397"/>
            <a:ext cx="2192138" cy="2272665"/>
            <a:chOff x="257452" y="1647276"/>
            <a:chExt cx="1828800" cy="18959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D3673B-760C-9A27-74A6-A0A0C725D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28" t="6006" r="9984" b="7875"/>
            <a:stretch/>
          </p:blipFill>
          <p:spPr>
            <a:xfrm>
              <a:off x="257452" y="1647276"/>
              <a:ext cx="1828800" cy="1895980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F3BE6FE-FF2C-E3A4-A766-2B9B2025AA3A}"/>
                </a:ext>
              </a:extLst>
            </p:cNvPr>
            <p:cNvSpPr/>
            <p:nvPr/>
          </p:nvSpPr>
          <p:spPr>
            <a:xfrm>
              <a:off x="798990" y="2562742"/>
              <a:ext cx="301840" cy="17755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A6C5B461-19F5-E8A5-DDC5-9B51F5D18F3A}"/>
              </a:ext>
            </a:extLst>
          </p:cNvPr>
          <p:cNvSpPr/>
          <p:nvPr/>
        </p:nvSpPr>
        <p:spPr>
          <a:xfrm>
            <a:off x="2337159" y="5797271"/>
            <a:ext cx="365760" cy="18884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698B53-17C2-41D6-95E8-2907C532966A}"/>
              </a:ext>
            </a:extLst>
          </p:cNvPr>
          <p:cNvSpPr/>
          <p:nvPr/>
        </p:nvSpPr>
        <p:spPr>
          <a:xfrm>
            <a:off x="2337159" y="1284342"/>
            <a:ext cx="307567" cy="357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D5E49-66FB-1395-2585-110107745FA3}"/>
              </a:ext>
            </a:extLst>
          </p:cNvPr>
          <p:cNvSpPr/>
          <p:nvPr/>
        </p:nvSpPr>
        <p:spPr>
          <a:xfrm>
            <a:off x="6943827" y="1289545"/>
            <a:ext cx="365760" cy="357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52AC8-AA89-1D7F-9852-7772A65DC395}"/>
              </a:ext>
            </a:extLst>
          </p:cNvPr>
          <p:cNvSpPr txBox="1"/>
          <p:nvPr/>
        </p:nvSpPr>
        <p:spPr>
          <a:xfrm>
            <a:off x="4504314" y="6507864"/>
            <a:ext cx="154786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Lerner et al. 2021a</a:t>
            </a:r>
          </a:p>
        </p:txBody>
      </p:sp>
    </p:spTree>
    <p:extLst>
      <p:ext uri="{BB962C8B-B14F-4D97-AF65-F5344CB8AC3E}">
        <p14:creationId xmlns:p14="http://schemas.microsoft.com/office/powerpoint/2010/main" val="388428725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0E97554-7E7E-99C3-7205-3478715D69D9}"/>
              </a:ext>
            </a:extLst>
          </p:cNvPr>
          <p:cNvGrpSpPr/>
          <p:nvPr/>
        </p:nvGrpSpPr>
        <p:grpSpPr>
          <a:xfrm>
            <a:off x="7084262" y="46922"/>
            <a:ext cx="4712736" cy="3237287"/>
            <a:chOff x="6782128" y="3476517"/>
            <a:chExt cx="4712736" cy="32372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80CB1D-0A7F-90ED-C0EB-34A1C8ABFB01}"/>
                </a:ext>
              </a:extLst>
            </p:cNvPr>
            <p:cNvGrpSpPr/>
            <p:nvPr/>
          </p:nvGrpSpPr>
          <p:grpSpPr>
            <a:xfrm>
              <a:off x="6782128" y="3476517"/>
              <a:ext cx="4712736" cy="3237287"/>
              <a:chOff x="228600" y="2553913"/>
              <a:chExt cx="4712736" cy="323728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A612415-25A7-EC66-E86A-4AA01D498933}"/>
                  </a:ext>
                </a:extLst>
              </p:cNvPr>
              <p:cNvGrpSpPr/>
              <p:nvPr/>
            </p:nvGrpSpPr>
            <p:grpSpPr>
              <a:xfrm>
                <a:off x="228600" y="2553913"/>
                <a:ext cx="4712736" cy="3237287"/>
                <a:chOff x="228600" y="2553913"/>
                <a:chExt cx="4712736" cy="323728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2E89E1B-FB89-AE28-073B-BCF7A6921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896" r="11602"/>
                <a:stretch/>
              </p:blipFill>
              <p:spPr>
                <a:xfrm>
                  <a:off x="228600" y="2895600"/>
                  <a:ext cx="4560336" cy="28956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27040F9-39B4-E6F9-E738-3C6CCE1A608E}"/>
                    </a:ext>
                  </a:extLst>
                </p:cNvPr>
                <p:cNvSpPr txBox="1"/>
                <p:nvPr/>
              </p:nvSpPr>
              <p:spPr>
                <a:xfrm>
                  <a:off x="2045736" y="2978810"/>
                  <a:ext cx="28956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Multi-GAS</a:t>
                  </a:r>
                  <a:r>
                    <a:rPr lang="en-US" sz="18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 / CO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 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O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461F9C-722F-4921-39C8-DD0D97964073}"/>
                    </a:ext>
                  </a:extLst>
                </p:cNvPr>
                <p:cNvSpPr txBox="1"/>
                <p:nvPr/>
              </p:nvSpPr>
              <p:spPr>
                <a:xfrm>
                  <a:off x="794267" y="2553913"/>
                  <a:ext cx="342900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kern="0" dirty="0"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Gas compositions</a:t>
                  </a:r>
                  <a:endParaRPr lang="en-US" sz="1600" b="0" kern="0" dirty="0">
                    <a:latin typeface="Arial" pitchFamily="34" charset="0"/>
                    <a:ea typeface="Osak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Bent Arrow 5">
                <a:extLst>
                  <a:ext uri="{FF2B5EF4-FFF2-40B4-BE49-F238E27FC236}">
                    <a16:creationId xmlns:a16="http://schemas.microsoft.com/office/drawing/2014/main" id="{534B7AB0-8A6E-8186-5140-1313E3167E96}"/>
                  </a:ext>
                </a:extLst>
              </p:cNvPr>
              <p:cNvSpPr/>
              <p:nvPr/>
            </p:nvSpPr>
            <p:spPr bwMode="auto">
              <a:xfrm rot="10800000">
                <a:off x="2971801" y="3962400"/>
                <a:ext cx="533400" cy="1600200"/>
              </a:xfrm>
              <a:prstGeom prst="bentArrow">
                <a:avLst>
                  <a:gd name="adj1" fmla="val 4008"/>
                  <a:gd name="adj2" fmla="val 20791"/>
                  <a:gd name="adj3" fmla="val 39286"/>
                  <a:gd name="adj4" fmla="val 4375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" pitchFamily="80" charset="0"/>
                  <a:ea typeface="Osaka" pitchFamily="80" charset="-128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827CEA-B224-97D7-8D13-8F0FA7674F6B}"/>
                </a:ext>
              </a:extLst>
            </p:cNvPr>
            <p:cNvSpPr txBox="1"/>
            <p:nvPr/>
          </p:nvSpPr>
          <p:spPr>
            <a:xfrm>
              <a:off x="10064058" y="6190584"/>
              <a:ext cx="1263157" cy="52322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Kawah Ijen</a:t>
              </a:r>
            </a:p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(Sep. 2015)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15" y="88780"/>
            <a:ext cx="6119915" cy="11062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Degassing Models vs </a:t>
            </a:r>
            <a:br>
              <a:rPr lang="en-US" dirty="0"/>
            </a:br>
            <a:r>
              <a:rPr lang="en-US" dirty="0"/>
              <a:t>Real-world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E3B3A-2F31-7076-7CD6-DA7B5171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4" y="1709336"/>
            <a:ext cx="4457641" cy="52218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67E97-6DC7-831F-A142-AEABD383ADDD}"/>
              </a:ext>
            </a:extLst>
          </p:cNvPr>
          <p:cNvGrpSpPr/>
          <p:nvPr/>
        </p:nvGrpSpPr>
        <p:grpSpPr>
          <a:xfrm>
            <a:off x="5358427" y="3047918"/>
            <a:ext cx="1386471" cy="807149"/>
            <a:chOff x="4824818" y="2937084"/>
            <a:chExt cx="1664228" cy="807149"/>
          </a:xfrm>
        </p:grpSpPr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5E0E01E8-5799-FAAA-7FAF-00794D61B659}"/>
                </a:ext>
              </a:extLst>
            </p:cNvPr>
            <p:cNvSpPr/>
            <p:nvPr/>
          </p:nvSpPr>
          <p:spPr>
            <a:xfrm>
              <a:off x="4824818" y="2937084"/>
              <a:ext cx="1664228" cy="807149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6BE41B-ABF2-E293-5275-70D424FF2BA7}"/>
                </a:ext>
              </a:extLst>
            </p:cNvPr>
            <p:cNvSpPr txBox="1"/>
            <p:nvPr/>
          </p:nvSpPr>
          <p:spPr>
            <a:xfrm>
              <a:off x="5452009" y="3063659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1E54BF-B14D-DEC7-2788-6261FEA1D3C5}"/>
              </a:ext>
            </a:extLst>
          </p:cNvPr>
          <p:cNvGrpSpPr/>
          <p:nvPr/>
        </p:nvGrpSpPr>
        <p:grpSpPr>
          <a:xfrm>
            <a:off x="7084262" y="3595674"/>
            <a:ext cx="4545087" cy="3220046"/>
            <a:chOff x="6782128" y="37397"/>
            <a:chExt cx="4545087" cy="32200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5C78BC-CB6F-27F7-BCD7-0F4BF04E1B3B}"/>
                </a:ext>
              </a:extLst>
            </p:cNvPr>
            <p:cNvGrpSpPr/>
            <p:nvPr/>
          </p:nvGrpSpPr>
          <p:grpSpPr>
            <a:xfrm>
              <a:off x="6782128" y="373785"/>
              <a:ext cx="4545087" cy="2883658"/>
              <a:chOff x="10926" y="3027512"/>
              <a:chExt cx="4545087" cy="288365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60E2208-EEE1-8F22-4ED8-7DB386E6C4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3"/>
              <a:stretch/>
            </p:blipFill>
            <p:spPr>
              <a:xfrm>
                <a:off x="10926" y="3027512"/>
                <a:ext cx="4545087" cy="28836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DDB6B7-9FBD-4869-2579-38675724B0BE}"/>
                  </a:ext>
                </a:extLst>
              </p:cNvPr>
              <p:cNvGrpSpPr/>
              <p:nvPr/>
            </p:nvGrpSpPr>
            <p:grpSpPr>
              <a:xfrm>
                <a:off x="1140535" y="3376020"/>
                <a:ext cx="3394898" cy="2528980"/>
                <a:chOff x="6636664" y="2730011"/>
                <a:chExt cx="3394898" cy="2528980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ABEB83E-3CD4-8660-D5C1-FDC5BA2ED75F}"/>
                    </a:ext>
                  </a:extLst>
                </p:cNvPr>
                <p:cNvSpPr txBox="1"/>
                <p:nvPr/>
              </p:nvSpPr>
              <p:spPr>
                <a:xfrm>
                  <a:off x="7332270" y="4951214"/>
                  <a:ext cx="2699292" cy="307777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Sinabung Volcano   (Aug. 2016)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5B1E8E4-82B9-47CB-C075-2DFDB5DDFE84}"/>
                    </a:ext>
                  </a:extLst>
                </p:cNvPr>
                <p:cNvSpPr txBox="1"/>
                <p:nvPr/>
              </p:nvSpPr>
              <p:spPr>
                <a:xfrm>
                  <a:off x="6636664" y="3392445"/>
                  <a:ext cx="2045252" cy="615553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NOVAC - DOAS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emission rates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3FF2C7F-1502-58E0-5770-08C854B9A49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6686822" y="2730011"/>
                  <a:ext cx="637369" cy="6562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2F7295-6DC6-0BBC-CC6F-D1CC93642B8C}"/>
                </a:ext>
              </a:extLst>
            </p:cNvPr>
            <p:cNvSpPr txBox="1"/>
            <p:nvPr/>
          </p:nvSpPr>
          <p:spPr>
            <a:xfrm>
              <a:off x="7340171" y="37397"/>
              <a:ext cx="34290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Gas emission rates</a:t>
              </a:r>
              <a:endParaRPr lang="en-US" sz="1600" b="0" kern="0" dirty="0">
                <a:latin typeface="Arial" pitchFamily="34" charset="0"/>
                <a:ea typeface="Osak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91DE80E-12ED-FECC-2906-6E8602A0C305}"/>
              </a:ext>
            </a:extLst>
          </p:cNvPr>
          <p:cNvSpPr txBox="1"/>
          <p:nvPr/>
        </p:nvSpPr>
        <p:spPr>
          <a:xfrm>
            <a:off x="1229673" y="1302814"/>
            <a:ext cx="35859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Modeled exsolved gas composition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10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0E97554-7E7E-99C3-7205-3478715D69D9}"/>
              </a:ext>
            </a:extLst>
          </p:cNvPr>
          <p:cNvGrpSpPr/>
          <p:nvPr/>
        </p:nvGrpSpPr>
        <p:grpSpPr>
          <a:xfrm>
            <a:off x="7084262" y="46922"/>
            <a:ext cx="4712736" cy="3237287"/>
            <a:chOff x="6782128" y="3476517"/>
            <a:chExt cx="4712736" cy="32372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80CB1D-0A7F-90ED-C0EB-34A1C8ABFB01}"/>
                </a:ext>
              </a:extLst>
            </p:cNvPr>
            <p:cNvGrpSpPr/>
            <p:nvPr/>
          </p:nvGrpSpPr>
          <p:grpSpPr>
            <a:xfrm>
              <a:off x="6782128" y="3476517"/>
              <a:ext cx="4712736" cy="3237287"/>
              <a:chOff x="228600" y="2553913"/>
              <a:chExt cx="4712736" cy="323728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A612415-25A7-EC66-E86A-4AA01D498933}"/>
                  </a:ext>
                </a:extLst>
              </p:cNvPr>
              <p:cNvGrpSpPr/>
              <p:nvPr/>
            </p:nvGrpSpPr>
            <p:grpSpPr>
              <a:xfrm>
                <a:off x="228600" y="2553913"/>
                <a:ext cx="4712736" cy="3237287"/>
                <a:chOff x="228600" y="2553913"/>
                <a:chExt cx="4712736" cy="323728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2E89E1B-FB89-AE28-073B-BCF7A6921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896" r="11602"/>
                <a:stretch/>
              </p:blipFill>
              <p:spPr>
                <a:xfrm>
                  <a:off x="228600" y="2895600"/>
                  <a:ext cx="4560336" cy="28956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27040F9-39B4-E6F9-E738-3C6CCE1A608E}"/>
                    </a:ext>
                  </a:extLst>
                </p:cNvPr>
                <p:cNvSpPr txBox="1"/>
                <p:nvPr/>
              </p:nvSpPr>
              <p:spPr>
                <a:xfrm>
                  <a:off x="2045736" y="2978810"/>
                  <a:ext cx="28956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Multi-GAS</a:t>
                  </a:r>
                  <a:r>
                    <a:rPr lang="en-US" sz="18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 / CO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 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/ H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O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461F9C-722F-4921-39C8-DD0D97964073}"/>
                    </a:ext>
                  </a:extLst>
                </p:cNvPr>
                <p:cNvSpPr txBox="1"/>
                <p:nvPr/>
              </p:nvSpPr>
              <p:spPr>
                <a:xfrm>
                  <a:off x="794267" y="2553913"/>
                  <a:ext cx="342900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kern="0" dirty="0"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Gas compositions</a:t>
                  </a:r>
                  <a:endParaRPr lang="en-US" sz="1600" b="0" kern="0" dirty="0">
                    <a:latin typeface="Arial" pitchFamily="34" charset="0"/>
                    <a:ea typeface="Osak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Bent Arrow 5">
                <a:extLst>
                  <a:ext uri="{FF2B5EF4-FFF2-40B4-BE49-F238E27FC236}">
                    <a16:creationId xmlns:a16="http://schemas.microsoft.com/office/drawing/2014/main" id="{534B7AB0-8A6E-8186-5140-1313E3167E96}"/>
                  </a:ext>
                </a:extLst>
              </p:cNvPr>
              <p:cNvSpPr/>
              <p:nvPr/>
            </p:nvSpPr>
            <p:spPr bwMode="auto">
              <a:xfrm rot="10800000">
                <a:off x="2971801" y="3962400"/>
                <a:ext cx="533400" cy="1600200"/>
              </a:xfrm>
              <a:prstGeom prst="bentArrow">
                <a:avLst>
                  <a:gd name="adj1" fmla="val 4008"/>
                  <a:gd name="adj2" fmla="val 20791"/>
                  <a:gd name="adj3" fmla="val 39286"/>
                  <a:gd name="adj4" fmla="val 4375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" pitchFamily="80" charset="0"/>
                  <a:ea typeface="Osaka" pitchFamily="80" charset="-128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827CEA-B224-97D7-8D13-8F0FA7674F6B}"/>
                </a:ext>
              </a:extLst>
            </p:cNvPr>
            <p:cNvSpPr txBox="1"/>
            <p:nvPr/>
          </p:nvSpPr>
          <p:spPr>
            <a:xfrm>
              <a:off x="10064058" y="6190584"/>
              <a:ext cx="1263157" cy="52322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Kawah Ijen</a:t>
              </a:r>
            </a:p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(Sep. 2015)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15" y="88780"/>
            <a:ext cx="6119915" cy="11062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Degassing Models vs </a:t>
            </a:r>
            <a:br>
              <a:rPr lang="en-US" dirty="0"/>
            </a:br>
            <a:r>
              <a:rPr lang="en-US" dirty="0"/>
              <a:t>Real-world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E3B3A-2F31-7076-7CD6-DA7B5171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4" y="1709336"/>
            <a:ext cx="4457641" cy="52218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67E97-6DC7-831F-A142-AEABD383ADDD}"/>
              </a:ext>
            </a:extLst>
          </p:cNvPr>
          <p:cNvGrpSpPr/>
          <p:nvPr/>
        </p:nvGrpSpPr>
        <p:grpSpPr>
          <a:xfrm>
            <a:off x="5358427" y="3047918"/>
            <a:ext cx="1386471" cy="807149"/>
            <a:chOff x="4824818" y="2937084"/>
            <a:chExt cx="1664228" cy="807149"/>
          </a:xfrm>
        </p:grpSpPr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5E0E01E8-5799-FAAA-7FAF-00794D61B659}"/>
                </a:ext>
              </a:extLst>
            </p:cNvPr>
            <p:cNvSpPr/>
            <p:nvPr/>
          </p:nvSpPr>
          <p:spPr>
            <a:xfrm>
              <a:off x="4824818" y="2937084"/>
              <a:ext cx="1664228" cy="807149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6BE41B-ABF2-E293-5275-70D424FF2BA7}"/>
                </a:ext>
              </a:extLst>
            </p:cNvPr>
            <p:cNvSpPr txBox="1"/>
            <p:nvPr/>
          </p:nvSpPr>
          <p:spPr>
            <a:xfrm>
              <a:off x="5452009" y="3063659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1E54BF-B14D-DEC7-2788-6261FEA1D3C5}"/>
              </a:ext>
            </a:extLst>
          </p:cNvPr>
          <p:cNvGrpSpPr/>
          <p:nvPr/>
        </p:nvGrpSpPr>
        <p:grpSpPr>
          <a:xfrm>
            <a:off x="7084262" y="3595674"/>
            <a:ext cx="4545087" cy="3220046"/>
            <a:chOff x="6782128" y="37397"/>
            <a:chExt cx="4545087" cy="32200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5C78BC-CB6F-27F7-BCD7-0F4BF04E1B3B}"/>
                </a:ext>
              </a:extLst>
            </p:cNvPr>
            <p:cNvGrpSpPr/>
            <p:nvPr/>
          </p:nvGrpSpPr>
          <p:grpSpPr>
            <a:xfrm>
              <a:off x="6782128" y="373785"/>
              <a:ext cx="4545087" cy="2883658"/>
              <a:chOff x="10926" y="3027512"/>
              <a:chExt cx="4545087" cy="288365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60E2208-EEE1-8F22-4ED8-7DB386E6C4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3"/>
              <a:stretch/>
            </p:blipFill>
            <p:spPr>
              <a:xfrm>
                <a:off x="10926" y="3027512"/>
                <a:ext cx="4545087" cy="28836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DDB6B7-9FBD-4869-2579-38675724B0BE}"/>
                  </a:ext>
                </a:extLst>
              </p:cNvPr>
              <p:cNvGrpSpPr/>
              <p:nvPr/>
            </p:nvGrpSpPr>
            <p:grpSpPr>
              <a:xfrm>
                <a:off x="1140535" y="3376020"/>
                <a:ext cx="3394898" cy="2528980"/>
                <a:chOff x="6636664" y="2730011"/>
                <a:chExt cx="3394898" cy="2528980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ABEB83E-3CD4-8660-D5C1-FDC5BA2ED75F}"/>
                    </a:ext>
                  </a:extLst>
                </p:cNvPr>
                <p:cNvSpPr txBox="1"/>
                <p:nvPr/>
              </p:nvSpPr>
              <p:spPr>
                <a:xfrm>
                  <a:off x="7332270" y="4951214"/>
                  <a:ext cx="2699292" cy="307777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Sinabung Volcano   (Aug. 2016)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5B1E8E4-82B9-47CB-C075-2DFDB5DDFE84}"/>
                    </a:ext>
                  </a:extLst>
                </p:cNvPr>
                <p:cNvSpPr txBox="1"/>
                <p:nvPr/>
              </p:nvSpPr>
              <p:spPr>
                <a:xfrm>
                  <a:off x="6636664" y="3392445"/>
                  <a:ext cx="2045252" cy="615553"/>
                </a:xfrm>
                <a:prstGeom prst="rect">
                  <a:avLst/>
                </a:prstGeom>
                <a:solidFill>
                  <a:srgbClr val="000000">
                    <a:alpha val="30196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NOVAC - DOAS</a:t>
                  </a:r>
                </a:p>
                <a:p>
                  <a:pPr algn="ctr"/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SO</a:t>
                  </a:r>
                  <a:r>
                    <a:rPr lang="en-US" sz="1600" b="0" kern="0" baseline="-2500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2</a:t>
                  </a:r>
                  <a:r>
                    <a:rPr lang="en-US" sz="1600" b="0" kern="0" dirty="0">
                      <a:solidFill>
                        <a:schemeClr val="bg1"/>
                      </a:solidFill>
                      <a:latin typeface="Arial" pitchFamily="34" charset="0"/>
                      <a:ea typeface="Osaka"/>
                      <a:cs typeface="Arial" panose="020B0604020202020204" pitchFamily="34" charset="0"/>
                    </a:rPr>
                    <a:t> emission rates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3FF2C7F-1502-58E0-5770-08C854B9A49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6686822" y="2730011"/>
                  <a:ext cx="637369" cy="6562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2F7295-6DC6-0BBC-CC6F-D1CC93642B8C}"/>
                </a:ext>
              </a:extLst>
            </p:cNvPr>
            <p:cNvSpPr txBox="1"/>
            <p:nvPr/>
          </p:nvSpPr>
          <p:spPr>
            <a:xfrm>
              <a:off x="7340171" y="37397"/>
              <a:ext cx="34290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Gas emission rates</a:t>
              </a:r>
              <a:endParaRPr lang="en-US" sz="1600" b="0" kern="0" dirty="0">
                <a:latin typeface="Arial" pitchFamily="34" charset="0"/>
                <a:ea typeface="Osak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91DE80E-12ED-FECC-2906-6E8602A0C305}"/>
              </a:ext>
            </a:extLst>
          </p:cNvPr>
          <p:cNvSpPr txBox="1"/>
          <p:nvPr/>
        </p:nvSpPr>
        <p:spPr>
          <a:xfrm>
            <a:off x="1229673" y="1302814"/>
            <a:ext cx="35859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Modeled exsolved gas composition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C3C918-8A23-53F4-7749-1AC1CAC62C46}"/>
              </a:ext>
            </a:extLst>
          </p:cNvPr>
          <p:cNvSpPr/>
          <p:nvPr/>
        </p:nvSpPr>
        <p:spPr>
          <a:xfrm>
            <a:off x="2465734" y="1646420"/>
            <a:ext cx="7260531" cy="516201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ank, you need to chill out - FunSubstance">
            <a:extLst>
              <a:ext uri="{FF2B5EF4-FFF2-40B4-BE49-F238E27FC236}">
                <a16:creationId xmlns:a16="http://schemas.microsoft.com/office/drawing/2014/main" id="{3F3A8078-D2C4-DB3D-4C61-BC5C99CC6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6" b="5602"/>
          <a:stretch/>
        </p:blipFill>
        <p:spPr bwMode="auto">
          <a:xfrm>
            <a:off x="3184797" y="2934728"/>
            <a:ext cx="5822405" cy="38378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602C2-520C-D1EA-5780-C8064DFC472E}"/>
              </a:ext>
            </a:extLst>
          </p:cNvPr>
          <p:cNvSpPr txBox="1"/>
          <p:nvPr/>
        </p:nvSpPr>
        <p:spPr>
          <a:xfrm>
            <a:off x="2522806" y="1742365"/>
            <a:ext cx="714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C00000"/>
                </a:solidFill>
                <a:effectLst/>
              </a:rPr>
              <a:t>Volcanic Gases as “Telegrams from the Earth’s Interior”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19041F-527B-3BA7-D87E-9CD709DD2928}"/>
              </a:ext>
            </a:extLst>
          </p:cNvPr>
          <p:cNvSpPr txBox="1"/>
          <p:nvPr/>
        </p:nvSpPr>
        <p:spPr>
          <a:xfrm>
            <a:off x="2522806" y="2294273"/>
            <a:ext cx="714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</a:t>
            </a:r>
            <a:r>
              <a:rPr lang="en-US" sz="2400" i="0" dirty="0">
                <a:effectLst/>
              </a:rPr>
              <a:t>ut sometimes telegrams are difficult to handle…</a:t>
            </a:r>
          </a:p>
        </p:txBody>
      </p:sp>
    </p:spTree>
    <p:extLst>
      <p:ext uri="{BB962C8B-B14F-4D97-AF65-F5344CB8AC3E}">
        <p14:creationId xmlns:p14="http://schemas.microsoft.com/office/powerpoint/2010/main" val="374366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B3052001-005A-D916-15B8-3E00460C6650}"/>
              </a:ext>
            </a:extLst>
          </p:cNvPr>
          <p:cNvGrpSpPr/>
          <p:nvPr/>
        </p:nvGrpSpPr>
        <p:grpSpPr>
          <a:xfrm>
            <a:off x="7332432" y="341247"/>
            <a:ext cx="4114800" cy="3062441"/>
            <a:chOff x="7332432" y="341247"/>
            <a:chExt cx="4114800" cy="306244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9F60659-15CE-A900-1E94-255BEB28AFDD}"/>
                </a:ext>
              </a:extLst>
            </p:cNvPr>
            <p:cNvGrpSpPr/>
            <p:nvPr/>
          </p:nvGrpSpPr>
          <p:grpSpPr>
            <a:xfrm>
              <a:off x="7332432" y="341247"/>
              <a:ext cx="4114800" cy="3062441"/>
              <a:chOff x="7332432" y="341247"/>
              <a:chExt cx="4114800" cy="306244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A7CD695-DA58-2C4C-C78D-877F1E4B7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32" y="657582"/>
                <a:ext cx="4114800" cy="274610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FEA348A-D4A0-E62A-D27E-CB1F0EEC6B87}"/>
                  </a:ext>
                </a:extLst>
              </p:cNvPr>
              <p:cNvSpPr txBox="1"/>
              <p:nvPr/>
            </p:nvSpPr>
            <p:spPr>
              <a:xfrm>
                <a:off x="7810985" y="341247"/>
                <a:ext cx="315769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kern="0" dirty="0" err="1">
                    <a:latin typeface="Arial" pitchFamily="34" charset="0"/>
                    <a:ea typeface="Osaka"/>
                    <a:cs typeface="Arial" panose="020B0604020202020204" pitchFamily="34" charset="0"/>
                  </a:rPr>
                  <a:t>Kawah</a:t>
                </a:r>
                <a:r>
                  <a:rPr lang="en-US" b="1" kern="0" dirty="0">
                    <a:latin typeface="Arial" pitchFamily="34" charset="0"/>
                    <a:ea typeface="Osaka"/>
                    <a:cs typeface="Arial" panose="020B0604020202020204" pitchFamily="34" charset="0"/>
                  </a:rPr>
                  <a:t> </a:t>
                </a:r>
                <a:r>
                  <a:rPr lang="en-US" b="1" kern="0" dirty="0" err="1">
                    <a:latin typeface="Arial" pitchFamily="34" charset="0"/>
                    <a:ea typeface="Osaka"/>
                    <a:cs typeface="Arial" panose="020B0604020202020204" pitchFamily="34" charset="0"/>
                  </a:rPr>
                  <a:t>Ijen</a:t>
                </a:r>
                <a:r>
                  <a:rPr lang="en-US" b="1" kern="0" dirty="0">
                    <a:latin typeface="Arial" pitchFamily="34" charset="0"/>
                    <a:ea typeface="Osaka"/>
                    <a:cs typeface="Arial" panose="020B0604020202020204" pitchFamily="34" charset="0"/>
                  </a:rPr>
                  <a:t>, Indonesia</a:t>
                </a:r>
                <a:endParaRPr lang="en-US" kern="0" dirty="0">
                  <a:latin typeface="Arial" pitchFamily="34" charset="0"/>
                  <a:ea typeface="Osak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EFD6F5-6704-952D-105B-1EC328083991}"/>
                </a:ext>
              </a:extLst>
            </p:cNvPr>
            <p:cNvSpPr txBox="1"/>
            <p:nvPr/>
          </p:nvSpPr>
          <p:spPr>
            <a:xfrm>
              <a:off x="9189623" y="3089984"/>
              <a:ext cx="15127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0" dirty="0">
                  <a:solidFill>
                    <a:srgbClr val="FFFF00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Sulfur globules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FFEEDB1-CD1B-845F-33A4-5E63FCB40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2940" y="3157874"/>
              <a:ext cx="159615" cy="706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191" y="88780"/>
            <a:ext cx="5303800" cy="11062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Gas reactions </a:t>
            </a:r>
            <a:r>
              <a:rPr lang="en-US" dirty="0" err="1"/>
              <a:t>en</a:t>
            </a:r>
            <a:r>
              <a:rPr lang="en-US" dirty="0"/>
              <a:t>-route to the surface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DD94A3-6D0B-3EE8-8525-A89B029E1EEE}"/>
              </a:ext>
            </a:extLst>
          </p:cNvPr>
          <p:cNvGrpSpPr/>
          <p:nvPr/>
        </p:nvGrpSpPr>
        <p:grpSpPr>
          <a:xfrm>
            <a:off x="272082" y="1383846"/>
            <a:ext cx="4046300" cy="2502356"/>
            <a:chOff x="0" y="1751320"/>
            <a:chExt cx="4572000" cy="28274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3B15BB-1A2B-6414-C178-F1B1AF8F302D}"/>
                </a:ext>
              </a:extLst>
            </p:cNvPr>
            <p:cNvGrpSpPr/>
            <p:nvPr/>
          </p:nvGrpSpPr>
          <p:grpSpPr>
            <a:xfrm>
              <a:off x="0" y="1751320"/>
              <a:ext cx="4572000" cy="2827465"/>
              <a:chOff x="0" y="1751320"/>
              <a:chExt cx="4572000" cy="282746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B864F2-F65F-F517-2608-F0EA0DBA8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4" b="5234"/>
              <a:stretch/>
            </p:blipFill>
            <p:spPr>
              <a:xfrm>
                <a:off x="0" y="1751320"/>
                <a:ext cx="4572000" cy="28274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31FD7A-4C3B-56D6-91CF-06E3DAF6DA4F}"/>
                  </a:ext>
                </a:extLst>
              </p:cNvPr>
              <p:cNvSpPr txBox="1"/>
              <p:nvPr/>
            </p:nvSpPr>
            <p:spPr>
              <a:xfrm>
                <a:off x="3439408" y="4283186"/>
                <a:ext cx="1093004" cy="295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b="0" i="1" kern="0" dirty="0">
                    <a:solidFill>
                      <a:schemeClr val="bg1"/>
                    </a:solidFill>
                    <a:latin typeface="Arial" pitchFamily="34" charset="0"/>
                    <a:ea typeface="Osaka"/>
                    <a:cs typeface="Arial" panose="020B0604020202020204" pitchFamily="34" charset="0"/>
                  </a:rPr>
                  <a:t>USGS photo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BD95E5-650B-A7A4-6721-DFB6AC994D2E}"/>
                </a:ext>
              </a:extLst>
            </p:cNvPr>
            <p:cNvSpPr txBox="1"/>
            <p:nvPr/>
          </p:nvSpPr>
          <p:spPr>
            <a:xfrm>
              <a:off x="0" y="1761163"/>
              <a:ext cx="4544994" cy="1043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Osaka"/>
                  <a:cs typeface="Calibri" panose="020F0502020204030204" pitchFamily="34" charset="0"/>
                </a:rPr>
                <a:t>Kīlauea, Hawaii</a:t>
              </a:r>
            </a:p>
            <a:p>
              <a:r>
                <a:rPr lang="en-US" sz="1800" kern="0" dirty="0">
                  <a:solidFill>
                    <a:schemeClr val="bg1"/>
                  </a:solidFill>
                  <a:latin typeface="Calibri" panose="020F0502020204030204" pitchFamily="34" charset="0"/>
                  <a:ea typeface="Osaka"/>
                  <a:cs typeface="Calibri" panose="020F0502020204030204" pitchFamily="34" charset="0"/>
                </a:rPr>
                <a:t>Halemaʻumaʻu lava lake, </a:t>
              </a:r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Kīlauea Caldera</a:t>
              </a:r>
              <a:r>
                <a:rPr lang="en-US" sz="1800" kern="0" dirty="0">
                  <a:solidFill>
                    <a:schemeClr val="bg1"/>
                  </a:solidFill>
                  <a:latin typeface="Calibri" panose="020F0502020204030204" pitchFamily="34" charset="0"/>
                  <a:ea typeface="Osaka"/>
                  <a:cs typeface="Calibri" panose="020F0502020204030204" pitchFamily="34" charset="0"/>
                </a:rPr>
                <a:t> 2008 – 2018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4FBA59-8643-EF22-F9D0-8E91108EB2CD}"/>
              </a:ext>
            </a:extLst>
          </p:cNvPr>
          <p:cNvGrpSpPr/>
          <p:nvPr/>
        </p:nvGrpSpPr>
        <p:grpSpPr>
          <a:xfrm>
            <a:off x="276494" y="4256601"/>
            <a:ext cx="4079296" cy="2480993"/>
            <a:chOff x="6087359" y="2083368"/>
            <a:chExt cx="6005669" cy="36525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6BCA3B0-4C24-350F-A6C7-45FDF5B9F07D}"/>
                </a:ext>
              </a:extLst>
            </p:cNvPr>
            <p:cNvGrpSpPr/>
            <p:nvPr/>
          </p:nvGrpSpPr>
          <p:grpSpPr>
            <a:xfrm>
              <a:off x="6087359" y="2135648"/>
              <a:ext cx="6005669" cy="3600317"/>
              <a:chOff x="6087359" y="2135648"/>
              <a:chExt cx="6005669" cy="360031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D56034B-4F8D-EC3B-7B44-1DD9A0D809E8}"/>
                  </a:ext>
                </a:extLst>
              </p:cNvPr>
              <p:cNvGrpSpPr/>
              <p:nvPr/>
            </p:nvGrpSpPr>
            <p:grpSpPr>
              <a:xfrm>
                <a:off x="6087359" y="2135648"/>
                <a:ext cx="5944767" cy="3600316"/>
                <a:chOff x="-1" y="1018752"/>
                <a:chExt cx="8591989" cy="5203547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4D31B688-D148-7804-4A61-E6F62751E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3898" b="5236"/>
                <a:stretch/>
              </p:blipFill>
              <p:spPr>
                <a:xfrm>
                  <a:off x="-1" y="1018752"/>
                  <a:ext cx="8591989" cy="520354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56876784-567C-0762-BA3C-394F4F8D29AE}"/>
                    </a:ext>
                  </a:extLst>
                </p:cNvPr>
                <p:cNvCxnSpPr/>
                <p:nvPr/>
              </p:nvCxnSpPr>
              <p:spPr bwMode="auto">
                <a:xfrm flipH="1">
                  <a:off x="4471870" y="4614785"/>
                  <a:ext cx="230326" cy="420213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893E562-1F07-9CC2-908B-FC5945EAABBB}"/>
                    </a:ext>
                  </a:extLst>
                </p:cNvPr>
                <p:cNvSpPr txBox="1"/>
                <p:nvPr/>
              </p:nvSpPr>
              <p:spPr>
                <a:xfrm>
                  <a:off x="4094858" y="3930031"/>
                  <a:ext cx="2653644" cy="7203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water lake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35F74C-71EC-2926-16CA-DD9E6108F6CC}"/>
                  </a:ext>
                </a:extLst>
              </p:cNvPr>
              <p:cNvSpPr txBox="1"/>
              <p:nvPr/>
            </p:nvSpPr>
            <p:spPr>
              <a:xfrm>
                <a:off x="10626211" y="5350814"/>
                <a:ext cx="1466817" cy="385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600"/>
                  </a:spcAft>
                </a:pPr>
                <a:r>
                  <a:rPr kumimoji="0" lang="en-US" sz="1100" b="0" i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USGS photo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D53611-E6A8-FC43-A929-6BDB6CD9860C}"/>
                </a:ext>
              </a:extLst>
            </p:cNvPr>
            <p:cNvSpPr txBox="1"/>
            <p:nvPr/>
          </p:nvSpPr>
          <p:spPr>
            <a:xfrm>
              <a:off x="6145388" y="2083368"/>
              <a:ext cx="4416854" cy="543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Kīlauea Caldera   2019 – 2020</a:t>
              </a:r>
            </a:p>
          </p:txBody>
        </p:sp>
      </p:grpSp>
      <p:sp>
        <p:nvSpPr>
          <p:cNvPr id="37" name="Down Arrow 26">
            <a:extLst>
              <a:ext uri="{FF2B5EF4-FFF2-40B4-BE49-F238E27FC236}">
                <a16:creationId xmlns:a16="http://schemas.microsoft.com/office/drawing/2014/main" id="{20BA13D9-6373-4D93-F738-099E70055E1B}"/>
              </a:ext>
            </a:extLst>
          </p:cNvPr>
          <p:cNvSpPr/>
          <p:nvPr/>
        </p:nvSpPr>
        <p:spPr bwMode="auto">
          <a:xfrm>
            <a:off x="1000138" y="3735253"/>
            <a:ext cx="398102" cy="454973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" pitchFamily="80" charset="0"/>
              <a:ea typeface="Osaka" pitchFamily="80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6B4C89-2778-2936-47B2-600BE9F21315}"/>
              </a:ext>
            </a:extLst>
          </p:cNvPr>
          <p:cNvSpPr txBox="1"/>
          <p:nvPr/>
        </p:nvSpPr>
        <p:spPr>
          <a:xfrm>
            <a:off x="4352240" y="1310683"/>
            <a:ext cx="208127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“Dry”</a:t>
            </a:r>
          </a:p>
          <a:p>
            <a:pPr algn="ctr"/>
            <a:r>
              <a:rPr lang="en-US" sz="2000" dirty="0"/>
              <a:t>Magma Degassing 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Surface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Instruments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29DA2A-75E8-EE34-240A-58F29EC2BB40}"/>
              </a:ext>
            </a:extLst>
          </p:cNvPr>
          <p:cNvSpPr txBox="1"/>
          <p:nvPr/>
        </p:nvSpPr>
        <p:spPr>
          <a:xfrm>
            <a:off x="4283345" y="3631837"/>
            <a:ext cx="241308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“Wet”</a:t>
            </a:r>
          </a:p>
          <a:p>
            <a:pPr algn="ctr"/>
            <a:r>
              <a:rPr lang="en-US" sz="2000" dirty="0"/>
              <a:t>Magma Degassing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Wall rock reactions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Water </a:t>
            </a:r>
          </a:p>
          <a:p>
            <a:pPr algn="ctr"/>
            <a:r>
              <a:rPr lang="en-US" i="1" dirty="0"/>
              <a:t>(lake, groundwater)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Surface</a:t>
            </a:r>
          </a:p>
          <a:p>
            <a:pPr algn="ctr"/>
            <a:r>
              <a:rPr lang="en-US" sz="1600" dirty="0"/>
              <a:t>↓</a:t>
            </a:r>
          </a:p>
          <a:p>
            <a:pPr algn="ctr"/>
            <a:r>
              <a:rPr lang="en-US" sz="2000" dirty="0"/>
              <a:t>Instruments</a:t>
            </a:r>
          </a:p>
        </p:txBody>
      </p:sp>
      <p:sp>
        <p:nvSpPr>
          <p:cNvPr id="47" name="Down Arrow 26">
            <a:extLst>
              <a:ext uri="{FF2B5EF4-FFF2-40B4-BE49-F238E27FC236}">
                <a16:creationId xmlns:a16="http://schemas.microsoft.com/office/drawing/2014/main" id="{E86B2D0F-3F5B-B634-214C-0FF32770328D}"/>
              </a:ext>
            </a:extLst>
          </p:cNvPr>
          <p:cNvSpPr/>
          <p:nvPr/>
        </p:nvSpPr>
        <p:spPr bwMode="auto">
          <a:xfrm rot="5400000">
            <a:off x="9414230" y="2095938"/>
            <a:ext cx="195187" cy="22748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" pitchFamily="80" charset="0"/>
              <a:ea typeface="Osaka" pitchFamily="80" charset="-128"/>
            </a:endParaRPr>
          </a:p>
        </p:txBody>
      </p:sp>
      <p:sp>
        <p:nvSpPr>
          <p:cNvPr id="48" name="Down Arrow 26">
            <a:extLst>
              <a:ext uri="{FF2B5EF4-FFF2-40B4-BE49-F238E27FC236}">
                <a16:creationId xmlns:a16="http://schemas.microsoft.com/office/drawing/2014/main" id="{700940D1-EDFE-4324-F42F-21B549C20BD3}"/>
              </a:ext>
            </a:extLst>
          </p:cNvPr>
          <p:cNvSpPr/>
          <p:nvPr/>
        </p:nvSpPr>
        <p:spPr bwMode="auto">
          <a:xfrm rot="14930292">
            <a:off x="7951462" y="2424346"/>
            <a:ext cx="195187" cy="22748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" pitchFamily="80" charset="0"/>
              <a:ea typeface="Osaka" pitchFamily="80" charset="-12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85BD52-A7E2-BF41-003F-CBFF408D30F0}"/>
              </a:ext>
            </a:extLst>
          </p:cNvPr>
          <p:cNvSpPr txBox="1"/>
          <p:nvPr/>
        </p:nvSpPr>
        <p:spPr>
          <a:xfrm>
            <a:off x="7112260" y="6428248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latin typeface="Arial" pitchFamily="34" charset="0"/>
                <a:ea typeface="Osaka"/>
                <a:cs typeface="Arial" panose="020B0604020202020204" pitchFamily="34" charset="0"/>
              </a:rPr>
              <a:t>Gas cooling + interaction with snow &amp; groundwater</a:t>
            </a:r>
            <a:endParaRPr lang="en-US" sz="1400" kern="0" dirty="0">
              <a:latin typeface="Arial" pitchFamily="34" charset="0"/>
              <a:ea typeface="Osaka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66AAF0-2DC4-0D05-C625-76B3E1C7C7E4}"/>
              </a:ext>
            </a:extLst>
          </p:cNvPr>
          <p:cNvGrpSpPr/>
          <p:nvPr/>
        </p:nvGrpSpPr>
        <p:grpSpPr>
          <a:xfrm>
            <a:off x="6655060" y="3892298"/>
            <a:ext cx="5486400" cy="2531579"/>
            <a:chOff x="6655060" y="3892298"/>
            <a:chExt cx="5486400" cy="253157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47AB651-9532-FC2F-9501-D5D12076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60" y="4199244"/>
              <a:ext cx="5486400" cy="222463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C72E2C-381B-66F7-0630-D8BBFB86C508}"/>
                </a:ext>
              </a:extLst>
            </p:cNvPr>
            <p:cNvSpPr txBox="1"/>
            <p:nvPr/>
          </p:nvSpPr>
          <p:spPr>
            <a:xfrm>
              <a:off x="7819413" y="3892298"/>
              <a:ext cx="31576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kern="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Cotopaxi Volcano, Ecuador</a:t>
              </a:r>
              <a:endParaRPr lang="en-US" kern="0" dirty="0">
                <a:latin typeface="Arial" pitchFamily="34" charset="0"/>
                <a:ea typeface="Osaka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2A04862-CF36-B120-D2BF-B3115A36BF0E}"/>
                </a:ext>
              </a:extLst>
            </p:cNvPr>
            <p:cNvSpPr txBox="1"/>
            <p:nvPr/>
          </p:nvSpPr>
          <p:spPr>
            <a:xfrm>
              <a:off x="11073599" y="5969439"/>
              <a:ext cx="10678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</a:pPr>
              <a:r>
                <a:rPr lang="en-US" sz="1100" i="1" kern="0" dirty="0">
                  <a:solidFill>
                    <a:schemeClr val="bg1"/>
                  </a:solidFill>
                  <a:latin typeface="Arial" pitchFamily="34" charset="0"/>
                  <a:ea typeface="Osaka"/>
                  <a:cs typeface="Arial" panose="020B0604020202020204" pitchFamily="34" charset="0"/>
                </a:rPr>
                <a:t>Feb. 2, 2023</a:t>
              </a:r>
            </a:p>
            <a:p>
              <a:pPr algn="ctr"/>
              <a:r>
                <a:rPr kumimoji="0" lang="en-US" sz="1100" b="0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IG photos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6DF4B81-B861-AD86-5B07-F9463E6532B5}"/>
              </a:ext>
            </a:extLst>
          </p:cNvPr>
          <p:cNvSpPr txBox="1"/>
          <p:nvPr/>
        </p:nvSpPr>
        <p:spPr>
          <a:xfrm>
            <a:off x="7266120" y="2984731"/>
            <a:ext cx="106786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</a:pPr>
            <a:r>
              <a:rPr lang="en-US" sz="1100" i="1" kern="0" dirty="0">
                <a:solidFill>
                  <a:schemeClr val="bg1"/>
                </a:solidFill>
                <a:latin typeface="Arial" pitchFamily="34" charset="0"/>
                <a:ea typeface="Osaka"/>
                <a:cs typeface="Arial" panose="020B0604020202020204" pitchFamily="34" charset="0"/>
              </a:rPr>
              <a:t>Sep. 2015</a:t>
            </a:r>
          </a:p>
          <a:p>
            <a:pPr algn="ctr"/>
            <a:r>
              <a:rPr kumimoji="0" lang="en-US" sz="11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USGS photo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492E3F-6336-DF75-60E1-6BE48673986B}"/>
              </a:ext>
            </a:extLst>
          </p:cNvPr>
          <p:cNvSpPr txBox="1"/>
          <p:nvPr/>
        </p:nvSpPr>
        <p:spPr>
          <a:xfrm>
            <a:off x="7487303" y="2613761"/>
            <a:ext cx="22135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ea typeface="Osaka"/>
                <a:cs typeface="Arial" panose="020B0604020202020204" pitchFamily="34" charset="0"/>
              </a:rPr>
              <a:t>Degassing through lake</a:t>
            </a:r>
            <a:endParaRPr lang="en-US" sz="1400" b="0" kern="0" dirty="0">
              <a:solidFill>
                <a:schemeClr val="bg1"/>
              </a:solidFill>
              <a:latin typeface="Arial" pitchFamily="34" charset="0"/>
              <a:ea typeface="Osak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E964DE4-588C-E3A4-B028-F5F63072496C}"/>
              </a:ext>
            </a:extLst>
          </p:cNvPr>
          <p:cNvSpPr txBox="1"/>
          <p:nvPr/>
        </p:nvSpPr>
        <p:spPr>
          <a:xfrm>
            <a:off x="9539842" y="1859122"/>
            <a:ext cx="16922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ea typeface="Osaka"/>
                <a:cs typeface="Arial" panose="020B0604020202020204" pitchFamily="34" charset="0"/>
              </a:rPr>
              <a:t>Degassing from fumaroles</a:t>
            </a:r>
            <a:endParaRPr lang="en-US" sz="1400" b="0" kern="0" dirty="0">
              <a:solidFill>
                <a:schemeClr val="bg1"/>
              </a:solidFill>
              <a:latin typeface="Arial" pitchFamily="34" charset="0"/>
              <a:ea typeface="Osak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856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46" grpId="0"/>
      <p:bldP spid="47" grpId="0" animBg="1"/>
      <p:bldP spid="48" grpId="0" animBg="1"/>
      <p:bldP spid="55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8A92132-607B-DD2D-C484-3A83B0E612A3}"/>
              </a:ext>
            </a:extLst>
          </p:cNvPr>
          <p:cNvGrpSpPr/>
          <p:nvPr/>
        </p:nvGrpSpPr>
        <p:grpSpPr>
          <a:xfrm>
            <a:off x="6244253" y="1981593"/>
            <a:ext cx="4551337" cy="4298399"/>
            <a:chOff x="6244253" y="2449061"/>
            <a:chExt cx="4551337" cy="42983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91F0D6-FEEF-D16C-7BEE-34D05FB3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2827" y="2449061"/>
              <a:ext cx="4472763" cy="399259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0FA362-03BF-F463-F375-9B4BC42CE1E0}"/>
                </a:ext>
              </a:extLst>
            </p:cNvPr>
            <p:cNvSpPr txBox="1"/>
            <p:nvPr/>
          </p:nvSpPr>
          <p:spPr>
            <a:xfrm>
              <a:off x="8266666" y="6439683"/>
              <a:ext cx="13097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kg Gas Added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969A06-7911-8B5F-90B1-335E16FBF214}"/>
                </a:ext>
              </a:extLst>
            </p:cNvPr>
            <p:cNvSpPr txBox="1"/>
            <p:nvPr/>
          </p:nvSpPr>
          <p:spPr>
            <a:xfrm rot="16200000">
              <a:off x="5518734" y="4221410"/>
              <a:ext cx="175881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Mol% in Gas </a:t>
              </a: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Phase</a:t>
              </a:r>
              <a:endPara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21FA0FA-D5CB-9919-EEDC-B72353C7AFA7}"/>
                </a:ext>
              </a:extLst>
            </p:cNvPr>
            <p:cNvSpPr/>
            <p:nvPr/>
          </p:nvSpPr>
          <p:spPr>
            <a:xfrm>
              <a:off x="7239000" y="2857500"/>
              <a:ext cx="542925" cy="6762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1735693-1712-A380-0376-3F04A24DD77E}"/>
                </a:ext>
              </a:extLst>
            </p:cNvPr>
            <p:cNvSpPr/>
            <p:nvPr/>
          </p:nvSpPr>
          <p:spPr>
            <a:xfrm>
              <a:off x="6453961" y="4040373"/>
              <a:ext cx="335256" cy="680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F96FAF-E241-E719-B79D-6E9CDAE00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778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Thermodynamic Modeling of Gas-Water-Rock Reactions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AA56A-DE3D-C559-7A21-D95D10BBE2C5}"/>
              </a:ext>
            </a:extLst>
          </p:cNvPr>
          <p:cNvSpPr txBox="1"/>
          <p:nvPr/>
        </p:nvSpPr>
        <p:spPr>
          <a:xfrm>
            <a:off x="6853391" y="1441125"/>
            <a:ext cx="410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 dissolution into water</a:t>
            </a:r>
          </a:p>
          <a:p>
            <a:pPr algn="ctr"/>
            <a:r>
              <a:rPr lang="en-US" b="1" dirty="0"/>
              <a:t>“SCRUBBING”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401C1-A902-3BF6-B2E9-2743EFF57E30}"/>
              </a:ext>
            </a:extLst>
          </p:cNvPr>
          <p:cNvSpPr txBox="1"/>
          <p:nvPr/>
        </p:nvSpPr>
        <p:spPr>
          <a:xfrm>
            <a:off x="520996" y="1455448"/>
            <a:ext cx="517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Degassing through a hydrothermal system</a:t>
            </a:r>
          </a:p>
          <a:p>
            <a:pPr algn="ctr"/>
            <a:r>
              <a:rPr lang="en-US" dirty="0"/>
              <a:t> </a:t>
            </a:r>
            <a:r>
              <a:rPr lang="en-US" i="1" dirty="0"/>
              <a:t>(gas-water-rock reactions)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A4E0C-9725-21C5-E31C-4946C4185D21}"/>
              </a:ext>
            </a:extLst>
          </p:cNvPr>
          <p:cNvSpPr txBox="1"/>
          <p:nvPr/>
        </p:nvSpPr>
        <p:spPr>
          <a:xfrm>
            <a:off x="4075832" y="6013369"/>
            <a:ext cx="16899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Symonds et al. 2001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291D51-95CB-7BBB-DC19-5194C9E4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20" y="2101779"/>
            <a:ext cx="5384657" cy="3925456"/>
          </a:xfrm>
          <a:prstGeom prst="rect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F02CB49D-BB24-652E-E41B-70FC6315784D}"/>
              </a:ext>
            </a:extLst>
          </p:cNvPr>
          <p:cNvSpPr/>
          <p:nvPr/>
        </p:nvSpPr>
        <p:spPr>
          <a:xfrm flipH="1">
            <a:off x="9090837" y="3434038"/>
            <a:ext cx="1434081" cy="2148886"/>
          </a:xfrm>
          <a:custGeom>
            <a:avLst/>
            <a:gdLst>
              <a:gd name="connsiteX0" fmla="*/ 1268808 w 2702889"/>
              <a:gd name="connsiteY0" fmla="*/ 3830 h 4093535"/>
              <a:gd name="connsiteX1" fmla="*/ 2487462 w 2702889"/>
              <a:gd name="connsiteY1" fmla="*/ 938107 h 4093535"/>
              <a:gd name="connsiteX2" fmla="*/ 2701650 w 2702889"/>
              <a:gd name="connsiteY2" fmla="*/ 2134386 h 4093535"/>
              <a:gd name="connsiteX3" fmla="*/ 1351445 w 2702889"/>
              <a:gd name="connsiteY3" fmla="*/ 2046768 h 4093535"/>
              <a:gd name="connsiteX4" fmla="*/ 1268808 w 2702889"/>
              <a:gd name="connsiteY4" fmla="*/ 3830 h 4093535"/>
              <a:gd name="connsiteX0" fmla="*/ 1268808 w 2702889"/>
              <a:gd name="connsiteY0" fmla="*/ 3830 h 4093535"/>
              <a:gd name="connsiteX1" fmla="*/ 2487462 w 2702889"/>
              <a:gd name="connsiteY1" fmla="*/ 938107 h 4093535"/>
              <a:gd name="connsiteX2" fmla="*/ 2701650 w 2702889"/>
              <a:gd name="connsiteY2" fmla="*/ 2134386 h 4093535"/>
              <a:gd name="connsiteX0" fmla="*/ 0 w 1434081"/>
              <a:gd name="connsiteY0" fmla="*/ 43330 h 2173886"/>
              <a:gd name="connsiteX1" fmla="*/ 1218654 w 1434081"/>
              <a:gd name="connsiteY1" fmla="*/ 977607 h 2173886"/>
              <a:gd name="connsiteX2" fmla="*/ 1432842 w 1434081"/>
              <a:gd name="connsiteY2" fmla="*/ 2173886 h 2173886"/>
              <a:gd name="connsiteX3" fmla="*/ 82637 w 1434081"/>
              <a:gd name="connsiteY3" fmla="*/ 2086268 h 2173886"/>
              <a:gd name="connsiteX4" fmla="*/ 0 w 1434081"/>
              <a:gd name="connsiteY4" fmla="*/ 43330 h 2173886"/>
              <a:gd name="connsiteX0" fmla="*/ 0 w 1434081"/>
              <a:gd name="connsiteY0" fmla="*/ 43330 h 2173886"/>
              <a:gd name="connsiteX1" fmla="*/ 1165491 w 1434081"/>
              <a:gd name="connsiteY1" fmla="*/ 488509 h 2173886"/>
              <a:gd name="connsiteX2" fmla="*/ 1432842 w 1434081"/>
              <a:gd name="connsiteY2" fmla="*/ 2173886 h 2173886"/>
              <a:gd name="connsiteX0" fmla="*/ 0 w 1434081"/>
              <a:gd name="connsiteY0" fmla="*/ 8489 h 2139045"/>
              <a:gd name="connsiteX1" fmla="*/ 1218654 w 1434081"/>
              <a:gd name="connsiteY1" fmla="*/ 942766 h 2139045"/>
              <a:gd name="connsiteX2" fmla="*/ 1432842 w 1434081"/>
              <a:gd name="connsiteY2" fmla="*/ 2139045 h 2139045"/>
              <a:gd name="connsiteX3" fmla="*/ 82637 w 1434081"/>
              <a:gd name="connsiteY3" fmla="*/ 2051427 h 2139045"/>
              <a:gd name="connsiteX4" fmla="*/ 0 w 1434081"/>
              <a:gd name="connsiteY4" fmla="*/ 8489 h 2139045"/>
              <a:gd name="connsiteX0" fmla="*/ 0 w 1434081"/>
              <a:gd name="connsiteY0" fmla="*/ 8489 h 2139045"/>
              <a:gd name="connsiteX1" fmla="*/ 1165491 w 1434081"/>
              <a:gd name="connsiteY1" fmla="*/ 453668 h 2139045"/>
              <a:gd name="connsiteX2" fmla="*/ 1432842 w 1434081"/>
              <a:gd name="connsiteY2" fmla="*/ 2139045 h 2139045"/>
              <a:gd name="connsiteX0" fmla="*/ 0 w 1434081"/>
              <a:gd name="connsiteY0" fmla="*/ 8489 h 2149677"/>
              <a:gd name="connsiteX1" fmla="*/ 1218654 w 1434081"/>
              <a:gd name="connsiteY1" fmla="*/ 942766 h 2149677"/>
              <a:gd name="connsiteX2" fmla="*/ 1432842 w 1434081"/>
              <a:gd name="connsiteY2" fmla="*/ 2139045 h 2149677"/>
              <a:gd name="connsiteX3" fmla="*/ 82637 w 1434081"/>
              <a:gd name="connsiteY3" fmla="*/ 2051427 h 2149677"/>
              <a:gd name="connsiteX4" fmla="*/ 0 w 1434081"/>
              <a:gd name="connsiteY4" fmla="*/ 8489 h 2149677"/>
              <a:gd name="connsiteX0" fmla="*/ 0 w 1434081"/>
              <a:gd name="connsiteY0" fmla="*/ 8489 h 2149677"/>
              <a:gd name="connsiteX1" fmla="*/ 1165491 w 1434081"/>
              <a:gd name="connsiteY1" fmla="*/ 453668 h 2149677"/>
              <a:gd name="connsiteX2" fmla="*/ 1390311 w 1434081"/>
              <a:gd name="connsiteY2" fmla="*/ 2149677 h 2149677"/>
              <a:gd name="connsiteX0" fmla="*/ 0 w 1434081"/>
              <a:gd name="connsiteY0" fmla="*/ 9489 h 2150677"/>
              <a:gd name="connsiteX1" fmla="*/ 1218654 w 1434081"/>
              <a:gd name="connsiteY1" fmla="*/ 943766 h 2150677"/>
              <a:gd name="connsiteX2" fmla="*/ 1432842 w 1434081"/>
              <a:gd name="connsiteY2" fmla="*/ 2140045 h 2150677"/>
              <a:gd name="connsiteX3" fmla="*/ 82637 w 1434081"/>
              <a:gd name="connsiteY3" fmla="*/ 2052427 h 2150677"/>
              <a:gd name="connsiteX4" fmla="*/ 0 w 1434081"/>
              <a:gd name="connsiteY4" fmla="*/ 9489 h 2150677"/>
              <a:gd name="connsiteX0" fmla="*/ 0 w 1434081"/>
              <a:gd name="connsiteY0" fmla="*/ 9489 h 2150677"/>
              <a:gd name="connsiteX1" fmla="*/ 1176124 w 1434081"/>
              <a:gd name="connsiteY1" fmla="*/ 433402 h 2150677"/>
              <a:gd name="connsiteX2" fmla="*/ 1390311 w 1434081"/>
              <a:gd name="connsiteY2" fmla="*/ 2150677 h 2150677"/>
              <a:gd name="connsiteX0" fmla="*/ 0 w 1434081"/>
              <a:gd name="connsiteY0" fmla="*/ 9489 h 2150677"/>
              <a:gd name="connsiteX1" fmla="*/ 1218654 w 1434081"/>
              <a:gd name="connsiteY1" fmla="*/ 943766 h 2150677"/>
              <a:gd name="connsiteX2" fmla="*/ 1432842 w 1434081"/>
              <a:gd name="connsiteY2" fmla="*/ 2140045 h 2150677"/>
              <a:gd name="connsiteX3" fmla="*/ 82637 w 1434081"/>
              <a:gd name="connsiteY3" fmla="*/ 2052427 h 2150677"/>
              <a:gd name="connsiteX4" fmla="*/ 0 w 1434081"/>
              <a:gd name="connsiteY4" fmla="*/ 9489 h 2150677"/>
              <a:gd name="connsiteX0" fmla="*/ 0 w 1434081"/>
              <a:gd name="connsiteY0" fmla="*/ 9489 h 2150677"/>
              <a:gd name="connsiteX1" fmla="*/ 1176124 w 1434081"/>
              <a:gd name="connsiteY1" fmla="*/ 433402 h 2150677"/>
              <a:gd name="connsiteX2" fmla="*/ 1390311 w 1434081"/>
              <a:gd name="connsiteY2" fmla="*/ 2150677 h 2150677"/>
              <a:gd name="connsiteX0" fmla="*/ 0 w 1434081"/>
              <a:gd name="connsiteY0" fmla="*/ 5748 h 2146936"/>
              <a:gd name="connsiteX1" fmla="*/ 1218654 w 1434081"/>
              <a:gd name="connsiteY1" fmla="*/ 940025 h 2146936"/>
              <a:gd name="connsiteX2" fmla="*/ 1432842 w 1434081"/>
              <a:gd name="connsiteY2" fmla="*/ 2136304 h 2146936"/>
              <a:gd name="connsiteX3" fmla="*/ 82637 w 1434081"/>
              <a:gd name="connsiteY3" fmla="*/ 2048686 h 2146936"/>
              <a:gd name="connsiteX4" fmla="*/ 0 w 1434081"/>
              <a:gd name="connsiteY4" fmla="*/ 5748 h 2146936"/>
              <a:gd name="connsiteX0" fmla="*/ 0 w 1434081"/>
              <a:gd name="connsiteY0" fmla="*/ 5748 h 2146936"/>
              <a:gd name="connsiteX1" fmla="*/ 1176124 w 1434081"/>
              <a:gd name="connsiteY1" fmla="*/ 429661 h 2146936"/>
              <a:gd name="connsiteX2" fmla="*/ 1390311 w 1434081"/>
              <a:gd name="connsiteY2" fmla="*/ 2146936 h 2146936"/>
              <a:gd name="connsiteX0" fmla="*/ 0 w 1434081"/>
              <a:gd name="connsiteY0" fmla="*/ 27775 h 2168963"/>
              <a:gd name="connsiteX1" fmla="*/ 1218654 w 1434081"/>
              <a:gd name="connsiteY1" fmla="*/ 962052 h 2168963"/>
              <a:gd name="connsiteX2" fmla="*/ 1432842 w 1434081"/>
              <a:gd name="connsiteY2" fmla="*/ 2158331 h 2168963"/>
              <a:gd name="connsiteX3" fmla="*/ 82637 w 1434081"/>
              <a:gd name="connsiteY3" fmla="*/ 2070713 h 2168963"/>
              <a:gd name="connsiteX4" fmla="*/ 0 w 1434081"/>
              <a:gd name="connsiteY4" fmla="*/ 27775 h 2168963"/>
              <a:gd name="connsiteX0" fmla="*/ 0 w 1434081"/>
              <a:gd name="connsiteY0" fmla="*/ 27775 h 2168963"/>
              <a:gd name="connsiteX1" fmla="*/ 1176124 w 1434081"/>
              <a:gd name="connsiteY1" fmla="*/ 451688 h 2168963"/>
              <a:gd name="connsiteX2" fmla="*/ 1390311 w 1434081"/>
              <a:gd name="connsiteY2" fmla="*/ 2168963 h 2168963"/>
              <a:gd name="connsiteX0" fmla="*/ 0 w 1434081"/>
              <a:gd name="connsiteY0" fmla="*/ 7698 h 2148886"/>
              <a:gd name="connsiteX1" fmla="*/ 1218654 w 1434081"/>
              <a:gd name="connsiteY1" fmla="*/ 941975 h 2148886"/>
              <a:gd name="connsiteX2" fmla="*/ 1432842 w 1434081"/>
              <a:gd name="connsiteY2" fmla="*/ 2138254 h 2148886"/>
              <a:gd name="connsiteX3" fmla="*/ 82637 w 1434081"/>
              <a:gd name="connsiteY3" fmla="*/ 2050636 h 2148886"/>
              <a:gd name="connsiteX4" fmla="*/ 0 w 1434081"/>
              <a:gd name="connsiteY4" fmla="*/ 7698 h 2148886"/>
              <a:gd name="connsiteX0" fmla="*/ 0 w 1434081"/>
              <a:gd name="connsiteY0" fmla="*/ 7698 h 2148886"/>
              <a:gd name="connsiteX1" fmla="*/ 1176124 w 1434081"/>
              <a:gd name="connsiteY1" fmla="*/ 431611 h 2148886"/>
              <a:gd name="connsiteX2" fmla="*/ 1390311 w 1434081"/>
              <a:gd name="connsiteY2" fmla="*/ 2148886 h 214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081" h="2148886" stroke="0" extrusionOk="0">
                <a:moveTo>
                  <a:pt x="0" y="7698"/>
                </a:moveTo>
                <a:cubicBezTo>
                  <a:pt x="487887" y="-37568"/>
                  <a:pt x="953888" y="319690"/>
                  <a:pt x="1218654" y="941975"/>
                </a:cubicBezTo>
                <a:cubicBezTo>
                  <a:pt x="1369973" y="1297623"/>
                  <a:pt x="1444801" y="1715551"/>
                  <a:pt x="1432842" y="2138254"/>
                </a:cubicBezTo>
                <a:lnTo>
                  <a:pt x="82637" y="2050636"/>
                </a:lnTo>
                <a:lnTo>
                  <a:pt x="0" y="7698"/>
                </a:lnTo>
                <a:close/>
              </a:path>
              <a:path w="1434081" h="2148886" fill="none">
                <a:moveTo>
                  <a:pt x="0" y="7698"/>
                </a:moveTo>
                <a:cubicBezTo>
                  <a:pt x="487887" y="-37568"/>
                  <a:pt x="1024805" y="118493"/>
                  <a:pt x="1176124" y="431611"/>
                </a:cubicBezTo>
                <a:cubicBezTo>
                  <a:pt x="1327443" y="744729"/>
                  <a:pt x="1402270" y="1726183"/>
                  <a:pt x="1390311" y="2148886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DEA4A0-DF0C-D13B-2764-089B4E65859B}"/>
              </a:ext>
            </a:extLst>
          </p:cNvPr>
          <p:cNvSpPr txBox="1"/>
          <p:nvPr/>
        </p:nvSpPr>
        <p:spPr>
          <a:xfrm>
            <a:off x="10533226" y="3334785"/>
            <a:ext cx="1434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SO</a:t>
            </a:r>
            <a:r>
              <a:rPr lang="en-US" i="1" baseline="-25000" dirty="0">
                <a:solidFill>
                  <a:srgbClr val="FF0000"/>
                </a:solidFill>
              </a:rPr>
              <a:t>2</a:t>
            </a:r>
            <a:r>
              <a:rPr lang="en-US" i="1" dirty="0">
                <a:solidFill>
                  <a:srgbClr val="FF0000"/>
                </a:solidFill>
              </a:rPr>
              <a:t> “scrubbing”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063579-B792-7037-A73A-4F0104BDA5DA}"/>
              </a:ext>
            </a:extLst>
          </p:cNvPr>
          <p:cNvGrpSpPr/>
          <p:nvPr/>
        </p:nvGrpSpPr>
        <p:grpSpPr>
          <a:xfrm>
            <a:off x="7325690" y="6172391"/>
            <a:ext cx="3294818" cy="440079"/>
            <a:chOff x="7500771" y="6417921"/>
            <a:chExt cx="3294818" cy="4400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CFC6D3-D927-D1AF-F1D8-D6AC56076FFC}"/>
                </a:ext>
              </a:extLst>
            </p:cNvPr>
            <p:cNvSpPr txBox="1"/>
            <p:nvPr/>
          </p:nvSpPr>
          <p:spPr>
            <a:xfrm>
              <a:off x="7914802" y="6498617"/>
              <a:ext cx="27719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Increasing </a:t>
              </a: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water</a:t>
              </a: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 mixing with gas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8DF8D63-DEE0-4DF4-3BBE-85044B4A6203}"/>
                </a:ext>
              </a:extLst>
            </p:cNvPr>
            <p:cNvSpPr/>
            <p:nvPr/>
          </p:nvSpPr>
          <p:spPr>
            <a:xfrm rot="10800000">
              <a:off x="7500771" y="6417921"/>
              <a:ext cx="3294818" cy="440079"/>
            </a:xfrm>
            <a:prstGeom prst="rightArrow">
              <a:avLst>
                <a:gd name="adj1" fmla="val 62786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5673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5029</TotalTime>
  <Words>1181</Words>
  <Application>Microsoft Office PowerPoint</Application>
  <PresentationFormat>Widescreen</PresentationFormat>
  <Paragraphs>226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</vt:lpstr>
      <vt:lpstr>Helvetica</vt:lpstr>
      <vt:lpstr>Univers Condensed</vt:lpstr>
      <vt:lpstr>Wingdings</vt:lpstr>
      <vt:lpstr>Office Theme</vt:lpstr>
      <vt:lpstr>Progress in modeling volcanic gas scrubbing in volcanic lakes using gas-water-rock reactions </vt:lpstr>
      <vt:lpstr>Motivation: Understanding Volcanic Processes and Hazards through Measurements of Gases and Waters</vt:lpstr>
      <vt:lpstr>Motivation: Understanding Volcanic Processes and Hazards through Measurements of Gases and Waters</vt:lpstr>
      <vt:lpstr>From Petrology to Degassing Models</vt:lpstr>
      <vt:lpstr>From Petrology to Degassing Models</vt:lpstr>
      <vt:lpstr>Degassing Models vs  Real-world Measurements</vt:lpstr>
      <vt:lpstr>Degassing Models vs  Real-world Measurements</vt:lpstr>
      <vt:lpstr>Gas reactions en-route to the surface</vt:lpstr>
      <vt:lpstr>Thermodynamic Modeling of Gas-Water-Rock Reactions</vt:lpstr>
      <vt:lpstr>Thermodynamic Modeling of Gas-Water-Rock Reactions</vt:lpstr>
      <vt:lpstr>Thermodynamic Modeling of Gas-Water-Rock Reactions</vt:lpstr>
      <vt:lpstr>Thermodynamic Modeling of Gas-Water-Rock Reactions</vt:lpstr>
      <vt:lpstr>Progress in Updating GASWORKS Model and Database</vt:lpstr>
      <vt:lpstr>Obrigado pela sua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Lerner</dc:creator>
  <cp:lastModifiedBy>Lerner, Allan</cp:lastModifiedBy>
  <cp:revision>74</cp:revision>
  <dcterms:created xsi:type="dcterms:W3CDTF">2023-03-12T21:44:20Z</dcterms:created>
  <dcterms:modified xsi:type="dcterms:W3CDTF">2023-08-31T00:18:59Z</dcterms:modified>
</cp:coreProperties>
</file>